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34"/>
  </p:notesMasterIdLst>
  <p:sldIdLst>
    <p:sldId id="564" r:id="rId3"/>
    <p:sldId id="566" r:id="rId4"/>
    <p:sldId id="584" r:id="rId5"/>
    <p:sldId id="598" r:id="rId6"/>
    <p:sldId id="585" r:id="rId7"/>
    <p:sldId id="586" r:id="rId8"/>
    <p:sldId id="587" r:id="rId9"/>
    <p:sldId id="546" r:id="rId10"/>
    <p:sldId id="593" r:id="rId11"/>
    <p:sldId id="589" r:id="rId12"/>
    <p:sldId id="588" r:id="rId13"/>
    <p:sldId id="594" r:id="rId14"/>
    <p:sldId id="595" r:id="rId15"/>
    <p:sldId id="590" r:id="rId16"/>
    <p:sldId id="591" r:id="rId17"/>
    <p:sldId id="599" r:id="rId18"/>
    <p:sldId id="592" r:id="rId19"/>
    <p:sldId id="543" r:id="rId20"/>
    <p:sldId id="544" r:id="rId21"/>
    <p:sldId id="545" r:id="rId22"/>
    <p:sldId id="547" r:id="rId23"/>
    <p:sldId id="577" r:id="rId24"/>
    <p:sldId id="548" r:id="rId25"/>
    <p:sldId id="539" r:id="rId26"/>
    <p:sldId id="560" r:id="rId27"/>
    <p:sldId id="540" r:id="rId28"/>
    <p:sldId id="541" r:id="rId29"/>
    <p:sldId id="561" r:id="rId30"/>
    <p:sldId id="562" r:id="rId31"/>
    <p:sldId id="556" r:id="rId32"/>
    <p:sldId id="597" r:id="rId33"/>
  </p:sldIdLst>
  <p:sldSz cx="9144000" cy="6858000" type="screen4x3"/>
  <p:notesSz cx="7099300" cy="10234613"/>
  <p:embeddedFontLst>
    <p:embeddedFont>
      <p:font typeface="Calibri Light" panose="020F0302020204030204" pitchFamily="34" charset="0"/>
      <p:regular r:id="rId35"/>
      <p:italic r:id="rId36"/>
    </p:embeddedFont>
    <p:embeddedFont>
      <p:font typeface="Tahoma" panose="020B0604030504040204" pitchFamily="34" charset="0"/>
      <p:regular r:id="rId37"/>
      <p:bold r:id="rId38"/>
    </p:embeddedFont>
    <p:embeddedFont>
      <p:font typeface="Calibri" panose="020F0502020204030204" pitchFamily="34" charset="0"/>
      <p:regular r:id="rId39"/>
      <p:bold r:id="rId40"/>
      <p:italic r:id="rId41"/>
      <p:boldItalic r:id="rId42"/>
    </p:embeddedFont>
    <p:embeddedFont>
      <p:font typeface="Cambria Math" panose="02040503050406030204" pitchFamily="18" charset="0"/>
      <p:regular r:id="rId43"/>
    </p:embeddedFont>
    <p:embeddedFont>
      <p:font typeface="Consolas" panose="020B0609020204030204" pitchFamily="49" charset="0"/>
      <p:regular r:id="rId44"/>
      <p:bold r:id="rId45"/>
      <p:italic r:id="rId46"/>
      <p:boldItalic r:id="rId47"/>
    </p:embeddedFont>
    <p:embeddedFont>
      <p:font typeface="Wingdings 2" panose="05020102010507070707" pitchFamily="18" charset="2"/>
      <p:regular r:id="rId48"/>
    </p:embeddedFont>
    <p:embeddedFont>
      <p:font typeface="ＭＳ Ｐゴシック" panose="020B0600070205080204" pitchFamily="34" charset="-128"/>
      <p:regular r:id="rId49"/>
    </p:embeddedFont>
    <p:embeddedFont>
      <p:font typeface="Microsoft JhengHei" panose="020B0604030504040204" pitchFamily="34" charset="-120"/>
      <p:regular r:id="rId50"/>
      <p:bold r:id="rId51"/>
    </p:embeddedFont>
  </p:embeddedFontLst>
  <p:defaultTextStyle>
    <a:defPPr>
      <a:defRPr lang="en-GB"/>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3399"/>
    <a:srgbClr val="FF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534" autoAdjust="0"/>
    <p:restoredTop sz="83085" autoAdjust="0"/>
  </p:normalViewPr>
  <p:slideViewPr>
    <p:cSldViewPr>
      <p:cViewPr varScale="1">
        <p:scale>
          <a:sx n="72" d="100"/>
          <a:sy n="72" d="100"/>
        </p:scale>
        <p:origin x="1214" y="43"/>
      </p:cViewPr>
      <p:guideLst>
        <p:guide orient="horz" pos="2160"/>
        <p:guide pos="2880"/>
      </p:guideLst>
    </p:cSldViewPr>
  </p:slideViewPr>
  <p:notesTextViewPr>
    <p:cViewPr>
      <p:scale>
        <a:sx n="75" d="100"/>
        <a:sy n="75" d="100"/>
      </p:scale>
      <p:origin x="0" y="0"/>
    </p:cViewPr>
  </p:notesTextViewPr>
  <p:sorterViewPr>
    <p:cViewPr>
      <p:scale>
        <a:sx n="66" d="100"/>
        <a:sy n="66" d="100"/>
      </p:scale>
      <p:origin x="0" y="0"/>
    </p:cViewPr>
  </p:sorterViewPr>
  <p:notesViewPr>
    <p:cSldViewPr>
      <p:cViewPr varScale="1">
        <p:scale>
          <a:sx n="94" d="100"/>
          <a:sy n="94" d="100"/>
        </p:scale>
        <p:origin x="265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5.fntdata"/><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0.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6.xml"/><Relationship Id="rId51" Type="http://schemas.openxmlformats.org/officeDocument/2006/relationships/font" Target="fonts/font17.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8.xml"/><Relationship Id="rId41" Type="http://schemas.openxmlformats.org/officeDocument/2006/relationships/font" Target="fonts/font7.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2.fntdata"/><Relationship Id="rId49" Type="http://schemas.openxmlformats.org/officeDocument/2006/relationships/font" Target="fonts/font15.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vl1pPr>
          </a:lstStyle>
          <a:p>
            <a:endParaRPr lang="en-GB"/>
          </a:p>
        </p:txBody>
      </p:sp>
      <p:sp>
        <p:nvSpPr>
          <p:cNvPr id="3075"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vl1pPr>
          </a:lstStyle>
          <a:p>
            <a:endParaRPr lang="en-GB"/>
          </a:p>
        </p:txBody>
      </p:sp>
      <p:sp>
        <p:nvSpPr>
          <p:cNvPr id="307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078"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vl1pPr>
          </a:lstStyle>
          <a:p>
            <a:endParaRPr lang="en-GB"/>
          </a:p>
        </p:txBody>
      </p:sp>
      <p:sp>
        <p:nvSpPr>
          <p:cNvPr id="3079"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6E307F30-E95D-4DC1-945B-D02103101FA8}" type="slidenum">
              <a:rPr lang="en-GB"/>
              <a:pPr/>
              <a:t>‹#›</a:t>
            </a:fld>
            <a:endParaRPr lang="en-GB"/>
          </a:p>
        </p:txBody>
      </p:sp>
    </p:spTree>
    <p:extLst>
      <p:ext uri="{BB962C8B-B14F-4D97-AF65-F5344CB8AC3E}">
        <p14:creationId xmlns:p14="http://schemas.microsoft.com/office/powerpoint/2010/main" val="37218168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ahoma" pitchFamily="34" charset="0"/>
        <a:ea typeface="+mn-ea"/>
        <a:cs typeface="+mn-cs"/>
      </a:defRPr>
    </a:lvl1pPr>
    <a:lvl2pPr marL="457200" algn="l" rtl="0" fontAlgn="base">
      <a:spcBef>
        <a:spcPct val="30000"/>
      </a:spcBef>
      <a:spcAft>
        <a:spcPct val="0"/>
      </a:spcAft>
      <a:defRPr sz="1200" kern="1200">
        <a:solidFill>
          <a:schemeClr val="tx1"/>
        </a:solidFill>
        <a:latin typeface="Tahoma" pitchFamily="34" charset="0"/>
        <a:ea typeface="+mn-ea"/>
        <a:cs typeface="+mn-cs"/>
      </a:defRPr>
    </a:lvl2pPr>
    <a:lvl3pPr marL="914400" algn="l" rtl="0" fontAlgn="base">
      <a:spcBef>
        <a:spcPct val="30000"/>
      </a:spcBef>
      <a:spcAft>
        <a:spcPct val="0"/>
      </a:spcAft>
      <a:defRPr sz="1200" kern="1200">
        <a:solidFill>
          <a:schemeClr val="tx1"/>
        </a:solidFill>
        <a:latin typeface="Tahoma" pitchFamily="34" charset="0"/>
        <a:ea typeface="+mn-ea"/>
        <a:cs typeface="+mn-cs"/>
      </a:defRPr>
    </a:lvl3pPr>
    <a:lvl4pPr marL="1371600" algn="l" rtl="0" fontAlgn="base">
      <a:spcBef>
        <a:spcPct val="30000"/>
      </a:spcBef>
      <a:spcAft>
        <a:spcPct val="0"/>
      </a:spcAft>
      <a:defRPr sz="1200" kern="1200">
        <a:solidFill>
          <a:schemeClr val="tx1"/>
        </a:solidFill>
        <a:latin typeface="Tahoma" pitchFamily="34" charset="0"/>
        <a:ea typeface="+mn-ea"/>
        <a:cs typeface="+mn-cs"/>
      </a:defRPr>
    </a:lvl4pPr>
    <a:lvl5pPr marL="1828800" algn="l" rtl="0" fontAlgn="base">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5713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1.O(</a:t>
            </a:r>
            <a:r>
              <a:rPr lang="en-US" dirty="0" err="1"/>
              <a:t>logN</a:t>
            </a:r>
            <a:r>
              <a:rPr lang="en-US" dirty="0"/>
              <a:t>)</a:t>
            </a:r>
          </a:p>
          <a:p>
            <a:r>
              <a:rPr lang="en-US" dirty="0"/>
              <a:t>2.O(</a:t>
            </a:r>
            <a:r>
              <a:rPr lang="en-US" dirty="0" err="1"/>
              <a:t>log.K</a:t>
            </a:r>
            <a:r>
              <a:rPr lang="en-US" dirty="0"/>
              <a:t>(N))</a:t>
            </a:r>
          </a:p>
          <a:p>
            <a:r>
              <a:rPr lang="en-US" dirty="0"/>
              <a:t>3. O(N)</a:t>
            </a:r>
          </a:p>
        </p:txBody>
      </p:sp>
      <p:sp>
        <p:nvSpPr>
          <p:cNvPr id="4" name="Slide Number Placeholder 3"/>
          <p:cNvSpPr>
            <a:spLocks noGrp="1"/>
          </p:cNvSpPr>
          <p:nvPr>
            <p:ph type="sldNum" sz="quarter" idx="5"/>
          </p:nvPr>
        </p:nvSpPr>
        <p:spPr/>
        <p:txBody>
          <a:bodyPr/>
          <a:lstStyle/>
          <a:p>
            <a:fld id="{6E307F30-E95D-4DC1-945B-D02103101FA8}" type="slidenum">
              <a:rPr lang="en-GB" smtClean="0"/>
              <a:pPr/>
              <a:t>29</a:t>
            </a:fld>
            <a:endParaRPr lang="en-GB"/>
          </a:p>
        </p:txBody>
      </p:sp>
    </p:spTree>
    <p:extLst>
      <p:ext uri="{BB962C8B-B14F-4D97-AF65-F5344CB8AC3E}">
        <p14:creationId xmlns:p14="http://schemas.microsoft.com/office/powerpoint/2010/main" val="1752336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1EEAC-CFEF-9647-876F-EABC6B8338D7}" type="slidenum">
              <a:rPr lang="en-US" smtClean="0"/>
              <a:t>31</a:t>
            </a:fld>
            <a:endParaRPr lang="en-US" dirty="0"/>
          </a:p>
        </p:txBody>
      </p:sp>
    </p:spTree>
    <p:extLst>
      <p:ext uri="{BB962C8B-B14F-4D97-AF65-F5344CB8AC3E}">
        <p14:creationId xmlns:p14="http://schemas.microsoft.com/office/powerpoint/2010/main" val="3440525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07F30-E95D-4DC1-945B-D02103101FA8}" type="slidenum">
              <a:rPr lang="en-GB" smtClean="0"/>
              <a:pPr/>
              <a:t>13</a:t>
            </a:fld>
            <a:endParaRPr lang="en-GB"/>
          </a:p>
        </p:txBody>
      </p:sp>
    </p:spTree>
    <p:extLst>
      <p:ext uri="{BB962C8B-B14F-4D97-AF65-F5344CB8AC3E}">
        <p14:creationId xmlns:p14="http://schemas.microsoft.com/office/powerpoint/2010/main" val="2637836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07F30-E95D-4DC1-945B-D02103101FA8}" type="slidenum">
              <a:rPr lang="en-GB" smtClean="0"/>
              <a:pPr/>
              <a:t>16</a:t>
            </a:fld>
            <a:endParaRPr lang="en-GB"/>
          </a:p>
        </p:txBody>
      </p:sp>
    </p:spTree>
    <p:extLst>
      <p:ext uri="{BB962C8B-B14F-4D97-AF65-F5344CB8AC3E}">
        <p14:creationId xmlns:p14="http://schemas.microsoft.com/office/powerpoint/2010/main" val="857094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Tahoma" pitchFamily="34" charset="0"/>
                <a:ea typeface="+mn-ea"/>
                <a:cs typeface="+mn-cs"/>
              </a:rPr>
              <a:t>Asymptotic analysis is a powerful tool, but wield it wisely.</a:t>
            </a:r>
          </a:p>
          <a:p>
            <a:r>
              <a:rPr lang="en-AU" sz="1200" b="0" i="0" kern="1200" dirty="0">
                <a:solidFill>
                  <a:schemeClr val="tx1"/>
                </a:solidFill>
                <a:effectLst/>
                <a:latin typeface="Tahoma" pitchFamily="34" charset="0"/>
                <a:ea typeface="+mn-ea"/>
                <a:cs typeface="+mn-cs"/>
              </a:rPr>
              <a:t>Big O ignores constants, but </a:t>
            </a:r>
            <a:r>
              <a:rPr lang="en-AU" sz="1200" b="1" i="0" kern="1200" dirty="0">
                <a:solidFill>
                  <a:schemeClr val="tx1"/>
                </a:solidFill>
                <a:effectLst/>
                <a:latin typeface="Tahoma" pitchFamily="34" charset="0"/>
                <a:ea typeface="+mn-ea"/>
                <a:cs typeface="+mn-cs"/>
              </a:rPr>
              <a:t>sometimes the constants matter</a:t>
            </a:r>
            <a:r>
              <a:rPr lang="en-AU" sz="1200" b="0" i="0" kern="1200" dirty="0">
                <a:solidFill>
                  <a:schemeClr val="tx1"/>
                </a:solidFill>
                <a:effectLst/>
                <a:latin typeface="Tahoma" pitchFamily="34" charset="0"/>
                <a:ea typeface="+mn-ea"/>
                <a:cs typeface="+mn-cs"/>
              </a:rPr>
              <a:t>. If we have a script that takes 5 hours to run, an optimization that divides the runtime by 5 might not affect big O, but it still saves you 4 hours of waiting.</a:t>
            </a:r>
          </a:p>
          <a:p>
            <a:r>
              <a:rPr lang="en-AU" sz="1200" b="1" i="0" kern="1200" dirty="0">
                <a:solidFill>
                  <a:schemeClr val="tx1"/>
                </a:solidFill>
                <a:effectLst/>
                <a:latin typeface="Tahoma" pitchFamily="34" charset="0"/>
                <a:ea typeface="+mn-ea"/>
                <a:cs typeface="+mn-cs"/>
              </a:rPr>
              <a:t>Beware of premature optimization</a:t>
            </a:r>
            <a:r>
              <a:rPr lang="en-AU" sz="1200" b="0" i="0" kern="1200" dirty="0">
                <a:solidFill>
                  <a:schemeClr val="tx1"/>
                </a:solidFill>
                <a:effectLst/>
                <a:latin typeface="Tahoma" pitchFamily="34" charset="0"/>
                <a:ea typeface="+mn-ea"/>
                <a:cs typeface="+mn-cs"/>
              </a:rPr>
              <a:t>. Sometimes optimizing time or space negatively impacts readability or coding time. For a young </a:t>
            </a:r>
            <a:r>
              <a:rPr lang="en-AU" sz="1200" b="0" i="0" kern="1200" dirty="0" err="1">
                <a:solidFill>
                  <a:schemeClr val="tx1"/>
                </a:solidFill>
                <a:effectLst/>
                <a:latin typeface="Tahoma" pitchFamily="34" charset="0"/>
                <a:ea typeface="+mn-ea"/>
                <a:cs typeface="+mn-cs"/>
              </a:rPr>
              <a:t>startup</a:t>
            </a:r>
            <a:r>
              <a:rPr lang="en-AU" sz="1200" b="0" i="0" kern="1200" dirty="0">
                <a:solidFill>
                  <a:schemeClr val="tx1"/>
                </a:solidFill>
                <a:effectLst/>
                <a:latin typeface="Tahoma" pitchFamily="34" charset="0"/>
                <a:ea typeface="+mn-ea"/>
                <a:cs typeface="+mn-cs"/>
              </a:rPr>
              <a:t> it might be more important to write code that's easy to ship quickly or easy to understand later, even if this means it's less time and space efficient than it could be.</a:t>
            </a:r>
          </a:p>
          <a:p>
            <a:r>
              <a:rPr lang="en-AU" sz="1200" b="0" i="0" kern="1200" dirty="0">
                <a:solidFill>
                  <a:schemeClr val="tx1"/>
                </a:solidFill>
                <a:effectLst/>
                <a:latin typeface="Tahoma" pitchFamily="34" charset="0"/>
                <a:ea typeface="+mn-ea"/>
                <a:cs typeface="+mn-cs"/>
              </a:rPr>
              <a:t>But that doesn't mean </a:t>
            </a:r>
            <a:r>
              <a:rPr lang="en-AU" sz="1200" b="0" i="0" kern="1200" dirty="0" err="1">
                <a:solidFill>
                  <a:schemeClr val="tx1"/>
                </a:solidFill>
                <a:effectLst/>
                <a:latin typeface="Tahoma" pitchFamily="34" charset="0"/>
                <a:ea typeface="+mn-ea"/>
                <a:cs typeface="+mn-cs"/>
              </a:rPr>
              <a:t>startups</a:t>
            </a:r>
            <a:r>
              <a:rPr lang="en-AU" sz="1200" b="0" i="0" kern="1200" dirty="0">
                <a:solidFill>
                  <a:schemeClr val="tx1"/>
                </a:solidFill>
                <a:effectLst/>
                <a:latin typeface="Tahoma" pitchFamily="34" charset="0"/>
                <a:ea typeface="+mn-ea"/>
                <a:cs typeface="+mn-cs"/>
              </a:rPr>
              <a:t> don't care about big O analysis. A great engineer (</a:t>
            </a:r>
            <a:r>
              <a:rPr lang="en-AU" sz="1200" b="0" i="0" kern="1200" dirty="0" err="1">
                <a:solidFill>
                  <a:schemeClr val="tx1"/>
                </a:solidFill>
                <a:effectLst/>
                <a:latin typeface="Tahoma" pitchFamily="34" charset="0"/>
                <a:ea typeface="+mn-ea"/>
                <a:cs typeface="+mn-cs"/>
              </a:rPr>
              <a:t>startup</a:t>
            </a:r>
            <a:r>
              <a:rPr lang="en-AU" sz="1200" b="0" i="0" kern="1200" dirty="0">
                <a:solidFill>
                  <a:schemeClr val="tx1"/>
                </a:solidFill>
                <a:effectLst/>
                <a:latin typeface="Tahoma" pitchFamily="34" charset="0"/>
                <a:ea typeface="+mn-ea"/>
                <a:cs typeface="+mn-cs"/>
              </a:rPr>
              <a:t> or otherwise) knows how to strike the right </a:t>
            </a:r>
            <a:r>
              <a:rPr lang="en-AU" sz="1200" b="0" i="1" kern="1200" dirty="0">
                <a:solidFill>
                  <a:schemeClr val="tx1"/>
                </a:solidFill>
                <a:effectLst/>
                <a:latin typeface="Tahoma" pitchFamily="34" charset="0"/>
                <a:ea typeface="+mn-ea"/>
                <a:cs typeface="+mn-cs"/>
              </a:rPr>
              <a:t>balance</a:t>
            </a:r>
            <a:r>
              <a:rPr lang="en-AU" sz="1200" b="0" i="0" kern="1200" dirty="0">
                <a:solidFill>
                  <a:schemeClr val="tx1"/>
                </a:solidFill>
                <a:effectLst/>
                <a:latin typeface="Tahoma" pitchFamily="34" charset="0"/>
                <a:ea typeface="+mn-ea"/>
                <a:cs typeface="+mn-cs"/>
              </a:rPr>
              <a:t> between runtime, space, implementation time, maintainability, and readability.</a:t>
            </a:r>
          </a:p>
          <a:p>
            <a:r>
              <a:rPr lang="en-AU" sz="1200" b="1" i="0" kern="1200" dirty="0">
                <a:solidFill>
                  <a:schemeClr val="tx1"/>
                </a:solidFill>
                <a:effectLst/>
                <a:latin typeface="Tahoma" pitchFamily="34" charset="0"/>
                <a:ea typeface="+mn-ea"/>
                <a:cs typeface="+mn-cs"/>
              </a:rPr>
              <a:t>You should develop the </a:t>
            </a:r>
            <a:r>
              <a:rPr lang="en-AU" sz="1200" b="1" i="1" kern="1200" dirty="0">
                <a:solidFill>
                  <a:schemeClr val="tx1"/>
                </a:solidFill>
                <a:effectLst/>
                <a:latin typeface="Tahoma" pitchFamily="34" charset="0"/>
                <a:ea typeface="+mn-ea"/>
                <a:cs typeface="+mn-cs"/>
              </a:rPr>
              <a:t>skill</a:t>
            </a:r>
            <a:r>
              <a:rPr lang="en-AU" sz="1200" b="1" i="0" kern="1200" dirty="0">
                <a:solidFill>
                  <a:schemeClr val="tx1"/>
                </a:solidFill>
                <a:effectLst/>
                <a:latin typeface="Tahoma" pitchFamily="34" charset="0"/>
                <a:ea typeface="+mn-ea"/>
                <a:cs typeface="+mn-cs"/>
              </a:rPr>
              <a:t> to see time and space optimizations, as well as the </a:t>
            </a:r>
            <a:r>
              <a:rPr lang="en-AU" sz="1200" b="1" i="1" kern="1200" dirty="0">
                <a:solidFill>
                  <a:schemeClr val="tx1"/>
                </a:solidFill>
                <a:effectLst/>
                <a:latin typeface="Tahoma" pitchFamily="34" charset="0"/>
                <a:ea typeface="+mn-ea"/>
                <a:cs typeface="+mn-cs"/>
              </a:rPr>
              <a:t>wisdom</a:t>
            </a:r>
            <a:r>
              <a:rPr lang="en-AU" sz="1200" b="1" i="0" kern="1200" dirty="0">
                <a:solidFill>
                  <a:schemeClr val="tx1"/>
                </a:solidFill>
                <a:effectLst/>
                <a:latin typeface="Tahoma" pitchFamily="34" charset="0"/>
                <a:ea typeface="+mn-ea"/>
                <a:cs typeface="+mn-cs"/>
              </a:rPr>
              <a:t> to judge if those optimizations are worthwhile</a:t>
            </a:r>
            <a:endParaRPr lang="en-AU" sz="1200" b="0" i="0" kern="1200" dirty="0">
              <a:solidFill>
                <a:schemeClr val="tx1"/>
              </a:solidFill>
              <a:effectLst/>
              <a:latin typeface="Tahoma" pitchFamily="34" charset="0"/>
              <a:ea typeface="+mn-ea"/>
              <a:cs typeface="+mn-cs"/>
            </a:endParaRPr>
          </a:p>
          <a:p>
            <a:r>
              <a:rPr lang="en-US" dirty="0"/>
              <a:t>Source: https://</a:t>
            </a:r>
            <a:r>
              <a:rPr lang="en-US" dirty="0" err="1"/>
              <a:t>www.interviewcake.com</a:t>
            </a:r>
            <a:r>
              <a:rPr lang="en-US" dirty="0"/>
              <a:t>/article/</a:t>
            </a:r>
            <a:r>
              <a:rPr lang="en-US" dirty="0" err="1"/>
              <a:t>javascript</a:t>
            </a:r>
            <a:r>
              <a:rPr lang="en-US" dirty="0"/>
              <a:t>/big-o-notation-time-and-space-complexity?</a:t>
            </a:r>
          </a:p>
        </p:txBody>
      </p:sp>
      <p:sp>
        <p:nvSpPr>
          <p:cNvPr id="4" name="Slide Number Placeholder 3"/>
          <p:cNvSpPr>
            <a:spLocks noGrp="1"/>
          </p:cNvSpPr>
          <p:nvPr>
            <p:ph type="sldNum" sz="quarter" idx="5"/>
          </p:nvPr>
        </p:nvSpPr>
        <p:spPr/>
        <p:txBody>
          <a:bodyPr/>
          <a:lstStyle/>
          <a:p>
            <a:fld id="{6E307F30-E95D-4DC1-945B-D02103101FA8}" type="slidenum">
              <a:rPr lang="en-GB" smtClean="0"/>
              <a:pPr/>
              <a:t>22</a:t>
            </a:fld>
            <a:endParaRPr lang="en-GB"/>
          </a:p>
        </p:txBody>
      </p:sp>
    </p:spTree>
    <p:extLst>
      <p:ext uri="{BB962C8B-B14F-4D97-AF65-F5344CB8AC3E}">
        <p14:creationId xmlns:p14="http://schemas.microsoft.com/office/powerpoint/2010/main" val="3484712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Intuitively, this means that f does not grow faster than g. </a:t>
            </a:r>
          </a:p>
        </p:txBody>
      </p:sp>
      <p:sp>
        <p:nvSpPr>
          <p:cNvPr id="4" name="Slide Number Placeholder 3"/>
          <p:cNvSpPr>
            <a:spLocks noGrp="1"/>
          </p:cNvSpPr>
          <p:nvPr>
            <p:ph type="sldNum" sz="quarter" idx="5"/>
          </p:nvPr>
        </p:nvSpPr>
        <p:spPr/>
        <p:txBody>
          <a:bodyPr/>
          <a:lstStyle/>
          <a:p>
            <a:fld id="{6E307F30-E95D-4DC1-945B-D02103101FA8}" type="slidenum">
              <a:rPr lang="en-GB" smtClean="0"/>
              <a:pPr/>
              <a:t>23</a:t>
            </a:fld>
            <a:endParaRPr lang="en-GB"/>
          </a:p>
        </p:txBody>
      </p:sp>
    </p:spTree>
    <p:extLst>
      <p:ext uri="{BB962C8B-B14F-4D97-AF65-F5344CB8AC3E}">
        <p14:creationId xmlns:p14="http://schemas.microsoft.com/office/powerpoint/2010/main" val="3005413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a:t>
            </a:r>
            <a:r>
              <a:rPr lang="en-AU" sz="1200" b="0" i="0" kern="1200" dirty="0">
                <a:solidFill>
                  <a:schemeClr val="tx1"/>
                </a:solidFill>
                <a:effectLst/>
                <a:latin typeface="Tahoma" pitchFamily="34" charset="0"/>
                <a:ea typeface="+mn-ea"/>
                <a:cs typeface="+mn-cs"/>
              </a:rPr>
              <a:t>The beach has size </a:t>
            </a:r>
            <a:r>
              <a:rPr lang="en-AU" sz="1200" b="0" i="1" kern="1200" dirty="0" err="1">
                <a:solidFill>
                  <a:schemeClr val="tx1"/>
                </a:solidFill>
                <a:effectLst/>
                <a:latin typeface="Tahoma" pitchFamily="34" charset="0"/>
                <a:ea typeface="+mn-ea"/>
                <a:cs typeface="+mn-cs"/>
              </a:rPr>
              <a:t>l</a:t>
            </a:r>
            <a:r>
              <a:rPr lang="en-AU" sz="1200" b="0" kern="1200" dirty="0" err="1">
                <a:solidFill>
                  <a:schemeClr val="tx1"/>
                </a:solidFill>
                <a:effectLst/>
                <a:latin typeface="Tahoma" pitchFamily="34" charset="0"/>
                <a:ea typeface="+mn-ea"/>
                <a:cs typeface="+mn-cs"/>
              </a:rPr>
              <a:t>×</a:t>
            </a:r>
            <a:r>
              <a:rPr lang="en-AU" sz="1200" b="0" i="1" kern="1200" dirty="0" err="1">
                <a:solidFill>
                  <a:schemeClr val="tx1"/>
                </a:solidFill>
                <a:effectLst/>
                <a:latin typeface="Tahoma" pitchFamily="34" charset="0"/>
                <a:ea typeface="+mn-ea"/>
                <a:cs typeface="+mn-cs"/>
              </a:rPr>
              <a:t>l</a:t>
            </a:r>
            <a:r>
              <a:rPr lang="en-AU" sz="1200" b="0" i="0" kern="1200" dirty="0">
                <a:solidFill>
                  <a:schemeClr val="tx1"/>
                </a:solidFill>
                <a:effectLst/>
                <a:latin typeface="Tahoma" pitchFamily="34" charset="0"/>
                <a:ea typeface="+mn-ea"/>
                <a:cs typeface="+mn-cs"/>
              </a:rPr>
              <a:t>. Since you divide it into strips of width 1 meter, you have </a:t>
            </a:r>
            <a:r>
              <a:rPr lang="en-AU" sz="1200" b="0" i="1" kern="1200" dirty="0">
                <a:solidFill>
                  <a:schemeClr val="tx1"/>
                </a:solidFill>
                <a:effectLst/>
                <a:latin typeface="Tahoma" pitchFamily="34" charset="0"/>
                <a:ea typeface="+mn-ea"/>
                <a:cs typeface="+mn-cs"/>
              </a:rPr>
              <a:t>l</a:t>
            </a:r>
            <a:r>
              <a:rPr lang="en-AU" sz="1200" b="0" i="0" kern="1200" dirty="0">
                <a:solidFill>
                  <a:schemeClr val="tx1"/>
                </a:solidFill>
                <a:effectLst/>
                <a:latin typeface="Tahoma" pitchFamily="34" charset="0"/>
                <a:ea typeface="+mn-ea"/>
                <a:cs typeface="+mn-cs"/>
              </a:rPr>
              <a:t> strips, each of length </a:t>
            </a:r>
            <a:r>
              <a:rPr lang="en-AU" sz="1200" b="0" i="1" kern="1200" dirty="0">
                <a:solidFill>
                  <a:schemeClr val="tx1"/>
                </a:solidFill>
                <a:effectLst/>
                <a:latin typeface="Tahoma" pitchFamily="34" charset="0"/>
                <a:ea typeface="+mn-ea"/>
                <a:cs typeface="+mn-cs"/>
              </a:rPr>
              <a:t>l</a:t>
            </a:r>
            <a:r>
              <a:rPr lang="en-AU" sz="1200" b="0" i="0" kern="1200" dirty="0">
                <a:solidFill>
                  <a:schemeClr val="tx1"/>
                </a:solidFill>
                <a:effectLst/>
                <a:latin typeface="Tahoma" pitchFamily="34" charset="0"/>
                <a:ea typeface="+mn-ea"/>
                <a:cs typeface="+mn-cs"/>
              </a:rPr>
              <a:t> meters. Thus it takes </a:t>
            </a:r>
            <a:r>
              <a:rPr lang="en-AU" sz="1200" b="0" kern="1200" dirty="0">
                <a:solidFill>
                  <a:schemeClr val="tx1"/>
                </a:solidFill>
                <a:effectLst/>
                <a:latin typeface="Tahoma" pitchFamily="34" charset="0"/>
                <a:ea typeface="+mn-ea"/>
                <a:cs typeface="+mn-cs"/>
              </a:rPr>
              <a:t>10l</a:t>
            </a:r>
            <a:r>
              <a:rPr lang="en-AU" sz="1200" b="0" i="0" kern="1200" dirty="0">
                <a:solidFill>
                  <a:schemeClr val="tx1"/>
                </a:solidFill>
                <a:effectLst/>
                <a:latin typeface="Tahoma" pitchFamily="34" charset="0"/>
                <a:ea typeface="+mn-ea"/>
                <a:cs typeface="+mn-cs"/>
              </a:rPr>
              <a:t> seconds to check each strip, and </a:t>
            </a:r>
            <a:r>
              <a:rPr lang="en-AU" sz="1200" b="0" kern="1200" dirty="0">
                <a:solidFill>
                  <a:schemeClr val="tx1"/>
                </a:solidFill>
                <a:effectLst/>
                <a:latin typeface="Tahoma" pitchFamily="34" charset="0"/>
                <a:ea typeface="+mn-ea"/>
                <a:cs typeface="+mn-cs"/>
              </a:rPr>
              <a:t>10l^2</a:t>
            </a:r>
            <a:r>
              <a:rPr lang="en-AU" sz="1200" b="0" i="0" kern="1200" dirty="0">
                <a:solidFill>
                  <a:schemeClr val="tx1"/>
                </a:solidFill>
                <a:effectLst/>
                <a:latin typeface="Tahoma" pitchFamily="34" charset="0"/>
                <a:ea typeface="+mn-ea"/>
                <a:cs typeface="+mn-cs"/>
              </a:rPr>
              <a:t> seconds to check the entire beach (plus some time taken to move to the next strip, but it shouldn't be very relevant). Thus our algorithm takes about </a:t>
            </a:r>
            <a:r>
              <a:rPr lang="en-AU" sz="1200" b="0" kern="1200" dirty="0">
                <a:solidFill>
                  <a:schemeClr val="tx1"/>
                </a:solidFill>
                <a:effectLst/>
                <a:latin typeface="Tahoma" pitchFamily="34" charset="0"/>
                <a:ea typeface="+mn-ea"/>
                <a:cs typeface="+mn-cs"/>
              </a:rPr>
              <a:t>10l^2</a:t>
            </a:r>
            <a:r>
              <a:rPr lang="en-AU" sz="1200" b="0" i="0" kern="1200" dirty="0">
                <a:solidFill>
                  <a:schemeClr val="tx1"/>
                </a:solidFill>
                <a:effectLst/>
                <a:latin typeface="Tahoma" pitchFamily="34" charset="0"/>
                <a:ea typeface="+mn-ea"/>
                <a:cs typeface="+mn-cs"/>
              </a:rPr>
              <a:t> seconds, which we can simplify with big-oh notation to </a:t>
            </a:r>
            <a:r>
              <a:rPr lang="en-AU" sz="1200" b="0" kern="1200" dirty="0">
                <a:solidFill>
                  <a:schemeClr val="tx1"/>
                </a:solidFill>
                <a:effectLst/>
                <a:latin typeface="Tahoma" pitchFamily="34" charset="0"/>
                <a:ea typeface="+mn-ea"/>
                <a:cs typeface="+mn-cs"/>
              </a:rPr>
              <a:t>O(l^2)</a:t>
            </a:r>
            <a:r>
              <a:rPr lang="en-AU" sz="1200" b="0" i="1" kern="1200" dirty="0">
                <a:solidFill>
                  <a:schemeClr val="tx1"/>
                </a:solidFill>
                <a:effectLst/>
                <a:latin typeface="Tahoma" pitchFamily="34" charset="0"/>
                <a:ea typeface="+mn-ea"/>
                <a:cs typeface="+mn-cs"/>
              </a:rPr>
              <a:t>.</a:t>
            </a:r>
          </a:p>
          <a:p>
            <a:r>
              <a:rPr lang="en-AU" sz="1200" b="0" i="1" kern="1200" dirty="0">
                <a:solidFill>
                  <a:schemeClr val="tx1"/>
                </a:solidFill>
                <a:effectLst/>
                <a:latin typeface="Tahoma" pitchFamily="34" charset="0"/>
                <a:ea typeface="+mn-ea"/>
                <a:cs typeface="+mn-cs"/>
              </a:rPr>
              <a:t>Source: https://</a:t>
            </a:r>
            <a:r>
              <a:rPr lang="en-AU" sz="1200" b="0" i="1" kern="1200" dirty="0" err="1">
                <a:solidFill>
                  <a:schemeClr val="tx1"/>
                </a:solidFill>
                <a:effectLst/>
                <a:latin typeface="Tahoma" pitchFamily="34" charset="0"/>
                <a:ea typeface="+mn-ea"/>
                <a:cs typeface="+mn-cs"/>
              </a:rPr>
              <a:t>brilliant.org</a:t>
            </a:r>
            <a:r>
              <a:rPr lang="en-AU" sz="1200" b="0" i="1" kern="1200" dirty="0">
                <a:solidFill>
                  <a:schemeClr val="tx1"/>
                </a:solidFill>
                <a:effectLst/>
                <a:latin typeface="Tahoma" pitchFamily="34" charset="0"/>
                <a:ea typeface="+mn-ea"/>
                <a:cs typeface="+mn-cs"/>
              </a:rPr>
              <a:t>/wiki/big-o-notation/</a:t>
            </a:r>
            <a:endParaRPr lang="en-AU" sz="1200" b="0" kern="1200" dirty="0">
              <a:solidFill>
                <a:schemeClr val="tx1"/>
              </a:solidFill>
              <a:effectLst/>
              <a:latin typeface="Tahoma"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6E307F30-E95D-4DC1-945B-D02103101FA8}" type="slidenum">
              <a:rPr lang="en-GB" smtClean="0"/>
              <a:pPr/>
              <a:t>25</a:t>
            </a:fld>
            <a:endParaRPr lang="en-GB"/>
          </a:p>
        </p:txBody>
      </p:sp>
    </p:spTree>
    <p:extLst>
      <p:ext uri="{BB962C8B-B14F-4D97-AF65-F5344CB8AC3E}">
        <p14:creationId xmlns:p14="http://schemas.microsoft.com/office/powerpoint/2010/main" val="2638791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the loop index forms a geometric series here. 1, 2, 4, 8, 16; with a=1 and r = 2.</a:t>
            </a:r>
          </a:p>
          <a:p>
            <a:r>
              <a:rPr lang="en-US" dirty="0"/>
              <a:t>We need to figure out how many times the loop will run. The loop will run until the </a:t>
            </a:r>
            <a:r>
              <a:rPr lang="en-US" dirty="0" err="1"/>
              <a:t>I’th</a:t>
            </a:r>
            <a:r>
              <a:rPr lang="en-US" dirty="0"/>
              <a:t> term in the series becomes &gt;=n. Let’s simplify it to = n. </a:t>
            </a:r>
          </a:p>
          <a:p>
            <a:r>
              <a:rPr lang="en-US" dirty="0"/>
              <a:t>So what is the </a:t>
            </a:r>
            <a:r>
              <a:rPr lang="en-US" dirty="0" err="1"/>
              <a:t>l’th</a:t>
            </a:r>
            <a:r>
              <a:rPr lang="en-US" dirty="0"/>
              <a:t> term in a geometric series? a(r^(i-1)). So for this sequence, that works out to be 2^(i-1). </a:t>
            </a:r>
          </a:p>
          <a:p>
            <a:r>
              <a:rPr lang="en-US" dirty="0"/>
              <a:t>So, we need to find out the value of </a:t>
            </a:r>
            <a:r>
              <a:rPr lang="en-US" dirty="0" err="1"/>
              <a:t>i</a:t>
            </a:r>
            <a:r>
              <a:rPr lang="en-US" dirty="0"/>
              <a:t> at which 2^(i-1) = n. Taking log on both sides to get the power down, we get log2.(2^(i-1) ) = log2.n. Which works out to be </a:t>
            </a:r>
            <a:r>
              <a:rPr lang="en-US" dirty="0" err="1"/>
              <a:t>i</a:t>
            </a:r>
            <a:r>
              <a:rPr lang="en-US" dirty="0"/>
              <a:t> = log2.n + 1</a:t>
            </a:r>
          </a:p>
          <a:p>
            <a:endParaRPr lang="en-US" dirty="0"/>
          </a:p>
          <a:p>
            <a:r>
              <a:rPr lang="en-US" dirty="0"/>
              <a:t>Generally, the complexity would still be log n if h was being multiplied by ANY factor. (Do one or two examples). It would just be log base that factor, e.g. if it was h = 4*h, our complexity would be log4.n. </a:t>
            </a:r>
          </a:p>
          <a:p>
            <a:r>
              <a:rPr lang="en-US" dirty="0"/>
              <a:t>HOWEVER. In Big O we don’t mention the base of the logarithm; it is </a:t>
            </a:r>
            <a:r>
              <a:rPr lang="en-US" dirty="0" err="1"/>
              <a:t>unncecessary</a:t>
            </a:r>
            <a:r>
              <a:rPr lang="en-US" dirty="0"/>
              <a:t> as they differ only by a constant factor (for proof, try converting log4.n to log2, it will only be log2.n / log 2(4)). ALL logarithms, regardless of base, grow at the same rate.</a:t>
            </a:r>
          </a:p>
          <a:p>
            <a:endParaRPr lang="en-US" dirty="0"/>
          </a:p>
          <a:p>
            <a:r>
              <a:rPr lang="en-US" dirty="0"/>
              <a:t>Whenever loop index jumps by a MULTIPLICATIVE factor, complexity is </a:t>
            </a:r>
            <a:r>
              <a:rPr lang="en-US" dirty="0" err="1"/>
              <a:t>log.n</a:t>
            </a:r>
            <a:r>
              <a:rPr lang="en-US" dirty="0"/>
              <a:t>. If it jumps by an additive factor, the complexity is linear, or O(n), again because we ignore constants and look at growth RATE. </a:t>
            </a:r>
          </a:p>
          <a:p>
            <a:endParaRPr lang="en-US" dirty="0"/>
          </a:p>
          <a:p>
            <a:r>
              <a:rPr lang="en-US" dirty="0"/>
              <a:t>The other case of logarithmic complexity is when your problem reduces by a multiplicative factor at every step. E.g. the case of binary search in an array. We will see that when we study binary search.</a:t>
            </a:r>
          </a:p>
        </p:txBody>
      </p:sp>
      <p:sp>
        <p:nvSpPr>
          <p:cNvPr id="4" name="Slide Number Placeholder 3"/>
          <p:cNvSpPr>
            <a:spLocks noGrp="1"/>
          </p:cNvSpPr>
          <p:nvPr>
            <p:ph type="sldNum" sz="quarter" idx="5"/>
          </p:nvPr>
        </p:nvSpPr>
        <p:spPr/>
        <p:txBody>
          <a:bodyPr/>
          <a:lstStyle/>
          <a:p>
            <a:fld id="{6E307F30-E95D-4DC1-945B-D02103101FA8}" type="slidenum">
              <a:rPr lang="en-GB" smtClean="0"/>
              <a:pPr/>
              <a:t>26</a:t>
            </a:fld>
            <a:endParaRPr lang="en-GB"/>
          </a:p>
        </p:txBody>
      </p:sp>
    </p:spTree>
    <p:extLst>
      <p:ext uri="{BB962C8B-B14F-4D97-AF65-F5344CB8AC3E}">
        <p14:creationId xmlns:p14="http://schemas.microsoft.com/office/powerpoint/2010/main" val="1176436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Inner loop is an arithmetic series. To calculate how many times it will run, we basically calculate the sum of the series. Which is:</a:t>
            </a:r>
          </a:p>
          <a:p>
            <a:r>
              <a:rPr lang="en-AU" dirty="0">
                <a:effectLst/>
              </a:rPr>
              <a:t/>
            </a:r>
            <a:br>
              <a:rPr lang="en-AU" dirty="0">
                <a:effectLst/>
              </a:rPr>
            </a:br>
            <a:r>
              <a:rPr lang="en-AU" dirty="0">
                <a:effectLst/>
              </a:rPr>
              <a:t>S = n⁄2 {2a + (n − 1) d}</a:t>
            </a:r>
          </a:p>
          <a:p>
            <a:endParaRPr lang="en-US" dirty="0"/>
          </a:p>
        </p:txBody>
      </p:sp>
      <p:sp>
        <p:nvSpPr>
          <p:cNvPr id="4" name="Slide Number Placeholder 3"/>
          <p:cNvSpPr>
            <a:spLocks noGrp="1"/>
          </p:cNvSpPr>
          <p:nvPr>
            <p:ph type="sldNum" sz="quarter" idx="5"/>
          </p:nvPr>
        </p:nvSpPr>
        <p:spPr/>
        <p:txBody>
          <a:bodyPr/>
          <a:lstStyle/>
          <a:p>
            <a:fld id="{6E307F30-E95D-4DC1-945B-D02103101FA8}" type="slidenum">
              <a:rPr lang="en-GB" smtClean="0"/>
              <a:pPr/>
              <a:t>27</a:t>
            </a:fld>
            <a:endParaRPr lang="en-GB"/>
          </a:p>
        </p:txBody>
      </p:sp>
    </p:spTree>
    <p:extLst>
      <p:ext uri="{BB962C8B-B14F-4D97-AF65-F5344CB8AC3E}">
        <p14:creationId xmlns:p14="http://schemas.microsoft.com/office/powerpoint/2010/main" val="2069989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O(N+M)</a:t>
            </a:r>
          </a:p>
          <a:p>
            <a:pPr marL="228600" indent="-228600">
              <a:buAutoNum type="arabicPeriod"/>
            </a:pPr>
            <a:r>
              <a:rPr lang="en-US" dirty="0"/>
              <a:t>O(N^2)</a:t>
            </a:r>
          </a:p>
          <a:p>
            <a:pPr marL="228600" indent="-228600">
              <a:buAutoNum type="arabicPeriod"/>
            </a:pPr>
            <a:r>
              <a:rPr lang="en-US" dirty="0"/>
              <a:t>O(</a:t>
            </a:r>
            <a:r>
              <a:rPr lang="en-US" dirty="0" err="1"/>
              <a:t>NlogN</a:t>
            </a:r>
            <a:r>
              <a:rPr lang="en-US" dirty="0"/>
              <a:t>)</a:t>
            </a:r>
          </a:p>
        </p:txBody>
      </p:sp>
      <p:sp>
        <p:nvSpPr>
          <p:cNvPr id="4" name="Slide Number Placeholder 3"/>
          <p:cNvSpPr>
            <a:spLocks noGrp="1"/>
          </p:cNvSpPr>
          <p:nvPr>
            <p:ph type="sldNum" sz="quarter" idx="5"/>
          </p:nvPr>
        </p:nvSpPr>
        <p:spPr/>
        <p:txBody>
          <a:bodyPr/>
          <a:lstStyle/>
          <a:p>
            <a:fld id="{6E307F30-E95D-4DC1-945B-D02103101FA8}" type="slidenum">
              <a:rPr lang="en-GB" smtClean="0"/>
              <a:pPr/>
              <a:t>28</a:t>
            </a:fld>
            <a:endParaRPr lang="en-GB"/>
          </a:p>
        </p:txBody>
      </p:sp>
    </p:spTree>
    <p:extLst>
      <p:ext uri="{BB962C8B-B14F-4D97-AF65-F5344CB8AC3E}">
        <p14:creationId xmlns:p14="http://schemas.microsoft.com/office/powerpoint/2010/main" val="2918983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684213" y="1844675"/>
            <a:ext cx="7772400" cy="1470025"/>
          </a:xfrm>
        </p:spPr>
        <p:txBody>
          <a:bodyPr/>
          <a:lstStyle>
            <a:lvl1pPr algn="ctr">
              <a:defRPr>
                <a:solidFill>
                  <a:srgbClr val="0070C0"/>
                </a:solidFill>
              </a:defRPr>
            </a:lvl1pPr>
          </a:lstStyle>
          <a:p>
            <a:r>
              <a:rPr lang="en-GB" dirty="0"/>
              <a:t>Click to edit Master title style</a:t>
            </a:r>
          </a:p>
        </p:txBody>
      </p:sp>
      <p:sp>
        <p:nvSpPr>
          <p:cNvPr id="20483" name="Rectangle 3"/>
          <p:cNvSpPr>
            <a:spLocks noGrp="1" noChangeArrowheads="1"/>
          </p:cNvSpPr>
          <p:nvPr>
            <p:ph type="subTitle" idx="1"/>
          </p:nvPr>
        </p:nvSpPr>
        <p:spPr>
          <a:xfrm>
            <a:off x="1403350" y="3716338"/>
            <a:ext cx="6400800" cy="1752600"/>
          </a:xfrm>
        </p:spPr>
        <p:txBody>
          <a:bodyPr/>
          <a:lstStyle>
            <a:lvl1pPr marL="0" indent="0" algn="ctr">
              <a:buFontTx/>
              <a:buNone/>
              <a:defRPr/>
            </a:lvl1pPr>
          </a:lstStyle>
          <a:p>
            <a:r>
              <a:rPr lang="en-GB"/>
              <a:t>Click to edit Master subtitle style</a:t>
            </a:r>
          </a:p>
        </p:txBody>
      </p:sp>
      <p:sp>
        <p:nvSpPr>
          <p:cNvPr id="20485" name="Rectangle 5"/>
          <p:cNvSpPr>
            <a:spLocks noGrp="1" noChangeArrowheads="1"/>
          </p:cNvSpPr>
          <p:nvPr>
            <p:ph type="sldNum" sz="quarter" idx="4"/>
          </p:nvPr>
        </p:nvSpPr>
        <p:spPr>
          <a:xfrm>
            <a:off x="6553200" y="6245225"/>
            <a:ext cx="2133600" cy="476250"/>
          </a:xfrm>
        </p:spPr>
        <p:txBody>
          <a:bodyPr/>
          <a:lstStyle>
            <a:lvl1pPr>
              <a:defRPr/>
            </a:lvl1pPr>
          </a:lstStyle>
          <a:p>
            <a:fld id="{930464EE-74C5-42DE-B41A-1E7939C181C3}" type="slidenum">
              <a:rPr lang="en-GB"/>
              <a:pPr/>
              <a:t>‹#›</a:t>
            </a:fld>
            <a:endParaRPr lang="en-GB"/>
          </a:p>
        </p:txBody>
      </p:sp>
      <p:sp>
        <p:nvSpPr>
          <p:cNvPr id="20486" name="Line 6"/>
          <p:cNvSpPr>
            <a:spLocks noChangeShapeType="1"/>
          </p:cNvSpPr>
          <p:nvPr userDrawn="1"/>
        </p:nvSpPr>
        <p:spPr bwMode="auto">
          <a:xfrm>
            <a:off x="323850" y="3500438"/>
            <a:ext cx="8642350" cy="0"/>
          </a:xfrm>
          <a:prstGeom prst="line">
            <a:avLst/>
          </a:prstGeom>
          <a:noFill/>
          <a:ln w="12700">
            <a:solidFill>
              <a:schemeClr val="tx1"/>
            </a:solidFill>
            <a:round/>
            <a:headEnd/>
            <a:tailEnd/>
          </a:ln>
          <a:effectLst/>
        </p:spPr>
        <p:txBody>
          <a:bodyPr/>
          <a:lstStyle/>
          <a:p>
            <a:endParaRPr lang="en-US"/>
          </a:p>
        </p:txBody>
      </p:sp>
      <p:sp>
        <p:nvSpPr>
          <p:cNvPr id="20487" name="Rectangle 7"/>
          <p:cNvSpPr>
            <a:spLocks noGrp="1" noChangeArrowheads="1"/>
          </p:cNvSpPr>
          <p:nvPr>
            <p:ph type="dt" sz="half" idx="2"/>
          </p:nvPr>
        </p:nvSpPr>
        <p:spPr>
          <a:xfrm>
            <a:off x="457200" y="6245225"/>
            <a:ext cx="2133600" cy="476250"/>
          </a:xfrm>
        </p:spPr>
        <p:txBody>
          <a:bodyPr/>
          <a:lstStyle>
            <a:lvl1pPr>
              <a:defRPr/>
            </a:lvl1pPr>
          </a:lstStyle>
          <a:p>
            <a:endParaRPr lang="en-GB"/>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userDrawn="1">
          <p15:clr>
            <a:srgbClr val="FBAE40"/>
          </p15:clr>
        </p15:guide>
        <p15:guide id="2" pos="29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4776" cy="777875"/>
          </a:xfrm>
        </p:spPr>
        <p:txBody>
          <a:bodyPr/>
          <a:lstStyle>
            <a:lvl1pPr>
              <a:defRPr>
                <a:solidFill>
                  <a:srgbClr val="0070C0"/>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sz="2100"/>
            </a:lvl1pPr>
            <a:lvl2pPr>
              <a:defRPr sz="1900"/>
            </a:lvl2pPr>
            <a:lvl3pPr>
              <a:defRPr sz="1700"/>
            </a:lvl3pPr>
            <a:lvl4pPr>
              <a:defRPr sz="16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11"/>
          </p:nvPr>
        </p:nvSpPr>
        <p:spPr/>
        <p:txBody>
          <a:bodyPr/>
          <a:lstStyle>
            <a:lvl1pPr>
              <a:defRPr/>
            </a:lvl1pPr>
          </a:lstStyle>
          <a:p>
            <a:fld id="{01CE2B5B-3ECC-4073-85E0-5A38BE95B70D}" type="slidenum">
              <a:rPr lang="en-GB"/>
              <a:pPr/>
              <a:t>‹#›</a:t>
            </a:fld>
            <a:endParaRPr lang="en-GB"/>
          </a:p>
        </p:txBody>
      </p:sp>
      <p:sp>
        <p:nvSpPr>
          <p:cNvPr id="6" name="Date Placeholder 5"/>
          <p:cNvSpPr>
            <a:spLocks noGrp="1"/>
          </p:cNvSpPr>
          <p:nvPr>
            <p:ph type="dt" sz="half" idx="12"/>
          </p:nvPr>
        </p:nvSpPr>
        <p:spPr/>
        <p:txBody>
          <a:bodyPr/>
          <a:lstStyle>
            <a:lvl1pPr>
              <a:defRPr/>
            </a:lvl1pPr>
          </a:lstStyle>
          <a:p>
            <a:endParaRPr lang="en-GB"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274638"/>
            <a:ext cx="2124075" cy="5851525"/>
          </a:xfrm>
        </p:spPr>
        <p:txBody>
          <a:bodyPr vert="eaVert"/>
          <a:lstStyle>
            <a:lvl1pPr>
              <a:defRPr>
                <a:solidFill>
                  <a:srgbClr val="0070C0"/>
                </a:solidFill>
              </a:defRPr>
            </a:lvl1pPr>
          </a:lstStyle>
          <a:p>
            <a:r>
              <a:rPr lang="en-US" dirty="0"/>
              <a:t>Click to edit Master title style</a:t>
            </a:r>
          </a:p>
        </p:txBody>
      </p:sp>
      <p:sp>
        <p:nvSpPr>
          <p:cNvPr id="3" name="Vertical Text Placeholder 2"/>
          <p:cNvSpPr>
            <a:spLocks noGrp="1"/>
          </p:cNvSpPr>
          <p:nvPr>
            <p:ph type="body" orient="vert" idx="1"/>
          </p:nvPr>
        </p:nvSpPr>
        <p:spPr>
          <a:xfrm>
            <a:off x="323850" y="274638"/>
            <a:ext cx="6219825" cy="5851525"/>
          </a:xfrm>
        </p:spPr>
        <p:txBody>
          <a:bodyPr vert="eaVert"/>
          <a:lstStyle>
            <a:lvl1pPr>
              <a:defRPr sz="2100"/>
            </a:lvl1pPr>
            <a:lvl2pPr>
              <a:defRPr sz="1900"/>
            </a:lvl2pPr>
            <a:lvl3pPr>
              <a:defRPr sz="1700"/>
            </a:lvl3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11"/>
          </p:nvPr>
        </p:nvSpPr>
        <p:spPr/>
        <p:txBody>
          <a:bodyPr/>
          <a:lstStyle>
            <a:lvl1pPr>
              <a:defRPr/>
            </a:lvl1pPr>
          </a:lstStyle>
          <a:p>
            <a:fld id="{BFC10656-B5F6-4C2B-B258-D0013A6A1799}" type="slidenum">
              <a:rPr lang="en-GB"/>
              <a:pPr/>
              <a:t>‹#›</a:t>
            </a:fld>
            <a:endParaRPr lang="en-GB"/>
          </a:p>
        </p:txBody>
      </p:sp>
      <p:sp>
        <p:nvSpPr>
          <p:cNvPr id="6" name="Date Placeholder 5"/>
          <p:cNvSpPr>
            <a:spLocks noGrp="1"/>
          </p:cNvSpPr>
          <p:nvPr>
            <p:ph type="dt" sz="half" idx="12"/>
          </p:nvPr>
        </p:nvSpPr>
        <p:spPr/>
        <p:txBody>
          <a:bodyPr/>
          <a:lstStyle>
            <a:lvl1pPr>
              <a:defRPr/>
            </a:lvl1pPr>
          </a:lstStyle>
          <a:p>
            <a:endParaRPr lang="en-GB"/>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C088B5F-A0EC-4CFA-B907-6F8F6AAE8DFD}"/>
              </a:ext>
            </a:extLst>
          </p:cNvPr>
          <p:cNvSpPr>
            <a:spLocks noGrp="1"/>
          </p:cNvSpPr>
          <p:nvPr>
            <p:ph type="sldNum" sz="quarter" idx="10"/>
          </p:nvPr>
        </p:nvSpPr>
        <p:spPr/>
        <p:txBody>
          <a:bodyPr/>
          <a:lstStyle/>
          <a:p>
            <a:fld id="{286A8080-423F-4EF2-8325-F756662D597C}" type="slidenum">
              <a:rPr lang="de-AT" smtClean="0"/>
              <a:pPr/>
              <a:t>‹#›</a:t>
            </a:fld>
            <a:endParaRPr lang="de-AT" dirty="0"/>
          </a:p>
        </p:txBody>
      </p:sp>
      <p:sp>
        <p:nvSpPr>
          <p:cNvPr id="7" name="Text Placeholder 6">
            <a:extLst>
              <a:ext uri="{FF2B5EF4-FFF2-40B4-BE49-F238E27FC236}">
                <a16:creationId xmlns:a16="http://schemas.microsoft.com/office/drawing/2014/main" id="{0576BCC8-FB37-4175-9C04-115FBAEFD1C7}"/>
              </a:ext>
            </a:extLst>
          </p:cNvPr>
          <p:cNvSpPr>
            <a:spLocks noGrp="1"/>
          </p:cNvSpPr>
          <p:nvPr>
            <p:ph type="body" sz="quarter" idx="11" hasCustomPrompt="1"/>
          </p:nvPr>
        </p:nvSpPr>
        <p:spPr>
          <a:xfrm>
            <a:off x="401956" y="1701588"/>
            <a:ext cx="8340092" cy="719369"/>
          </a:xfrm>
        </p:spPr>
        <p:txBody>
          <a:bodyPr>
            <a:normAutofit/>
          </a:bodyPr>
          <a:lstStyle>
            <a:lvl1pPr marL="0" indent="0" algn="ctr">
              <a:buNone/>
              <a:defRPr sz="2100"/>
            </a:lvl1pPr>
          </a:lstStyle>
          <a:p>
            <a:pPr lvl="0"/>
            <a:r>
              <a:rPr lang="en-US" dirty="0"/>
              <a:t>Thank You all </a:t>
            </a:r>
            <a:endParaRPr lang="en-GB" dirty="0"/>
          </a:p>
        </p:txBody>
      </p:sp>
      <p:sp>
        <p:nvSpPr>
          <p:cNvPr id="8" name="Text Placeholder 6">
            <a:extLst>
              <a:ext uri="{FF2B5EF4-FFF2-40B4-BE49-F238E27FC236}">
                <a16:creationId xmlns:a16="http://schemas.microsoft.com/office/drawing/2014/main" id="{6B5668E4-B5F9-4526-BB51-9AC3A8359555}"/>
              </a:ext>
            </a:extLst>
          </p:cNvPr>
          <p:cNvSpPr>
            <a:spLocks noGrp="1"/>
          </p:cNvSpPr>
          <p:nvPr>
            <p:ph type="body" sz="quarter" idx="12" hasCustomPrompt="1"/>
          </p:nvPr>
        </p:nvSpPr>
        <p:spPr>
          <a:xfrm>
            <a:off x="401956" y="3250433"/>
            <a:ext cx="8340092" cy="719369"/>
          </a:xfrm>
        </p:spPr>
        <p:txBody>
          <a:bodyPr>
            <a:noAutofit/>
          </a:bodyPr>
          <a:lstStyle>
            <a:lvl1pPr marL="204788" indent="-204788" algn="ctr" defTabSz="289315" rtl="0" eaLnBrk="1" latinLnBrk="0" hangingPunct="1">
              <a:lnSpc>
                <a:spcPct val="90000"/>
              </a:lnSpc>
              <a:spcBef>
                <a:spcPts val="316"/>
              </a:spcBef>
              <a:buFont typeface="Wingdings 2" pitchFamily="18" charset="2"/>
              <a:buNone/>
              <a:defRPr lang="en-US" sz="1800" b="0" kern="1200" dirty="0" smtClean="0">
                <a:solidFill>
                  <a:srgbClr val="000000"/>
                </a:solidFill>
                <a:latin typeface="TeXGyreAdventor" charset="0"/>
                <a:ea typeface="Microsoft JhengHei" panose="020B0604030504040204" pitchFamily="34" charset="-120"/>
                <a:cs typeface="+mn-cs"/>
              </a:defRPr>
            </a:lvl1pPr>
            <a:lvl2pPr marL="115193" indent="-115193" algn="ctr" defTabSz="289315" rtl="0" eaLnBrk="1" latinLnBrk="0" hangingPunct="1">
              <a:lnSpc>
                <a:spcPct val="90000"/>
              </a:lnSpc>
              <a:spcBef>
                <a:spcPts val="316"/>
              </a:spcBef>
              <a:buFont typeface="Wingdings 2" pitchFamily="18" charset="2"/>
              <a:buNone/>
              <a:defRPr lang="en-US" sz="1800" b="0" kern="1200" dirty="0">
                <a:solidFill>
                  <a:schemeClr val="tx1"/>
                </a:solidFill>
                <a:latin typeface="TeXGyreAdventor" charset="0"/>
                <a:ea typeface="Microsoft JhengHei" panose="020B0604030504040204" pitchFamily="34" charset="-120"/>
                <a:cs typeface="+mn-cs"/>
              </a:defRPr>
            </a:lvl2pPr>
          </a:lstStyle>
          <a:p>
            <a:pPr marL="273050" indent="-273050" eaLnBrk="1" hangingPunct="1"/>
            <a:r>
              <a:rPr lang="en-US" dirty="0"/>
              <a:t>Text Book</a:t>
            </a:r>
          </a:p>
          <a:p>
            <a:pPr marL="253157" lvl="1" indent="-115193" eaLnBrk="1" hangingPunct="1"/>
            <a:r>
              <a:rPr lang="en-US" sz="844" dirty="0">
                <a:solidFill>
                  <a:srgbClr val="0070C0"/>
                </a:solidFill>
              </a:rPr>
              <a:t>Starting Out With CPP (7</a:t>
            </a:r>
            <a:r>
              <a:rPr lang="en-US" sz="844" baseline="30000" dirty="0">
                <a:solidFill>
                  <a:srgbClr val="0070C0"/>
                </a:solidFill>
              </a:rPr>
              <a:t>th </a:t>
            </a:r>
            <a:r>
              <a:rPr lang="en-US" sz="844" dirty="0">
                <a:solidFill>
                  <a:srgbClr val="0070C0"/>
                </a:solidFill>
              </a:rPr>
              <a:t> or 8</a:t>
            </a:r>
            <a:r>
              <a:rPr lang="en-US" sz="844" baseline="30000" dirty="0">
                <a:solidFill>
                  <a:srgbClr val="0070C0"/>
                </a:solidFill>
              </a:rPr>
              <a:t>th</a:t>
            </a:r>
            <a:r>
              <a:rPr lang="en-US" sz="844" dirty="0">
                <a:solidFill>
                  <a:srgbClr val="0070C0"/>
                </a:solidFill>
              </a:rPr>
              <a:t> Edition) By Tony Gaddis (Locally Available)</a:t>
            </a:r>
          </a:p>
        </p:txBody>
      </p:sp>
      <p:sp>
        <p:nvSpPr>
          <p:cNvPr id="10" name="Picture Placeholder 9">
            <a:extLst>
              <a:ext uri="{FF2B5EF4-FFF2-40B4-BE49-F238E27FC236}">
                <a16:creationId xmlns:a16="http://schemas.microsoft.com/office/drawing/2014/main" id="{77676217-97FD-491C-872B-A38CCCAD9A98}"/>
              </a:ext>
            </a:extLst>
          </p:cNvPr>
          <p:cNvSpPr>
            <a:spLocks noGrp="1"/>
          </p:cNvSpPr>
          <p:nvPr>
            <p:ph type="pic" sz="quarter" idx="13"/>
          </p:nvPr>
        </p:nvSpPr>
        <p:spPr>
          <a:xfrm>
            <a:off x="1797847" y="4386270"/>
            <a:ext cx="1757363" cy="2219325"/>
          </a:xfrm>
        </p:spPr>
        <p:txBody>
          <a:bodyPr/>
          <a:lstStyle/>
          <a:p>
            <a:endParaRPr lang="en-GB"/>
          </a:p>
        </p:txBody>
      </p:sp>
      <p:sp>
        <p:nvSpPr>
          <p:cNvPr id="12" name="Picture Placeholder 11">
            <a:extLst>
              <a:ext uri="{FF2B5EF4-FFF2-40B4-BE49-F238E27FC236}">
                <a16:creationId xmlns:a16="http://schemas.microsoft.com/office/drawing/2014/main" id="{E5B71756-46AA-4A8F-BA5C-6D05D9B8620E}"/>
              </a:ext>
            </a:extLst>
          </p:cNvPr>
          <p:cNvSpPr>
            <a:spLocks noGrp="1"/>
          </p:cNvSpPr>
          <p:nvPr>
            <p:ph type="pic" sz="quarter" idx="14"/>
          </p:nvPr>
        </p:nvSpPr>
        <p:spPr>
          <a:xfrm>
            <a:off x="5219704" y="4386270"/>
            <a:ext cx="1757363" cy="2219325"/>
          </a:xfrm>
        </p:spPr>
        <p:txBody>
          <a:bodyPr/>
          <a:lstStyle/>
          <a:p>
            <a:endParaRPr lang="en-GB"/>
          </a:p>
        </p:txBody>
      </p:sp>
    </p:spTree>
    <p:extLst>
      <p:ext uri="{BB962C8B-B14F-4D97-AF65-F5344CB8AC3E}">
        <p14:creationId xmlns:p14="http://schemas.microsoft.com/office/powerpoint/2010/main" val="1622296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143000" y="1122363"/>
            <a:ext cx="6858000" cy="2387600"/>
          </a:xfrm>
        </p:spPr>
        <p:txBody>
          <a:bodyPr anchor="b"/>
          <a:lstStyle>
            <a:lvl1pPr algn="ctr">
              <a:defRPr sz="4500">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6914712" y="6443090"/>
            <a:ext cx="2057400" cy="365125"/>
          </a:xfrm>
          <a:prstGeom prst="rect">
            <a:avLst/>
          </a:prstGeom>
        </p:spPr>
        <p:txBody>
          <a:bodyPr vert="horz" lIns="91440" tIns="45720" rIns="91440" bIns="45720" rtlCol="0" anchor="ctr"/>
          <a:lstStyle>
            <a:lvl1pPr algn="r">
              <a:defRPr sz="825">
                <a:solidFill>
                  <a:schemeClr val="bg1">
                    <a:lumMod val="50000"/>
                  </a:schemeClr>
                </a:solidFill>
              </a:defRPr>
            </a:lvl1pPr>
          </a:lstStyle>
          <a:p>
            <a:pPr defTabSz="685800" fontAlgn="auto">
              <a:spcBef>
                <a:spcPts val="0"/>
              </a:spcBef>
              <a:spcAft>
                <a:spcPts val="0"/>
              </a:spcAft>
            </a:pPr>
            <a:r>
              <a:rPr lang="en-US" smtClean="0">
                <a:solidFill>
                  <a:prstClr val="white">
                    <a:lumMod val="50000"/>
                  </a:prstClr>
                </a:solidFill>
                <a:latin typeface="Calibri" panose="020F0502020204030204"/>
              </a:rPr>
              <a:t>Introduction: 1-</a:t>
            </a:r>
            <a:fld id="{C4204591-24BD-A542-B9D5-F8D8A88D2FEE}" type="slidenum">
              <a:rPr lang="en-US" smtClean="0">
                <a:solidFill>
                  <a:prstClr val="white">
                    <a:lumMod val="50000"/>
                  </a:prstClr>
                </a:solidFill>
                <a:latin typeface="Calibri" panose="020F0502020204030204"/>
              </a:rPr>
              <a:pPr defTabSz="685800" fontAlgn="auto">
                <a:spcBef>
                  <a:spcPts val="0"/>
                </a:spcBef>
                <a:spcAft>
                  <a:spcPts val="0"/>
                </a:spcAft>
              </a:pPr>
              <a:t>‹#›</a:t>
            </a:fld>
            <a:endParaRPr lang="en-US" dirty="0">
              <a:solidFill>
                <a:prstClr val="white">
                  <a:lumMod val="50000"/>
                </a:prstClr>
              </a:solidFill>
              <a:latin typeface="Calibri" panose="020F0502020204030204"/>
            </a:endParaRPr>
          </a:p>
        </p:txBody>
      </p:sp>
    </p:spTree>
    <p:extLst>
      <p:ext uri="{BB962C8B-B14F-4D97-AF65-F5344CB8AC3E}">
        <p14:creationId xmlns:p14="http://schemas.microsoft.com/office/powerpoint/2010/main" val="121402979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628650" y="1724027"/>
            <a:ext cx="78867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33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6914712" y="6443090"/>
            <a:ext cx="2057400" cy="365125"/>
          </a:xfrm>
          <a:prstGeom prst="rect">
            <a:avLst/>
          </a:prstGeom>
        </p:spPr>
        <p:txBody>
          <a:bodyPr vert="horz" lIns="91440" tIns="45720" rIns="91440" bIns="45720" rtlCol="0" anchor="ctr"/>
          <a:lstStyle>
            <a:lvl1pPr algn="r">
              <a:defRPr sz="825">
                <a:solidFill>
                  <a:schemeClr val="bg1">
                    <a:lumMod val="50000"/>
                  </a:schemeClr>
                </a:solidFill>
              </a:defRPr>
            </a:lvl1pPr>
          </a:lstStyle>
          <a:p>
            <a:pPr defTabSz="685800" fontAlgn="auto">
              <a:spcBef>
                <a:spcPts val="0"/>
              </a:spcBef>
              <a:spcAft>
                <a:spcPts val="0"/>
              </a:spcAft>
            </a:pPr>
            <a:r>
              <a:rPr lang="en-US" smtClean="0">
                <a:solidFill>
                  <a:prstClr val="white">
                    <a:lumMod val="50000"/>
                  </a:prstClr>
                </a:solidFill>
                <a:latin typeface="Calibri" panose="020F0502020204030204"/>
              </a:rPr>
              <a:t>Introduction: 1-</a:t>
            </a:r>
            <a:fld id="{C4204591-24BD-A542-B9D5-F8D8A88D2FEE}" type="slidenum">
              <a:rPr lang="en-US" smtClean="0">
                <a:solidFill>
                  <a:prstClr val="white">
                    <a:lumMod val="50000"/>
                  </a:prstClr>
                </a:solidFill>
                <a:latin typeface="Calibri" panose="020F0502020204030204"/>
              </a:rPr>
              <a:pPr defTabSz="685800" fontAlgn="auto">
                <a:spcBef>
                  <a:spcPts val="0"/>
                </a:spcBef>
                <a:spcAft>
                  <a:spcPts val="0"/>
                </a:spcAft>
              </a:pPr>
              <a:t>‹#›</a:t>
            </a:fld>
            <a:endParaRPr lang="en-US" dirty="0">
              <a:solidFill>
                <a:prstClr val="white">
                  <a:lumMod val="50000"/>
                </a:prstClr>
              </a:solidFill>
              <a:latin typeface="Calibri" panose="020F0502020204030204"/>
            </a:endParaRPr>
          </a:p>
        </p:txBody>
      </p:sp>
    </p:spTree>
    <p:extLst>
      <p:ext uri="{BB962C8B-B14F-4D97-AF65-F5344CB8AC3E}">
        <p14:creationId xmlns:p14="http://schemas.microsoft.com/office/powerpoint/2010/main" val="41876978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33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6914712" y="6443090"/>
            <a:ext cx="2057400" cy="365125"/>
          </a:xfrm>
          <a:prstGeom prst="rect">
            <a:avLst/>
          </a:prstGeom>
        </p:spPr>
        <p:txBody>
          <a:bodyPr vert="horz" lIns="91440" tIns="45720" rIns="91440" bIns="45720" rtlCol="0" anchor="ctr"/>
          <a:lstStyle>
            <a:lvl1pPr algn="r">
              <a:defRPr sz="825">
                <a:solidFill>
                  <a:schemeClr val="bg1">
                    <a:lumMod val="50000"/>
                  </a:schemeClr>
                </a:solidFill>
              </a:defRPr>
            </a:lvl1pPr>
          </a:lstStyle>
          <a:p>
            <a:pPr defTabSz="685800" fontAlgn="auto">
              <a:spcBef>
                <a:spcPts val="0"/>
              </a:spcBef>
              <a:spcAft>
                <a:spcPts val="0"/>
              </a:spcAft>
            </a:pPr>
            <a:r>
              <a:rPr lang="en-US" smtClean="0">
                <a:solidFill>
                  <a:prstClr val="white">
                    <a:lumMod val="50000"/>
                  </a:prstClr>
                </a:solidFill>
                <a:latin typeface="Calibri" panose="020F0502020204030204"/>
              </a:rPr>
              <a:t>Introduction: 1-</a:t>
            </a:r>
            <a:fld id="{C4204591-24BD-A542-B9D5-F8D8A88D2FEE}" type="slidenum">
              <a:rPr lang="en-US" smtClean="0">
                <a:solidFill>
                  <a:prstClr val="white">
                    <a:lumMod val="50000"/>
                  </a:prstClr>
                </a:solidFill>
                <a:latin typeface="Calibri" panose="020F0502020204030204"/>
              </a:rPr>
              <a:pPr defTabSz="685800" fontAlgn="auto">
                <a:spcBef>
                  <a:spcPts val="0"/>
                </a:spcBef>
                <a:spcAft>
                  <a:spcPts val="0"/>
                </a:spcAft>
              </a:pPr>
              <a:t>‹#›</a:t>
            </a:fld>
            <a:endParaRPr lang="en-US" dirty="0">
              <a:solidFill>
                <a:prstClr val="white">
                  <a:lumMod val="50000"/>
                </a:prstClr>
              </a:solidFill>
              <a:latin typeface="Calibri" panose="020F0502020204030204"/>
            </a:endParaRPr>
          </a:p>
        </p:txBody>
      </p:sp>
    </p:spTree>
    <p:extLst>
      <p:ext uri="{BB962C8B-B14F-4D97-AF65-F5344CB8AC3E}">
        <p14:creationId xmlns:p14="http://schemas.microsoft.com/office/powerpoint/2010/main" val="238799056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33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6914712" y="6443090"/>
            <a:ext cx="2057400" cy="365125"/>
          </a:xfrm>
          <a:prstGeom prst="rect">
            <a:avLst/>
          </a:prstGeom>
        </p:spPr>
        <p:txBody>
          <a:bodyPr vert="horz" lIns="91440" tIns="45720" rIns="91440" bIns="45720" rtlCol="0" anchor="ctr"/>
          <a:lstStyle>
            <a:lvl1pPr algn="r">
              <a:defRPr sz="825">
                <a:solidFill>
                  <a:schemeClr val="bg1">
                    <a:lumMod val="50000"/>
                  </a:schemeClr>
                </a:solidFill>
              </a:defRPr>
            </a:lvl1pPr>
          </a:lstStyle>
          <a:p>
            <a:pPr defTabSz="685800" fontAlgn="auto">
              <a:spcBef>
                <a:spcPts val="0"/>
              </a:spcBef>
              <a:spcAft>
                <a:spcPts val="0"/>
              </a:spcAft>
            </a:pPr>
            <a:r>
              <a:rPr lang="en-US" smtClean="0">
                <a:solidFill>
                  <a:prstClr val="white">
                    <a:lumMod val="50000"/>
                  </a:prstClr>
                </a:solidFill>
                <a:latin typeface="Calibri" panose="020F0502020204030204"/>
              </a:rPr>
              <a:t>Introduction: 1-</a:t>
            </a:r>
            <a:fld id="{C4204591-24BD-A542-B9D5-F8D8A88D2FEE}" type="slidenum">
              <a:rPr lang="en-US" smtClean="0">
                <a:solidFill>
                  <a:prstClr val="white">
                    <a:lumMod val="50000"/>
                  </a:prstClr>
                </a:solidFill>
                <a:latin typeface="Calibri" panose="020F0502020204030204"/>
              </a:rPr>
              <a:pPr defTabSz="685800" fontAlgn="auto">
                <a:spcBef>
                  <a:spcPts val="0"/>
                </a:spcBef>
                <a:spcAft>
                  <a:spcPts val="0"/>
                </a:spcAft>
              </a:pPr>
              <a:t>‹#›</a:t>
            </a:fld>
            <a:endParaRPr lang="en-US" dirty="0">
              <a:solidFill>
                <a:prstClr val="white">
                  <a:lumMod val="50000"/>
                </a:prstClr>
              </a:solidFill>
              <a:latin typeface="Calibri" panose="020F0502020204030204"/>
            </a:endParaRPr>
          </a:p>
        </p:txBody>
      </p:sp>
    </p:spTree>
    <p:extLst>
      <p:ext uri="{BB962C8B-B14F-4D97-AF65-F5344CB8AC3E}">
        <p14:creationId xmlns:p14="http://schemas.microsoft.com/office/powerpoint/2010/main" val="303580473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C088B5F-A0EC-4CFA-B907-6F8F6AAE8DFD}"/>
              </a:ext>
            </a:extLst>
          </p:cNvPr>
          <p:cNvSpPr>
            <a:spLocks noGrp="1"/>
          </p:cNvSpPr>
          <p:nvPr>
            <p:ph type="sldNum" sz="quarter" idx="10"/>
          </p:nvPr>
        </p:nvSpPr>
        <p:spPr/>
        <p:txBody>
          <a:bodyPr/>
          <a:lstStyle/>
          <a:p>
            <a:pPr defTabSz="685800" fontAlgn="auto">
              <a:spcBef>
                <a:spcPts val="0"/>
              </a:spcBef>
              <a:spcAft>
                <a:spcPts val="0"/>
              </a:spcAft>
            </a:pPr>
            <a:fld id="{286A8080-423F-4EF2-8325-F756662D597C}" type="slidenum">
              <a:rPr lang="de-AT" smtClean="0">
                <a:solidFill>
                  <a:prstClr val="white">
                    <a:lumMod val="50000"/>
                  </a:prstClr>
                </a:solidFill>
                <a:latin typeface="Calibri" panose="020F0502020204030204"/>
              </a:rPr>
              <a:pPr defTabSz="685800" fontAlgn="auto">
                <a:spcBef>
                  <a:spcPts val="0"/>
                </a:spcBef>
                <a:spcAft>
                  <a:spcPts val="0"/>
                </a:spcAft>
              </a:pPr>
              <a:t>‹#›</a:t>
            </a:fld>
            <a:endParaRPr lang="de-AT" dirty="0">
              <a:solidFill>
                <a:prstClr val="white">
                  <a:lumMod val="50000"/>
                </a:prstClr>
              </a:solidFill>
              <a:latin typeface="Calibri" panose="020F0502020204030204"/>
            </a:endParaRPr>
          </a:p>
        </p:txBody>
      </p:sp>
      <p:sp>
        <p:nvSpPr>
          <p:cNvPr id="7" name="Text Placeholder 6">
            <a:extLst>
              <a:ext uri="{FF2B5EF4-FFF2-40B4-BE49-F238E27FC236}">
                <a16:creationId xmlns:a16="http://schemas.microsoft.com/office/drawing/2014/main" id="{0576BCC8-FB37-4175-9C04-115FBAEFD1C7}"/>
              </a:ext>
            </a:extLst>
          </p:cNvPr>
          <p:cNvSpPr>
            <a:spLocks noGrp="1"/>
          </p:cNvSpPr>
          <p:nvPr>
            <p:ph type="body" sz="quarter" idx="11" hasCustomPrompt="1"/>
          </p:nvPr>
        </p:nvSpPr>
        <p:spPr>
          <a:xfrm>
            <a:off x="401956" y="1701588"/>
            <a:ext cx="8340092" cy="719369"/>
          </a:xfrm>
        </p:spPr>
        <p:txBody>
          <a:bodyPr>
            <a:normAutofit/>
          </a:bodyPr>
          <a:lstStyle>
            <a:lvl1pPr marL="0" indent="0" algn="ctr">
              <a:buNone/>
              <a:defRPr sz="2100"/>
            </a:lvl1pPr>
          </a:lstStyle>
          <a:p>
            <a:pPr lvl="0"/>
            <a:r>
              <a:rPr lang="en-US" dirty="0"/>
              <a:t>Thank You all </a:t>
            </a:r>
            <a:endParaRPr lang="en-GB" dirty="0"/>
          </a:p>
        </p:txBody>
      </p:sp>
      <p:sp>
        <p:nvSpPr>
          <p:cNvPr id="8" name="Text Placeholder 6">
            <a:extLst>
              <a:ext uri="{FF2B5EF4-FFF2-40B4-BE49-F238E27FC236}">
                <a16:creationId xmlns:a16="http://schemas.microsoft.com/office/drawing/2014/main" id="{6B5668E4-B5F9-4526-BB51-9AC3A8359555}"/>
              </a:ext>
            </a:extLst>
          </p:cNvPr>
          <p:cNvSpPr>
            <a:spLocks noGrp="1"/>
          </p:cNvSpPr>
          <p:nvPr>
            <p:ph type="body" sz="quarter" idx="12" hasCustomPrompt="1"/>
          </p:nvPr>
        </p:nvSpPr>
        <p:spPr>
          <a:xfrm>
            <a:off x="401956" y="3250433"/>
            <a:ext cx="8340092" cy="719369"/>
          </a:xfrm>
        </p:spPr>
        <p:txBody>
          <a:bodyPr>
            <a:noAutofit/>
          </a:bodyPr>
          <a:lstStyle>
            <a:lvl1pPr marL="204788" indent="-204788" algn="ctr" defTabSz="289315" rtl="0" eaLnBrk="1" latinLnBrk="0" hangingPunct="1">
              <a:lnSpc>
                <a:spcPct val="90000"/>
              </a:lnSpc>
              <a:spcBef>
                <a:spcPts val="316"/>
              </a:spcBef>
              <a:buFont typeface="Wingdings 2" pitchFamily="18" charset="2"/>
              <a:buNone/>
              <a:defRPr lang="en-US" sz="1800" b="0" kern="1200" dirty="0" smtClean="0">
                <a:solidFill>
                  <a:srgbClr val="000000"/>
                </a:solidFill>
                <a:latin typeface="TeXGyreAdventor" charset="0"/>
                <a:ea typeface="Microsoft JhengHei" panose="020B0604030504040204" pitchFamily="34" charset="-120"/>
                <a:cs typeface="+mn-cs"/>
              </a:defRPr>
            </a:lvl1pPr>
            <a:lvl2pPr marL="115193" indent="-115193" algn="ctr" defTabSz="289315" rtl="0" eaLnBrk="1" latinLnBrk="0" hangingPunct="1">
              <a:lnSpc>
                <a:spcPct val="90000"/>
              </a:lnSpc>
              <a:spcBef>
                <a:spcPts val="316"/>
              </a:spcBef>
              <a:buFont typeface="Wingdings 2" pitchFamily="18" charset="2"/>
              <a:buNone/>
              <a:defRPr lang="en-US" sz="1800" b="0" kern="1200" dirty="0">
                <a:solidFill>
                  <a:schemeClr val="tx1"/>
                </a:solidFill>
                <a:latin typeface="TeXGyreAdventor" charset="0"/>
                <a:ea typeface="Microsoft JhengHei" panose="020B0604030504040204" pitchFamily="34" charset="-120"/>
                <a:cs typeface="+mn-cs"/>
              </a:defRPr>
            </a:lvl2pPr>
          </a:lstStyle>
          <a:p>
            <a:pPr marL="273050" indent="-273050" eaLnBrk="1" hangingPunct="1"/>
            <a:r>
              <a:rPr lang="en-US" dirty="0"/>
              <a:t>Text Book</a:t>
            </a:r>
          </a:p>
          <a:p>
            <a:pPr marL="253157" lvl="1" indent="-115193" eaLnBrk="1" hangingPunct="1"/>
            <a:r>
              <a:rPr lang="en-US" sz="844" dirty="0">
                <a:solidFill>
                  <a:srgbClr val="0070C0"/>
                </a:solidFill>
              </a:rPr>
              <a:t>Starting Out With CPP (7</a:t>
            </a:r>
            <a:r>
              <a:rPr lang="en-US" sz="844" baseline="30000" dirty="0">
                <a:solidFill>
                  <a:srgbClr val="0070C0"/>
                </a:solidFill>
              </a:rPr>
              <a:t>th </a:t>
            </a:r>
            <a:r>
              <a:rPr lang="en-US" sz="844" dirty="0">
                <a:solidFill>
                  <a:srgbClr val="0070C0"/>
                </a:solidFill>
              </a:rPr>
              <a:t> or 8</a:t>
            </a:r>
            <a:r>
              <a:rPr lang="en-US" sz="844" baseline="30000" dirty="0">
                <a:solidFill>
                  <a:srgbClr val="0070C0"/>
                </a:solidFill>
              </a:rPr>
              <a:t>th</a:t>
            </a:r>
            <a:r>
              <a:rPr lang="en-US" sz="844" dirty="0">
                <a:solidFill>
                  <a:srgbClr val="0070C0"/>
                </a:solidFill>
              </a:rPr>
              <a:t> Edition) By Tony Gaddis (Locally Available)</a:t>
            </a:r>
          </a:p>
        </p:txBody>
      </p:sp>
      <p:sp>
        <p:nvSpPr>
          <p:cNvPr id="10" name="Picture Placeholder 9">
            <a:extLst>
              <a:ext uri="{FF2B5EF4-FFF2-40B4-BE49-F238E27FC236}">
                <a16:creationId xmlns:a16="http://schemas.microsoft.com/office/drawing/2014/main" id="{77676217-97FD-491C-872B-A38CCCAD9A98}"/>
              </a:ext>
            </a:extLst>
          </p:cNvPr>
          <p:cNvSpPr>
            <a:spLocks noGrp="1"/>
          </p:cNvSpPr>
          <p:nvPr>
            <p:ph type="pic" sz="quarter" idx="13"/>
          </p:nvPr>
        </p:nvSpPr>
        <p:spPr>
          <a:xfrm>
            <a:off x="1797847" y="4386270"/>
            <a:ext cx="1757363" cy="2219325"/>
          </a:xfrm>
        </p:spPr>
        <p:txBody>
          <a:bodyPr/>
          <a:lstStyle/>
          <a:p>
            <a:endParaRPr lang="en-GB"/>
          </a:p>
        </p:txBody>
      </p:sp>
      <p:sp>
        <p:nvSpPr>
          <p:cNvPr id="12" name="Picture Placeholder 11">
            <a:extLst>
              <a:ext uri="{FF2B5EF4-FFF2-40B4-BE49-F238E27FC236}">
                <a16:creationId xmlns:a16="http://schemas.microsoft.com/office/drawing/2014/main" id="{E5B71756-46AA-4A8F-BA5C-6D05D9B8620E}"/>
              </a:ext>
            </a:extLst>
          </p:cNvPr>
          <p:cNvSpPr>
            <a:spLocks noGrp="1"/>
          </p:cNvSpPr>
          <p:nvPr>
            <p:ph type="pic" sz="quarter" idx="14"/>
          </p:nvPr>
        </p:nvSpPr>
        <p:spPr>
          <a:xfrm>
            <a:off x="5219704" y="4386270"/>
            <a:ext cx="1757363" cy="2219325"/>
          </a:xfrm>
        </p:spPr>
        <p:txBody>
          <a:bodyPr/>
          <a:lstStyle/>
          <a:p>
            <a:endParaRPr lang="en-GB"/>
          </a:p>
        </p:txBody>
      </p:sp>
    </p:spTree>
    <p:extLst>
      <p:ext uri="{BB962C8B-B14F-4D97-AF65-F5344CB8AC3E}">
        <p14:creationId xmlns:p14="http://schemas.microsoft.com/office/powerpoint/2010/main" val="34887910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6944" cy="777875"/>
          </a:xfrm>
        </p:spPr>
        <p:txBody>
          <a:bodyPr/>
          <a:lstStyle>
            <a:lvl1pPr>
              <a:defRPr>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323850" y="1124744"/>
            <a:ext cx="8496300" cy="5112568"/>
          </a:xfrm>
        </p:spPr>
        <p:txBody>
          <a:bodyPr/>
          <a:lstStyle>
            <a:lvl1pPr>
              <a:defRPr sz="2100"/>
            </a:lvl1pPr>
            <a:lvl2pPr>
              <a:defRPr sz="1900"/>
            </a:lvl2pPr>
            <a:lvl3pPr>
              <a:defRPr sz="1700"/>
            </a:lvl3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11"/>
          </p:nvPr>
        </p:nvSpPr>
        <p:spPr/>
        <p:txBody>
          <a:bodyPr/>
          <a:lstStyle>
            <a:lvl1pPr>
              <a:defRPr/>
            </a:lvl1pPr>
          </a:lstStyle>
          <a:p>
            <a:fld id="{63C8D6E8-E2D4-466A-B54E-56FCD6F950CE}" type="slidenum">
              <a:rPr lang="en-GB"/>
              <a:pPr/>
              <a:t>‹#›</a:t>
            </a:fld>
            <a:endParaRPr lang="en-GB"/>
          </a:p>
        </p:txBody>
      </p:sp>
      <p:sp>
        <p:nvSpPr>
          <p:cNvPr id="6" name="Date Placeholder 5"/>
          <p:cNvSpPr>
            <a:spLocks noGrp="1"/>
          </p:cNvSpPr>
          <p:nvPr>
            <p:ph type="dt" sz="half" idx="12"/>
          </p:nvPr>
        </p:nvSpPr>
        <p:spPr/>
        <p:txBody>
          <a:bodyPr/>
          <a:lstStyle>
            <a:lvl1pPr>
              <a:defRPr/>
            </a:lvl1pPr>
          </a:lstStyle>
          <a:p>
            <a:endParaRPr lang="en-GB"/>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70C0"/>
                </a:solidFill>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5" name="Slide Number Placeholder 4"/>
          <p:cNvSpPr>
            <a:spLocks noGrp="1"/>
          </p:cNvSpPr>
          <p:nvPr>
            <p:ph type="sldNum" sz="quarter" idx="11"/>
          </p:nvPr>
        </p:nvSpPr>
        <p:spPr/>
        <p:txBody>
          <a:bodyPr/>
          <a:lstStyle>
            <a:lvl1pPr>
              <a:defRPr/>
            </a:lvl1pPr>
          </a:lstStyle>
          <a:p>
            <a:fld id="{093227E4-7A49-48B5-9005-D3E138ABBA16}" type="slidenum">
              <a:rPr lang="en-GB"/>
              <a:pPr/>
              <a:t>‹#›</a:t>
            </a:fld>
            <a:endParaRPr lang="en-GB"/>
          </a:p>
        </p:txBody>
      </p:sp>
      <p:sp>
        <p:nvSpPr>
          <p:cNvPr id="6" name="Date Placeholder 5"/>
          <p:cNvSpPr>
            <a:spLocks noGrp="1"/>
          </p:cNvSpPr>
          <p:nvPr>
            <p:ph type="dt" sz="half" idx="12"/>
          </p:nvPr>
        </p:nvSpPr>
        <p:spPr/>
        <p:txBody>
          <a:bodyPr/>
          <a:lstStyle>
            <a:lvl1pPr>
              <a:defRPr/>
            </a:lvl1pPr>
          </a:lstStyle>
          <a:p>
            <a:endParaRPr lang="en-GB"/>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6944" cy="777875"/>
          </a:xfrm>
        </p:spPr>
        <p:txBody>
          <a:bodyPr/>
          <a:lstStyle>
            <a:lvl1pPr>
              <a:defRPr>
                <a:solidFill>
                  <a:srgbClr val="0070C0"/>
                </a:solidFill>
              </a:defRPr>
            </a:lvl1pPr>
          </a:lstStyle>
          <a:p>
            <a:r>
              <a:rPr lang="en-US" dirty="0"/>
              <a:t>Click to edit Master title style</a:t>
            </a:r>
          </a:p>
        </p:txBody>
      </p:sp>
      <p:sp>
        <p:nvSpPr>
          <p:cNvPr id="3" name="Content Placeholder 2"/>
          <p:cNvSpPr>
            <a:spLocks noGrp="1"/>
          </p:cNvSpPr>
          <p:nvPr>
            <p:ph sz="half" idx="1"/>
          </p:nvPr>
        </p:nvSpPr>
        <p:spPr>
          <a:xfrm>
            <a:off x="323850" y="1124744"/>
            <a:ext cx="4171950" cy="5001419"/>
          </a:xfrm>
        </p:spPr>
        <p:txBody>
          <a:bodyPr/>
          <a:lstStyle>
            <a:lvl1pPr>
              <a:defRPr sz="2100"/>
            </a:lvl1pPr>
            <a:lvl2pPr>
              <a:defRPr sz="1900"/>
            </a:lvl2pPr>
            <a:lvl3pPr>
              <a:defRPr sz="1700"/>
            </a:lvl3pPr>
            <a:lvl4pPr>
              <a:defRPr sz="1600"/>
            </a:lvl4pPr>
            <a:lvl5pPr>
              <a:defRPr sz="15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124744"/>
            <a:ext cx="4171950" cy="5001419"/>
          </a:xfrm>
        </p:spPr>
        <p:txBody>
          <a:bodyPr/>
          <a:lstStyle>
            <a:lvl1pPr>
              <a:defRPr sz="2100"/>
            </a:lvl1pPr>
            <a:lvl2pPr>
              <a:defRPr sz="1900"/>
            </a:lvl2pPr>
            <a:lvl3pPr>
              <a:defRPr sz="1700"/>
            </a:lvl3pPr>
            <a:lvl4pPr>
              <a:defRPr sz="1600"/>
            </a:lvl4pPr>
            <a:lvl5pPr>
              <a:defRPr sz="15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1"/>
          </p:nvPr>
        </p:nvSpPr>
        <p:spPr/>
        <p:txBody>
          <a:bodyPr/>
          <a:lstStyle>
            <a:lvl1pPr>
              <a:defRPr/>
            </a:lvl1pPr>
          </a:lstStyle>
          <a:p>
            <a:fld id="{24D7F138-CABA-494C-B139-3348C3F117E5}" type="slidenum">
              <a:rPr lang="en-GB"/>
              <a:pPr/>
              <a:t>‹#›</a:t>
            </a:fld>
            <a:endParaRPr lang="en-GB"/>
          </a:p>
        </p:txBody>
      </p:sp>
      <p:sp>
        <p:nvSpPr>
          <p:cNvPr id="7" name="Date Placeholder 6"/>
          <p:cNvSpPr>
            <a:spLocks noGrp="1"/>
          </p:cNvSpPr>
          <p:nvPr>
            <p:ph type="dt" sz="half" idx="12"/>
          </p:nvPr>
        </p:nvSpPr>
        <p:spPr/>
        <p:txBody>
          <a:bodyPr/>
          <a:lstStyle>
            <a:lvl1pPr>
              <a:defRPr/>
            </a:lvl1pPr>
          </a:lstStyle>
          <a:p>
            <a:endParaRPr lang="en-GB"/>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4776" cy="1143000"/>
          </a:xfrm>
        </p:spPr>
        <p:txBody>
          <a:bodyPr/>
          <a:lstStyle>
            <a:lvl1pPr>
              <a:defRPr>
                <a:solidFill>
                  <a:srgbClr val="0070C0"/>
                </a:solidFil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100"/>
            </a:lvl1pPr>
            <a:lvl2pPr>
              <a:defRPr sz="1900"/>
            </a:lvl2pPr>
            <a:lvl3pPr>
              <a:defRPr sz="1700"/>
            </a:lvl3pPr>
            <a:lvl4pPr>
              <a:defRPr sz="1600"/>
            </a:lvl4pPr>
            <a:lvl5pPr>
              <a:defRPr sz="15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100"/>
            </a:lvl1pPr>
            <a:lvl2pPr>
              <a:defRPr sz="1900"/>
            </a:lvl2pPr>
            <a:lvl3pPr>
              <a:defRPr sz="1700"/>
            </a:lvl3pPr>
            <a:lvl4pPr>
              <a:defRPr sz="1600"/>
            </a:lvl4pPr>
            <a:lvl5pPr>
              <a:defRPr sz="15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p:cNvSpPr>
            <a:spLocks noGrp="1"/>
          </p:cNvSpPr>
          <p:nvPr>
            <p:ph type="sldNum" sz="quarter" idx="11"/>
          </p:nvPr>
        </p:nvSpPr>
        <p:spPr/>
        <p:txBody>
          <a:bodyPr/>
          <a:lstStyle>
            <a:lvl1pPr>
              <a:defRPr/>
            </a:lvl1pPr>
          </a:lstStyle>
          <a:p>
            <a:fld id="{CAA79DA3-BF4E-40A8-8F6E-F5109A9F2DA7}" type="slidenum">
              <a:rPr lang="en-GB"/>
              <a:pPr/>
              <a:t>‹#›</a:t>
            </a:fld>
            <a:endParaRPr lang="en-GB"/>
          </a:p>
        </p:txBody>
      </p:sp>
      <p:sp>
        <p:nvSpPr>
          <p:cNvPr id="9" name="Date Placeholder 8"/>
          <p:cNvSpPr>
            <a:spLocks noGrp="1"/>
          </p:cNvSpPr>
          <p:nvPr>
            <p:ph type="dt" sz="half" idx="12"/>
          </p:nvPr>
        </p:nvSpPr>
        <p:spPr/>
        <p:txBody>
          <a:bodyPr/>
          <a:lstStyle>
            <a:lvl1pPr>
              <a:defRPr/>
            </a:lvl1pPr>
          </a:lstStyle>
          <a:p>
            <a:endParaRPr lang="en-GB"/>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6944" cy="777875"/>
          </a:xfrm>
        </p:spPr>
        <p:txBody>
          <a:bodyPr/>
          <a:lstStyle>
            <a:lvl1pPr>
              <a:defRPr>
                <a:solidFill>
                  <a:srgbClr val="0070C0"/>
                </a:solidFill>
              </a:defRPr>
            </a:lvl1pPr>
          </a:lstStyle>
          <a:p>
            <a:r>
              <a:rPr lang="en-US" dirty="0"/>
              <a:t>Click to edit Master title style</a:t>
            </a:r>
          </a:p>
        </p:txBody>
      </p:sp>
      <p:sp>
        <p:nvSpPr>
          <p:cNvPr id="4" name="Slide Number Placeholder 3"/>
          <p:cNvSpPr>
            <a:spLocks noGrp="1"/>
          </p:cNvSpPr>
          <p:nvPr>
            <p:ph type="sldNum" sz="quarter" idx="11"/>
          </p:nvPr>
        </p:nvSpPr>
        <p:spPr/>
        <p:txBody>
          <a:bodyPr/>
          <a:lstStyle>
            <a:lvl1pPr>
              <a:defRPr/>
            </a:lvl1pPr>
          </a:lstStyle>
          <a:p>
            <a:fld id="{E65293E3-F4F3-4363-BC2F-E6A2CD940E4C}" type="slidenum">
              <a:rPr lang="en-GB"/>
              <a:pPr/>
              <a:t>‹#›</a:t>
            </a:fld>
            <a:endParaRPr lang="en-GB"/>
          </a:p>
        </p:txBody>
      </p:sp>
      <p:sp>
        <p:nvSpPr>
          <p:cNvPr id="5" name="Date Placeholder 4"/>
          <p:cNvSpPr>
            <a:spLocks noGrp="1"/>
          </p:cNvSpPr>
          <p:nvPr>
            <p:ph type="dt" sz="half" idx="12"/>
          </p:nvPr>
        </p:nvSpPr>
        <p:spPr/>
        <p:txBody>
          <a:bodyPr/>
          <a:lstStyle>
            <a:lvl1pPr>
              <a:defRPr/>
            </a:lvl1pPr>
          </a:lstStyle>
          <a:p>
            <a:endParaRPr lang="en-GB"/>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lvl1pPr>
              <a:defRPr/>
            </a:lvl1pPr>
          </a:lstStyle>
          <a:p>
            <a:fld id="{9EFD2D0C-D78B-4496-B32C-58738062D587}" type="slidenum">
              <a:rPr lang="en-GB"/>
              <a:pPr/>
              <a:t>‹#›</a:t>
            </a:fld>
            <a:endParaRPr lang="en-GB"/>
          </a:p>
        </p:txBody>
      </p:sp>
      <p:sp>
        <p:nvSpPr>
          <p:cNvPr id="4" name="Date Placeholder 3"/>
          <p:cNvSpPr>
            <a:spLocks noGrp="1"/>
          </p:cNvSpPr>
          <p:nvPr>
            <p:ph type="dt" sz="half" idx="12"/>
          </p:nvPr>
        </p:nvSpPr>
        <p:spPr/>
        <p:txBody>
          <a:bodyPr/>
          <a:lstStyle>
            <a:lvl1pPr>
              <a:defRPr/>
            </a:lvl1pPr>
          </a:lstStyle>
          <a:p>
            <a:endParaRPr lang="en-GB"/>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1"/>
          </p:nvPr>
        </p:nvSpPr>
        <p:spPr/>
        <p:txBody>
          <a:bodyPr/>
          <a:lstStyle>
            <a:lvl1pPr>
              <a:defRPr/>
            </a:lvl1pPr>
          </a:lstStyle>
          <a:p>
            <a:fld id="{1703EBF0-A890-4352-8C84-0E2FE7968D9C}" type="slidenum">
              <a:rPr lang="en-GB"/>
              <a:pPr/>
              <a:t>‹#›</a:t>
            </a:fld>
            <a:endParaRPr lang="en-GB"/>
          </a:p>
        </p:txBody>
      </p:sp>
      <p:sp>
        <p:nvSpPr>
          <p:cNvPr id="7" name="Date Placeholder 6"/>
          <p:cNvSpPr>
            <a:spLocks noGrp="1"/>
          </p:cNvSpPr>
          <p:nvPr>
            <p:ph type="dt" sz="half" idx="12"/>
          </p:nvPr>
        </p:nvSpPr>
        <p:spPr/>
        <p:txBody>
          <a:bodyPr/>
          <a:lstStyle>
            <a:lvl1pPr>
              <a:defRPr/>
            </a:lvl1pPr>
          </a:lstStyle>
          <a:p>
            <a:endParaRPr lang="en-GB"/>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0070C0"/>
                </a:solidFill>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1"/>
          </p:nvPr>
        </p:nvSpPr>
        <p:spPr/>
        <p:txBody>
          <a:bodyPr/>
          <a:lstStyle>
            <a:lvl1pPr>
              <a:defRPr/>
            </a:lvl1pPr>
          </a:lstStyle>
          <a:p>
            <a:fld id="{C6CAE48C-F1F9-47E0-96BC-AD3F31B5CC07}" type="slidenum">
              <a:rPr lang="en-GB"/>
              <a:pPr/>
              <a:t>‹#›</a:t>
            </a:fld>
            <a:endParaRPr lang="en-GB"/>
          </a:p>
        </p:txBody>
      </p:sp>
      <p:sp>
        <p:nvSpPr>
          <p:cNvPr id="7" name="Date Placeholder 6"/>
          <p:cNvSpPr>
            <a:spLocks noGrp="1"/>
          </p:cNvSpPr>
          <p:nvPr>
            <p:ph type="dt" sz="half" idx="12"/>
          </p:nvPr>
        </p:nvSpPr>
        <p:spPr/>
        <p:txBody>
          <a:bodyPr/>
          <a:lstStyle>
            <a:lvl1pPr>
              <a:defRPr/>
            </a:lvl1pPr>
          </a:lstStyle>
          <a:p>
            <a:endParaRPr lang="en-GB"/>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2237" y="188640"/>
            <a:ext cx="8494776" cy="7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dirty="0"/>
              <a:t>Click to edit Master title style</a:t>
            </a:r>
          </a:p>
        </p:txBody>
      </p:sp>
      <p:sp>
        <p:nvSpPr>
          <p:cNvPr id="1027" name="Rectangle 3"/>
          <p:cNvSpPr>
            <a:spLocks noGrp="1" noChangeArrowheads="1"/>
          </p:cNvSpPr>
          <p:nvPr>
            <p:ph type="body" idx="1"/>
          </p:nvPr>
        </p:nvSpPr>
        <p:spPr bwMode="auto">
          <a:xfrm>
            <a:off x="323850" y="1124744"/>
            <a:ext cx="8496300" cy="511256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30" name="Rectangle 6"/>
          <p:cNvSpPr>
            <a:spLocks noGrp="1" noChangeArrowheads="1"/>
          </p:cNvSpPr>
          <p:nvPr>
            <p:ph type="sldNum" sz="quarter" idx="4"/>
          </p:nvPr>
        </p:nvSpPr>
        <p:spPr bwMode="auto">
          <a:xfrm>
            <a:off x="6732588"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C9CEF86-67DF-4174-BD01-46D228FA3D60}" type="slidenum">
              <a:rPr lang="en-GB"/>
              <a:pPr/>
              <a:t>‹#›</a:t>
            </a:fld>
            <a:endParaRPr lang="en-GB"/>
          </a:p>
        </p:txBody>
      </p:sp>
      <p:sp>
        <p:nvSpPr>
          <p:cNvPr id="1031" name="Line 7"/>
          <p:cNvSpPr>
            <a:spLocks noChangeShapeType="1"/>
          </p:cNvSpPr>
          <p:nvPr userDrawn="1"/>
        </p:nvSpPr>
        <p:spPr bwMode="auto">
          <a:xfrm>
            <a:off x="250825" y="1052736"/>
            <a:ext cx="8642350" cy="0"/>
          </a:xfrm>
          <a:prstGeom prst="line">
            <a:avLst/>
          </a:prstGeom>
          <a:noFill/>
          <a:ln w="12700">
            <a:solidFill>
              <a:schemeClr val="tx1"/>
            </a:solidFill>
            <a:round/>
            <a:headEnd/>
            <a:tailEnd/>
          </a:ln>
          <a:effectLst/>
        </p:spPr>
        <p:txBody>
          <a:bodyPr/>
          <a:lstStyle/>
          <a:p>
            <a:endParaRPr lang="en-US"/>
          </a:p>
        </p:txBody>
      </p:sp>
      <p:sp>
        <p:nvSpPr>
          <p:cNvPr id="1032" name="Rectangle 8"/>
          <p:cNvSpPr>
            <a:spLocks noGrp="1" noChangeArrowheads="1"/>
          </p:cNvSpPr>
          <p:nvPr>
            <p:ph type="dt" sz="half" idx="2"/>
          </p:nvPr>
        </p:nvSpPr>
        <p:spPr bwMode="auto">
          <a:xfrm>
            <a:off x="468313"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6" r:id="rId12"/>
  </p:sldLayoutIdLst>
  <p:timing>
    <p:tnLst>
      <p:par>
        <p:cTn id="1" dur="indefinite" restart="never" nodeType="tmRoot"/>
      </p:par>
    </p:tnLst>
  </p:timing>
  <p:hf hdr="0" dt="0"/>
  <p:txStyles>
    <p:titleStyle>
      <a:lvl1pPr algn="l" rtl="0" fontAlgn="base">
        <a:spcBef>
          <a:spcPct val="0"/>
        </a:spcBef>
        <a:spcAft>
          <a:spcPct val="0"/>
        </a:spcAft>
        <a:defRPr sz="2800">
          <a:solidFill>
            <a:srgbClr val="0070C0"/>
          </a:solidFill>
          <a:latin typeface="+mj-lt"/>
          <a:ea typeface="+mj-ea"/>
          <a:cs typeface="+mj-cs"/>
        </a:defRPr>
      </a:lvl1pPr>
      <a:lvl2pPr algn="ctr" rtl="0" fontAlgn="base">
        <a:spcBef>
          <a:spcPct val="0"/>
        </a:spcBef>
        <a:spcAft>
          <a:spcPct val="0"/>
        </a:spcAft>
        <a:defRPr sz="2800">
          <a:solidFill>
            <a:srgbClr val="0033CC"/>
          </a:solidFill>
          <a:latin typeface="Tahoma" pitchFamily="34" charset="0"/>
        </a:defRPr>
      </a:lvl2pPr>
      <a:lvl3pPr algn="ctr" rtl="0" fontAlgn="base">
        <a:spcBef>
          <a:spcPct val="0"/>
        </a:spcBef>
        <a:spcAft>
          <a:spcPct val="0"/>
        </a:spcAft>
        <a:defRPr sz="2800">
          <a:solidFill>
            <a:srgbClr val="0033CC"/>
          </a:solidFill>
          <a:latin typeface="Tahoma" pitchFamily="34" charset="0"/>
        </a:defRPr>
      </a:lvl3pPr>
      <a:lvl4pPr algn="ctr" rtl="0" fontAlgn="base">
        <a:spcBef>
          <a:spcPct val="0"/>
        </a:spcBef>
        <a:spcAft>
          <a:spcPct val="0"/>
        </a:spcAft>
        <a:defRPr sz="2800">
          <a:solidFill>
            <a:srgbClr val="0033CC"/>
          </a:solidFill>
          <a:latin typeface="Tahoma" pitchFamily="34" charset="0"/>
        </a:defRPr>
      </a:lvl4pPr>
      <a:lvl5pPr algn="ctr" rtl="0" fontAlgn="base">
        <a:spcBef>
          <a:spcPct val="0"/>
        </a:spcBef>
        <a:spcAft>
          <a:spcPct val="0"/>
        </a:spcAft>
        <a:defRPr sz="2800">
          <a:solidFill>
            <a:srgbClr val="0033CC"/>
          </a:solidFill>
          <a:latin typeface="Tahoma" pitchFamily="34" charset="0"/>
        </a:defRPr>
      </a:lvl5pPr>
      <a:lvl6pPr marL="457200" algn="ctr" rtl="0" fontAlgn="base">
        <a:spcBef>
          <a:spcPct val="0"/>
        </a:spcBef>
        <a:spcAft>
          <a:spcPct val="0"/>
        </a:spcAft>
        <a:defRPr sz="2800">
          <a:solidFill>
            <a:srgbClr val="0033CC"/>
          </a:solidFill>
          <a:latin typeface="Tahoma" pitchFamily="34" charset="0"/>
        </a:defRPr>
      </a:lvl6pPr>
      <a:lvl7pPr marL="914400" algn="ctr" rtl="0" fontAlgn="base">
        <a:spcBef>
          <a:spcPct val="0"/>
        </a:spcBef>
        <a:spcAft>
          <a:spcPct val="0"/>
        </a:spcAft>
        <a:defRPr sz="2800">
          <a:solidFill>
            <a:srgbClr val="0033CC"/>
          </a:solidFill>
          <a:latin typeface="Tahoma" pitchFamily="34" charset="0"/>
        </a:defRPr>
      </a:lvl7pPr>
      <a:lvl8pPr marL="1371600" algn="ctr" rtl="0" fontAlgn="base">
        <a:spcBef>
          <a:spcPct val="0"/>
        </a:spcBef>
        <a:spcAft>
          <a:spcPct val="0"/>
        </a:spcAft>
        <a:defRPr sz="2800">
          <a:solidFill>
            <a:srgbClr val="0033CC"/>
          </a:solidFill>
          <a:latin typeface="Tahoma" pitchFamily="34" charset="0"/>
        </a:defRPr>
      </a:lvl8pPr>
      <a:lvl9pPr marL="1828800" algn="ctr" rtl="0" fontAlgn="base">
        <a:spcBef>
          <a:spcPct val="0"/>
        </a:spcBef>
        <a:spcAft>
          <a:spcPct val="0"/>
        </a:spcAft>
        <a:defRPr sz="2800">
          <a:solidFill>
            <a:srgbClr val="0033CC"/>
          </a:solidFill>
          <a:latin typeface="Tahoma" pitchFamily="34" charset="0"/>
        </a:defRPr>
      </a:lvl9pPr>
    </p:titleStyle>
    <p:bodyStyle>
      <a:lvl1pPr marL="342900" indent="-342900" algn="l" rtl="0" fontAlgn="base">
        <a:spcBef>
          <a:spcPct val="20000"/>
        </a:spcBef>
        <a:spcAft>
          <a:spcPct val="0"/>
        </a:spcAft>
        <a:buClr>
          <a:schemeClr val="tx1"/>
        </a:buClr>
        <a:buChar char="•"/>
        <a:defRPr sz="2100">
          <a:solidFill>
            <a:schemeClr val="tx1"/>
          </a:solidFill>
          <a:latin typeface="+mn-lt"/>
          <a:ea typeface="+mn-ea"/>
          <a:cs typeface="+mn-cs"/>
        </a:defRPr>
      </a:lvl1pPr>
      <a:lvl2pPr marL="742950" indent="-285750" algn="l" rtl="0" fontAlgn="base">
        <a:spcBef>
          <a:spcPct val="20000"/>
        </a:spcBef>
        <a:spcAft>
          <a:spcPct val="0"/>
        </a:spcAft>
        <a:buClr>
          <a:schemeClr val="tx1"/>
        </a:buClr>
        <a:buFont typeface="Tahoma" pitchFamily="34" charset="0"/>
        <a:buChar char="–"/>
        <a:defRPr sz="1900">
          <a:solidFill>
            <a:schemeClr val="tx1"/>
          </a:solidFill>
          <a:latin typeface="+mn-lt"/>
        </a:defRPr>
      </a:lvl2pPr>
      <a:lvl3pPr marL="1143000" indent="-228600" algn="l" rtl="0" fontAlgn="base">
        <a:spcBef>
          <a:spcPct val="20000"/>
        </a:spcBef>
        <a:spcAft>
          <a:spcPct val="0"/>
        </a:spcAft>
        <a:buFont typeface="Wingdings" pitchFamily="2" charset="2"/>
        <a:buChar char="Ø"/>
        <a:defRPr sz="1700">
          <a:solidFill>
            <a:schemeClr val="tx1"/>
          </a:solidFill>
          <a:latin typeface="+mn-lt"/>
        </a:defRPr>
      </a:lvl3pPr>
      <a:lvl4pPr marL="1600200" indent="-228600" algn="l" rtl="0" fontAlgn="base">
        <a:spcBef>
          <a:spcPct val="20000"/>
        </a:spcBef>
        <a:spcAft>
          <a:spcPct val="0"/>
        </a:spcAft>
        <a:buFont typeface="Tahoma" pitchFamily="34" charset="0"/>
        <a:buChar char="»"/>
        <a:defRPr sz="1600">
          <a:solidFill>
            <a:schemeClr val="tx1"/>
          </a:solidFill>
          <a:latin typeface="+mn-lt"/>
        </a:defRPr>
      </a:lvl4pPr>
      <a:lvl5pPr marL="2057400" indent="-228600" algn="l" rtl="0" fontAlgn="base">
        <a:spcBef>
          <a:spcPct val="20000"/>
        </a:spcBef>
        <a:spcAft>
          <a:spcPct val="0"/>
        </a:spcAft>
        <a:buFont typeface="Wingdings" pitchFamily="2" charset="2"/>
        <a:buChar char="v"/>
        <a:defRPr sz="1500">
          <a:solidFill>
            <a:schemeClr val="tx1"/>
          </a:solidFill>
          <a:latin typeface="+mn-lt"/>
        </a:defRPr>
      </a:lvl5pPr>
      <a:lvl6pPr marL="2514600" indent="-228600" algn="l" rtl="0" fontAlgn="base">
        <a:spcBef>
          <a:spcPct val="20000"/>
        </a:spcBef>
        <a:spcAft>
          <a:spcPct val="0"/>
        </a:spcAft>
        <a:buFont typeface="Wingdings" pitchFamily="2" charset="2"/>
        <a:buChar char="v"/>
        <a:defRPr sz="1600">
          <a:solidFill>
            <a:schemeClr val="tx1"/>
          </a:solidFill>
          <a:latin typeface="+mn-lt"/>
        </a:defRPr>
      </a:lvl6pPr>
      <a:lvl7pPr marL="2971800" indent="-228600" algn="l" rtl="0" fontAlgn="base">
        <a:spcBef>
          <a:spcPct val="20000"/>
        </a:spcBef>
        <a:spcAft>
          <a:spcPct val="0"/>
        </a:spcAft>
        <a:buFont typeface="Wingdings" pitchFamily="2" charset="2"/>
        <a:buChar char="v"/>
        <a:defRPr sz="1600">
          <a:solidFill>
            <a:schemeClr val="tx1"/>
          </a:solidFill>
          <a:latin typeface="+mn-lt"/>
        </a:defRPr>
      </a:lvl7pPr>
      <a:lvl8pPr marL="3429000" indent="-228600" algn="l" rtl="0" fontAlgn="base">
        <a:spcBef>
          <a:spcPct val="20000"/>
        </a:spcBef>
        <a:spcAft>
          <a:spcPct val="0"/>
        </a:spcAft>
        <a:buFont typeface="Wingdings" pitchFamily="2" charset="2"/>
        <a:buChar char="v"/>
        <a:defRPr sz="1600">
          <a:solidFill>
            <a:schemeClr val="tx1"/>
          </a:solidFill>
          <a:latin typeface="+mn-lt"/>
        </a:defRPr>
      </a:lvl8pPr>
      <a:lvl9pPr marL="3886200" indent="-228600" algn="l" rtl="0" fontAlgn="base">
        <a:spcBef>
          <a:spcPct val="20000"/>
        </a:spcBef>
        <a:spcAft>
          <a:spcPct val="0"/>
        </a:spcAft>
        <a:buFont typeface="Wingdings" pitchFamily="2" charset="2"/>
        <a:buChar char="v"/>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628650" y="451821"/>
            <a:ext cx="78867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6914712" y="6443090"/>
            <a:ext cx="2057400" cy="365125"/>
          </a:xfrm>
          <a:prstGeom prst="rect">
            <a:avLst/>
          </a:prstGeom>
        </p:spPr>
        <p:txBody>
          <a:bodyPr vert="horz" lIns="91440" tIns="45720" rIns="91440" bIns="45720" rtlCol="0" anchor="ctr"/>
          <a:lstStyle>
            <a:lvl1pPr algn="r">
              <a:defRPr sz="825">
                <a:solidFill>
                  <a:schemeClr val="bg1">
                    <a:lumMod val="50000"/>
                  </a:schemeClr>
                </a:solidFill>
              </a:defRPr>
            </a:lvl1pPr>
          </a:lstStyle>
          <a:p>
            <a:pPr defTabSz="685800" fontAlgn="auto">
              <a:spcBef>
                <a:spcPts val="0"/>
              </a:spcBef>
              <a:spcAft>
                <a:spcPts val="0"/>
              </a:spcAft>
            </a:pPr>
            <a:r>
              <a:rPr lang="en-US" smtClean="0">
                <a:solidFill>
                  <a:prstClr val="white">
                    <a:lumMod val="50000"/>
                  </a:prstClr>
                </a:solidFill>
                <a:latin typeface="Calibri" panose="020F0502020204030204"/>
              </a:rPr>
              <a:t>Introduction: 1-</a:t>
            </a:r>
            <a:fld id="{C4204591-24BD-A542-B9D5-F8D8A88D2FEE}" type="slidenum">
              <a:rPr lang="en-US" smtClean="0">
                <a:solidFill>
                  <a:prstClr val="white">
                    <a:lumMod val="50000"/>
                  </a:prstClr>
                </a:solidFill>
                <a:latin typeface="Calibri" panose="020F0502020204030204"/>
              </a:rPr>
              <a:pPr defTabSz="685800" fontAlgn="auto">
                <a:spcBef>
                  <a:spcPts val="0"/>
                </a:spcBef>
                <a:spcAft>
                  <a:spcPts val="0"/>
                </a:spcAft>
              </a:pPr>
              <a:t>‹#›</a:t>
            </a:fld>
            <a:endParaRPr lang="en-US" dirty="0">
              <a:solidFill>
                <a:prstClr val="white">
                  <a:lumMod val="50000"/>
                </a:prstClr>
              </a:solidFill>
              <a:latin typeface="Calibri" panose="020F0502020204030204"/>
            </a:endParaRPr>
          </a:p>
        </p:txBody>
      </p:sp>
    </p:spTree>
    <p:extLst>
      <p:ext uri="{BB962C8B-B14F-4D97-AF65-F5344CB8AC3E}">
        <p14:creationId xmlns:p14="http://schemas.microsoft.com/office/powerpoint/2010/main" val="25492870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000" b="1" kern="1200">
          <a:solidFill>
            <a:srgbClr val="0000A3"/>
          </a:solidFill>
          <a:latin typeface="+mn-lt"/>
          <a:ea typeface="+mj-ea"/>
          <a:cs typeface="+mj-cs"/>
        </a:defRPr>
      </a:lvl1pPr>
    </p:titleStyle>
    <p:bodyStyle>
      <a:lvl1pPr marL="264319" indent="-166688" algn="l" defTabSz="685800" rtl="0" eaLnBrk="1" latinLnBrk="0" hangingPunct="1">
        <a:lnSpc>
          <a:spcPct val="90000"/>
        </a:lnSpc>
        <a:spcBef>
          <a:spcPts val="750"/>
        </a:spcBef>
        <a:buClr>
          <a:srgbClr val="0000A3"/>
        </a:buClr>
        <a:buFont typeface="Wingdings" pitchFamily="2" charset="2"/>
        <a:buChar char="§"/>
        <a:tabLst/>
        <a:defRPr sz="2100" kern="1200">
          <a:solidFill>
            <a:schemeClr val="tx1"/>
          </a:solidFill>
          <a:latin typeface="+mn-lt"/>
          <a:ea typeface="+mn-ea"/>
          <a:cs typeface="+mn-cs"/>
        </a:defRPr>
      </a:lvl1pPr>
      <a:lvl2pPr marL="521494" indent="-173831" algn="l" defTabSz="685800" rtl="0" eaLnBrk="1" latinLnBrk="0" hangingPunct="1">
        <a:lnSpc>
          <a:spcPct val="90000"/>
        </a:lnSpc>
        <a:spcBef>
          <a:spcPts val="375"/>
        </a:spcBef>
        <a:buClr>
          <a:srgbClr val="0000A8"/>
        </a:buClr>
        <a:buFont typeface="Arial" panose="020B0604020202020204" pitchFamily="34" charset="0"/>
        <a:buChar char="•"/>
        <a:tabLst/>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ubhan.ullah@nu.edu.pk"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2.jpe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2.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35.jpg"/><Relationship Id="rId5" Type="http://schemas.openxmlformats.org/officeDocument/2006/relationships/image" Target="../media/image34.jpg"/><Relationship Id="rId4" Type="http://schemas.openxmlformats.org/officeDocument/2006/relationships/image" Target="../media/image3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pPr marL="97631" indent="0" algn="ctr">
              <a:lnSpc>
                <a:spcPct val="110000"/>
              </a:lnSpc>
              <a:spcBef>
                <a:spcPct val="0"/>
              </a:spcBef>
              <a:buNone/>
            </a:pPr>
            <a:r>
              <a:rPr lang="en-US" sz="2625" b="1" dirty="0" smtClean="0">
                <a:solidFill>
                  <a:srgbClr val="0000A3"/>
                </a:solidFill>
                <a:latin typeface="+mj-lt"/>
                <a:ea typeface="+mj-ea"/>
                <a:cs typeface="Calibri" panose="020F0502020204030204" pitchFamily="34" charset="0"/>
              </a:rPr>
              <a:t>Week2_Lecture 2 </a:t>
            </a:r>
            <a:endParaRPr lang="en-US" sz="2625" b="1" dirty="0">
              <a:solidFill>
                <a:srgbClr val="0000A3"/>
              </a:solidFill>
              <a:latin typeface="+mj-lt"/>
              <a:ea typeface="+mj-ea"/>
              <a:cs typeface="Calibri" panose="020F0502020204030204" pitchFamily="34" charset="0"/>
            </a:endParaRPr>
          </a:p>
          <a:p>
            <a:pPr marL="97631" indent="0" algn="ctr">
              <a:lnSpc>
                <a:spcPct val="110000"/>
              </a:lnSpc>
              <a:spcBef>
                <a:spcPct val="0"/>
              </a:spcBef>
              <a:buNone/>
            </a:pPr>
            <a:r>
              <a:rPr lang="de-DE" sz="2925" b="1" dirty="0" smtClean="0">
                <a:solidFill>
                  <a:srgbClr val="0000A3"/>
                </a:solidFill>
                <a:latin typeface="+mj-lt"/>
                <a:ea typeface="+mj-ea"/>
                <a:cs typeface="Calibri" panose="020F0502020204030204" pitchFamily="34" charset="0"/>
              </a:rPr>
              <a:t>Complexity </a:t>
            </a:r>
            <a:r>
              <a:rPr lang="de-DE" sz="2925" b="1" dirty="0">
                <a:solidFill>
                  <a:srgbClr val="0000A3"/>
                </a:solidFill>
                <a:latin typeface="+mj-lt"/>
                <a:ea typeface="+mj-ea"/>
                <a:cs typeface="Calibri" panose="020F0502020204030204" pitchFamily="34" charset="0"/>
              </a:rPr>
              <a:t>Analysis</a:t>
            </a:r>
            <a:endParaRPr lang="en-US" sz="2925" b="1" dirty="0">
              <a:solidFill>
                <a:srgbClr val="0000A3"/>
              </a:solidFill>
              <a:latin typeface="+mj-lt"/>
              <a:ea typeface="+mj-ea"/>
              <a:cs typeface="Calibri" panose="020F0502020204030204" pitchFamily="34" charset="0"/>
            </a:endParaRPr>
          </a:p>
          <a:p>
            <a:pPr marL="97631" indent="0" algn="ctr">
              <a:buNone/>
            </a:pPr>
            <a:r>
              <a:rPr lang="en-US" sz="2925" b="1" dirty="0">
                <a:solidFill>
                  <a:srgbClr val="0000A3"/>
                </a:solidFill>
                <a:latin typeface="+mj-lt"/>
                <a:ea typeface="+mj-ea"/>
                <a:cs typeface="Calibri" panose="020F0502020204030204" pitchFamily="34" charset="0"/>
              </a:rPr>
              <a:t>                               </a:t>
            </a:r>
          </a:p>
          <a:p>
            <a:pPr marL="97631" indent="0" algn="ctr">
              <a:lnSpc>
                <a:spcPct val="110000"/>
              </a:lnSpc>
              <a:spcBef>
                <a:spcPct val="0"/>
              </a:spcBef>
              <a:buNone/>
            </a:pPr>
            <a:endParaRPr lang="en-US" sz="2625" b="1" dirty="0">
              <a:solidFill>
                <a:srgbClr val="0000A3"/>
              </a:solidFill>
              <a:latin typeface="+mj-lt"/>
              <a:ea typeface="+mj-ea"/>
              <a:cs typeface="Calibri" panose="020F0502020204030204" pitchFamily="34" charset="0"/>
            </a:endParaRPr>
          </a:p>
          <a:p>
            <a:pPr marL="97631" indent="0" algn="ctr">
              <a:lnSpc>
                <a:spcPct val="110000"/>
              </a:lnSpc>
              <a:spcBef>
                <a:spcPct val="0"/>
              </a:spcBef>
              <a:buNone/>
            </a:pPr>
            <a:r>
              <a:rPr lang="en-US" sz="2625" b="1" dirty="0">
                <a:solidFill>
                  <a:srgbClr val="0000A3"/>
                </a:solidFill>
                <a:latin typeface="+mj-lt"/>
                <a:ea typeface="+mj-ea"/>
                <a:cs typeface="Calibri" panose="020F0502020204030204" pitchFamily="34" charset="0"/>
              </a:rPr>
              <a:t>Subhan Ullah, PhD</a:t>
            </a:r>
          </a:p>
          <a:p>
            <a:pPr marL="97631" indent="0" algn="ctr">
              <a:buNone/>
            </a:pPr>
            <a:r>
              <a:rPr lang="en-US" sz="2475" dirty="0">
                <a:latin typeface="Calibri" panose="020F0502020204030204" pitchFamily="34" charset="0"/>
                <a:cs typeface="Calibri" panose="020F0502020204030204" pitchFamily="34" charset="0"/>
                <a:hlinkClick r:id="rId3"/>
              </a:rPr>
              <a:t>subhan.ullah@nu.edu.pk</a:t>
            </a:r>
            <a:endParaRPr lang="en-US" sz="2475" dirty="0">
              <a:latin typeface="Calibri" panose="020F0502020204030204" pitchFamily="34" charset="0"/>
              <a:cs typeface="Calibri" panose="020F0502020204030204" pitchFamily="34" charset="0"/>
            </a:endParaRPr>
          </a:p>
          <a:p>
            <a:pPr marL="97631" indent="0" algn="ctr">
              <a:buNone/>
            </a:pPr>
            <a:endParaRPr lang="en-US" sz="3450" b="1" dirty="0">
              <a:solidFill>
                <a:srgbClr val="0000A3"/>
              </a:solidFill>
              <a:latin typeface="+mj-lt"/>
              <a:ea typeface="+mj-ea"/>
              <a:cs typeface="Calibri" panose="020F0502020204030204" pitchFamily="34" charset="0"/>
            </a:endParaRPr>
          </a:p>
          <a:p>
            <a:pPr marL="97631" indent="0" algn="ctr">
              <a:lnSpc>
                <a:spcPct val="110000"/>
              </a:lnSpc>
              <a:spcBef>
                <a:spcPct val="0"/>
              </a:spcBef>
              <a:buNone/>
            </a:pPr>
            <a:r>
              <a:rPr lang="en-US" sz="2925" b="1" dirty="0">
                <a:solidFill>
                  <a:srgbClr val="0000A3"/>
                </a:solidFill>
                <a:latin typeface="+mj-lt"/>
                <a:ea typeface="+mj-ea"/>
                <a:cs typeface="Calibri" panose="020F0502020204030204" pitchFamily="34" charset="0"/>
              </a:rPr>
              <a:t>BS(Cybersecurity) Fall-2023</a:t>
            </a:r>
            <a:endParaRPr lang="en-GB" sz="2925" b="1" dirty="0">
              <a:solidFill>
                <a:srgbClr val="0000A3"/>
              </a:solidFill>
              <a:latin typeface="+mj-lt"/>
              <a:ea typeface="+mj-ea"/>
              <a:cs typeface="Calibri" panose="020F0502020204030204" pitchFamily="34" charset="0"/>
            </a:endParaRPr>
          </a:p>
          <a:p>
            <a:pPr marL="97631" indent="0" algn="ctr">
              <a:buNone/>
            </a:pPr>
            <a:endParaRPr lang="en-US" dirty="0"/>
          </a:p>
        </p:txBody>
      </p:sp>
      <p:sp>
        <p:nvSpPr>
          <p:cNvPr id="6" name="Title 5"/>
          <p:cNvSpPr>
            <a:spLocks noGrp="1"/>
          </p:cNvSpPr>
          <p:nvPr>
            <p:ph type="title"/>
          </p:nvPr>
        </p:nvSpPr>
        <p:spPr/>
        <p:txBody>
          <a:bodyPr>
            <a:normAutofit/>
          </a:bodyPr>
          <a:lstStyle/>
          <a:p>
            <a:pPr algn="ctr"/>
            <a:r>
              <a:rPr lang="en-US" sz="4050" u="sng" dirty="0"/>
              <a:t>Data Structures</a:t>
            </a:r>
          </a:p>
        </p:txBody>
      </p:sp>
      <p:sp>
        <p:nvSpPr>
          <p:cNvPr id="5" name="Slide Number Placeholder 4"/>
          <p:cNvSpPr>
            <a:spLocks noGrp="1"/>
          </p:cNvSpPr>
          <p:nvPr>
            <p:ph type="sldNum" sz="quarter" idx="4"/>
          </p:nvPr>
        </p:nvSpPr>
        <p:spPr>
          <a:xfrm>
            <a:off x="6996710" y="5726907"/>
            <a:ext cx="2057400" cy="273844"/>
          </a:xfrm>
        </p:spPr>
        <p:txBody>
          <a:bodyPr/>
          <a:lstStyle/>
          <a:p>
            <a:pPr defTabSz="685800" fontAlgn="auto">
              <a:spcBef>
                <a:spcPts val="0"/>
              </a:spcBef>
              <a:spcAft>
                <a:spcPts val="0"/>
              </a:spcAft>
            </a:pPr>
            <a:r>
              <a:rPr lang="en-US" dirty="0">
                <a:solidFill>
                  <a:prstClr val="white">
                    <a:lumMod val="50000"/>
                  </a:prstClr>
                </a:solidFill>
                <a:latin typeface="Calibri" panose="020F0502020204030204"/>
              </a:rPr>
              <a:t>Introduction: 1-</a:t>
            </a:r>
            <a:fld id="{C4204591-24BD-A542-B9D5-F8D8A88D2FEE}" type="slidenum">
              <a:rPr lang="en-US">
                <a:solidFill>
                  <a:prstClr val="white">
                    <a:lumMod val="50000"/>
                  </a:prstClr>
                </a:solidFill>
                <a:latin typeface="Calibri" panose="020F0502020204030204"/>
              </a:rPr>
              <a:pPr defTabSz="685800" fontAlgn="auto">
                <a:spcBef>
                  <a:spcPts val="0"/>
                </a:spcBef>
                <a:spcAft>
                  <a:spcPts val="0"/>
                </a:spcAft>
              </a:pPr>
              <a:t>1</a:t>
            </a:fld>
            <a:endParaRPr lang="en-US" dirty="0">
              <a:solidFill>
                <a:prstClr val="white">
                  <a:lumMod val="50000"/>
                </a:prstClr>
              </a:solidFill>
              <a:latin typeface="Calibri" panose="020F0502020204030204"/>
            </a:endParaRPr>
          </a:p>
        </p:txBody>
      </p:sp>
      <p:pic>
        <p:nvPicPr>
          <p:cNvPr id="9" name="Picture 8" descr="A close up of a logo&#10;&#10;Description automatically generated">
            <a:extLst>
              <a:ext uri="{FF2B5EF4-FFF2-40B4-BE49-F238E27FC236}">
                <a16:creationId xmlns:a16="http://schemas.microsoft.com/office/drawing/2014/main" id="{DB104364-806D-4D0B-BACF-04FC83E27E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69430" y="1196116"/>
            <a:ext cx="1645920" cy="411480"/>
          </a:xfrm>
          <a:prstGeom prst="rect">
            <a:avLst/>
          </a:prstGeom>
        </p:spPr>
      </p:pic>
      <p:pic>
        <p:nvPicPr>
          <p:cNvPr id="10" name="Picture 9">
            <a:extLst>
              <a:ext uri="{FF2B5EF4-FFF2-40B4-BE49-F238E27FC236}">
                <a16:creationId xmlns:a16="http://schemas.microsoft.com/office/drawing/2014/main" id="{17A1AC7E-78F7-4460-B8BA-207FE0CD5C1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8650" y="1195879"/>
            <a:ext cx="1645921" cy="411480"/>
          </a:xfrm>
          <a:prstGeom prst="rect">
            <a:avLst/>
          </a:prstGeom>
        </p:spPr>
      </p:pic>
    </p:spTree>
    <p:extLst>
      <p:ext uri="{BB962C8B-B14F-4D97-AF65-F5344CB8AC3E}">
        <p14:creationId xmlns:p14="http://schemas.microsoft.com/office/powerpoint/2010/main" val="6940480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an Algorithm – Growth </a:t>
            </a:r>
            <a:r>
              <a:rPr lang="en-US" dirty="0" smtClean="0"/>
              <a:t>Rate </a:t>
            </a:r>
            <a:endParaRPr lang="en-US" dirty="0"/>
          </a:p>
        </p:txBody>
      </p:sp>
      <p:sp>
        <p:nvSpPr>
          <p:cNvPr id="3" name="Content Placeholder 2"/>
          <p:cNvSpPr>
            <a:spLocks noGrp="1"/>
          </p:cNvSpPr>
          <p:nvPr>
            <p:ph idx="1"/>
          </p:nvPr>
        </p:nvSpPr>
        <p:spPr/>
        <p:txBody>
          <a:bodyPr/>
          <a:lstStyle/>
          <a:p>
            <a:r>
              <a:rPr lang="en-US" dirty="0"/>
              <a:t>Estimated running time for different values of </a:t>
            </a:r>
            <a:r>
              <a:rPr lang="en-US" dirty="0" smtClean="0"/>
              <a:t>n: using the </a:t>
            </a:r>
            <a:r>
              <a:rPr lang="en-US" dirty="0"/>
              <a:t>complexity function </a:t>
            </a:r>
            <a:r>
              <a:rPr lang="en-US" dirty="0" smtClean="0"/>
              <a:t>of our algorithm: </a:t>
            </a:r>
            <a:r>
              <a:rPr lang="en-US" dirty="0"/>
              <a:t>T(n) = 5n +</a:t>
            </a:r>
            <a:r>
              <a:rPr lang="en-US" dirty="0" smtClean="0"/>
              <a:t>4</a:t>
            </a:r>
          </a:p>
          <a:p>
            <a:pPr marL="0" indent="0">
              <a:buNone/>
            </a:pPr>
            <a:endParaRPr lang="en-US" dirty="0"/>
          </a:p>
          <a:p>
            <a:pPr lvl="1"/>
            <a:r>
              <a:rPr lang="en-US" dirty="0" smtClean="0"/>
              <a:t>n </a:t>
            </a:r>
            <a:r>
              <a:rPr lang="en-US" dirty="0"/>
              <a:t>= 10			=&gt; 54 steps</a:t>
            </a:r>
          </a:p>
          <a:p>
            <a:pPr lvl="1"/>
            <a:r>
              <a:rPr lang="en-US" dirty="0"/>
              <a:t>n = 100			=&gt; 504 steps</a:t>
            </a:r>
          </a:p>
          <a:p>
            <a:pPr lvl="1"/>
            <a:r>
              <a:rPr lang="en-US" dirty="0"/>
              <a:t>n = 1,000		            =&gt; 5004 steps</a:t>
            </a:r>
          </a:p>
          <a:p>
            <a:pPr lvl="1"/>
            <a:r>
              <a:rPr lang="en-US" dirty="0"/>
              <a:t>n = 1,000,000		=&gt; 5,000,004 steps</a:t>
            </a:r>
          </a:p>
          <a:p>
            <a:endParaRPr lang="en-US" dirty="0"/>
          </a:p>
          <a:p>
            <a:r>
              <a:rPr lang="en-US" dirty="0"/>
              <a:t>As n grows, number of steps T(n) grow in linear proportion to </a:t>
            </a:r>
            <a:r>
              <a:rPr lang="en-US" dirty="0" smtClean="0"/>
              <a:t>n</a:t>
            </a:r>
          </a:p>
          <a:p>
            <a:endParaRPr lang="en-US" dirty="0"/>
          </a:p>
          <a:p>
            <a:r>
              <a:rPr lang="en-US" dirty="0"/>
              <a:t>This represents the very basics of Algorithm analysis.</a:t>
            </a:r>
          </a:p>
          <a:p>
            <a:endParaRPr lang="en-US"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10</a:t>
            </a:fld>
            <a:endParaRPr lang="en-GB"/>
          </a:p>
        </p:txBody>
      </p:sp>
    </p:spTree>
    <p:extLst>
      <p:ext uri="{BB962C8B-B14F-4D97-AF65-F5344CB8AC3E}">
        <p14:creationId xmlns:p14="http://schemas.microsoft.com/office/powerpoint/2010/main" val="305735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Growth: (Growth Rate)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It </a:t>
                </a:r>
                <a:r>
                  <a:rPr lang="en-US" dirty="0"/>
                  <a:t>is an abstraction to </a:t>
                </a:r>
                <a:r>
                  <a:rPr lang="en-US" dirty="0" smtClean="0"/>
                  <a:t>ease the </a:t>
                </a:r>
                <a:r>
                  <a:rPr lang="en-US" dirty="0"/>
                  <a:t>comparison of algorithms. In growth rate we measure an algorithm’s time requirement as a function of the </a:t>
                </a:r>
                <a:r>
                  <a:rPr lang="en-US" i="1" dirty="0"/>
                  <a:t>problem size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a:t>
                </a:r>
              </a:p>
              <a:p>
                <a:r>
                  <a:rPr lang="en-US" i="1" dirty="0" smtClean="0"/>
                  <a:t>For </a:t>
                </a:r>
                <a:r>
                  <a:rPr lang="en-US" i="1" dirty="0"/>
                  <a:t>instance, we say that for the problem size </a:t>
                </a:r>
                <a14:m>
                  <m:oMath xmlns:m="http://schemas.openxmlformats.org/officeDocument/2006/math">
                    <m:r>
                      <a:rPr lang="en-US" i="1" dirty="0" smtClean="0">
                        <a:latin typeface="Cambria Math" panose="02040503050406030204" pitchFamily="18" charset="0"/>
                      </a:rPr>
                      <m:t>𝑛</m:t>
                    </m:r>
                  </m:oMath>
                </a14:m>
                <a:endParaRPr lang="en-US" i="1" dirty="0" smtClean="0"/>
              </a:p>
              <a:p>
                <a:pPr lvl="1"/>
                <a:r>
                  <a:rPr lang="en-US" dirty="0" smtClean="0"/>
                  <a:t>Algorithm </a:t>
                </a:r>
                <a:r>
                  <a:rPr lang="en-US" dirty="0"/>
                  <a:t>A requires </a:t>
                </a:r>
                <a:r>
                  <a:rPr lang="en-US" dirty="0" smtClean="0"/>
                  <a:t>5*</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smtClean="0"/>
                  <a:t> time </a:t>
                </a:r>
                <a:r>
                  <a:rPr lang="en-US" dirty="0"/>
                  <a:t>units</a:t>
                </a:r>
              </a:p>
              <a:p>
                <a:pPr lvl="1"/>
                <a:r>
                  <a:rPr lang="en-US" dirty="0" smtClean="0"/>
                  <a:t>Algorithm </a:t>
                </a:r>
                <a:r>
                  <a:rPr lang="en-US" dirty="0"/>
                  <a:t>B requires </a:t>
                </a:r>
                <a:r>
                  <a:rPr lang="en-US" dirty="0" smtClean="0"/>
                  <a:t>100*n time units</a:t>
                </a:r>
                <a:endParaRPr lang="en-US" dirty="0"/>
              </a:p>
              <a:p>
                <a:pPr lvl="1"/>
                <a:r>
                  <a:rPr lang="en-US" dirty="0" smtClean="0"/>
                  <a:t>The </a:t>
                </a:r>
                <a:r>
                  <a:rPr lang="en-US" dirty="0"/>
                  <a:t>most important factor to </a:t>
                </a:r>
                <a:r>
                  <a:rPr lang="en-US" dirty="0" smtClean="0"/>
                  <a:t>know</a:t>
                </a:r>
                <a:r>
                  <a:rPr lang="en-US" b="1" dirty="0" smtClean="0"/>
                  <a:t> </a:t>
                </a:r>
                <a:r>
                  <a:rPr lang="en-US" dirty="0" smtClean="0"/>
                  <a:t>is </a:t>
                </a:r>
                <a:r>
                  <a:rPr lang="en-US" dirty="0"/>
                  <a:t>how quickly the algorithm’s time requirement grows as a function of the </a:t>
                </a:r>
                <a:r>
                  <a:rPr lang="en-US" dirty="0" smtClean="0"/>
                  <a:t>problem size</a:t>
                </a:r>
              </a:p>
              <a:p>
                <a:pPr lvl="1"/>
                <a:r>
                  <a:rPr lang="en-US" dirty="0" smtClean="0"/>
                  <a:t>Algorithm </a:t>
                </a:r>
                <a:r>
                  <a:rPr lang="en-US" dirty="0"/>
                  <a:t>A requires time proportional to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oMath>
                </a14:m>
                <a:endParaRPr lang="en-US" dirty="0"/>
              </a:p>
              <a:p>
                <a:pPr lvl="1"/>
                <a:r>
                  <a:rPr lang="en-US" dirty="0" smtClean="0"/>
                  <a:t>Algorithm </a:t>
                </a:r>
                <a:r>
                  <a:rPr lang="en-US" dirty="0"/>
                  <a:t>B requires time proportional to n </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61" t="-835" r="-861"/>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63C8D6E8-E2D4-466A-B54E-56FCD6F950CE}" type="slidenum">
              <a:rPr lang="en-GB" smtClean="0"/>
              <a:pPr/>
              <a:t>11</a:t>
            </a:fld>
            <a:endParaRPr lang="en-GB"/>
          </a:p>
        </p:txBody>
      </p:sp>
    </p:spTree>
    <p:extLst>
      <p:ext uri="{BB962C8B-B14F-4D97-AF65-F5344CB8AC3E}">
        <p14:creationId xmlns:p14="http://schemas.microsoft.com/office/powerpoint/2010/main" val="14005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Growth rates</a:t>
            </a:r>
            <a:endParaRPr lang="en-US" dirty="0"/>
          </a:p>
        </p:txBody>
      </p:sp>
      <p:sp>
        <p:nvSpPr>
          <p:cNvPr id="4" name="Slide Number Placeholder 3"/>
          <p:cNvSpPr>
            <a:spLocks noGrp="1"/>
          </p:cNvSpPr>
          <p:nvPr>
            <p:ph type="sldNum" sz="quarter" idx="11"/>
          </p:nvPr>
        </p:nvSpPr>
        <p:spPr/>
        <p:txBody>
          <a:bodyPr/>
          <a:lstStyle/>
          <a:p>
            <a:fld id="{63C8D6E8-E2D4-466A-B54E-56FCD6F950CE}" type="slidenum">
              <a:rPr lang="en-GB" smtClean="0"/>
              <a:pPr/>
              <a:t>12</a:t>
            </a:fld>
            <a:endParaRPr lang="en-GB"/>
          </a:p>
        </p:txBody>
      </p:sp>
      <mc:AlternateContent xmlns:mc="http://schemas.openxmlformats.org/markup-compatibility/2006" xmlns:a14="http://schemas.microsoft.com/office/drawing/2010/main">
        <mc:Choice Requires="a14">
          <p:graphicFrame>
            <p:nvGraphicFramePr>
              <p:cNvPr id="7" name="Content Placeholder 6"/>
              <p:cNvGraphicFramePr>
                <a:graphicFrameLocks noGrp="1"/>
              </p:cNvGraphicFramePr>
              <p:nvPr>
                <p:ph idx="1"/>
                <p:extLst>
                  <p:ext uri="{D42A27DB-BD31-4B8C-83A1-F6EECF244321}">
                    <p14:modId xmlns:p14="http://schemas.microsoft.com/office/powerpoint/2010/main" val="1889987608"/>
                  </p:ext>
                </p:extLst>
              </p:nvPr>
            </p:nvGraphicFramePr>
            <p:xfrm>
              <a:off x="323850" y="1125538"/>
              <a:ext cx="8496300" cy="4572000"/>
            </p:xfrm>
            <a:graphic>
              <a:graphicData uri="http://schemas.openxmlformats.org/drawingml/2006/table">
                <a:tbl>
                  <a:tblPr firstRow="1" bandRow="1">
                    <a:tableStyleId>{21E4AEA4-8DFA-4A89-87EB-49C32662AFE0}</a:tableStyleId>
                  </a:tblPr>
                  <a:tblGrid>
                    <a:gridCol w="3888110">
                      <a:extLst>
                        <a:ext uri="{9D8B030D-6E8A-4147-A177-3AD203B41FA5}">
                          <a16:colId xmlns:a16="http://schemas.microsoft.com/office/drawing/2014/main" val="1570969791"/>
                        </a:ext>
                      </a:extLst>
                    </a:gridCol>
                    <a:gridCol w="4608190">
                      <a:extLst>
                        <a:ext uri="{9D8B030D-6E8A-4147-A177-3AD203B41FA5}">
                          <a16:colId xmlns:a16="http://schemas.microsoft.com/office/drawing/2014/main" val="1270731053"/>
                        </a:ext>
                      </a:extLst>
                    </a:gridCol>
                  </a:tblGrid>
                  <a:tr h="370840">
                    <a:tc>
                      <a:txBody>
                        <a:bodyPr/>
                        <a:lstStyle/>
                        <a:p>
                          <a:r>
                            <a:rPr lang="en-US" sz="2400" dirty="0" smtClean="0"/>
                            <a:t>Function</a:t>
                          </a:r>
                          <a:endParaRPr lang="en-US" sz="2400" dirty="0"/>
                        </a:p>
                      </a:txBody>
                      <a:tcPr/>
                    </a:tc>
                    <a:tc>
                      <a:txBody>
                        <a:bodyPr/>
                        <a:lstStyle/>
                        <a:p>
                          <a:r>
                            <a:rPr lang="en-US" sz="2400" dirty="0" smtClean="0"/>
                            <a:t>Growth</a:t>
                          </a:r>
                          <a:r>
                            <a:rPr lang="en-US" sz="2400" baseline="0" dirty="0" smtClean="0"/>
                            <a:t> rate name</a:t>
                          </a:r>
                          <a:endParaRPr lang="en-US" sz="2400" dirty="0"/>
                        </a:p>
                      </a:txBody>
                      <a:tcPr/>
                    </a:tc>
                    <a:extLst>
                      <a:ext uri="{0D108BD9-81ED-4DB2-BD59-A6C34878D82A}">
                        <a16:rowId xmlns:a16="http://schemas.microsoft.com/office/drawing/2014/main" val="1413806092"/>
                      </a:ext>
                    </a:extLst>
                  </a:tr>
                  <a:tr h="370840">
                    <a:tc>
                      <a:txBody>
                        <a:bodyPr/>
                        <a:lstStyle/>
                        <a:p>
                          <a:r>
                            <a:rPr lang="en-US" sz="2400" dirty="0" smtClean="0"/>
                            <a:t>C</a:t>
                          </a:r>
                          <a:endParaRPr lang="en-US" sz="2400" dirty="0"/>
                        </a:p>
                      </a:txBody>
                      <a:tcPr/>
                    </a:tc>
                    <a:tc>
                      <a:txBody>
                        <a:bodyPr/>
                        <a:lstStyle/>
                        <a:p>
                          <a:r>
                            <a:rPr lang="en-US" sz="2400" dirty="0" smtClean="0"/>
                            <a:t>Constant </a:t>
                          </a:r>
                          <a:endParaRPr lang="en-US" sz="2400" dirty="0"/>
                        </a:p>
                      </a:txBody>
                      <a:tcPr/>
                    </a:tc>
                    <a:extLst>
                      <a:ext uri="{0D108BD9-81ED-4DB2-BD59-A6C34878D82A}">
                        <a16:rowId xmlns:a16="http://schemas.microsoft.com/office/drawing/2014/main" val="3645208357"/>
                      </a:ext>
                    </a:extLst>
                  </a:tr>
                  <a:tr h="370840">
                    <a:tc>
                      <a:txBody>
                        <a:bodyPr/>
                        <a:lstStyle/>
                        <a:p>
                          <a:pPr/>
                          <a14:m>
                            <m:oMathPara xmlns:m="http://schemas.openxmlformats.org/officeDocument/2006/math">
                              <m:oMathParaPr>
                                <m:jc m:val="left"/>
                              </m:oMathParaPr>
                              <m:oMath xmlns:m="http://schemas.openxmlformats.org/officeDocument/2006/math">
                                <m:r>
                                  <a:rPr lang="en-US" sz="2400" i="1" dirty="0" smtClean="0">
                                    <a:latin typeface="Cambria Math" panose="02040503050406030204" pitchFamily="18" charset="0"/>
                                  </a:rPr>
                                  <m:t>𝑙𝑜𝑔</m:t>
                                </m:r>
                                <m:r>
                                  <a:rPr lang="en-US" sz="2400" i="1" dirty="0" smtClean="0">
                                    <a:latin typeface="Cambria Math" panose="02040503050406030204" pitchFamily="18" charset="0"/>
                                  </a:rPr>
                                  <m:t> </m:t>
                                </m:r>
                                <m:r>
                                  <a:rPr lang="en-US" sz="2400" i="1" baseline="0" dirty="0" smtClean="0">
                                    <a:latin typeface="Cambria Math" panose="02040503050406030204" pitchFamily="18" charset="0"/>
                                  </a:rPr>
                                  <m:t>𝑛</m:t>
                                </m:r>
                                <m:r>
                                  <a:rPr lang="en-US" sz="2400" i="1" baseline="0" dirty="0" smtClean="0">
                                    <a:latin typeface="Cambria Math" panose="02040503050406030204" pitchFamily="18" charset="0"/>
                                  </a:rPr>
                                  <m:t> </m:t>
                                </m:r>
                              </m:oMath>
                            </m:oMathPara>
                          </a14:m>
                          <a:endParaRPr lang="en-US" sz="2400" dirty="0"/>
                        </a:p>
                      </a:txBody>
                      <a:tcPr/>
                    </a:tc>
                    <a:tc>
                      <a:txBody>
                        <a:bodyPr/>
                        <a:lstStyle/>
                        <a:p>
                          <a:r>
                            <a:rPr lang="en-US" sz="2400" dirty="0" smtClean="0"/>
                            <a:t>Logarithmic </a:t>
                          </a:r>
                          <a:endParaRPr lang="en-US" sz="2400" dirty="0"/>
                        </a:p>
                      </a:txBody>
                      <a:tcPr/>
                    </a:tc>
                    <a:extLst>
                      <a:ext uri="{0D108BD9-81ED-4DB2-BD59-A6C34878D82A}">
                        <a16:rowId xmlns:a16="http://schemas.microsoft.com/office/drawing/2014/main" val="938912497"/>
                      </a:ext>
                    </a:extLst>
                  </a:tr>
                  <a:tr h="370840">
                    <a:tc>
                      <a:txBody>
                        <a:bodyPr/>
                        <a:lstStyle/>
                        <a:p>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𝑙𝑜𝑔</m:t>
                                  </m:r>
                                </m:e>
                                <m:sup>
                                  <m:r>
                                    <a:rPr lang="en-US" sz="2400" b="0" i="1" smtClean="0">
                                      <a:latin typeface="Cambria Math" panose="02040503050406030204" pitchFamily="18" charset="0"/>
                                    </a:rPr>
                                    <m:t>2</m:t>
                                  </m:r>
                                </m:sup>
                              </m:sSup>
                            </m:oMath>
                          </a14:m>
                          <a:r>
                            <a:rPr lang="en-US" sz="2400" dirty="0" smtClean="0"/>
                            <a:t>n</a:t>
                          </a:r>
                          <a:endParaRPr lang="en-US" sz="2400" dirty="0"/>
                        </a:p>
                      </a:txBody>
                      <a:tcPr/>
                    </a:tc>
                    <a:tc>
                      <a:txBody>
                        <a:bodyPr/>
                        <a:lstStyle/>
                        <a:p>
                          <a:r>
                            <a:rPr lang="en-US" sz="2400" dirty="0" smtClean="0"/>
                            <a:t>Log-squared</a:t>
                          </a:r>
                          <a:endParaRPr lang="en-US" sz="2400" dirty="0"/>
                        </a:p>
                      </a:txBody>
                      <a:tcPr/>
                    </a:tc>
                    <a:extLst>
                      <a:ext uri="{0D108BD9-81ED-4DB2-BD59-A6C34878D82A}">
                        <a16:rowId xmlns:a16="http://schemas.microsoft.com/office/drawing/2014/main" val="799860973"/>
                      </a:ext>
                    </a:extLst>
                  </a:tr>
                  <a:tr h="370840">
                    <a:tc>
                      <a:txBody>
                        <a:bodyPr/>
                        <a:lstStyle/>
                        <a:p>
                          <a:r>
                            <a:rPr lang="en-US" sz="2400" dirty="0" smtClean="0"/>
                            <a:t>n</a:t>
                          </a:r>
                          <a:endParaRPr lang="en-US" sz="2400" dirty="0"/>
                        </a:p>
                      </a:txBody>
                      <a:tcPr/>
                    </a:tc>
                    <a:tc>
                      <a:txBody>
                        <a:bodyPr/>
                        <a:lstStyle/>
                        <a:p>
                          <a:r>
                            <a:rPr lang="en-US" sz="2400" dirty="0" smtClean="0"/>
                            <a:t>Linear</a:t>
                          </a:r>
                          <a:endParaRPr lang="en-US" sz="2400" dirty="0"/>
                        </a:p>
                      </a:txBody>
                      <a:tcPr/>
                    </a:tc>
                    <a:extLst>
                      <a:ext uri="{0D108BD9-81ED-4DB2-BD59-A6C34878D82A}">
                        <a16:rowId xmlns:a16="http://schemas.microsoft.com/office/drawing/2014/main" val="2936894586"/>
                      </a:ext>
                    </a:extLst>
                  </a:tr>
                  <a:tr h="370840">
                    <a:tc>
                      <a:txBody>
                        <a:bodyPr/>
                        <a:lstStyle/>
                        <a:p>
                          <a:r>
                            <a:rPr lang="en-US" sz="2400" dirty="0" smtClean="0"/>
                            <a:t>n</a:t>
                          </a:r>
                          <a:r>
                            <a:rPr lang="en-US" sz="2400" baseline="0" dirty="0" smtClean="0"/>
                            <a:t> log n</a:t>
                          </a:r>
                          <a:endParaRPr lang="en-US" sz="2400" dirty="0"/>
                        </a:p>
                      </a:txBody>
                      <a:tcPr/>
                    </a:tc>
                    <a:tc>
                      <a:txBody>
                        <a:bodyPr/>
                        <a:lstStyle/>
                        <a:p>
                          <a:r>
                            <a:rPr lang="en-US" sz="2400" dirty="0" smtClean="0"/>
                            <a:t>Logarithmic </a:t>
                          </a:r>
                          <a:endParaRPr lang="en-US" sz="2400" dirty="0"/>
                        </a:p>
                      </a:txBody>
                      <a:tcPr/>
                    </a:tc>
                    <a:extLst>
                      <a:ext uri="{0D108BD9-81ED-4DB2-BD59-A6C34878D82A}">
                        <a16:rowId xmlns:a16="http://schemas.microsoft.com/office/drawing/2014/main" val="3302644287"/>
                      </a:ext>
                    </a:extLst>
                  </a:tr>
                  <a:tr h="370840">
                    <a:tc>
                      <a:txBody>
                        <a:bodyPr/>
                        <a:lstStyle/>
                        <a:p>
                          <a:pPr/>
                          <a14:m>
                            <m:oMathPara xmlns:m="http://schemas.openxmlformats.org/officeDocument/2006/math">
                              <m:oMathParaPr>
                                <m:jc m:val="left"/>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oMath>
                            </m:oMathPara>
                          </a14:m>
                          <a:endParaRPr lang="en-US" sz="2400" dirty="0"/>
                        </a:p>
                      </a:txBody>
                      <a:tcPr/>
                    </a:tc>
                    <a:tc>
                      <a:txBody>
                        <a:bodyPr/>
                        <a:lstStyle/>
                        <a:p>
                          <a:r>
                            <a:rPr lang="en-US" sz="2400" dirty="0" smtClean="0"/>
                            <a:t>Quadratic</a:t>
                          </a:r>
                          <a:endParaRPr lang="en-US" sz="2400" dirty="0"/>
                        </a:p>
                      </a:txBody>
                      <a:tcPr/>
                    </a:tc>
                    <a:extLst>
                      <a:ext uri="{0D108BD9-81ED-4DB2-BD59-A6C34878D82A}">
                        <a16:rowId xmlns:a16="http://schemas.microsoft.com/office/drawing/2014/main" val="106082388"/>
                      </a:ext>
                    </a:extLst>
                  </a:tr>
                  <a:tr h="370840">
                    <a:tc>
                      <a:txBody>
                        <a:bodyPr/>
                        <a:lstStyle/>
                        <a:p>
                          <a:pPr/>
                          <a14:m>
                            <m:oMathPara xmlns:m="http://schemas.openxmlformats.org/officeDocument/2006/math">
                              <m:oMathParaPr>
                                <m:jc m:val="left"/>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3</m:t>
                                    </m:r>
                                  </m:sup>
                                </m:sSup>
                              </m:oMath>
                            </m:oMathPara>
                          </a14:m>
                          <a:endParaRPr lang="en-US" sz="2400" dirty="0"/>
                        </a:p>
                      </a:txBody>
                      <a:tcPr/>
                    </a:tc>
                    <a:tc>
                      <a:txBody>
                        <a:bodyPr/>
                        <a:lstStyle/>
                        <a:p>
                          <a:r>
                            <a:rPr lang="en-US" sz="2400" dirty="0" smtClean="0"/>
                            <a:t>Cubic</a:t>
                          </a:r>
                          <a:endParaRPr lang="en-US" sz="2400" dirty="0"/>
                        </a:p>
                      </a:txBody>
                      <a:tcPr/>
                    </a:tc>
                    <a:extLst>
                      <a:ext uri="{0D108BD9-81ED-4DB2-BD59-A6C34878D82A}">
                        <a16:rowId xmlns:a16="http://schemas.microsoft.com/office/drawing/2014/main" val="36627212"/>
                      </a:ext>
                    </a:extLst>
                  </a:tr>
                  <a:tr h="370840">
                    <a:tc>
                      <a:txBody>
                        <a:bodyPr/>
                        <a:lstStyle/>
                        <a:p>
                          <a:pPr/>
                          <a14:m>
                            <m:oMathPara xmlns:m="http://schemas.openxmlformats.org/officeDocument/2006/math">
                              <m:oMathParaPr>
                                <m:jc m:val="left"/>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𝑛</m:t>
                                    </m:r>
                                  </m:sup>
                                </m:sSup>
                              </m:oMath>
                            </m:oMathPara>
                          </a14:m>
                          <a:endParaRPr lang="en-US" sz="2400" dirty="0"/>
                        </a:p>
                      </a:txBody>
                      <a:tcPr/>
                    </a:tc>
                    <a:tc>
                      <a:txBody>
                        <a:bodyPr/>
                        <a:lstStyle/>
                        <a:p>
                          <a:r>
                            <a:rPr lang="en-US" sz="2400" dirty="0" smtClean="0"/>
                            <a:t>Exponential </a:t>
                          </a:r>
                          <a:endParaRPr lang="en-US" sz="2400" dirty="0"/>
                        </a:p>
                      </a:txBody>
                      <a:tcPr/>
                    </a:tc>
                    <a:extLst>
                      <a:ext uri="{0D108BD9-81ED-4DB2-BD59-A6C34878D82A}">
                        <a16:rowId xmlns:a16="http://schemas.microsoft.com/office/drawing/2014/main" val="1218061045"/>
                      </a:ext>
                    </a:extLst>
                  </a:tr>
                  <a:tr h="370840">
                    <a:tc>
                      <a:txBody>
                        <a:bodyPr/>
                        <a:lstStyle/>
                        <a:p>
                          <a:pPr/>
                          <a14:m>
                            <m:oMathPara xmlns:m="http://schemas.openxmlformats.org/officeDocument/2006/math">
                              <m:oMathParaPr>
                                <m:jc m:val="left"/>
                              </m:oMathParaPr>
                              <m:oMath xmlns:m="http://schemas.openxmlformats.org/officeDocument/2006/math">
                                <m:r>
                                  <a:rPr lang="en-US" sz="2400" b="0" i="1" dirty="0" smtClean="0">
                                    <a:latin typeface="Cambria Math" panose="02040503050406030204" pitchFamily="18" charset="0"/>
                                  </a:rPr>
                                  <m:t>𝑛</m:t>
                                </m:r>
                                <m:r>
                                  <a:rPr lang="en-US" sz="2400" i="1" dirty="0" smtClean="0">
                                    <a:latin typeface="Cambria Math" panose="02040503050406030204" pitchFamily="18" charset="0"/>
                                  </a:rPr>
                                  <m:t>!</m:t>
                                </m:r>
                              </m:oMath>
                            </m:oMathPara>
                          </a14:m>
                          <a:endParaRPr lang="en-US" sz="2400" dirty="0"/>
                        </a:p>
                      </a:txBody>
                      <a:tcPr/>
                    </a:tc>
                    <a:tc>
                      <a:txBody>
                        <a:bodyPr/>
                        <a:lstStyle/>
                        <a:p>
                          <a:r>
                            <a:rPr lang="en-US" sz="2400" dirty="0" smtClean="0"/>
                            <a:t>Factorial </a:t>
                          </a:r>
                          <a:endParaRPr lang="en-US" sz="2400" dirty="0"/>
                        </a:p>
                      </a:txBody>
                      <a:tcPr/>
                    </a:tc>
                    <a:extLst>
                      <a:ext uri="{0D108BD9-81ED-4DB2-BD59-A6C34878D82A}">
                        <a16:rowId xmlns:a16="http://schemas.microsoft.com/office/drawing/2014/main" val="2630247880"/>
                      </a:ext>
                    </a:extLst>
                  </a:tr>
                </a:tbl>
              </a:graphicData>
            </a:graphic>
          </p:graphicFrame>
        </mc:Choice>
        <mc:Fallback xmlns="">
          <p:graphicFrame>
            <p:nvGraphicFramePr>
              <p:cNvPr id="7" name="Content Placeholder 6"/>
              <p:cNvGraphicFramePr>
                <a:graphicFrameLocks noGrp="1"/>
              </p:cNvGraphicFramePr>
              <p:nvPr>
                <p:ph idx="1"/>
                <p:extLst>
                  <p:ext uri="{D42A27DB-BD31-4B8C-83A1-F6EECF244321}">
                    <p14:modId xmlns:p14="http://schemas.microsoft.com/office/powerpoint/2010/main" val="1889987608"/>
                  </p:ext>
                </p:extLst>
              </p:nvPr>
            </p:nvGraphicFramePr>
            <p:xfrm>
              <a:off x="323850" y="1125538"/>
              <a:ext cx="8496300" cy="4572000"/>
            </p:xfrm>
            <a:graphic>
              <a:graphicData uri="http://schemas.openxmlformats.org/drawingml/2006/table">
                <a:tbl>
                  <a:tblPr firstRow="1" bandRow="1">
                    <a:tableStyleId>{21E4AEA4-8DFA-4A89-87EB-49C32662AFE0}</a:tableStyleId>
                  </a:tblPr>
                  <a:tblGrid>
                    <a:gridCol w="3888110">
                      <a:extLst>
                        <a:ext uri="{9D8B030D-6E8A-4147-A177-3AD203B41FA5}">
                          <a16:colId xmlns:a16="http://schemas.microsoft.com/office/drawing/2014/main" val="1570969791"/>
                        </a:ext>
                      </a:extLst>
                    </a:gridCol>
                    <a:gridCol w="4608190">
                      <a:extLst>
                        <a:ext uri="{9D8B030D-6E8A-4147-A177-3AD203B41FA5}">
                          <a16:colId xmlns:a16="http://schemas.microsoft.com/office/drawing/2014/main" val="1270731053"/>
                        </a:ext>
                      </a:extLst>
                    </a:gridCol>
                  </a:tblGrid>
                  <a:tr h="457200">
                    <a:tc>
                      <a:txBody>
                        <a:bodyPr/>
                        <a:lstStyle/>
                        <a:p>
                          <a:r>
                            <a:rPr lang="en-US" sz="2400" dirty="0" smtClean="0"/>
                            <a:t>Function</a:t>
                          </a:r>
                          <a:endParaRPr lang="en-US" sz="2400" dirty="0"/>
                        </a:p>
                      </a:txBody>
                      <a:tcPr/>
                    </a:tc>
                    <a:tc>
                      <a:txBody>
                        <a:bodyPr/>
                        <a:lstStyle/>
                        <a:p>
                          <a:r>
                            <a:rPr lang="en-US" sz="2400" dirty="0" smtClean="0"/>
                            <a:t>Growth</a:t>
                          </a:r>
                          <a:r>
                            <a:rPr lang="en-US" sz="2400" baseline="0" dirty="0" smtClean="0"/>
                            <a:t> rate name</a:t>
                          </a:r>
                          <a:endParaRPr lang="en-US" sz="2400" dirty="0"/>
                        </a:p>
                      </a:txBody>
                      <a:tcPr/>
                    </a:tc>
                    <a:extLst>
                      <a:ext uri="{0D108BD9-81ED-4DB2-BD59-A6C34878D82A}">
                        <a16:rowId xmlns:a16="http://schemas.microsoft.com/office/drawing/2014/main" val="1413806092"/>
                      </a:ext>
                    </a:extLst>
                  </a:tr>
                  <a:tr h="457200">
                    <a:tc>
                      <a:txBody>
                        <a:bodyPr/>
                        <a:lstStyle/>
                        <a:p>
                          <a:r>
                            <a:rPr lang="en-US" sz="2400" dirty="0" smtClean="0"/>
                            <a:t>C</a:t>
                          </a:r>
                          <a:endParaRPr lang="en-US" sz="2400" dirty="0"/>
                        </a:p>
                      </a:txBody>
                      <a:tcPr/>
                    </a:tc>
                    <a:tc>
                      <a:txBody>
                        <a:bodyPr/>
                        <a:lstStyle/>
                        <a:p>
                          <a:r>
                            <a:rPr lang="en-US" sz="2400" dirty="0" smtClean="0"/>
                            <a:t>Constant </a:t>
                          </a:r>
                          <a:endParaRPr lang="en-US" sz="2400" dirty="0"/>
                        </a:p>
                      </a:txBody>
                      <a:tcPr/>
                    </a:tc>
                    <a:extLst>
                      <a:ext uri="{0D108BD9-81ED-4DB2-BD59-A6C34878D82A}">
                        <a16:rowId xmlns:a16="http://schemas.microsoft.com/office/drawing/2014/main" val="3645208357"/>
                      </a:ext>
                    </a:extLst>
                  </a:tr>
                  <a:tr h="457200">
                    <a:tc>
                      <a:txBody>
                        <a:bodyPr/>
                        <a:lstStyle/>
                        <a:p>
                          <a:endParaRPr lang="en-US"/>
                        </a:p>
                      </a:txBody>
                      <a:tcPr>
                        <a:blipFill>
                          <a:blip r:embed="rId2"/>
                          <a:stretch>
                            <a:fillRect l="-157" t="-209333" r="-119279" b="-732000"/>
                          </a:stretch>
                        </a:blipFill>
                      </a:tcPr>
                    </a:tc>
                    <a:tc>
                      <a:txBody>
                        <a:bodyPr/>
                        <a:lstStyle/>
                        <a:p>
                          <a:r>
                            <a:rPr lang="en-US" sz="2400" dirty="0" smtClean="0"/>
                            <a:t>Logarithmic </a:t>
                          </a:r>
                          <a:endParaRPr lang="en-US" sz="2400" dirty="0"/>
                        </a:p>
                      </a:txBody>
                      <a:tcPr/>
                    </a:tc>
                    <a:extLst>
                      <a:ext uri="{0D108BD9-81ED-4DB2-BD59-A6C34878D82A}">
                        <a16:rowId xmlns:a16="http://schemas.microsoft.com/office/drawing/2014/main" val="938912497"/>
                      </a:ext>
                    </a:extLst>
                  </a:tr>
                  <a:tr h="457200">
                    <a:tc>
                      <a:txBody>
                        <a:bodyPr/>
                        <a:lstStyle/>
                        <a:p>
                          <a:endParaRPr lang="en-US"/>
                        </a:p>
                      </a:txBody>
                      <a:tcPr>
                        <a:blipFill>
                          <a:blip r:embed="rId2"/>
                          <a:stretch>
                            <a:fillRect l="-157" t="-309333" r="-119279" b="-632000"/>
                          </a:stretch>
                        </a:blipFill>
                      </a:tcPr>
                    </a:tc>
                    <a:tc>
                      <a:txBody>
                        <a:bodyPr/>
                        <a:lstStyle/>
                        <a:p>
                          <a:r>
                            <a:rPr lang="en-US" sz="2400" dirty="0" smtClean="0"/>
                            <a:t>Log-squared</a:t>
                          </a:r>
                          <a:endParaRPr lang="en-US" sz="2400" dirty="0"/>
                        </a:p>
                      </a:txBody>
                      <a:tcPr/>
                    </a:tc>
                    <a:extLst>
                      <a:ext uri="{0D108BD9-81ED-4DB2-BD59-A6C34878D82A}">
                        <a16:rowId xmlns:a16="http://schemas.microsoft.com/office/drawing/2014/main" val="799860973"/>
                      </a:ext>
                    </a:extLst>
                  </a:tr>
                  <a:tr h="457200">
                    <a:tc>
                      <a:txBody>
                        <a:bodyPr/>
                        <a:lstStyle/>
                        <a:p>
                          <a:r>
                            <a:rPr lang="en-US" sz="2400" dirty="0" smtClean="0"/>
                            <a:t>n</a:t>
                          </a:r>
                          <a:endParaRPr lang="en-US" sz="2400" dirty="0"/>
                        </a:p>
                      </a:txBody>
                      <a:tcPr/>
                    </a:tc>
                    <a:tc>
                      <a:txBody>
                        <a:bodyPr/>
                        <a:lstStyle/>
                        <a:p>
                          <a:r>
                            <a:rPr lang="en-US" sz="2400" dirty="0" smtClean="0"/>
                            <a:t>Linear</a:t>
                          </a:r>
                          <a:endParaRPr lang="en-US" sz="2400" dirty="0"/>
                        </a:p>
                      </a:txBody>
                      <a:tcPr/>
                    </a:tc>
                    <a:extLst>
                      <a:ext uri="{0D108BD9-81ED-4DB2-BD59-A6C34878D82A}">
                        <a16:rowId xmlns:a16="http://schemas.microsoft.com/office/drawing/2014/main" val="2936894586"/>
                      </a:ext>
                    </a:extLst>
                  </a:tr>
                  <a:tr h="457200">
                    <a:tc>
                      <a:txBody>
                        <a:bodyPr/>
                        <a:lstStyle/>
                        <a:p>
                          <a:r>
                            <a:rPr lang="en-US" sz="2400" dirty="0" smtClean="0"/>
                            <a:t>n</a:t>
                          </a:r>
                          <a:r>
                            <a:rPr lang="en-US" sz="2400" baseline="0" dirty="0" smtClean="0"/>
                            <a:t> log n</a:t>
                          </a:r>
                          <a:endParaRPr lang="en-US" sz="2400" dirty="0"/>
                        </a:p>
                      </a:txBody>
                      <a:tcPr/>
                    </a:tc>
                    <a:tc>
                      <a:txBody>
                        <a:bodyPr/>
                        <a:lstStyle/>
                        <a:p>
                          <a:r>
                            <a:rPr lang="en-US" sz="2400" dirty="0" smtClean="0"/>
                            <a:t>Logarithmic </a:t>
                          </a:r>
                          <a:endParaRPr lang="en-US" sz="2400" dirty="0"/>
                        </a:p>
                      </a:txBody>
                      <a:tcPr/>
                    </a:tc>
                    <a:extLst>
                      <a:ext uri="{0D108BD9-81ED-4DB2-BD59-A6C34878D82A}">
                        <a16:rowId xmlns:a16="http://schemas.microsoft.com/office/drawing/2014/main" val="3302644287"/>
                      </a:ext>
                    </a:extLst>
                  </a:tr>
                  <a:tr h="457200">
                    <a:tc>
                      <a:txBody>
                        <a:bodyPr/>
                        <a:lstStyle/>
                        <a:p>
                          <a:endParaRPr lang="en-US"/>
                        </a:p>
                      </a:txBody>
                      <a:tcPr>
                        <a:blipFill>
                          <a:blip r:embed="rId2"/>
                          <a:stretch>
                            <a:fillRect l="-157" t="-610667" r="-119279" b="-330667"/>
                          </a:stretch>
                        </a:blipFill>
                      </a:tcPr>
                    </a:tc>
                    <a:tc>
                      <a:txBody>
                        <a:bodyPr/>
                        <a:lstStyle/>
                        <a:p>
                          <a:r>
                            <a:rPr lang="en-US" sz="2400" dirty="0" smtClean="0"/>
                            <a:t>Quadratic</a:t>
                          </a:r>
                          <a:endParaRPr lang="en-US" sz="2400" dirty="0"/>
                        </a:p>
                      </a:txBody>
                      <a:tcPr/>
                    </a:tc>
                    <a:extLst>
                      <a:ext uri="{0D108BD9-81ED-4DB2-BD59-A6C34878D82A}">
                        <a16:rowId xmlns:a16="http://schemas.microsoft.com/office/drawing/2014/main" val="106082388"/>
                      </a:ext>
                    </a:extLst>
                  </a:tr>
                  <a:tr h="457200">
                    <a:tc>
                      <a:txBody>
                        <a:bodyPr/>
                        <a:lstStyle/>
                        <a:p>
                          <a:endParaRPr lang="en-US"/>
                        </a:p>
                      </a:txBody>
                      <a:tcPr>
                        <a:blipFill>
                          <a:blip r:embed="rId2"/>
                          <a:stretch>
                            <a:fillRect l="-157" t="-710667" r="-119279" b="-230667"/>
                          </a:stretch>
                        </a:blipFill>
                      </a:tcPr>
                    </a:tc>
                    <a:tc>
                      <a:txBody>
                        <a:bodyPr/>
                        <a:lstStyle/>
                        <a:p>
                          <a:r>
                            <a:rPr lang="en-US" sz="2400" dirty="0" smtClean="0"/>
                            <a:t>Cubic</a:t>
                          </a:r>
                          <a:endParaRPr lang="en-US" sz="2400" dirty="0"/>
                        </a:p>
                      </a:txBody>
                      <a:tcPr/>
                    </a:tc>
                    <a:extLst>
                      <a:ext uri="{0D108BD9-81ED-4DB2-BD59-A6C34878D82A}">
                        <a16:rowId xmlns:a16="http://schemas.microsoft.com/office/drawing/2014/main" val="36627212"/>
                      </a:ext>
                    </a:extLst>
                  </a:tr>
                  <a:tr h="457200">
                    <a:tc>
                      <a:txBody>
                        <a:bodyPr/>
                        <a:lstStyle/>
                        <a:p>
                          <a:endParaRPr lang="en-US"/>
                        </a:p>
                      </a:txBody>
                      <a:tcPr>
                        <a:blipFill>
                          <a:blip r:embed="rId2"/>
                          <a:stretch>
                            <a:fillRect l="-157" t="-810667" r="-119279" b="-130667"/>
                          </a:stretch>
                        </a:blipFill>
                      </a:tcPr>
                    </a:tc>
                    <a:tc>
                      <a:txBody>
                        <a:bodyPr/>
                        <a:lstStyle/>
                        <a:p>
                          <a:r>
                            <a:rPr lang="en-US" sz="2400" dirty="0" smtClean="0"/>
                            <a:t>Exponential </a:t>
                          </a:r>
                          <a:endParaRPr lang="en-US" sz="2400" dirty="0"/>
                        </a:p>
                      </a:txBody>
                      <a:tcPr/>
                    </a:tc>
                    <a:extLst>
                      <a:ext uri="{0D108BD9-81ED-4DB2-BD59-A6C34878D82A}">
                        <a16:rowId xmlns:a16="http://schemas.microsoft.com/office/drawing/2014/main" val="1218061045"/>
                      </a:ext>
                    </a:extLst>
                  </a:tr>
                  <a:tr h="457200">
                    <a:tc>
                      <a:txBody>
                        <a:bodyPr/>
                        <a:lstStyle/>
                        <a:p>
                          <a:endParaRPr lang="en-US"/>
                        </a:p>
                      </a:txBody>
                      <a:tcPr>
                        <a:blipFill>
                          <a:blip r:embed="rId2"/>
                          <a:stretch>
                            <a:fillRect l="-157" t="-910667" r="-119279" b="-30667"/>
                          </a:stretch>
                        </a:blipFill>
                      </a:tcPr>
                    </a:tc>
                    <a:tc>
                      <a:txBody>
                        <a:bodyPr/>
                        <a:lstStyle/>
                        <a:p>
                          <a:r>
                            <a:rPr lang="en-US" sz="2400" dirty="0" smtClean="0"/>
                            <a:t>Factorial </a:t>
                          </a:r>
                          <a:endParaRPr lang="en-US" sz="2400" dirty="0"/>
                        </a:p>
                      </a:txBody>
                      <a:tcPr/>
                    </a:tc>
                    <a:extLst>
                      <a:ext uri="{0D108BD9-81ED-4DB2-BD59-A6C34878D82A}">
                        <a16:rowId xmlns:a16="http://schemas.microsoft.com/office/drawing/2014/main" val="2630247880"/>
                      </a:ext>
                    </a:extLst>
                  </a:tr>
                </a:tbl>
              </a:graphicData>
            </a:graphic>
          </p:graphicFrame>
        </mc:Fallback>
      </mc:AlternateContent>
    </p:spTree>
    <p:extLst>
      <p:ext uri="{BB962C8B-B14F-4D97-AF65-F5344CB8AC3E}">
        <p14:creationId xmlns:p14="http://schemas.microsoft.com/office/powerpoint/2010/main" val="11623116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time for small inputs </a:t>
            </a:r>
            <a:endParaRPr lang="en-US" dirty="0"/>
          </a:p>
        </p:txBody>
      </p:sp>
      <p:pic>
        <p:nvPicPr>
          <p:cNvPr id="5" name="Content Placeholder 4"/>
          <p:cNvPicPr>
            <a:picLocks noGrp="1" noChangeAspect="1"/>
          </p:cNvPicPr>
          <p:nvPr>
            <p:ph idx="1"/>
          </p:nvPr>
        </p:nvPicPr>
        <p:blipFill>
          <a:blip r:embed="rId3"/>
          <a:stretch>
            <a:fillRect/>
          </a:stretch>
        </p:blipFill>
        <p:spPr>
          <a:xfrm>
            <a:off x="395536" y="1270000"/>
            <a:ext cx="7250101" cy="5111750"/>
          </a:xfrm>
          <a:prstGeom prst="rect">
            <a:avLst/>
          </a:prstGeom>
        </p:spPr>
      </p:pic>
      <p:sp>
        <p:nvSpPr>
          <p:cNvPr id="4" name="Slide Number Placeholder 3"/>
          <p:cNvSpPr>
            <a:spLocks noGrp="1"/>
          </p:cNvSpPr>
          <p:nvPr>
            <p:ph type="sldNum" sz="quarter" idx="11"/>
          </p:nvPr>
        </p:nvSpPr>
        <p:spPr/>
        <p:txBody>
          <a:bodyPr/>
          <a:lstStyle/>
          <a:p>
            <a:fld id="{63C8D6E8-E2D4-466A-B54E-56FCD6F950CE}" type="slidenum">
              <a:rPr lang="en-GB" smtClean="0"/>
              <a:pPr/>
              <a:t>13</a:t>
            </a:fld>
            <a:endParaRPr lang="en-GB"/>
          </a:p>
        </p:txBody>
      </p:sp>
      <mc:AlternateContent xmlns:mc="http://schemas.openxmlformats.org/markup-compatibility/2006" xmlns:a14="http://schemas.microsoft.com/office/drawing/2010/main">
        <mc:Choice Requires="a14">
          <p:sp>
            <p:nvSpPr>
              <p:cNvPr id="6" name="TextBox 5"/>
              <p:cNvSpPr txBox="1"/>
              <p:nvPr/>
            </p:nvSpPr>
            <p:spPr>
              <a:xfrm>
                <a:off x="6444556" y="5085184"/>
                <a:ext cx="28803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𝑁</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444556" y="5085184"/>
                <a:ext cx="288032" cy="369332"/>
              </a:xfrm>
              <a:prstGeom prst="rect">
                <a:avLst/>
              </a:prstGeom>
              <a:blipFill>
                <a:blip r:embed="rId4"/>
                <a:stretch>
                  <a:fillRect r="-212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012508" y="3304800"/>
                <a:ext cx="1440160" cy="369332"/>
              </a:xfrm>
              <a:prstGeom prst="rect">
                <a:avLst/>
              </a:prstGeom>
              <a:noFill/>
            </p:spPr>
            <p:txBody>
              <a:bodyPr wrap="square" rtlCol="0">
                <a:spAutoFit/>
              </a:bodyPr>
              <a:lstStyle/>
              <a:p>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𝑁</m:t>
                    </m:r>
                    <m:r>
                      <a:rPr lang="en-US" i="1" dirty="0" smtClean="0">
                        <a:latin typeface="Cambria Math" panose="02040503050406030204" pitchFamily="18" charset="0"/>
                      </a:rPr>
                      <m:t> </m:t>
                    </m:r>
                    <m:r>
                      <m:rPr>
                        <m:sty m:val="p"/>
                      </m:rPr>
                      <a:rPr lang="en-US" i="1" dirty="0" smtClean="0">
                        <a:latin typeface="Cambria Math" panose="02040503050406030204" pitchFamily="18" charset="0"/>
                      </a:rPr>
                      <m:t>log</m:t>
                    </m:r>
                    <m:r>
                      <a:rPr lang="en-US" i="1" dirty="0" smtClean="0">
                        <a:latin typeface="Cambria Math" panose="02040503050406030204" pitchFamily="18" charset="0"/>
                      </a:rPr>
                      <m:t>⁡</m:t>
                    </m:r>
                    <m:r>
                      <a:rPr lang="en-US" i="1" dirty="0" smtClean="0">
                        <a:latin typeface="Cambria Math" panose="02040503050406030204" pitchFamily="18" charset="0"/>
                      </a:rPr>
                      <m:t>𝑁</m:t>
                    </m:r>
                  </m:oMath>
                </a14:m>
                <a:r>
                  <a:rPr lang="en-US" dirty="0" smtClean="0"/>
                  <a:t>)</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012508" y="3304800"/>
                <a:ext cx="1440160" cy="369332"/>
              </a:xfrm>
              <a:prstGeom prst="rect">
                <a:avLst/>
              </a:prstGeom>
              <a:blipFill>
                <a:blip r:embed="rId5"/>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012508" y="2296494"/>
                <a:ext cx="28803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𝑁</m:t>
                          </m:r>
                        </m:e>
                        <m:sup>
                          <m:r>
                            <a:rPr lang="en-US" i="1">
                              <a:latin typeface="Cambria Math" panose="02040503050406030204" pitchFamily="18" charset="0"/>
                            </a:rPr>
                            <m:t>2</m:t>
                          </m:r>
                        </m:sup>
                      </m:sSup>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012508" y="2296494"/>
                <a:ext cx="288032" cy="369332"/>
              </a:xfrm>
              <a:prstGeom prst="rect">
                <a:avLst/>
              </a:prstGeom>
              <a:blipFill>
                <a:blip r:embed="rId6"/>
                <a:stretch>
                  <a:fillRect r="-47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386395" y="2481160"/>
                <a:ext cx="5450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3</m:t>
                          </m:r>
                        </m:sup>
                      </m:sSup>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2386395" y="2481160"/>
                <a:ext cx="545085" cy="36933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4339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Growth </a:t>
            </a:r>
            <a:r>
              <a:rPr lang="en-US" dirty="0" smtClean="0"/>
              <a:t>Rate (more examples)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219714"/>
            <a:ext cx="7759494" cy="5162036"/>
          </a:xfrm>
        </p:spPr>
      </p:pic>
      <p:sp>
        <p:nvSpPr>
          <p:cNvPr id="5" name="Slide Number Placeholder 4"/>
          <p:cNvSpPr>
            <a:spLocks noGrp="1"/>
          </p:cNvSpPr>
          <p:nvPr>
            <p:ph type="sldNum" sz="quarter" idx="11"/>
          </p:nvPr>
        </p:nvSpPr>
        <p:spPr/>
        <p:txBody>
          <a:bodyPr/>
          <a:lstStyle/>
          <a:p>
            <a:fld id="{63C8D6E8-E2D4-466A-B54E-56FCD6F950CE}" type="slidenum">
              <a:rPr lang="en-GB" smtClean="0"/>
              <a:pPr/>
              <a:t>14</a:t>
            </a:fld>
            <a:endParaRPr lang="en-GB"/>
          </a:p>
        </p:txBody>
      </p:sp>
    </p:spTree>
    <p:extLst>
      <p:ext uri="{BB962C8B-B14F-4D97-AF65-F5344CB8AC3E}">
        <p14:creationId xmlns:p14="http://schemas.microsoft.com/office/powerpoint/2010/main" val="1741151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Growth </a:t>
            </a:r>
            <a:r>
              <a:rPr lang="en-US" dirty="0" smtClean="0"/>
              <a:t>Rate (big input)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412776"/>
            <a:ext cx="7776864" cy="4723963"/>
          </a:xfrm>
        </p:spPr>
      </p:pic>
      <p:sp>
        <p:nvSpPr>
          <p:cNvPr id="5" name="Slide Number Placeholder 4"/>
          <p:cNvSpPr>
            <a:spLocks noGrp="1"/>
          </p:cNvSpPr>
          <p:nvPr>
            <p:ph type="sldNum" sz="quarter" idx="11"/>
          </p:nvPr>
        </p:nvSpPr>
        <p:spPr/>
        <p:txBody>
          <a:bodyPr/>
          <a:lstStyle/>
          <a:p>
            <a:fld id="{63C8D6E8-E2D4-466A-B54E-56FCD6F950CE}" type="slidenum">
              <a:rPr lang="en-GB" smtClean="0"/>
              <a:pPr/>
              <a:t>15</a:t>
            </a:fld>
            <a:endParaRPr lang="en-GB"/>
          </a:p>
        </p:txBody>
      </p:sp>
    </p:spTree>
    <p:extLst>
      <p:ext uri="{BB962C8B-B14F-4D97-AF65-F5344CB8AC3E}">
        <p14:creationId xmlns:p14="http://schemas.microsoft.com/office/powerpoint/2010/main" val="1704904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runtime from better to worse</a:t>
            </a:r>
            <a:endParaRPr lang="en-US" dirty="0"/>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l="9189" t="19574" r="10017" b="37718"/>
          <a:stretch/>
        </p:blipFill>
        <p:spPr>
          <a:xfrm>
            <a:off x="422560" y="2564904"/>
            <a:ext cx="8640960" cy="2304256"/>
          </a:xfrm>
        </p:spPr>
      </p:pic>
      <p:sp>
        <p:nvSpPr>
          <p:cNvPr id="4" name="Slide Number Placeholder 3"/>
          <p:cNvSpPr>
            <a:spLocks noGrp="1"/>
          </p:cNvSpPr>
          <p:nvPr>
            <p:ph type="sldNum" sz="quarter" idx="11"/>
          </p:nvPr>
        </p:nvSpPr>
        <p:spPr/>
        <p:txBody>
          <a:bodyPr/>
          <a:lstStyle/>
          <a:p>
            <a:fld id="{63C8D6E8-E2D4-466A-B54E-56FCD6F950CE}" type="slidenum">
              <a:rPr lang="en-GB" smtClean="0"/>
              <a:pPr/>
              <a:t>16</a:t>
            </a:fld>
            <a:endParaRPr lang="en-GB"/>
          </a:p>
        </p:txBody>
      </p:sp>
    </p:spTree>
    <p:extLst>
      <p:ext uri="{BB962C8B-B14F-4D97-AF65-F5344CB8AC3E}">
        <p14:creationId xmlns:p14="http://schemas.microsoft.com/office/powerpoint/2010/main" val="28864746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Growth Rate</a:t>
            </a:r>
          </a:p>
        </p:txBody>
      </p:sp>
      <p:sp>
        <p:nvSpPr>
          <p:cNvPr id="3" name="Content Placeholder 2"/>
          <p:cNvSpPr>
            <a:spLocks noGrp="1"/>
          </p:cNvSpPr>
          <p:nvPr>
            <p:ph idx="1"/>
          </p:nvPr>
        </p:nvSpPr>
        <p:spPr/>
        <p:txBody>
          <a:bodyPr/>
          <a:lstStyle/>
          <a:p>
            <a:r>
              <a:rPr lang="en-US" dirty="0"/>
              <a:t>Changing the hardware/software environment </a:t>
            </a:r>
          </a:p>
          <a:p>
            <a:pPr lvl="1"/>
            <a:r>
              <a:rPr lang="en-US" dirty="0"/>
              <a:t>Affects T(n) by a constant factor, but</a:t>
            </a:r>
          </a:p>
          <a:p>
            <a:pPr lvl="1"/>
            <a:r>
              <a:rPr lang="en-US" dirty="0"/>
              <a:t>Does not alter the growth rate of T(n)</a:t>
            </a:r>
          </a:p>
          <a:p>
            <a:r>
              <a:rPr lang="en-US" dirty="0" smtClean="0"/>
              <a:t>Thus </a:t>
            </a:r>
            <a:r>
              <a:rPr lang="en-US" dirty="0"/>
              <a:t>we focus on the big-picture which is the growth rate of an algorithm</a:t>
            </a:r>
          </a:p>
          <a:p>
            <a:r>
              <a:rPr lang="en-US" dirty="0" smtClean="0"/>
              <a:t>The </a:t>
            </a:r>
            <a:r>
              <a:rPr lang="en-US" dirty="0"/>
              <a:t>linear growth rate of the running time T(n) is an intrinsic property of </a:t>
            </a:r>
            <a:r>
              <a:rPr lang="en-US" dirty="0" smtClean="0"/>
              <a:t>algorithm for </a:t>
            </a:r>
            <a:r>
              <a:rPr lang="en-US" dirty="0" err="1">
                <a:latin typeface="Consolas" panose="020B0609020204030204" pitchFamily="49" charset="0"/>
              </a:rPr>
              <a:t>sumArray</a:t>
            </a:r>
            <a:endParaRPr lang="en-US" dirty="0">
              <a:latin typeface="Consolas" panose="020B0609020204030204" pitchFamily="49" charset="0"/>
            </a:endParaRPr>
          </a:p>
          <a:p>
            <a:endParaRPr lang="en-US" dirty="0"/>
          </a:p>
          <a:p>
            <a:endParaRPr lang="en-US"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17</a:t>
            </a:fld>
            <a:endParaRPr lang="en-GB"/>
          </a:p>
        </p:txBody>
      </p:sp>
    </p:spTree>
    <p:extLst>
      <p:ext uri="{BB962C8B-B14F-4D97-AF65-F5344CB8AC3E}">
        <p14:creationId xmlns:p14="http://schemas.microsoft.com/office/powerpoint/2010/main" val="36892025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Growth Rate – Example </a:t>
            </a:r>
          </a:p>
        </p:txBody>
      </p:sp>
      <p:sp>
        <p:nvSpPr>
          <p:cNvPr id="3" name="Content Placeholder 2"/>
          <p:cNvSpPr>
            <a:spLocks noGrp="1"/>
          </p:cNvSpPr>
          <p:nvPr>
            <p:ph idx="1"/>
          </p:nvPr>
        </p:nvSpPr>
        <p:spPr/>
        <p:txBody>
          <a:bodyPr/>
          <a:lstStyle/>
          <a:p>
            <a:r>
              <a:rPr lang="en-US" dirty="0">
                <a:latin typeface="+mj-lt"/>
                <a:cs typeface="Arial" charset="0"/>
              </a:rPr>
              <a:t>Consider the two functions</a:t>
            </a:r>
          </a:p>
          <a:p>
            <a:pPr lvl="1"/>
            <a:r>
              <a:rPr lang="en-US" dirty="0">
                <a:solidFill>
                  <a:srgbClr val="FF0000"/>
                </a:solidFill>
                <a:latin typeface="Consolas" panose="020B0609020204030204" pitchFamily="49" charset="0"/>
                <a:cs typeface="Arial" charset="0"/>
              </a:rPr>
              <a:t>f(</a:t>
            </a:r>
            <a:r>
              <a:rPr lang="en-US" i="1" dirty="0">
                <a:solidFill>
                  <a:srgbClr val="FF0000"/>
                </a:solidFill>
                <a:latin typeface="Consolas" panose="020B0609020204030204" pitchFamily="49" charset="0"/>
                <a:cs typeface="Arial" charset="0"/>
              </a:rPr>
              <a:t>n</a:t>
            </a:r>
            <a:r>
              <a:rPr lang="en-US" dirty="0">
                <a:solidFill>
                  <a:srgbClr val="FF0000"/>
                </a:solidFill>
                <a:latin typeface="Consolas" panose="020B0609020204030204" pitchFamily="49" charset="0"/>
                <a:cs typeface="Arial" charset="0"/>
              </a:rPr>
              <a:t>) = </a:t>
            </a:r>
            <a:r>
              <a:rPr lang="en-US" i="1" dirty="0">
                <a:solidFill>
                  <a:srgbClr val="FF0000"/>
                </a:solidFill>
                <a:latin typeface="Consolas" panose="020B0609020204030204" pitchFamily="49" charset="0"/>
                <a:cs typeface="Arial" charset="0"/>
              </a:rPr>
              <a:t>n</a:t>
            </a:r>
            <a:r>
              <a:rPr lang="en-US" baseline="30000" dirty="0">
                <a:solidFill>
                  <a:srgbClr val="FF0000"/>
                </a:solidFill>
                <a:latin typeface="Consolas" panose="020B0609020204030204" pitchFamily="49" charset="0"/>
                <a:cs typeface="Arial" charset="0"/>
              </a:rPr>
              <a:t>2</a:t>
            </a:r>
            <a:endParaRPr lang="en-US" dirty="0">
              <a:latin typeface="+mj-lt"/>
              <a:cs typeface="Arial" charset="0"/>
            </a:endParaRPr>
          </a:p>
          <a:p>
            <a:pPr lvl="1"/>
            <a:r>
              <a:rPr lang="en-US" dirty="0">
                <a:solidFill>
                  <a:srgbClr val="3333CC"/>
                </a:solidFill>
                <a:latin typeface="Consolas" panose="020B0609020204030204" pitchFamily="49" charset="0"/>
                <a:cs typeface="Arial" charset="0"/>
              </a:rPr>
              <a:t>g(</a:t>
            </a:r>
            <a:r>
              <a:rPr lang="en-US" i="1" dirty="0">
                <a:solidFill>
                  <a:srgbClr val="3333CC"/>
                </a:solidFill>
                <a:latin typeface="Consolas" panose="020B0609020204030204" pitchFamily="49" charset="0"/>
                <a:cs typeface="Arial" charset="0"/>
              </a:rPr>
              <a:t>n</a:t>
            </a:r>
            <a:r>
              <a:rPr lang="en-US" dirty="0">
                <a:solidFill>
                  <a:srgbClr val="3333CC"/>
                </a:solidFill>
                <a:latin typeface="Consolas" panose="020B0609020204030204" pitchFamily="49" charset="0"/>
                <a:cs typeface="Arial" charset="0"/>
              </a:rPr>
              <a:t>) = </a:t>
            </a:r>
            <a:r>
              <a:rPr lang="en-US" i="1" dirty="0">
                <a:solidFill>
                  <a:srgbClr val="3333CC"/>
                </a:solidFill>
                <a:latin typeface="Consolas" panose="020B0609020204030204" pitchFamily="49" charset="0"/>
                <a:cs typeface="Arial" charset="0"/>
              </a:rPr>
              <a:t>n</a:t>
            </a:r>
            <a:r>
              <a:rPr lang="en-US" baseline="30000" dirty="0">
                <a:solidFill>
                  <a:srgbClr val="3333CC"/>
                </a:solidFill>
                <a:latin typeface="Consolas" panose="020B0609020204030204" pitchFamily="49" charset="0"/>
                <a:cs typeface="Arial" charset="0"/>
              </a:rPr>
              <a:t>2</a:t>
            </a:r>
            <a:r>
              <a:rPr lang="en-US" dirty="0">
                <a:solidFill>
                  <a:srgbClr val="3333CC"/>
                </a:solidFill>
                <a:latin typeface="Consolas" panose="020B0609020204030204" pitchFamily="49" charset="0"/>
                <a:cs typeface="Arial" charset="0"/>
              </a:rPr>
              <a:t> – 3</a:t>
            </a:r>
            <a:r>
              <a:rPr lang="en-US" i="1" dirty="0">
                <a:solidFill>
                  <a:srgbClr val="3333CC"/>
                </a:solidFill>
                <a:latin typeface="Consolas" panose="020B0609020204030204" pitchFamily="49" charset="0"/>
                <a:cs typeface="Arial" charset="0"/>
              </a:rPr>
              <a:t>n</a:t>
            </a:r>
            <a:r>
              <a:rPr lang="en-US" dirty="0">
                <a:solidFill>
                  <a:srgbClr val="3333CC"/>
                </a:solidFill>
                <a:latin typeface="Consolas" panose="020B0609020204030204" pitchFamily="49" charset="0"/>
                <a:cs typeface="Arial" charset="0"/>
              </a:rPr>
              <a:t> + 2</a:t>
            </a:r>
          </a:p>
          <a:p>
            <a:r>
              <a:rPr lang="en-US" dirty="0">
                <a:latin typeface="+mj-lt"/>
                <a:cs typeface="Arial" charset="0"/>
              </a:rPr>
              <a:t>Around </a:t>
            </a:r>
            <a:r>
              <a:rPr lang="en-US" dirty="0">
                <a:latin typeface="Consolas" panose="020B0609020204030204" pitchFamily="49" charset="0"/>
                <a:cs typeface="Arial" charset="0"/>
              </a:rPr>
              <a:t>n = </a:t>
            </a:r>
            <a:r>
              <a:rPr lang="en-US" dirty="0" smtClean="0">
                <a:latin typeface="Consolas" panose="020B0609020204030204" pitchFamily="49" charset="0"/>
                <a:cs typeface="Arial" charset="0"/>
              </a:rPr>
              <a:t>0, </a:t>
            </a:r>
            <a:r>
              <a:rPr lang="en-US" dirty="0">
                <a:latin typeface="+mj-lt"/>
                <a:cs typeface="Arial" charset="0"/>
              </a:rPr>
              <a:t>they look very different</a:t>
            </a:r>
          </a:p>
          <a:p>
            <a:endParaRPr lang="en-US" dirty="0">
              <a:latin typeface="+mj-lt"/>
            </a:endParaRPr>
          </a:p>
        </p:txBody>
      </p:sp>
      <p:sp>
        <p:nvSpPr>
          <p:cNvPr id="5" name="Slide Number Placeholder 4"/>
          <p:cNvSpPr>
            <a:spLocks noGrp="1"/>
          </p:cNvSpPr>
          <p:nvPr>
            <p:ph type="sldNum" sz="quarter" idx="11"/>
          </p:nvPr>
        </p:nvSpPr>
        <p:spPr/>
        <p:txBody>
          <a:bodyPr/>
          <a:lstStyle/>
          <a:p>
            <a:fld id="{63C8D6E8-E2D4-466A-B54E-56FCD6F950CE}" type="slidenum">
              <a:rPr lang="en-GB" smtClean="0"/>
              <a:pPr/>
              <a:t>18</a:t>
            </a:fld>
            <a:endParaRPr lang="en-GB"/>
          </a:p>
        </p:txBody>
      </p:sp>
      <p:pic>
        <p:nvPicPr>
          <p:cNvPr id="6" name="Picture 2"/>
          <p:cNvPicPr>
            <a:picLocks noChangeAspect="1" noChangeArrowheads="1"/>
          </p:cNvPicPr>
          <p:nvPr/>
        </p:nvPicPr>
        <p:blipFill>
          <a:blip r:embed="rId2" cstate="print"/>
          <a:srcRect/>
          <a:stretch>
            <a:fillRect/>
          </a:stretch>
        </p:blipFill>
        <p:spPr bwMode="auto">
          <a:xfrm>
            <a:off x="1504620" y="2650703"/>
            <a:ext cx="6134759" cy="3744838"/>
          </a:xfrm>
          <a:prstGeom prst="rect">
            <a:avLst/>
          </a:prstGeom>
          <a:noFill/>
          <a:ln w="9525">
            <a:noFill/>
            <a:miter lim="800000"/>
            <a:headEnd/>
            <a:tailEnd/>
          </a:ln>
        </p:spPr>
      </p:pic>
    </p:spTree>
    <p:extLst>
      <p:ext uri="{BB962C8B-B14F-4D97-AF65-F5344CB8AC3E}">
        <p14:creationId xmlns:p14="http://schemas.microsoft.com/office/powerpoint/2010/main" val="38397764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Growth Rate – Example </a:t>
            </a:r>
          </a:p>
        </p:txBody>
      </p:sp>
      <p:sp>
        <p:nvSpPr>
          <p:cNvPr id="3" name="Content Placeholder 2"/>
          <p:cNvSpPr>
            <a:spLocks noGrp="1"/>
          </p:cNvSpPr>
          <p:nvPr>
            <p:ph idx="1"/>
          </p:nvPr>
        </p:nvSpPr>
        <p:spPr/>
        <p:txBody>
          <a:bodyPr/>
          <a:lstStyle/>
          <a:p>
            <a:r>
              <a:rPr lang="en-US" dirty="0"/>
              <a:t>Yet on the range n = [0, 1000], </a:t>
            </a:r>
            <a:r>
              <a:rPr lang="en-US" dirty="0">
                <a:latin typeface="Consolas" panose="020B0609020204030204" pitchFamily="49" charset="0"/>
              </a:rPr>
              <a:t>f(n)</a:t>
            </a:r>
            <a:r>
              <a:rPr lang="en-US" dirty="0"/>
              <a:t> and </a:t>
            </a:r>
            <a:r>
              <a:rPr lang="en-US" dirty="0">
                <a:latin typeface="Consolas" panose="020B0609020204030204" pitchFamily="49" charset="0"/>
              </a:rPr>
              <a:t>g(n)</a:t>
            </a:r>
            <a:r>
              <a:rPr lang="en-US" dirty="0"/>
              <a:t> are (relatively) indistinguishable</a:t>
            </a:r>
          </a:p>
        </p:txBody>
      </p:sp>
      <p:sp>
        <p:nvSpPr>
          <p:cNvPr id="5" name="Slide Number Placeholder 4"/>
          <p:cNvSpPr>
            <a:spLocks noGrp="1"/>
          </p:cNvSpPr>
          <p:nvPr>
            <p:ph type="sldNum" sz="quarter" idx="11"/>
          </p:nvPr>
        </p:nvSpPr>
        <p:spPr/>
        <p:txBody>
          <a:bodyPr/>
          <a:lstStyle/>
          <a:p>
            <a:fld id="{63C8D6E8-E2D4-466A-B54E-56FCD6F950CE}" type="slidenum">
              <a:rPr lang="en-GB" smtClean="0"/>
              <a:pPr/>
              <a:t>19</a:t>
            </a:fld>
            <a:endParaRPr lang="en-GB"/>
          </a:p>
        </p:txBody>
      </p:sp>
      <p:pic>
        <p:nvPicPr>
          <p:cNvPr id="6" name="Picture 2"/>
          <p:cNvPicPr>
            <a:picLocks noChangeAspect="1" noChangeArrowheads="1"/>
          </p:cNvPicPr>
          <p:nvPr/>
        </p:nvPicPr>
        <p:blipFill>
          <a:blip r:embed="rId2" cstate="print"/>
          <a:srcRect/>
          <a:stretch>
            <a:fillRect/>
          </a:stretch>
        </p:blipFill>
        <p:spPr bwMode="auto">
          <a:xfrm>
            <a:off x="1136189" y="2133067"/>
            <a:ext cx="6871621" cy="4176464"/>
          </a:xfrm>
          <a:prstGeom prst="rect">
            <a:avLst/>
          </a:prstGeom>
          <a:noFill/>
          <a:ln w="9525">
            <a:noFill/>
            <a:miter lim="800000"/>
            <a:headEnd/>
            <a:tailEnd/>
          </a:ln>
        </p:spPr>
      </p:pic>
      <p:sp>
        <p:nvSpPr>
          <p:cNvPr id="7" name="Rectangle 6"/>
          <p:cNvSpPr/>
          <p:nvPr/>
        </p:nvSpPr>
        <p:spPr>
          <a:xfrm>
            <a:off x="2843808" y="1651672"/>
            <a:ext cx="4572000" cy="646331"/>
          </a:xfrm>
          <a:prstGeom prst="rect">
            <a:avLst/>
          </a:prstGeom>
        </p:spPr>
        <p:txBody>
          <a:bodyPr>
            <a:spAutoFit/>
          </a:bodyPr>
          <a:lstStyle/>
          <a:p>
            <a:pPr lvl="1"/>
            <a:r>
              <a:rPr lang="en-US" dirty="0">
                <a:solidFill>
                  <a:srgbClr val="FF0000"/>
                </a:solidFill>
                <a:latin typeface="Consolas" panose="020B0609020204030204" pitchFamily="49" charset="0"/>
                <a:cs typeface="Arial" charset="0"/>
              </a:rPr>
              <a:t>f(</a:t>
            </a:r>
            <a:r>
              <a:rPr lang="en-US" i="1" dirty="0">
                <a:solidFill>
                  <a:srgbClr val="FF0000"/>
                </a:solidFill>
                <a:latin typeface="Consolas" panose="020B0609020204030204" pitchFamily="49" charset="0"/>
                <a:cs typeface="Arial" charset="0"/>
              </a:rPr>
              <a:t>n</a:t>
            </a:r>
            <a:r>
              <a:rPr lang="en-US" dirty="0">
                <a:solidFill>
                  <a:srgbClr val="FF0000"/>
                </a:solidFill>
                <a:latin typeface="Consolas" panose="020B0609020204030204" pitchFamily="49" charset="0"/>
                <a:cs typeface="Arial" charset="0"/>
              </a:rPr>
              <a:t>) = </a:t>
            </a:r>
            <a:r>
              <a:rPr lang="en-US" i="1" dirty="0">
                <a:solidFill>
                  <a:srgbClr val="FF0000"/>
                </a:solidFill>
                <a:latin typeface="Consolas" panose="020B0609020204030204" pitchFamily="49" charset="0"/>
                <a:cs typeface="Arial" charset="0"/>
              </a:rPr>
              <a:t>n</a:t>
            </a:r>
            <a:r>
              <a:rPr lang="en-US" baseline="30000" dirty="0">
                <a:solidFill>
                  <a:srgbClr val="FF0000"/>
                </a:solidFill>
                <a:latin typeface="Consolas" panose="020B0609020204030204" pitchFamily="49" charset="0"/>
                <a:cs typeface="Arial" charset="0"/>
              </a:rPr>
              <a:t>2</a:t>
            </a:r>
            <a:endParaRPr lang="en-US" dirty="0">
              <a:cs typeface="Arial" charset="0"/>
            </a:endParaRPr>
          </a:p>
          <a:p>
            <a:pPr lvl="1"/>
            <a:r>
              <a:rPr lang="en-US" dirty="0">
                <a:solidFill>
                  <a:srgbClr val="3333CC"/>
                </a:solidFill>
                <a:latin typeface="Consolas" panose="020B0609020204030204" pitchFamily="49" charset="0"/>
                <a:cs typeface="Arial" charset="0"/>
              </a:rPr>
              <a:t>g(</a:t>
            </a:r>
            <a:r>
              <a:rPr lang="en-US" i="1" dirty="0">
                <a:solidFill>
                  <a:srgbClr val="3333CC"/>
                </a:solidFill>
                <a:latin typeface="Consolas" panose="020B0609020204030204" pitchFamily="49" charset="0"/>
                <a:cs typeface="Arial" charset="0"/>
              </a:rPr>
              <a:t>n</a:t>
            </a:r>
            <a:r>
              <a:rPr lang="en-US" dirty="0">
                <a:solidFill>
                  <a:srgbClr val="3333CC"/>
                </a:solidFill>
                <a:latin typeface="Consolas" panose="020B0609020204030204" pitchFamily="49" charset="0"/>
                <a:cs typeface="Arial" charset="0"/>
              </a:rPr>
              <a:t>) = </a:t>
            </a:r>
            <a:r>
              <a:rPr lang="en-US" i="1" dirty="0">
                <a:solidFill>
                  <a:srgbClr val="3333CC"/>
                </a:solidFill>
                <a:latin typeface="Consolas" panose="020B0609020204030204" pitchFamily="49" charset="0"/>
                <a:cs typeface="Arial" charset="0"/>
              </a:rPr>
              <a:t>n</a:t>
            </a:r>
            <a:r>
              <a:rPr lang="en-US" baseline="30000" dirty="0">
                <a:solidFill>
                  <a:srgbClr val="3333CC"/>
                </a:solidFill>
                <a:latin typeface="Consolas" panose="020B0609020204030204" pitchFamily="49" charset="0"/>
                <a:cs typeface="Arial" charset="0"/>
              </a:rPr>
              <a:t>2</a:t>
            </a:r>
            <a:r>
              <a:rPr lang="en-US" dirty="0">
                <a:solidFill>
                  <a:srgbClr val="3333CC"/>
                </a:solidFill>
                <a:latin typeface="Consolas" panose="020B0609020204030204" pitchFamily="49" charset="0"/>
                <a:cs typeface="Arial" charset="0"/>
              </a:rPr>
              <a:t> – 3</a:t>
            </a:r>
            <a:r>
              <a:rPr lang="en-US" i="1" dirty="0">
                <a:solidFill>
                  <a:srgbClr val="3333CC"/>
                </a:solidFill>
                <a:latin typeface="Consolas" panose="020B0609020204030204" pitchFamily="49" charset="0"/>
                <a:cs typeface="Arial" charset="0"/>
              </a:rPr>
              <a:t>n</a:t>
            </a:r>
            <a:r>
              <a:rPr lang="en-US" dirty="0">
                <a:solidFill>
                  <a:srgbClr val="3333CC"/>
                </a:solidFill>
                <a:latin typeface="Consolas" panose="020B0609020204030204" pitchFamily="49" charset="0"/>
                <a:cs typeface="Arial" charset="0"/>
              </a:rPr>
              <a:t> + 2</a:t>
            </a:r>
          </a:p>
        </p:txBody>
      </p:sp>
    </p:spTree>
    <p:extLst>
      <p:ext uri="{BB962C8B-B14F-4D97-AF65-F5344CB8AC3E}">
        <p14:creationId xmlns:p14="http://schemas.microsoft.com/office/powerpoint/2010/main" val="2835040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Recap </a:t>
            </a:r>
          </a:p>
          <a:p>
            <a:r>
              <a:rPr lang="en-US" dirty="0" smtClean="0"/>
              <a:t>Theoretical analysis of running time of an algorithm</a:t>
            </a:r>
          </a:p>
          <a:p>
            <a:r>
              <a:rPr lang="en-US" dirty="0" smtClean="0"/>
              <a:t>Growth rate of an algorithm  </a:t>
            </a:r>
          </a:p>
          <a:p>
            <a:endParaRPr lang="en-US" dirty="0" smtClean="0"/>
          </a:p>
          <a:p>
            <a:endParaRPr lang="en-US" dirty="0" smtClean="0"/>
          </a:p>
          <a:p>
            <a:endParaRPr lang="en-US"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2</a:t>
            </a:fld>
            <a:endParaRPr lang="en-GB"/>
          </a:p>
        </p:txBody>
      </p:sp>
    </p:spTree>
    <p:extLst>
      <p:ext uri="{BB962C8B-B14F-4D97-AF65-F5344CB8AC3E}">
        <p14:creationId xmlns:p14="http://schemas.microsoft.com/office/powerpoint/2010/main" val="2139162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Growth Rate – Example </a:t>
            </a:r>
          </a:p>
        </p:txBody>
      </p:sp>
      <p:sp>
        <p:nvSpPr>
          <p:cNvPr id="3" name="Content Placeholder 2"/>
          <p:cNvSpPr>
            <a:spLocks noGrp="1"/>
          </p:cNvSpPr>
          <p:nvPr>
            <p:ph idx="1"/>
          </p:nvPr>
        </p:nvSpPr>
        <p:spPr/>
        <p:txBody>
          <a:bodyPr/>
          <a:lstStyle/>
          <a:p>
            <a:r>
              <a:rPr lang="en-US" dirty="0">
                <a:latin typeface="+mj-lt"/>
                <a:cs typeface="Arial" charset="0"/>
              </a:rPr>
              <a:t>The absolute difference is large, for example,</a:t>
            </a:r>
          </a:p>
          <a:p>
            <a:pPr lvl="1"/>
            <a:r>
              <a:rPr lang="en-US" dirty="0">
                <a:latin typeface="Consolas" panose="020B0609020204030204" pitchFamily="49" charset="0"/>
                <a:cs typeface="Arial" charset="0"/>
              </a:rPr>
              <a:t>f(1000) = 1 000 000</a:t>
            </a:r>
          </a:p>
          <a:p>
            <a:pPr lvl="1"/>
            <a:r>
              <a:rPr lang="en-US" dirty="0">
                <a:latin typeface="Consolas" panose="020B0609020204030204" pitchFamily="49" charset="0"/>
                <a:cs typeface="Arial" charset="0"/>
              </a:rPr>
              <a:t>g(1000) =   997 002</a:t>
            </a:r>
          </a:p>
          <a:p>
            <a:endParaRPr lang="en-US" dirty="0">
              <a:latin typeface="+mj-lt"/>
              <a:cs typeface="Arial" charset="0"/>
            </a:endParaRPr>
          </a:p>
          <a:p>
            <a:r>
              <a:rPr lang="en-US" dirty="0">
                <a:latin typeface="+mj-lt"/>
                <a:cs typeface="Arial" charset="0"/>
              </a:rPr>
              <a:t>But the relative difference is very small</a:t>
            </a:r>
          </a:p>
          <a:p>
            <a:pPr lvl="1"/>
            <a:endParaRPr lang="en-US" dirty="0">
              <a:latin typeface="+mj-lt"/>
              <a:cs typeface="Arial" charset="0"/>
            </a:endParaRPr>
          </a:p>
          <a:p>
            <a:pPr lvl="1"/>
            <a:endParaRPr lang="en-US" dirty="0">
              <a:latin typeface="+mj-lt"/>
              <a:cs typeface="Arial" charset="0"/>
            </a:endParaRPr>
          </a:p>
          <a:p>
            <a:pPr lvl="1"/>
            <a:endParaRPr lang="en-US" dirty="0">
              <a:latin typeface="+mj-lt"/>
              <a:cs typeface="Arial" charset="0"/>
            </a:endParaRPr>
          </a:p>
          <a:p>
            <a:pPr lvl="1"/>
            <a:endParaRPr lang="en-US" dirty="0">
              <a:latin typeface="+mj-lt"/>
              <a:cs typeface="Arial" charset="0"/>
            </a:endParaRPr>
          </a:p>
          <a:p>
            <a:pPr lvl="1"/>
            <a:r>
              <a:rPr lang="en-US" dirty="0">
                <a:latin typeface="+mj-lt"/>
                <a:cs typeface="Arial" charset="0"/>
              </a:rPr>
              <a:t>The difference goes to zero as </a:t>
            </a:r>
            <a:r>
              <a:rPr lang="en-US" i="1" dirty="0">
                <a:latin typeface="Consolas" panose="020B0609020204030204" pitchFamily="49" charset="0"/>
                <a:cs typeface="Arial" charset="0"/>
              </a:rPr>
              <a:t>n →</a:t>
            </a:r>
            <a:r>
              <a:rPr lang="en-US" dirty="0">
                <a:latin typeface="Consolas" panose="020B0609020204030204" pitchFamily="49" charset="0"/>
                <a:cs typeface="Arial" charset="0"/>
              </a:rPr>
              <a:t> ∞ </a:t>
            </a:r>
          </a:p>
          <a:p>
            <a:endParaRPr lang="en-US"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20</a:t>
            </a:fld>
            <a:endParaRPr lang="en-GB"/>
          </a:p>
        </p:txBody>
      </p:sp>
      <p:graphicFrame>
        <p:nvGraphicFramePr>
          <p:cNvPr id="6" name="Object 2"/>
          <p:cNvGraphicFramePr>
            <a:graphicFrameLocks noChangeAspect="1"/>
          </p:cNvGraphicFramePr>
          <p:nvPr>
            <p:extLst>
              <p:ext uri="{D42A27DB-BD31-4B8C-83A1-F6EECF244321}">
                <p14:modId xmlns:p14="http://schemas.microsoft.com/office/powerpoint/2010/main" val="4050508810"/>
              </p:ext>
            </p:extLst>
          </p:nvPr>
        </p:nvGraphicFramePr>
        <p:xfrm>
          <a:off x="1475656" y="3294720"/>
          <a:ext cx="3960813" cy="758825"/>
        </p:xfrm>
        <a:graphic>
          <a:graphicData uri="http://schemas.openxmlformats.org/presentationml/2006/ole">
            <mc:AlternateContent xmlns:mc="http://schemas.openxmlformats.org/markup-compatibility/2006">
              <mc:Choice xmlns:v="urn:schemas-microsoft-com:vml" Requires="v">
                <p:oleObj spid="_x0000_s3130" name="Equation" r:id="rId3" imgW="2387520" imgH="457200" progId="Equation.3">
                  <p:embed/>
                </p:oleObj>
              </mc:Choice>
              <mc:Fallback>
                <p:oleObj name="Equation" r:id="rId3" imgW="2387520" imgH="457200" progId="Equation.3">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3294720"/>
                        <a:ext cx="3960813" cy="75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246314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Factors</a:t>
            </a:r>
          </a:p>
        </p:txBody>
      </p:sp>
      <p:sp>
        <p:nvSpPr>
          <p:cNvPr id="3" name="Content Placeholder 2"/>
          <p:cNvSpPr>
            <a:spLocks noGrp="1"/>
          </p:cNvSpPr>
          <p:nvPr>
            <p:ph idx="1"/>
          </p:nvPr>
        </p:nvSpPr>
        <p:spPr/>
        <p:txBody>
          <a:bodyPr/>
          <a:lstStyle/>
          <a:p>
            <a:r>
              <a:rPr lang="en-US" dirty="0"/>
              <a:t>The growth rate is not affected by</a:t>
            </a:r>
          </a:p>
          <a:p>
            <a:pPr lvl="1"/>
            <a:r>
              <a:rPr lang="en-US" dirty="0"/>
              <a:t>Constant factors or </a:t>
            </a:r>
          </a:p>
          <a:p>
            <a:pPr lvl="1"/>
            <a:r>
              <a:rPr lang="en-US" dirty="0"/>
              <a:t>Lower-order </a:t>
            </a:r>
            <a:r>
              <a:rPr lang="en-US" dirty="0" smtClean="0"/>
              <a:t>terms (non-dominating orders)</a:t>
            </a:r>
            <a:endParaRPr lang="en-US" dirty="0"/>
          </a:p>
          <a:p>
            <a:endParaRPr lang="en-US" dirty="0"/>
          </a:p>
          <a:p>
            <a:r>
              <a:rPr lang="en-US" dirty="0"/>
              <a:t>Examples</a:t>
            </a:r>
          </a:p>
          <a:p>
            <a:pPr lvl="1"/>
            <a:r>
              <a:rPr lang="en-US" dirty="0"/>
              <a:t>10</a:t>
            </a:r>
            <a:r>
              <a:rPr lang="en-US" baseline="30000" dirty="0"/>
              <a:t>2</a:t>
            </a:r>
            <a:r>
              <a:rPr lang="en-US" dirty="0"/>
              <a:t>n + 10</a:t>
            </a:r>
            <a:r>
              <a:rPr lang="en-US" baseline="30000" dirty="0"/>
              <a:t>5</a:t>
            </a:r>
            <a:r>
              <a:rPr lang="en-US" dirty="0"/>
              <a:t> is a linear function</a:t>
            </a:r>
          </a:p>
          <a:p>
            <a:pPr lvl="1"/>
            <a:r>
              <a:rPr lang="en-US" dirty="0"/>
              <a:t>10</a:t>
            </a:r>
            <a:r>
              <a:rPr lang="en-US" baseline="30000" dirty="0"/>
              <a:t>5</a:t>
            </a:r>
            <a:r>
              <a:rPr lang="en-US" dirty="0"/>
              <a:t>n</a:t>
            </a:r>
            <a:r>
              <a:rPr lang="en-US" baseline="30000" dirty="0"/>
              <a:t>2</a:t>
            </a:r>
            <a:r>
              <a:rPr lang="en-US" dirty="0"/>
              <a:t> + 10</a:t>
            </a:r>
            <a:r>
              <a:rPr lang="en-US" baseline="30000" dirty="0"/>
              <a:t>8</a:t>
            </a:r>
            <a:r>
              <a:rPr lang="en-US" dirty="0"/>
              <a:t>n is a quadratic function</a:t>
            </a:r>
          </a:p>
          <a:p>
            <a:endParaRPr lang="en-US" dirty="0"/>
          </a:p>
          <a:p>
            <a:r>
              <a:rPr lang="en-US" dirty="0"/>
              <a:t>How do we get rid of the constant factors to focus on the essential part of the running time?</a:t>
            </a:r>
          </a:p>
          <a:p>
            <a:pPr lvl="1"/>
            <a:r>
              <a:rPr lang="en-US" dirty="0"/>
              <a:t>Asymptotic Analysis</a:t>
            </a:r>
          </a:p>
        </p:txBody>
      </p:sp>
      <p:sp>
        <p:nvSpPr>
          <p:cNvPr id="5" name="Slide Number Placeholder 4"/>
          <p:cNvSpPr>
            <a:spLocks noGrp="1"/>
          </p:cNvSpPr>
          <p:nvPr>
            <p:ph type="sldNum" sz="quarter" idx="11"/>
          </p:nvPr>
        </p:nvSpPr>
        <p:spPr/>
        <p:txBody>
          <a:bodyPr/>
          <a:lstStyle/>
          <a:p>
            <a:fld id="{63C8D6E8-E2D4-466A-B54E-56FCD6F950CE}" type="slidenum">
              <a:rPr lang="en-GB" smtClean="0"/>
              <a:pPr/>
              <a:t>21</a:t>
            </a:fld>
            <a:endParaRPr lang="en-GB"/>
          </a:p>
        </p:txBody>
      </p:sp>
    </p:spTree>
    <p:extLst>
      <p:ext uri="{BB962C8B-B14F-4D97-AF65-F5344CB8AC3E}">
        <p14:creationId xmlns:p14="http://schemas.microsoft.com/office/powerpoint/2010/main" val="284073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Notes</a:t>
            </a:r>
          </a:p>
        </p:txBody>
      </p:sp>
      <p:sp>
        <p:nvSpPr>
          <p:cNvPr id="3" name="Content Placeholder 2"/>
          <p:cNvSpPr>
            <a:spLocks noGrp="1"/>
          </p:cNvSpPr>
          <p:nvPr>
            <p:ph idx="1"/>
          </p:nvPr>
        </p:nvSpPr>
        <p:spPr>
          <a:xfrm>
            <a:off x="323850" y="1124744"/>
            <a:ext cx="5715000" cy="5112568"/>
          </a:xfrm>
        </p:spPr>
        <p:txBody>
          <a:bodyPr/>
          <a:lstStyle/>
          <a:p>
            <a:r>
              <a:rPr lang="en-US" dirty="0"/>
              <a:t>Even though in this course we focus on the asymptotic growth using big-Oh notation, practitioners do care about constant factors occasionally</a:t>
            </a:r>
          </a:p>
          <a:p>
            <a:r>
              <a:rPr lang="en-US" dirty="0"/>
              <a:t>Suppose we have 2 algorithms</a:t>
            </a:r>
          </a:p>
          <a:p>
            <a:pPr lvl="1"/>
            <a:r>
              <a:rPr lang="en-US" dirty="0"/>
              <a:t>Algorithm A has running time 30000n</a:t>
            </a:r>
          </a:p>
          <a:p>
            <a:pPr lvl="1"/>
            <a:r>
              <a:rPr lang="en-US" dirty="0"/>
              <a:t>Algorithm B has running time 3n2</a:t>
            </a:r>
          </a:p>
          <a:p>
            <a:r>
              <a:rPr lang="en-US" dirty="0"/>
              <a:t>Asymptotically, algorithm A is better than algorithm B</a:t>
            </a:r>
          </a:p>
          <a:p>
            <a:r>
              <a:rPr lang="en-US" dirty="0"/>
              <a:t>However, if the problem size you deal with is always less than 10000, then the quadratic one is faster</a:t>
            </a:r>
          </a:p>
          <a:p>
            <a:endParaRPr lang="en-US"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22</a:t>
            </a:fld>
            <a:endParaRPr lang="en-GB"/>
          </a:p>
        </p:txBody>
      </p:sp>
      <p:grpSp>
        <p:nvGrpSpPr>
          <p:cNvPr id="16" name="Group 15"/>
          <p:cNvGrpSpPr/>
          <p:nvPr/>
        </p:nvGrpSpPr>
        <p:grpSpPr>
          <a:xfrm>
            <a:off x="6172200" y="1066800"/>
            <a:ext cx="3003550" cy="3390900"/>
            <a:chOff x="6172200" y="1066800"/>
            <a:chExt cx="3003550" cy="3390900"/>
          </a:xfrm>
        </p:grpSpPr>
        <p:sp>
          <p:nvSpPr>
            <p:cNvPr id="6" name="Line 10"/>
            <p:cNvSpPr>
              <a:spLocks noChangeShapeType="1"/>
            </p:cNvSpPr>
            <p:nvPr/>
          </p:nvSpPr>
          <p:spPr bwMode="auto">
            <a:xfrm flipV="1">
              <a:off x="6324600" y="1219200"/>
              <a:ext cx="0" cy="2895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latin typeface="+mj-lt"/>
              </a:endParaRPr>
            </a:p>
          </p:txBody>
        </p:sp>
        <p:sp>
          <p:nvSpPr>
            <p:cNvPr id="7" name="Line 11"/>
            <p:cNvSpPr>
              <a:spLocks noChangeShapeType="1"/>
            </p:cNvSpPr>
            <p:nvPr/>
          </p:nvSpPr>
          <p:spPr bwMode="auto">
            <a:xfrm>
              <a:off x="6172200" y="4038600"/>
              <a:ext cx="2743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latin typeface="+mj-lt"/>
              </a:endParaRPr>
            </a:p>
          </p:txBody>
        </p:sp>
        <p:sp>
          <p:nvSpPr>
            <p:cNvPr id="8" name="Freeform 12"/>
            <p:cNvSpPr>
              <a:spLocks/>
            </p:cNvSpPr>
            <p:nvPr/>
          </p:nvSpPr>
          <p:spPr bwMode="auto">
            <a:xfrm>
              <a:off x="6324600" y="1295400"/>
              <a:ext cx="1981200" cy="2743200"/>
            </a:xfrm>
            <a:custGeom>
              <a:avLst/>
              <a:gdLst>
                <a:gd name="T0" fmla="*/ 0 w 1248"/>
                <a:gd name="T1" fmla="*/ 1728 h 1728"/>
                <a:gd name="T2" fmla="*/ 192 w 1248"/>
                <a:gd name="T3" fmla="*/ 1680 h 1728"/>
                <a:gd name="T4" fmla="*/ 384 w 1248"/>
                <a:gd name="T5" fmla="*/ 1584 h 1728"/>
                <a:gd name="T6" fmla="*/ 720 w 1248"/>
                <a:gd name="T7" fmla="*/ 1392 h 1728"/>
                <a:gd name="T8" fmla="*/ 1008 w 1248"/>
                <a:gd name="T9" fmla="*/ 1008 h 1728"/>
                <a:gd name="T10" fmla="*/ 1152 w 1248"/>
                <a:gd name="T11" fmla="*/ 480 h 1728"/>
                <a:gd name="T12" fmla="*/ 1248 w 1248"/>
                <a:gd name="T13" fmla="*/ 0 h 1728"/>
                <a:gd name="T14" fmla="*/ 0 60000 65536"/>
                <a:gd name="T15" fmla="*/ 0 60000 65536"/>
                <a:gd name="T16" fmla="*/ 0 60000 65536"/>
                <a:gd name="T17" fmla="*/ 0 60000 65536"/>
                <a:gd name="T18" fmla="*/ 0 60000 65536"/>
                <a:gd name="T19" fmla="*/ 0 60000 65536"/>
                <a:gd name="T20" fmla="*/ 0 60000 65536"/>
                <a:gd name="T21" fmla="*/ 0 w 1248"/>
                <a:gd name="T22" fmla="*/ 0 h 1728"/>
                <a:gd name="T23" fmla="*/ 1248 w 1248"/>
                <a:gd name="T24" fmla="*/ 1728 h 17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8" h="1728">
                  <a:moveTo>
                    <a:pt x="0" y="1728"/>
                  </a:moveTo>
                  <a:cubicBezTo>
                    <a:pt x="64" y="1716"/>
                    <a:pt x="128" y="1704"/>
                    <a:pt x="192" y="1680"/>
                  </a:cubicBezTo>
                  <a:cubicBezTo>
                    <a:pt x="256" y="1656"/>
                    <a:pt x="296" y="1632"/>
                    <a:pt x="384" y="1584"/>
                  </a:cubicBezTo>
                  <a:cubicBezTo>
                    <a:pt x="472" y="1536"/>
                    <a:pt x="616" y="1488"/>
                    <a:pt x="720" y="1392"/>
                  </a:cubicBezTo>
                  <a:cubicBezTo>
                    <a:pt x="824" y="1296"/>
                    <a:pt x="936" y="1160"/>
                    <a:pt x="1008" y="1008"/>
                  </a:cubicBezTo>
                  <a:cubicBezTo>
                    <a:pt x="1080" y="856"/>
                    <a:pt x="1112" y="648"/>
                    <a:pt x="1152" y="480"/>
                  </a:cubicBezTo>
                  <a:cubicBezTo>
                    <a:pt x="1192" y="312"/>
                    <a:pt x="1220" y="156"/>
                    <a:pt x="1248" y="0"/>
                  </a:cubicBezTo>
                </a:path>
              </a:pathLst>
            </a:custGeom>
            <a:noFill/>
            <a:ln w="28575">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b="1">
                  <a:solidFill>
                    <a:schemeClr val="tx1"/>
                  </a:solidFill>
                  <a:latin typeface="Tahoma" panose="020B0604030504040204" pitchFamily="34" charset="0"/>
                </a:defRPr>
              </a:lvl1pPr>
              <a:lvl2pPr marL="742950" indent="-285750" eaLnBrk="0" hangingPunct="0">
                <a:defRPr sz="2400" b="1">
                  <a:solidFill>
                    <a:schemeClr val="tx1"/>
                  </a:solidFill>
                  <a:latin typeface="Tahoma" panose="020B0604030504040204" pitchFamily="34" charset="0"/>
                </a:defRPr>
              </a:lvl2pPr>
              <a:lvl3pPr marL="1143000" indent="-228600" eaLnBrk="0" hangingPunct="0">
                <a:defRPr sz="2400" b="1">
                  <a:solidFill>
                    <a:schemeClr val="tx1"/>
                  </a:solidFill>
                  <a:latin typeface="Tahoma" panose="020B0604030504040204" pitchFamily="34" charset="0"/>
                </a:defRPr>
              </a:lvl3pPr>
              <a:lvl4pPr marL="1600200" indent="-228600" eaLnBrk="0" hangingPunct="0">
                <a:defRPr sz="2400" b="1">
                  <a:solidFill>
                    <a:schemeClr val="tx1"/>
                  </a:solidFill>
                  <a:latin typeface="Tahoma" panose="020B0604030504040204" pitchFamily="34" charset="0"/>
                </a:defRPr>
              </a:lvl4pPr>
              <a:lvl5pPr marL="2057400" indent="-228600" eaLnBrk="0" hangingPunct="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eaLnBrk="1" hangingPunct="1"/>
              <a:endParaRPr lang="en-US" altLang="en-US">
                <a:latin typeface="+mj-lt"/>
              </a:endParaRPr>
            </a:p>
          </p:txBody>
        </p:sp>
        <p:sp>
          <p:nvSpPr>
            <p:cNvPr id="9" name="Line 14"/>
            <p:cNvSpPr>
              <a:spLocks noChangeShapeType="1"/>
            </p:cNvSpPr>
            <p:nvPr/>
          </p:nvSpPr>
          <p:spPr bwMode="auto">
            <a:xfrm flipV="1">
              <a:off x="6324600" y="1752600"/>
              <a:ext cx="2286000" cy="2286000"/>
            </a:xfrm>
            <a:prstGeom prst="line">
              <a:avLst/>
            </a:prstGeom>
            <a:noFill/>
            <a:ln w="2857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en-US">
                <a:latin typeface="+mj-lt"/>
              </a:endParaRPr>
            </a:p>
          </p:txBody>
        </p:sp>
        <p:sp>
          <p:nvSpPr>
            <p:cNvPr id="10" name="Text Box 15"/>
            <p:cNvSpPr txBox="1">
              <a:spLocks noChangeArrowheads="1"/>
            </p:cNvSpPr>
            <p:nvPr/>
          </p:nvSpPr>
          <p:spPr bwMode="auto">
            <a:xfrm>
              <a:off x="8001000" y="2743200"/>
              <a:ext cx="393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anose="020B0604030504040204" pitchFamily="34" charset="0"/>
                </a:defRPr>
              </a:lvl1pPr>
              <a:lvl2pPr marL="742950" indent="-285750" eaLnBrk="0" hangingPunct="0">
                <a:defRPr sz="2400" b="1">
                  <a:solidFill>
                    <a:schemeClr val="tx1"/>
                  </a:solidFill>
                  <a:latin typeface="Tahoma" panose="020B0604030504040204" pitchFamily="34" charset="0"/>
                </a:defRPr>
              </a:lvl2pPr>
              <a:lvl3pPr marL="1143000" indent="-228600" eaLnBrk="0" hangingPunct="0">
                <a:defRPr sz="2400" b="1">
                  <a:solidFill>
                    <a:schemeClr val="tx1"/>
                  </a:solidFill>
                  <a:latin typeface="Tahoma" panose="020B0604030504040204" pitchFamily="34" charset="0"/>
                </a:defRPr>
              </a:lvl3pPr>
              <a:lvl4pPr marL="1600200" indent="-228600" eaLnBrk="0" hangingPunct="0">
                <a:defRPr sz="2400" b="1">
                  <a:solidFill>
                    <a:schemeClr val="tx1"/>
                  </a:solidFill>
                  <a:latin typeface="Tahoma" panose="020B0604030504040204" pitchFamily="34" charset="0"/>
                </a:defRPr>
              </a:lvl4pPr>
              <a:lvl5pPr marL="2057400" indent="-228600" eaLnBrk="0" hangingPunct="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eaLnBrk="1" hangingPunct="1"/>
              <a:r>
                <a:rPr lang="en-US" altLang="en-US">
                  <a:solidFill>
                    <a:srgbClr val="006600"/>
                  </a:solidFill>
                  <a:latin typeface="+mj-lt"/>
                </a:rPr>
                <a:t>B</a:t>
              </a:r>
            </a:p>
          </p:txBody>
        </p:sp>
        <p:sp>
          <p:nvSpPr>
            <p:cNvPr id="11" name="Text Box 16"/>
            <p:cNvSpPr txBox="1">
              <a:spLocks noChangeArrowheads="1"/>
            </p:cNvSpPr>
            <p:nvPr/>
          </p:nvSpPr>
          <p:spPr bwMode="auto">
            <a:xfrm>
              <a:off x="7162800" y="1676400"/>
              <a:ext cx="393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anose="020B0604030504040204" pitchFamily="34" charset="0"/>
                </a:defRPr>
              </a:lvl1pPr>
              <a:lvl2pPr marL="742950" indent="-285750" eaLnBrk="0" hangingPunct="0">
                <a:defRPr sz="2400" b="1">
                  <a:solidFill>
                    <a:schemeClr val="tx1"/>
                  </a:solidFill>
                  <a:latin typeface="Tahoma" panose="020B0604030504040204" pitchFamily="34" charset="0"/>
                </a:defRPr>
              </a:lvl2pPr>
              <a:lvl3pPr marL="1143000" indent="-228600" eaLnBrk="0" hangingPunct="0">
                <a:defRPr sz="2400" b="1">
                  <a:solidFill>
                    <a:schemeClr val="tx1"/>
                  </a:solidFill>
                  <a:latin typeface="Tahoma" panose="020B0604030504040204" pitchFamily="34" charset="0"/>
                </a:defRPr>
              </a:lvl3pPr>
              <a:lvl4pPr marL="1600200" indent="-228600" eaLnBrk="0" hangingPunct="0">
                <a:defRPr sz="2400" b="1">
                  <a:solidFill>
                    <a:schemeClr val="tx1"/>
                  </a:solidFill>
                  <a:latin typeface="Tahoma" panose="020B0604030504040204" pitchFamily="34" charset="0"/>
                </a:defRPr>
              </a:lvl4pPr>
              <a:lvl5pPr marL="2057400" indent="-228600" eaLnBrk="0" hangingPunct="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eaLnBrk="1" hangingPunct="1"/>
              <a:r>
                <a:rPr lang="en-US" altLang="en-US">
                  <a:solidFill>
                    <a:schemeClr val="hlink"/>
                  </a:solidFill>
                  <a:latin typeface="+mj-lt"/>
                </a:rPr>
                <a:t>A</a:t>
              </a:r>
            </a:p>
          </p:txBody>
        </p:sp>
        <p:sp>
          <p:nvSpPr>
            <p:cNvPr id="12" name="Text Box 17"/>
            <p:cNvSpPr txBox="1">
              <a:spLocks noChangeArrowheads="1"/>
            </p:cNvSpPr>
            <p:nvPr/>
          </p:nvSpPr>
          <p:spPr bwMode="auto">
            <a:xfrm>
              <a:off x="7696200" y="4090988"/>
              <a:ext cx="1479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anose="020B0604030504040204" pitchFamily="34" charset="0"/>
                </a:defRPr>
              </a:lvl1pPr>
              <a:lvl2pPr marL="742950" indent="-285750" eaLnBrk="0" hangingPunct="0">
                <a:defRPr sz="2400" b="1">
                  <a:solidFill>
                    <a:schemeClr val="tx1"/>
                  </a:solidFill>
                  <a:latin typeface="Tahoma" panose="020B0604030504040204" pitchFamily="34" charset="0"/>
                </a:defRPr>
              </a:lvl2pPr>
              <a:lvl3pPr marL="1143000" indent="-228600" eaLnBrk="0" hangingPunct="0">
                <a:defRPr sz="2400" b="1">
                  <a:solidFill>
                    <a:schemeClr val="tx1"/>
                  </a:solidFill>
                  <a:latin typeface="Tahoma" panose="020B0604030504040204" pitchFamily="34" charset="0"/>
                </a:defRPr>
              </a:lvl3pPr>
              <a:lvl4pPr marL="1600200" indent="-228600" eaLnBrk="0" hangingPunct="0">
                <a:defRPr sz="2400" b="1">
                  <a:solidFill>
                    <a:schemeClr val="tx1"/>
                  </a:solidFill>
                  <a:latin typeface="Tahoma" panose="020B0604030504040204" pitchFamily="34" charset="0"/>
                </a:defRPr>
              </a:lvl4pPr>
              <a:lvl5pPr marL="2057400" indent="-228600" eaLnBrk="0" hangingPunct="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eaLnBrk="1" hangingPunct="1"/>
              <a:r>
                <a:rPr lang="en-US" altLang="en-US" sz="1800" b="0">
                  <a:latin typeface="+mj-lt"/>
                </a:rPr>
                <a:t>problem size</a:t>
              </a:r>
            </a:p>
          </p:txBody>
        </p:sp>
        <p:sp>
          <p:nvSpPr>
            <p:cNvPr id="13" name="Text Box 18"/>
            <p:cNvSpPr txBox="1">
              <a:spLocks noChangeArrowheads="1"/>
            </p:cNvSpPr>
            <p:nvPr/>
          </p:nvSpPr>
          <p:spPr bwMode="auto">
            <a:xfrm>
              <a:off x="6400800" y="1066800"/>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anose="020B0604030504040204" pitchFamily="34" charset="0"/>
                </a:defRPr>
              </a:lvl1pPr>
              <a:lvl2pPr marL="742950" indent="-285750" eaLnBrk="0" hangingPunct="0">
                <a:defRPr sz="2400" b="1">
                  <a:solidFill>
                    <a:schemeClr val="tx1"/>
                  </a:solidFill>
                  <a:latin typeface="Tahoma" panose="020B0604030504040204" pitchFamily="34" charset="0"/>
                </a:defRPr>
              </a:lvl2pPr>
              <a:lvl3pPr marL="1143000" indent="-228600" eaLnBrk="0" hangingPunct="0">
                <a:defRPr sz="2400" b="1">
                  <a:solidFill>
                    <a:schemeClr val="tx1"/>
                  </a:solidFill>
                  <a:latin typeface="Tahoma" panose="020B0604030504040204" pitchFamily="34" charset="0"/>
                </a:defRPr>
              </a:lvl3pPr>
              <a:lvl4pPr marL="1600200" indent="-228600" eaLnBrk="0" hangingPunct="0">
                <a:defRPr sz="2400" b="1">
                  <a:solidFill>
                    <a:schemeClr val="tx1"/>
                  </a:solidFill>
                  <a:latin typeface="Tahoma" panose="020B0604030504040204" pitchFamily="34" charset="0"/>
                </a:defRPr>
              </a:lvl4pPr>
              <a:lvl5pPr marL="2057400" indent="-228600" eaLnBrk="0" hangingPunct="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eaLnBrk="1" hangingPunct="1"/>
              <a:r>
                <a:rPr lang="en-US" altLang="en-US" sz="1800" b="0">
                  <a:latin typeface="+mj-lt"/>
                </a:rPr>
                <a:t>Running time</a:t>
              </a:r>
            </a:p>
          </p:txBody>
        </p:sp>
        <p:sp>
          <p:nvSpPr>
            <p:cNvPr id="14" name="Line 19"/>
            <p:cNvSpPr>
              <a:spLocks noChangeShapeType="1"/>
            </p:cNvSpPr>
            <p:nvPr/>
          </p:nvSpPr>
          <p:spPr bwMode="auto">
            <a:xfrm flipV="1">
              <a:off x="8001000" y="3962400"/>
              <a:ext cx="0" cy="152400"/>
            </a:xfrm>
            <a:prstGeom prst="line">
              <a:avLst/>
            </a:prstGeom>
            <a:noFill/>
            <a:ln w="571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latin typeface="+mj-lt"/>
              </a:endParaRPr>
            </a:p>
          </p:txBody>
        </p:sp>
        <p:sp>
          <p:nvSpPr>
            <p:cNvPr id="15" name="Text Box 20"/>
            <p:cNvSpPr txBox="1">
              <a:spLocks noChangeArrowheads="1"/>
            </p:cNvSpPr>
            <p:nvPr/>
          </p:nvSpPr>
          <p:spPr bwMode="auto">
            <a:xfrm>
              <a:off x="7620000" y="3617913"/>
              <a:ext cx="819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ahoma" panose="020B0604030504040204" pitchFamily="34" charset="0"/>
                </a:defRPr>
              </a:lvl1pPr>
              <a:lvl2pPr marL="742950" indent="-285750" eaLnBrk="0" hangingPunct="0">
                <a:defRPr sz="2400" b="1">
                  <a:solidFill>
                    <a:schemeClr val="tx1"/>
                  </a:solidFill>
                  <a:latin typeface="Tahoma" panose="020B0604030504040204" pitchFamily="34" charset="0"/>
                </a:defRPr>
              </a:lvl2pPr>
              <a:lvl3pPr marL="1143000" indent="-228600" eaLnBrk="0" hangingPunct="0">
                <a:defRPr sz="2400" b="1">
                  <a:solidFill>
                    <a:schemeClr val="tx1"/>
                  </a:solidFill>
                  <a:latin typeface="Tahoma" panose="020B0604030504040204" pitchFamily="34" charset="0"/>
                </a:defRPr>
              </a:lvl3pPr>
              <a:lvl4pPr marL="1600200" indent="-228600" eaLnBrk="0" hangingPunct="0">
                <a:defRPr sz="2400" b="1">
                  <a:solidFill>
                    <a:schemeClr val="tx1"/>
                  </a:solidFill>
                  <a:latin typeface="Tahoma" panose="020B0604030504040204" pitchFamily="34" charset="0"/>
                </a:defRPr>
              </a:lvl4pPr>
              <a:lvl5pPr marL="2057400" indent="-228600" eaLnBrk="0" hangingPunct="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eaLnBrk="1" hangingPunct="1"/>
              <a:r>
                <a:rPr lang="en-US" altLang="en-US" sz="1800" b="0" dirty="0">
                  <a:latin typeface="+mj-lt"/>
                </a:rPr>
                <a:t>10000</a:t>
              </a:r>
            </a:p>
          </p:txBody>
        </p:sp>
      </p:grpSp>
    </p:spTree>
    <p:extLst>
      <p:ext uri="{BB962C8B-B14F-4D97-AF65-F5344CB8AC3E}">
        <p14:creationId xmlns:p14="http://schemas.microsoft.com/office/powerpoint/2010/main" val="267482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Upper Bound – Big-Oh Notation</a:t>
            </a:r>
          </a:p>
        </p:txBody>
      </p:sp>
      <p:sp>
        <p:nvSpPr>
          <p:cNvPr id="3" name="Content Placeholder 2"/>
          <p:cNvSpPr>
            <a:spLocks noGrp="1"/>
          </p:cNvSpPr>
          <p:nvPr>
            <p:ph idx="1"/>
          </p:nvPr>
        </p:nvSpPr>
        <p:spPr/>
        <p:txBody>
          <a:bodyPr/>
          <a:lstStyle/>
          <a:p>
            <a:r>
              <a:rPr lang="en-US" dirty="0"/>
              <a:t>Indicates the upper or highest growth rate that the algorithm can have</a:t>
            </a:r>
          </a:p>
          <a:p>
            <a:pPr lvl="1"/>
            <a:r>
              <a:rPr lang="en-US" dirty="0"/>
              <a:t>Ignore constant factors and lower order terms </a:t>
            </a:r>
          </a:p>
          <a:p>
            <a:pPr lvl="1"/>
            <a:r>
              <a:rPr lang="en-US" dirty="0"/>
              <a:t>Focus on main components of a function which affect its growth</a:t>
            </a:r>
          </a:p>
          <a:p>
            <a:endParaRPr lang="en-US" dirty="0">
              <a:latin typeface="+mj-lt"/>
            </a:endParaRPr>
          </a:p>
          <a:p>
            <a:endParaRPr lang="en-US"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23</a:t>
            </a:fld>
            <a:endParaRPr lang="en-GB"/>
          </a:p>
        </p:txBody>
      </p:sp>
    </p:spTree>
    <p:extLst>
      <p:ext uri="{BB962C8B-B14F-4D97-AF65-F5344CB8AC3E}">
        <p14:creationId xmlns:p14="http://schemas.microsoft.com/office/powerpoint/2010/main" val="400720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an Algorithm</a:t>
            </a:r>
          </a:p>
        </p:txBody>
      </p:sp>
      <p:sp>
        <p:nvSpPr>
          <p:cNvPr id="5" name="Slide Number Placeholder 4"/>
          <p:cNvSpPr>
            <a:spLocks noGrp="1"/>
          </p:cNvSpPr>
          <p:nvPr>
            <p:ph type="sldNum" sz="quarter" idx="11"/>
          </p:nvPr>
        </p:nvSpPr>
        <p:spPr/>
        <p:txBody>
          <a:bodyPr/>
          <a:lstStyle/>
          <a:p>
            <a:fld id="{63C8D6E8-E2D4-466A-B54E-56FCD6F950CE}" type="slidenum">
              <a:rPr lang="en-GB" smtClean="0"/>
              <a:pPr/>
              <a:t>24</a:t>
            </a:fld>
            <a:endParaRPr lang="en-GB"/>
          </a:p>
        </p:txBody>
      </p:sp>
      <p:sp>
        <p:nvSpPr>
          <p:cNvPr id="31" name="Content Placeholder 30"/>
          <p:cNvSpPr>
            <a:spLocks noGrp="1"/>
          </p:cNvSpPr>
          <p:nvPr>
            <p:ph idx="1"/>
          </p:nvPr>
        </p:nvSpPr>
        <p:spPr/>
        <p:txBody>
          <a:bodyPr/>
          <a:lstStyle/>
          <a:p>
            <a:r>
              <a:rPr lang="en-US" altLang="en-US" dirty="0">
                <a:solidFill>
                  <a:srgbClr val="0070C0"/>
                </a:solidFill>
                <a:latin typeface="+mj-lt"/>
              </a:rPr>
              <a:t>Simple Assignment</a:t>
            </a:r>
          </a:p>
          <a:p>
            <a:pPr lvl="1"/>
            <a:r>
              <a:rPr lang="en-US" altLang="en-US" dirty="0">
                <a:latin typeface="Consolas" panose="020B0609020204030204" pitchFamily="49" charset="0"/>
              </a:rPr>
              <a:t>a = b </a:t>
            </a:r>
          </a:p>
          <a:p>
            <a:pPr lvl="1"/>
            <a:r>
              <a:rPr lang="en-US" altLang="en-US" dirty="0">
                <a:latin typeface="+mj-lt"/>
              </a:rPr>
              <a:t>O(1)</a:t>
            </a:r>
          </a:p>
          <a:p>
            <a:endParaRPr lang="en-US" altLang="en-US" dirty="0">
              <a:solidFill>
                <a:srgbClr val="0070C0"/>
              </a:solidFill>
              <a:latin typeface="+mj-lt"/>
            </a:endParaRPr>
          </a:p>
          <a:p>
            <a:r>
              <a:rPr lang="en-US" altLang="en-US" dirty="0">
                <a:solidFill>
                  <a:srgbClr val="0070C0"/>
                </a:solidFill>
                <a:latin typeface="+mj-lt"/>
              </a:rPr>
              <a:t>Simple loops</a:t>
            </a:r>
          </a:p>
          <a:p>
            <a:pPr lvl="1"/>
            <a:r>
              <a:rPr lang="en-US" altLang="en-US" dirty="0">
                <a:latin typeface="Consolas" panose="020B0609020204030204" pitchFamily="49" charset="0"/>
              </a:rPr>
              <a:t>for(</a:t>
            </a:r>
            <a:r>
              <a:rPr lang="en-US" altLang="en-US" dirty="0" err="1">
                <a:latin typeface="Consolas" panose="020B0609020204030204" pitchFamily="49" charset="0"/>
              </a:rPr>
              <a:t>i</a:t>
            </a:r>
            <a:r>
              <a:rPr lang="en-US" altLang="en-US" dirty="0">
                <a:latin typeface="Consolas" panose="020B0609020204030204" pitchFamily="49" charset="0"/>
              </a:rPr>
              <a:t>=0; </a:t>
            </a:r>
            <a:r>
              <a:rPr lang="en-US" altLang="en-US" dirty="0" err="1">
                <a:latin typeface="Consolas" panose="020B0609020204030204" pitchFamily="49" charset="0"/>
              </a:rPr>
              <a:t>i</a:t>
            </a:r>
            <a:r>
              <a:rPr lang="en-US" altLang="en-US" dirty="0">
                <a:latin typeface="Consolas" panose="020B0609020204030204" pitchFamily="49" charset="0"/>
              </a:rPr>
              <a:t>&lt;n; </a:t>
            </a:r>
            <a:r>
              <a:rPr lang="en-US" altLang="en-US" dirty="0" err="1">
                <a:latin typeface="Consolas" panose="020B0609020204030204" pitchFamily="49" charset="0"/>
              </a:rPr>
              <a:t>i</a:t>
            </a:r>
            <a:r>
              <a:rPr lang="en-US" altLang="en-US" dirty="0">
                <a:latin typeface="Consolas" panose="020B0609020204030204" pitchFamily="49" charset="0"/>
              </a:rPr>
              <a:t>++) { s; }</a:t>
            </a:r>
          </a:p>
          <a:p>
            <a:pPr lvl="1"/>
            <a:r>
              <a:rPr lang="en-US" altLang="en-US" dirty="0">
                <a:latin typeface="Consolas" panose="020B0609020204030204" pitchFamily="49" charset="0"/>
              </a:rPr>
              <a:t>O(n)</a:t>
            </a:r>
          </a:p>
          <a:p>
            <a:endParaRPr lang="en-US" altLang="en-US" dirty="0">
              <a:latin typeface="+mj-lt"/>
            </a:endParaRPr>
          </a:p>
          <a:p>
            <a:r>
              <a:rPr lang="en-US" altLang="en-US" dirty="0">
                <a:solidFill>
                  <a:srgbClr val="0070C0"/>
                </a:solidFill>
                <a:latin typeface="+mj-lt"/>
              </a:rPr>
              <a:t>Nested loops</a:t>
            </a:r>
          </a:p>
          <a:p>
            <a:pPr lvl="1"/>
            <a:r>
              <a:rPr lang="en-US" altLang="en-US" dirty="0">
                <a:latin typeface="Consolas" panose="020B0609020204030204" pitchFamily="49" charset="0"/>
              </a:rPr>
              <a:t>for(</a:t>
            </a:r>
            <a:r>
              <a:rPr lang="en-US" altLang="en-US" dirty="0" err="1">
                <a:latin typeface="Consolas" panose="020B0609020204030204" pitchFamily="49" charset="0"/>
              </a:rPr>
              <a:t>i</a:t>
            </a:r>
            <a:r>
              <a:rPr lang="en-US" altLang="en-US" dirty="0">
                <a:latin typeface="Consolas" panose="020B0609020204030204" pitchFamily="49" charset="0"/>
              </a:rPr>
              <a:t>=0; </a:t>
            </a:r>
            <a:r>
              <a:rPr lang="en-US" altLang="en-US" dirty="0" err="1">
                <a:latin typeface="Consolas" panose="020B0609020204030204" pitchFamily="49" charset="0"/>
              </a:rPr>
              <a:t>i</a:t>
            </a:r>
            <a:r>
              <a:rPr lang="en-US" altLang="en-US" dirty="0">
                <a:latin typeface="Consolas" panose="020B0609020204030204" pitchFamily="49" charset="0"/>
              </a:rPr>
              <a:t>&lt;n; </a:t>
            </a:r>
            <a:r>
              <a:rPr lang="en-US" altLang="en-US" dirty="0" err="1">
                <a:latin typeface="Consolas" panose="020B0609020204030204" pitchFamily="49" charset="0"/>
              </a:rPr>
              <a:t>i</a:t>
            </a:r>
            <a:r>
              <a:rPr lang="en-US" altLang="en-US" dirty="0">
                <a:latin typeface="Consolas" panose="020B0609020204030204" pitchFamily="49" charset="0"/>
              </a:rPr>
              <a:t>++)</a:t>
            </a:r>
          </a:p>
          <a:p>
            <a:pPr marL="457200" lvl="1" indent="0">
              <a:buNone/>
            </a:pPr>
            <a:r>
              <a:rPr lang="en-US" altLang="en-US" dirty="0">
                <a:latin typeface="Consolas" panose="020B0609020204030204" pitchFamily="49" charset="0"/>
              </a:rPr>
              <a:t>      for(j=0; j&lt;n; </a:t>
            </a:r>
            <a:r>
              <a:rPr lang="en-US" altLang="en-US" dirty="0" err="1">
                <a:latin typeface="Consolas" panose="020B0609020204030204" pitchFamily="49" charset="0"/>
              </a:rPr>
              <a:t>j++</a:t>
            </a:r>
            <a:r>
              <a:rPr lang="en-US" altLang="en-US" dirty="0">
                <a:latin typeface="Consolas" panose="020B0609020204030204" pitchFamily="49" charset="0"/>
              </a:rPr>
              <a:t>) { s; }</a:t>
            </a:r>
          </a:p>
          <a:p>
            <a:pPr lvl="1"/>
            <a:r>
              <a:rPr lang="en-US" altLang="en-US" dirty="0">
                <a:latin typeface="Consolas" panose="020B0609020204030204" pitchFamily="49" charset="0"/>
              </a:rPr>
              <a:t>O(n</a:t>
            </a:r>
            <a:r>
              <a:rPr lang="en-US" altLang="en-US" baseline="30000" dirty="0">
                <a:latin typeface="Consolas" panose="020B0609020204030204" pitchFamily="49" charset="0"/>
              </a:rPr>
              <a:t>2</a:t>
            </a:r>
            <a:r>
              <a:rPr lang="en-US" altLang="en-US" dirty="0">
                <a:latin typeface="Consolas" panose="020B0609020204030204" pitchFamily="49" charset="0"/>
              </a:rPr>
              <a:t>)</a:t>
            </a:r>
          </a:p>
          <a:p>
            <a:endParaRPr lang="en-US" dirty="0"/>
          </a:p>
        </p:txBody>
      </p:sp>
      <p:sp>
        <p:nvSpPr>
          <p:cNvPr id="6" name="Rectangle 5"/>
          <p:cNvSpPr/>
          <p:nvPr/>
        </p:nvSpPr>
        <p:spPr>
          <a:xfrm>
            <a:off x="755576" y="1844824"/>
            <a:ext cx="22059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67751" y="3350096"/>
            <a:ext cx="22059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12445" y="5085184"/>
            <a:ext cx="22059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038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9EEDB-2692-74E8-9E22-2F4ADA96C72D}"/>
              </a:ext>
            </a:extLst>
          </p:cNvPr>
          <p:cNvSpPr>
            <a:spLocks noGrp="1"/>
          </p:cNvSpPr>
          <p:nvPr>
            <p:ph type="title"/>
          </p:nvPr>
        </p:nvSpPr>
        <p:spPr/>
        <p:txBody>
          <a:bodyPr/>
          <a:lstStyle/>
          <a:p>
            <a:r>
              <a:rPr lang="en-US" dirty="0"/>
              <a:t>Big Oh Exercise</a:t>
            </a:r>
          </a:p>
        </p:txBody>
      </p:sp>
      <p:sp>
        <p:nvSpPr>
          <p:cNvPr id="3" name="Content Placeholder 2">
            <a:extLst>
              <a:ext uri="{FF2B5EF4-FFF2-40B4-BE49-F238E27FC236}">
                <a16:creationId xmlns:a16="http://schemas.microsoft.com/office/drawing/2014/main" id="{AD90192D-04C7-34F9-6ABB-7A5192AD0EF5}"/>
              </a:ext>
            </a:extLst>
          </p:cNvPr>
          <p:cNvSpPr>
            <a:spLocks noGrp="1"/>
          </p:cNvSpPr>
          <p:nvPr>
            <p:ph idx="1"/>
          </p:nvPr>
        </p:nvSpPr>
        <p:spPr/>
        <p:txBody>
          <a:bodyPr/>
          <a:lstStyle/>
          <a:p>
            <a:r>
              <a:rPr lang="en-AU" dirty="0"/>
              <a:t>You lost your wedding ring on the beach, and have no memory of when it came off. Thus, you decide to do a brute force grid search with your metal detector, where you divide the beach into strips, and walk down every strip, scanning the whole beach, until you find it. For simplicity, assume the beach is a square of side length </a:t>
            </a:r>
            <a:r>
              <a:rPr lang="en-AU" dirty="0" err="1"/>
              <a:t>l</a:t>
            </a:r>
            <a:r>
              <a:rPr lang="en-AU" i="1" dirty="0" err="1"/>
              <a:t>l</a:t>
            </a:r>
            <a:r>
              <a:rPr lang="en-AU" dirty="0"/>
              <a:t> meters, each of your strips has a constant width of 1 meter, and it takes 10 seconds to walk 1 meter (it's hard to walk while searching). Find the big-oh performance of your ring finding algorithm.</a:t>
            </a:r>
            <a:endParaRPr lang="en-US" dirty="0"/>
          </a:p>
        </p:txBody>
      </p:sp>
      <p:sp>
        <p:nvSpPr>
          <p:cNvPr id="5" name="Slide Number Placeholder 4">
            <a:extLst>
              <a:ext uri="{FF2B5EF4-FFF2-40B4-BE49-F238E27FC236}">
                <a16:creationId xmlns:a16="http://schemas.microsoft.com/office/drawing/2014/main" id="{92472230-0408-ED42-35AF-9D6608122714}"/>
              </a:ext>
            </a:extLst>
          </p:cNvPr>
          <p:cNvSpPr>
            <a:spLocks noGrp="1"/>
          </p:cNvSpPr>
          <p:nvPr>
            <p:ph type="sldNum" sz="quarter" idx="11"/>
          </p:nvPr>
        </p:nvSpPr>
        <p:spPr/>
        <p:txBody>
          <a:bodyPr/>
          <a:lstStyle/>
          <a:p>
            <a:fld id="{63C8D6E8-E2D4-466A-B54E-56FCD6F950CE}" type="slidenum">
              <a:rPr lang="en-GB" smtClean="0"/>
              <a:pPr/>
              <a:t>25</a:t>
            </a:fld>
            <a:endParaRPr lang="en-GB"/>
          </a:p>
        </p:txBody>
      </p:sp>
    </p:spTree>
    <p:extLst>
      <p:ext uri="{BB962C8B-B14F-4D97-AF65-F5344CB8AC3E}">
        <p14:creationId xmlns:p14="http://schemas.microsoft.com/office/powerpoint/2010/main" val="26687398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an Algorithm</a:t>
            </a:r>
          </a:p>
        </p:txBody>
      </p:sp>
      <p:sp>
        <p:nvSpPr>
          <p:cNvPr id="3" name="Content Placeholder 2"/>
          <p:cNvSpPr>
            <a:spLocks noGrp="1"/>
          </p:cNvSpPr>
          <p:nvPr>
            <p:ph sz="half" idx="2"/>
          </p:nvPr>
        </p:nvSpPr>
        <p:spPr>
          <a:xfrm>
            <a:off x="457200" y="1331640"/>
            <a:ext cx="4040188" cy="4794523"/>
          </a:xfrm>
        </p:spPr>
        <p:txBody>
          <a:bodyPr/>
          <a:lstStyle/>
          <a:p>
            <a:r>
              <a:rPr lang="en-US" altLang="en-US" dirty="0">
                <a:solidFill>
                  <a:srgbClr val="0070C0"/>
                </a:solidFill>
              </a:rPr>
              <a:t>Loop index doesn’t vary linearly</a:t>
            </a:r>
          </a:p>
          <a:p>
            <a:pPr lvl="1"/>
            <a:r>
              <a:rPr lang="en-US" altLang="en-US" dirty="0">
                <a:latin typeface="Consolas" panose="020B0609020204030204" pitchFamily="49" charset="0"/>
              </a:rPr>
              <a:t>h = 1;</a:t>
            </a:r>
            <a:br>
              <a:rPr lang="en-US" altLang="en-US" dirty="0">
                <a:latin typeface="Consolas" panose="020B0609020204030204" pitchFamily="49" charset="0"/>
              </a:rPr>
            </a:br>
            <a:r>
              <a:rPr lang="en-US" altLang="en-US" dirty="0">
                <a:latin typeface="Consolas" panose="020B0609020204030204" pitchFamily="49" charset="0"/>
              </a:rPr>
              <a:t>while ( h &lt;= n ) {</a:t>
            </a:r>
            <a:br>
              <a:rPr lang="en-US" altLang="en-US" dirty="0">
                <a:latin typeface="Consolas" panose="020B0609020204030204" pitchFamily="49" charset="0"/>
              </a:rPr>
            </a:br>
            <a:r>
              <a:rPr lang="en-US" altLang="en-US" dirty="0">
                <a:latin typeface="Consolas" panose="020B0609020204030204" pitchFamily="49" charset="0"/>
              </a:rPr>
              <a:t>    s;</a:t>
            </a:r>
            <a:br>
              <a:rPr lang="en-US" altLang="en-US" dirty="0">
                <a:latin typeface="Consolas" panose="020B0609020204030204" pitchFamily="49" charset="0"/>
              </a:rPr>
            </a:br>
            <a:r>
              <a:rPr lang="en-US" altLang="en-US" dirty="0">
                <a:latin typeface="Consolas" panose="020B0609020204030204" pitchFamily="49" charset="0"/>
              </a:rPr>
              <a:t>    h = 2 * h;</a:t>
            </a:r>
          </a:p>
          <a:p>
            <a:pPr marL="457200" lvl="1" indent="0">
              <a:buNone/>
            </a:pPr>
            <a:r>
              <a:rPr lang="en-US" altLang="en-US" dirty="0">
                <a:latin typeface="Consolas" panose="020B0609020204030204" pitchFamily="49" charset="0"/>
              </a:rPr>
              <a:t>  }</a:t>
            </a:r>
          </a:p>
          <a:p>
            <a:pPr lvl="1"/>
            <a:endParaRPr lang="en-US" altLang="en-US" dirty="0">
              <a:latin typeface="+mj-lt"/>
            </a:endParaRPr>
          </a:p>
          <a:p>
            <a:pPr lvl="1"/>
            <a:r>
              <a:rPr lang="en-US" altLang="en-US" dirty="0">
                <a:latin typeface="+mj-lt"/>
              </a:rPr>
              <a:t>h takes values </a:t>
            </a:r>
            <a:r>
              <a:rPr lang="en-US" altLang="en-US" dirty="0">
                <a:latin typeface="Consolas" panose="020B0609020204030204" pitchFamily="49" charset="0"/>
              </a:rPr>
              <a:t>1, 2, 4, … </a:t>
            </a:r>
            <a:r>
              <a:rPr lang="en-US" altLang="en-US" dirty="0">
                <a:latin typeface="+mj-lt"/>
              </a:rPr>
              <a:t>until it exceeds n</a:t>
            </a:r>
          </a:p>
          <a:p>
            <a:pPr lvl="1"/>
            <a:r>
              <a:rPr lang="en-US" altLang="en-US" dirty="0">
                <a:latin typeface="+mj-lt"/>
              </a:rPr>
              <a:t>There are </a:t>
            </a:r>
            <a:r>
              <a:rPr lang="en-US" altLang="en-US" dirty="0">
                <a:latin typeface="Consolas" panose="020B0609020204030204" pitchFamily="49" charset="0"/>
              </a:rPr>
              <a:t>1 + log</a:t>
            </a:r>
            <a:r>
              <a:rPr lang="en-US" altLang="en-US" baseline="-25000" dirty="0">
                <a:latin typeface="Consolas" panose="020B0609020204030204" pitchFamily="49" charset="0"/>
              </a:rPr>
              <a:t>2</a:t>
            </a:r>
            <a:r>
              <a:rPr lang="en-US" altLang="en-US" dirty="0">
                <a:latin typeface="Consolas" panose="020B0609020204030204" pitchFamily="49" charset="0"/>
              </a:rPr>
              <a:t>n  </a:t>
            </a:r>
            <a:r>
              <a:rPr lang="en-US" altLang="en-US" dirty="0">
                <a:latin typeface="+mj-lt"/>
              </a:rPr>
              <a:t>iterations</a:t>
            </a:r>
          </a:p>
          <a:p>
            <a:pPr lvl="1"/>
            <a:r>
              <a:rPr lang="en-US" altLang="en-US" dirty="0">
                <a:latin typeface="Consolas" panose="020B0609020204030204" pitchFamily="49" charset="0"/>
              </a:rPr>
              <a:t>O(log</a:t>
            </a:r>
            <a:r>
              <a:rPr lang="en-US" altLang="en-US" baseline="-25000" dirty="0">
                <a:latin typeface="Consolas" panose="020B0609020204030204" pitchFamily="49" charset="0"/>
              </a:rPr>
              <a:t>2</a:t>
            </a:r>
            <a:r>
              <a:rPr lang="en-US" altLang="en-US" dirty="0">
                <a:latin typeface="Consolas" panose="020B0609020204030204" pitchFamily="49" charset="0"/>
              </a:rPr>
              <a:t> n)</a:t>
            </a:r>
          </a:p>
          <a:p>
            <a:endParaRPr lang="en-US"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26</a:t>
            </a:fld>
            <a:endParaRPr lang="en-GB" dirty="0"/>
          </a:p>
        </p:txBody>
      </p:sp>
      <p:sp>
        <p:nvSpPr>
          <p:cNvPr id="4" name="TextBox 3"/>
          <p:cNvSpPr txBox="1"/>
          <p:nvPr/>
        </p:nvSpPr>
        <p:spPr>
          <a:xfrm>
            <a:off x="6300192" y="2756024"/>
            <a:ext cx="2169184" cy="923330"/>
          </a:xfrm>
          <a:prstGeom prst="rect">
            <a:avLst/>
          </a:prstGeom>
          <a:noFill/>
        </p:spPr>
        <p:txBody>
          <a:bodyPr wrap="none" rtlCol="0">
            <a:spAutoFit/>
          </a:bodyPr>
          <a:lstStyle/>
          <a:p>
            <a:r>
              <a:rPr lang="en-US" altLang="en-US" dirty="0" smtClean="0">
                <a:latin typeface="Consolas" panose="020B0609020204030204" pitchFamily="49" charset="0"/>
              </a:rPr>
              <a:t>Example: Log</a:t>
            </a:r>
            <a:r>
              <a:rPr lang="en-US" altLang="en-US" baseline="-25000" dirty="0" smtClean="0">
                <a:latin typeface="Consolas" panose="020B0609020204030204" pitchFamily="49" charset="0"/>
              </a:rPr>
              <a:t>2</a:t>
            </a:r>
            <a:r>
              <a:rPr lang="en-US" altLang="en-US" dirty="0" smtClean="0">
                <a:latin typeface="Consolas" panose="020B0609020204030204" pitchFamily="49" charset="0"/>
              </a:rPr>
              <a:t>8=3</a:t>
            </a:r>
          </a:p>
          <a:p>
            <a:r>
              <a:rPr lang="en-US" altLang="en-US" dirty="0" smtClean="0">
                <a:latin typeface="Consolas" panose="020B0609020204030204" pitchFamily="49" charset="0"/>
                <a:ea typeface="Cambria Math" panose="02040503050406030204" pitchFamily="18" charset="0"/>
              </a:rPr>
              <a:t>⇒ </a:t>
            </a:r>
            <a:r>
              <a:rPr lang="en-US" altLang="en-US" baseline="-25000" dirty="0" smtClean="0">
                <a:latin typeface="Consolas" panose="020B0609020204030204" pitchFamily="49" charset="0"/>
              </a:rPr>
              <a:t>2</a:t>
            </a:r>
            <a:r>
              <a:rPr lang="en-US" altLang="en-US" dirty="0" smtClean="0">
                <a:latin typeface="Consolas" panose="020B0609020204030204" pitchFamily="49" charset="0"/>
              </a:rPr>
              <a:t>3=8</a:t>
            </a:r>
            <a:endParaRPr lang="en-US" altLang="en-US" dirty="0">
              <a:latin typeface="Consolas" panose="020B0609020204030204" pitchFamily="49" charset="0"/>
            </a:endParaRPr>
          </a:p>
          <a:p>
            <a:endParaRPr lang="en-US" dirty="0"/>
          </a:p>
        </p:txBody>
      </p:sp>
      <p:pic>
        <p:nvPicPr>
          <p:cNvPr id="7" name="Picture 6"/>
          <p:cNvPicPr>
            <a:picLocks noChangeAspect="1"/>
          </p:cNvPicPr>
          <p:nvPr/>
        </p:nvPicPr>
        <p:blipFill>
          <a:blip r:embed="rId3"/>
          <a:stretch>
            <a:fillRect/>
          </a:stretch>
        </p:blipFill>
        <p:spPr>
          <a:xfrm>
            <a:off x="5724128" y="1274098"/>
            <a:ext cx="2679973" cy="797686"/>
          </a:xfrm>
          <a:prstGeom prst="rect">
            <a:avLst/>
          </a:prstGeom>
        </p:spPr>
      </p:pic>
      <p:pic>
        <p:nvPicPr>
          <p:cNvPr id="11" name="Picture 10"/>
          <p:cNvPicPr>
            <a:picLocks noChangeAspect="1"/>
          </p:cNvPicPr>
          <p:nvPr/>
        </p:nvPicPr>
        <p:blipFill>
          <a:blip r:embed="rId4"/>
          <a:stretch>
            <a:fillRect/>
          </a:stretch>
        </p:blipFill>
        <p:spPr>
          <a:xfrm>
            <a:off x="5700775" y="1964022"/>
            <a:ext cx="2768601" cy="718816"/>
          </a:xfrm>
          <a:prstGeom prst="rect">
            <a:avLst/>
          </a:prstGeom>
        </p:spPr>
      </p:pic>
    </p:spTree>
    <p:extLst>
      <p:ext uri="{BB962C8B-B14F-4D97-AF65-F5344CB8AC3E}">
        <p14:creationId xmlns:p14="http://schemas.microsoft.com/office/powerpoint/2010/main" val="3874342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a:t>
            </a:r>
            <a:r>
              <a:rPr lang="en-US" dirty="0" smtClean="0"/>
              <a:t>Loops index</a:t>
            </a:r>
            <a:endParaRPr lang="en-US" dirty="0"/>
          </a:p>
        </p:txBody>
      </p:sp>
      <p:sp>
        <p:nvSpPr>
          <p:cNvPr id="3" name="Content Placeholder 2"/>
          <p:cNvSpPr>
            <a:spLocks noGrp="1"/>
          </p:cNvSpPr>
          <p:nvPr>
            <p:ph idx="1"/>
          </p:nvPr>
        </p:nvSpPr>
        <p:spPr/>
        <p:txBody>
          <a:bodyPr/>
          <a:lstStyle/>
          <a:p>
            <a:r>
              <a:rPr lang="en-US" dirty="0">
                <a:solidFill>
                  <a:srgbClr val="0070C0"/>
                </a:solidFill>
              </a:rPr>
              <a:t>Loop index depends on outer loop index</a:t>
            </a:r>
          </a:p>
          <a:p>
            <a:pPr lvl="1"/>
            <a:r>
              <a:rPr lang="en-US" dirty="0">
                <a:latin typeface="Consolas" panose="020B0609020204030204" pitchFamily="49" charset="0"/>
              </a:rPr>
              <a:t>for(j=0;j&lt;=</a:t>
            </a:r>
            <a:r>
              <a:rPr lang="en-US" dirty="0" err="1">
                <a:latin typeface="Consolas" panose="020B0609020204030204" pitchFamily="49" charset="0"/>
              </a:rPr>
              <a:t>n;j</a:t>
            </a:r>
            <a:r>
              <a:rPr lang="en-US" dirty="0">
                <a:latin typeface="Consolas" panose="020B0609020204030204" pitchFamily="49" charset="0"/>
              </a:rPr>
              <a:t>++)</a:t>
            </a:r>
          </a:p>
          <a:p>
            <a:pPr marL="400050" lvl="1" indent="0">
              <a:buNone/>
            </a:pPr>
            <a:r>
              <a:rPr lang="en-US" dirty="0">
                <a:latin typeface="Consolas" panose="020B0609020204030204" pitchFamily="49" charset="0"/>
              </a:rPr>
              <a:t>       for(k=0;k&lt;</a:t>
            </a:r>
            <a:r>
              <a:rPr lang="en-US" dirty="0" err="1">
                <a:latin typeface="Consolas" panose="020B0609020204030204" pitchFamily="49" charset="0"/>
              </a:rPr>
              <a:t>j;k</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s;</a:t>
            </a:r>
            <a:br>
              <a:rPr lang="en-US" dirty="0">
                <a:latin typeface="Consolas" panose="020B0609020204030204" pitchFamily="49" charset="0"/>
              </a:rPr>
            </a:br>
            <a:r>
              <a:rPr lang="en-US" dirty="0">
                <a:latin typeface="Consolas" panose="020B0609020204030204" pitchFamily="49" charset="0"/>
              </a:rPr>
              <a:t>       }</a:t>
            </a:r>
          </a:p>
          <a:p>
            <a:pPr marL="400050" lvl="1" indent="0">
              <a:buNone/>
            </a:pPr>
            <a:endParaRPr lang="en-US" dirty="0">
              <a:latin typeface="Consolas" panose="020B0609020204030204" pitchFamily="49" charset="0"/>
            </a:endParaRPr>
          </a:p>
          <a:p>
            <a:pPr lvl="1"/>
            <a:r>
              <a:rPr lang="en-US" dirty="0"/>
              <a:t>Inner loop executed </a:t>
            </a:r>
            <a:r>
              <a:rPr lang="en-US" dirty="0">
                <a:latin typeface="Consolas" panose="020B0609020204030204" pitchFamily="49" charset="0"/>
              </a:rPr>
              <a:t>0, 1, 2, 3, …., n </a:t>
            </a:r>
            <a:r>
              <a:rPr lang="en-US" dirty="0"/>
              <a:t>times</a:t>
            </a:r>
          </a:p>
          <a:p>
            <a:endParaRPr lang="en-US" dirty="0"/>
          </a:p>
          <a:p>
            <a:endParaRPr lang="en-US" dirty="0"/>
          </a:p>
          <a:p>
            <a:endParaRPr lang="en-US" dirty="0"/>
          </a:p>
          <a:p>
            <a:pPr lvl="1"/>
            <a:r>
              <a:rPr lang="en-US" dirty="0">
                <a:latin typeface="Consolas" panose="020B0609020204030204" pitchFamily="49" charset="0"/>
              </a:rPr>
              <a:t>O(n</a:t>
            </a:r>
            <a:r>
              <a:rPr lang="en-US" baseline="30000" dirty="0">
                <a:latin typeface="Consolas" panose="020B0609020204030204" pitchFamily="49" charset="0"/>
              </a:rPr>
              <a:t>2</a:t>
            </a:r>
            <a:r>
              <a:rPr lang="en-US" dirty="0">
                <a:latin typeface="Consolas" panose="020B0609020204030204" pitchFamily="49" charset="0"/>
              </a:rPr>
              <a:t>)</a:t>
            </a:r>
          </a:p>
        </p:txBody>
      </p:sp>
      <p:sp>
        <p:nvSpPr>
          <p:cNvPr id="5" name="Slide Number Placeholder 4"/>
          <p:cNvSpPr>
            <a:spLocks noGrp="1"/>
          </p:cNvSpPr>
          <p:nvPr>
            <p:ph type="sldNum" sz="quarter" idx="11"/>
          </p:nvPr>
        </p:nvSpPr>
        <p:spPr/>
        <p:txBody>
          <a:bodyPr/>
          <a:lstStyle/>
          <a:p>
            <a:fld id="{63C8D6E8-E2D4-466A-B54E-56FCD6F950CE}" type="slidenum">
              <a:rPr lang="en-GB" smtClean="0"/>
              <a:pPr/>
              <a:t>27</a:t>
            </a:fld>
            <a:endParaRPr lang="en-GB"/>
          </a:p>
        </p:txBody>
      </p:sp>
      <p:grpSp>
        <p:nvGrpSpPr>
          <p:cNvPr id="18" name="Group 17"/>
          <p:cNvGrpSpPr/>
          <p:nvPr/>
        </p:nvGrpSpPr>
        <p:grpSpPr>
          <a:xfrm>
            <a:off x="1974349" y="3429000"/>
            <a:ext cx="2175478" cy="1054100"/>
            <a:chOff x="1894876" y="4216400"/>
            <a:chExt cx="2175478" cy="1054100"/>
          </a:xfrm>
        </p:grpSpPr>
        <p:sp>
          <p:nvSpPr>
            <p:cNvPr id="19" name="AutoShape 10"/>
            <p:cNvSpPr>
              <a:spLocks noChangeArrowheads="1"/>
            </p:cNvSpPr>
            <p:nvPr/>
          </p:nvSpPr>
          <p:spPr bwMode="auto">
            <a:xfrm>
              <a:off x="1894876" y="4216400"/>
              <a:ext cx="447286" cy="501848"/>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 </a:t>
              </a:r>
              <a:r>
                <a:rPr lang="en-US" altLang="en-US" sz="2000"/>
                <a:t>n</a:t>
              </a:r>
              <a:endParaRPr lang="en-US" altLang="en-US"/>
            </a:p>
          </p:txBody>
        </p:sp>
        <p:grpSp>
          <p:nvGrpSpPr>
            <p:cNvPr id="20" name="Group 18"/>
            <p:cNvGrpSpPr>
              <a:grpSpLocks/>
            </p:cNvGrpSpPr>
            <p:nvPr/>
          </p:nvGrpSpPr>
          <p:grpSpPr bwMode="auto">
            <a:xfrm>
              <a:off x="1931990" y="4302125"/>
              <a:ext cx="2138364" cy="968375"/>
              <a:chOff x="3905" y="3744"/>
              <a:chExt cx="1347" cy="610"/>
            </a:xfrm>
          </p:grpSpPr>
          <p:sp>
            <p:nvSpPr>
              <p:cNvPr id="21" name="AutoShape 9"/>
              <p:cNvSpPr>
                <a:spLocks noChangeArrowheads="1"/>
              </p:cNvSpPr>
              <p:nvPr/>
            </p:nvSpPr>
            <p:spPr bwMode="auto">
              <a:xfrm>
                <a:off x="3908" y="3840"/>
                <a:ext cx="637" cy="36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dirty="0">
                    <a:latin typeface="Symbol" panose="05050102010706020507" pitchFamily="18" charset="2"/>
                  </a:rPr>
                  <a:t>S</a:t>
                </a:r>
                <a:r>
                  <a:rPr lang="en-US" altLang="en-US" dirty="0"/>
                  <a:t>  </a:t>
                </a:r>
                <a:r>
                  <a:rPr lang="en-US" altLang="en-US" dirty="0" err="1"/>
                  <a:t>i</a:t>
                </a:r>
                <a:r>
                  <a:rPr lang="en-US" altLang="en-US" dirty="0"/>
                  <a:t>  =</a:t>
                </a:r>
              </a:p>
            </p:txBody>
          </p:sp>
          <p:sp>
            <p:nvSpPr>
              <p:cNvPr id="22" name="AutoShape 11"/>
              <p:cNvSpPr>
                <a:spLocks noChangeArrowheads="1"/>
              </p:cNvSpPr>
              <p:nvPr/>
            </p:nvSpPr>
            <p:spPr bwMode="auto">
              <a:xfrm>
                <a:off x="3905" y="4032"/>
                <a:ext cx="372" cy="322"/>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err="1"/>
                  <a:t>i</a:t>
                </a:r>
                <a:r>
                  <a:rPr lang="en-US" altLang="en-US" sz="2000" dirty="0"/>
                  <a:t>=1</a:t>
                </a:r>
                <a:endParaRPr lang="en-US" altLang="en-US" dirty="0"/>
              </a:p>
            </p:txBody>
          </p:sp>
          <p:sp>
            <p:nvSpPr>
              <p:cNvPr id="23" name="AutoShape 13"/>
              <p:cNvSpPr>
                <a:spLocks noChangeArrowheads="1"/>
              </p:cNvSpPr>
              <p:nvPr/>
            </p:nvSpPr>
            <p:spPr bwMode="auto">
              <a:xfrm>
                <a:off x="4557" y="3744"/>
                <a:ext cx="695" cy="322"/>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n(n+1)</a:t>
                </a:r>
              </a:p>
            </p:txBody>
          </p:sp>
          <p:sp>
            <p:nvSpPr>
              <p:cNvPr id="24" name="AutoShape 16"/>
              <p:cNvSpPr>
                <a:spLocks noChangeArrowheads="1"/>
              </p:cNvSpPr>
              <p:nvPr/>
            </p:nvSpPr>
            <p:spPr bwMode="auto">
              <a:xfrm>
                <a:off x="4746" y="4014"/>
                <a:ext cx="236" cy="311"/>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2</a:t>
                </a:r>
              </a:p>
            </p:txBody>
          </p:sp>
          <p:sp>
            <p:nvSpPr>
              <p:cNvPr id="25" name="Line 17"/>
              <p:cNvSpPr>
                <a:spLocks noChangeShapeType="1"/>
              </p:cNvSpPr>
              <p:nvPr/>
            </p:nvSpPr>
            <p:spPr bwMode="auto">
              <a:xfrm flipH="1">
                <a:off x="4608" y="4032"/>
                <a:ext cx="52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Tree>
    <p:extLst>
      <p:ext uri="{BB962C8B-B14F-4D97-AF65-F5344CB8AC3E}">
        <p14:creationId xmlns:p14="http://schemas.microsoft.com/office/powerpoint/2010/main" val="225601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E571-8581-3608-BCC9-DFABA7CBBA13}"/>
              </a:ext>
            </a:extLst>
          </p:cNvPr>
          <p:cNvSpPr>
            <a:spLocks noGrp="1"/>
          </p:cNvSpPr>
          <p:nvPr>
            <p:ph type="title"/>
          </p:nvPr>
        </p:nvSpPr>
        <p:spPr/>
        <p:txBody>
          <a:bodyPr/>
          <a:lstStyle/>
          <a:p>
            <a:r>
              <a:rPr lang="en-US" dirty="0"/>
              <a:t>Exercises in Time Complexity Analysis</a:t>
            </a:r>
          </a:p>
        </p:txBody>
      </p:sp>
      <p:pic>
        <p:nvPicPr>
          <p:cNvPr id="6" name="Content Placeholder 5">
            <a:extLst>
              <a:ext uri="{FF2B5EF4-FFF2-40B4-BE49-F238E27FC236}">
                <a16:creationId xmlns:a16="http://schemas.microsoft.com/office/drawing/2014/main" id="{C6F05173-DCF9-C748-3870-D37512811D55}"/>
              </a:ext>
            </a:extLst>
          </p:cNvPr>
          <p:cNvPicPr>
            <a:picLocks noGrp="1" noChangeAspect="1"/>
          </p:cNvPicPr>
          <p:nvPr>
            <p:ph idx="1"/>
          </p:nvPr>
        </p:nvPicPr>
        <p:blipFill>
          <a:blip r:embed="rId3"/>
          <a:stretch>
            <a:fillRect/>
          </a:stretch>
        </p:blipFill>
        <p:spPr>
          <a:xfrm>
            <a:off x="467544" y="1124744"/>
            <a:ext cx="3644900" cy="1943100"/>
          </a:xfrm>
          <a:prstGeom prst="rect">
            <a:avLst/>
          </a:prstGeom>
        </p:spPr>
      </p:pic>
      <p:sp>
        <p:nvSpPr>
          <p:cNvPr id="5" name="Slide Number Placeholder 4">
            <a:extLst>
              <a:ext uri="{FF2B5EF4-FFF2-40B4-BE49-F238E27FC236}">
                <a16:creationId xmlns:a16="http://schemas.microsoft.com/office/drawing/2014/main" id="{A6E35253-43A1-8BD2-BF51-AF1147127C19}"/>
              </a:ext>
            </a:extLst>
          </p:cNvPr>
          <p:cNvSpPr>
            <a:spLocks noGrp="1"/>
          </p:cNvSpPr>
          <p:nvPr>
            <p:ph type="sldNum" sz="quarter" idx="11"/>
          </p:nvPr>
        </p:nvSpPr>
        <p:spPr/>
        <p:txBody>
          <a:bodyPr/>
          <a:lstStyle/>
          <a:p>
            <a:fld id="{63C8D6E8-E2D4-466A-B54E-56FCD6F950CE}" type="slidenum">
              <a:rPr lang="en-GB" smtClean="0"/>
              <a:pPr/>
              <a:t>28</a:t>
            </a:fld>
            <a:endParaRPr lang="en-GB"/>
          </a:p>
        </p:txBody>
      </p:sp>
      <p:cxnSp>
        <p:nvCxnSpPr>
          <p:cNvPr id="8" name="Straight Connector 7">
            <a:extLst>
              <a:ext uri="{FF2B5EF4-FFF2-40B4-BE49-F238E27FC236}">
                <a16:creationId xmlns:a16="http://schemas.microsoft.com/office/drawing/2014/main" id="{8E4288A6-4BA4-BBBC-E987-8DE6E6202F7E}"/>
              </a:ext>
            </a:extLst>
          </p:cNvPr>
          <p:cNvCxnSpPr/>
          <p:nvPr/>
        </p:nvCxnSpPr>
        <p:spPr>
          <a:xfrm>
            <a:off x="395536" y="2996952"/>
            <a:ext cx="4392488"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7CF844FE-B496-4094-E433-5F912F6D00CF}"/>
              </a:ext>
            </a:extLst>
          </p:cNvPr>
          <p:cNvPicPr>
            <a:picLocks noChangeAspect="1"/>
          </p:cNvPicPr>
          <p:nvPr/>
        </p:nvPicPr>
        <p:blipFill>
          <a:blip r:embed="rId4"/>
          <a:stretch>
            <a:fillRect/>
          </a:stretch>
        </p:blipFill>
        <p:spPr>
          <a:xfrm>
            <a:off x="395536" y="3002295"/>
            <a:ext cx="3530600" cy="1778000"/>
          </a:xfrm>
          <a:prstGeom prst="rect">
            <a:avLst/>
          </a:prstGeom>
        </p:spPr>
      </p:pic>
      <p:pic>
        <p:nvPicPr>
          <p:cNvPr id="10" name="Picture 9">
            <a:extLst>
              <a:ext uri="{FF2B5EF4-FFF2-40B4-BE49-F238E27FC236}">
                <a16:creationId xmlns:a16="http://schemas.microsoft.com/office/drawing/2014/main" id="{94AB55A3-ABD8-1390-5F3B-9A6EB6E0D93F}"/>
              </a:ext>
            </a:extLst>
          </p:cNvPr>
          <p:cNvPicPr>
            <a:picLocks noChangeAspect="1"/>
          </p:cNvPicPr>
          <p:nvPr/>
        </p:nvPicPr>
        <p:blipFill>
          <a:blip r:embed="rId5"/>
          <a:stretch>
            <a:fillRect/>
          </a:stretch>
        </p:blipFill>
        <p:spPr>
          <a:xfrm>
            <a:off x="319066" y="4578350"/>
            <a:ext cx="4241800" cy="1803400"/>
          </a:xfrm>
          <a:prstGeom prst="rect">
            <a:avLst/>
          </a:prstGeom>
        </p:spPr>
      </p:pic>
      <p:cxnSp>
        <p:nvCxnSpPr>
          <p:cNvPr id="11" name="Straight Connector 10">
            <a:extLst>
              <a:ext uri="{FF2B5EF4-FFF2-40B4-BE49-F238E27FC236}">
                <a16:creationId xmlns:a16="http://schemas.microsoft.com/office/drawing/2014/main" id="{F7BF9B5D-7511-DF90-7733-9BECE2C62289}"/>
              </a:ext>
            </a:extLst>
          </p:cNvPr>
          <p:cNvCxnSpPr/>
          <p:nvPr/>
        </p:nvCxnSpPr>
        <p:spPr>
          <a:xfrm>
            <a:off x="319066" y="4653136"/>
            <a:ext cx="4392488"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5076056" y="1911628"/>
            <a:ext cx="1024639" cy="369332"/>
          </a:xfrm>
          <a:prstGeom prst="rect">
            <a:avLst/>
          </a:prstGeom>
        </p:spPr>
        <p:txBody>
          <a:bodyPr wrap="none">
            <a:spAutoFit/>
          </a:bodyPr>
          <a:lstStyle/>
          <a:p>
            <a:r>
              <a:rPr lang="en-US" dirty="0"/>
              <a:t>O(N+M)</a:t>
            </a:r>
          </a:p>
        </p:txBody>
      </p:sp>
      <mc:AlternateContent xmlns:mc="http://schemas.openxmlformats.org/markup-compatibility/2006" xmlns:a14="http://schemas.microsoft.com/office/drawing/2010/main">
        <mc:Choice Requires="a14">
          <p:sp>
            <p:nvSpPr>
              <p:cNvPr id="4" name="Rectangle 3"/>
              <p:cNvSpPr/>
              <p:nvPr/>
            </p:nvSpPr>
            <p:spPr>
              <a:xfrm>
                <a:off x="4932040" y="3521963"/>
                <a:ext cx="812787" cy="369332"/>
              </a:xfrm>
              <a:prstGeom prst="rect">
                <a:avLst/>
              </a:prstGeom>
            </p:spPr>
            <p:txBody>
              <a:bodyPr wrap="none">
                <a:spAutoFit/>
              </a:bodyPr>
              <a:lstStyle/>
              <a:p>
                <a:r>
                  <a:rPr lang="en-US" dirty="0" smtClean="0"/>
                  <a:t>O(</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oMath>
                </a14:m>
                <a:r>
                  <a:rPr lang="en-US" dirty="0" smtClean="0"/>
                  <a:t>)</a:t>
                </a:r>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4932040" y="3521963"/>
                <a:ext cx="812787" cy="369332"/>
              </a:xfrm>
              <a:prstGeom prst="rect">
                <a:avLst/>
              </a:prstGeom>
              <a:blipFill>
                <a:blip r:embed="rId6"/>
                <a:stretch>
                  <a:fillRect l="-6015" t="-10000" r="-7519" b="-26667"/>
                </a:stretch>
              </a:blipFill>
            </p:spPr>
            <p:txBody>
              <a:bodyPr/>
              <a:lstStyle/>
              <a:p>
                <a:r>
                  <a:rPr lang="en-US">
                    <a:noFill/>
                  </a:rPr>
                  <a:t> </a:t>
                </a:r>
              </a:p>
            </p:txBody>
          </p:sp>
        </mc:Fallback>
      </mc:AlternateContent>
      <p:sp>
        <p:nvSpPr>
          <p:cNvPr id="7" name="Rectangle 6"/>
          <p:cNvSpPr/>
          <p:nvPr/>
        </p:nvSpPr>
        <p:spPr>
          <a:xfrm>
            <a:off x="5338433" y="5459340"/>
            <a:ext cx="1138453" cy="369332"/>
          </a:xfrm>
          <a:prstGeom prst="rect">
            <a:avLst/>
          </a:prstGeom>
        </p:spPr>
        <p:txBody>
          <a:bodyPr wrap="none">
            <a:spAutoFit/>
          </a:bodyPr>
          <a:lstStyle/>
          <a:p>
            <a:r>
              <a:rPr lang="en-US" dirty="0"/>
              <a:t>O(</a:t>
            </a:r>
            <a:r>
              <a:rPr lang="en-US" dirty="0" err="1"/>
              <a:t>NlogN</a:t>
            </a:r>
            <a:r>
              <a:rPr lang="en-US" dirty="0"/>
              <a:t>)</a:t>
            </a:r>
          </a:p>
        </p:txBody>
      </p:sp>
    </p:spTree>
    <p:extLst>
      <p:ext uri="{BB962C8B-B14F-4D97-AF65-F5344CB8AC3E}">
        <p14:creationId xmlns:p14="http://schemas.microsoft.com/office/powerpoint/2010/main" val="77403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AA949-5425-874B-C8F4-C7864F64BAB0}"/>
              </a:ext>
            </a:extLst>
          </p:cNvPr>
          <p:cNvSpPr>
            <a:spLocks noGrp="1"/>
          </p:cNvSpPr>
          <p:nvPr>
            <p:ph type="title"/>
          </p:nvPr>
        </p:nvSpPr>
        <p:spPr/>
        <p:txBody>
          <a:bodyPr/>
          <a:lstStyle/>
          <a:p>
            <a:r>
              <a:rPr lang="en-US" dirty="0"/>
              <a:t>Exercises in Time Complexity Analysis</a:t>
            </a:r>
          </a:p>
        </p:txBody>
      </p:sp>
      <p:sp>
        <p:nvSpPr>
          <p:cNvPr id="5" name="Slide Number Placeholder 4">
            <a:extLst>
              <a:ext uri="{FF2B5EF4-FFF2-40B4-BE49-F238E27FC236}">
                <a16:creationId xmlns:a16="http://schemas.microsoft.com/office/drawing/2014/main" id="{C3AF48A4-80BB-C8F5-E69F-5E2A5A0A1851}"/>
              </a:ext>
            </a:extLst>
          </p:cNvPr>
          <p:cNvSpPr>
            <a:spLocks noGrp="1"/>
          </p:cNvSpPr>
          <p:nvPr>
            <p:ph type="sldNum" sz="quarter" idx="11"/>
          </p:nvPr>
        </p:nvSpPr>
        <p:spPr/>
        <p:txBody>
          <a:bodyPr/>
          <a:lstStyle/>
          <a:p>
            <a:fld id="{63C8D6E8-E2D4-466A-B54E-56FCD6F950CE}" type="slidenum">
              <a:rPr lang="en-GB" smtClean="0"/>
              <a:pPr/>
              <a:t>29</a:t>
            </a:fld>
            <a:endParaRPr lang="en-GB"/>
          </a:p>
        </p:txBody>
      </p:sp>
      <p:pic>
        <p:nvPicPr>
          <p:cNvPr id="6" name="Picture 5">
            <a:extLst>
              <a:ext uri="{FF2B5EF4-FFF2-40B4-BE49-F238E27FC236}">
                <a16:creationId xmlns:a16="http://schemas.microsoft.com/office/drawing/2014/main" id="{1A20D96C-598A-C09F-E4D2-53EEC3BACFC1}"/>
              </a:ext>
            </a:extLst>
          </p:cNvPr>
          <p:cNvPicPr>
            <a:picLocks noChangeAspect="1"/>
          </p:cNvPicPr>
          <p:nvPr/>
        </p:nvPicPr>
        <p:blipFill>
          <a:blip r:embed="rId3"/>
          <a:stretch>
            <a:fillRect/>
          </a:stretch>
        </p:blipFill>
        <p:spPr>
          <a:xfrm>
            <a:off x="251520" y="1293011"/>
            <a:ext cx="2349500" cy="1574800"/>
          </a:xfrm>
          <a:prstGeom prst="rect">
            <a:avLst/>
          </a:prstGeom>
        </p:spPr>
      </p:pic>
      <p:pic>
        <p:nvPicPr>
          <p:cNvPr id="7" name="Picture 6">
            <a:extLst>
              <a:ext uri="{FF2B5EF4-FFF2-40B4-BE49-F238E27FC236}">
                <a16:creationId xmlns:a16="http://schemas.microsoft.com/office/drawing/2014/main" id="{16B57AE2-E005-476C-002B-E51FEE5E22A3}"/>
              </a:ext>
            </a:extLst>
          </p:cNvPr>
          <p:cNvPicPr>
            <a:picLocks noChangeAspect="1"/>
          </p:cNvPicPr>
          <p:nvPr/>
        </p:nvPicPr>
        <p:blipFill>
          <a:blip r:embed="rId4"/>
          <a:stretch>
            <a:fillRect/>
          </a:stretch>
        </p:blipFill>
        <p:spPr>
          <a:xfrm>
            <a:off x="251520" y="2854010"/>
            <a:ext cx="2692400" cy="939800"/>
          </a:xfrm>
          <a:prstGeom prst="rect">
            <a:avLst/>
          </a:prstGeom>
        </p:spPr>
      </p:pic>
      <p:cxnSp>
        <p:nvCxnSpPr>
          <p:cNvPr id="8" name="Straight Connector 7">
            <a:extLst>
              <a:ext uri="{FF2B5EF4-FFF2-40B4-BE49-F238E27FC236}">
                <a16:creationId xmlns:a16="http://schemas.microsoft.com/office/drawing/2014/main" id="{05015652-4EBE-8C3C-2488-FD3C60C0A30D}"/>
              </a:ext>
            </a:extLst>
          </p:cNvPr>
          <p:cNvCxnSpPr/>
          <p:nvPr/>
        </p:nvCxnSpPr>
        <p:spPr>
          <a:xfrm>
            <a:off x="251520" y="2780928"/>
            <a:ext cx="4392488"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869C720-C26D-1DFE-CE0D-3E348A1DF166}"/>
              </a:ext>
            </a:extLst>
          </p:cNvPr>
          <p:cNvPicPr>
            <a:picLocks noChangeAspect="1"/>
          </p:cNvPicPr>
          <p:nvPr/>
        </p:nvPicPr>
        <p:blipFill>
          <a:blip r:embed="rId5"/>
          <a:stretch>
            <a:fillRect/>
          </a:stretch>
        </p:blipFill>
        <p:spPr>
          <a:xfrm>
            <a:off x="277812" y="3829733"/>
            <a:ext cx="3671101" cy="2757892"/>
          </a:xfrm>
          <a:prstGeom prst="rect">
            <a:avLst/>
          </a:prstGeom>
        </p:spPr>
      </p:pic>
      <p:cxnSp>
        <p:nvCxnSpPr>
          <p:cNvPr id="10" name="Straight Connector 9">
            <a:extLst>
              <a:ext uri="{FF2B5EF4-FFF2-40B4-BE49-F238E27FC236}">
                <a16:creationId xmlns:a16="http://schemas.microsoft.com/office/drawing/2014/main" id="{1E5A648E-B63A-C3B4-D691-8E404587AE45}"/>
              </a:ext>
            </a:extLst>
          </p:cNvPr>
          <p:cNvCxnSpPr/>
          <p:nvPr/>
        </p:nvCxnSpPr>
        <p:spPr>
          <a:xfrm>
            <a:off x="251520" y="3823091"/>
            <a:ext cx="439248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E71EC68-F183-CE71-A8EE-396DB3792F41}"/>
              </a:ext>
            </a:extLst>
          </p:cNvPr>
          <p:cNvSpPr/>
          <p:nvPr/>
        </p:nvSpPr>
        <p:spPr>
          <a:xfrm>
            <a:off x="899592" y="4889681"/>
            <a:ext cx="2952328" cy="339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4498234" y="1689055"/>
            <a:ext cx="984565" cy="369332"/>
          </a:xfrm>
          <a:prstGeom prst="rect">
            <a:avLst/>
          </a:prstGeom>
        </p:spPr>
        <p:txBody>
          <a:bodyPr wrap="none">
            <a:spAutoFit/>
          </a:bodyPr>
          <a:lstStyle/>
          <a:p>
            <a:r>
              <a:rPr lang="en-US" dirty="0"/>
              <a:t>O(</a:t>
            </a:r>
            <a:r>
              <a:rPr lang="en-US" dirty="0" err="1"/>
              <a:t>logN</a:t>
            </a:r>
            <a:r>
              <a:rPr lang="en-US" dirty="0"/>
              <a:t>)</a:t>
            </a:r>
          </a:p>
        </p:txBody>
      </p:sp>
      <p:sp>
        <p:nvSpPr>
          <p:cNvPr id="4" name="Rectangle 3"/>
          <p:cNvSpPr/>
          <p:nvPr/>
        </p:nvSpPr>
        <p:spPr>
          <a:xfrm>
            <a:off x="4494718" y="3100549"/>
            <a:ext cx="1367682" cy="369332"/>
          </a:xfrm>
          <a:prstGeom prst="rect">
            <a:avLst/>
          </a:prstGeom>
        </p:spPr>
        <p:txBody>
          <a:bodyPr wrap="none">
            <a:spAutoFit/>
          </a:bodyPr>
          <a:lstStyle/>
          <a:p>
            <a:r>
              <a:rPr lang="en-US" dirty="0"/>
              <a:t>O(</a:t>
            </a:r>
            <a:r>
              <a:rPr lang="en-US" dirty="0" err="1"/>
              <a:t>log.K</a:t>
            </a:r>
            <a:r>
              <a:rPr lang="en-US" dirty="0"/>
              <a:t>(N))</a:t>
            </a:r>
          </a:p>
        </p:txBody>
      </p:sp>
      <p:sp>
        <p:nvSpPr>
          <p:cNvPr id="12" name="Rectangle 11"/>
          <p:cNvSpPr/>
          <p:nvPr/>
        </p:nvSpPr>
        <p:spPr>
          <a:xfrm>
            <a:off x="4640019" y="5419249"/>
            <a:ext cx="678391" cy="369332"/>
          </a:xfrm>
          <a:prstGeom prst="rect">
            <a:avLst/>
          </a:prstGeom>
        </p:spPr>
        <p:txBody>
          <a:bodyPr wrap="none">
            <a:spAutoFit/>
          </a:bodyPr>
          <a:lstStyle/>
          <a:p>
            <a:r>
              <a:rPr lang="en-US" dirty="0"/>
              <a:t>O(N)</a:t>
            </a:r>
          </a:p>
        </p:txBody>
      </p:sp>
    </p:spTree>
    <p:extLst>
      <p:ext uri="{BB962C8B-B14F-4D97-AF65-F5344CB8AC3E}">
        <p14:creationId xmlns:p14="http://schemas.microsoft.com/office/powerpoint/2010/main" val="272405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5" name="Content Placeholder 4"/>
          <p:cNvPicPr>
            <a:picLocks noGrp="1" noChangeAspect="1"/>
          </p:cNvPicPr>
          <p:nvPr>
            <p:ph idx="1"/>
          </p:nvPr>
        </p:nvPicPr>
        <p:blipFill>
          <a:blip r:embed="rId2"/>
          <a:stretch>
            <a:fillRect/>
          </a:stretch>
        </p:blipFill>
        <p:spPr>
          <a:xfrm>
            <a:off x="323527" y="1247778"/>
            <a:ext cx="8583009" cy="5133971"/>
          </a:xfrm>
          <a:prstGeom prst="rect">
            <a:avLst/>
          </a:prstGeom>
        </p:spPr>
      </p:pic>
      <p:sp>
        <p:nvSpPr>
          <p:cNvPr id="4" name="Slide Number Placeholder 3"/>
          <p:cNvSpPr>
            <a:spLocks noGrp="1"/>
          </p:cNvSpPr>
          <p:nvPr>
            <p:ph type="sldNum" sz="quarter" idx="11"/>
          </p:nvPr>
        </p:nvSpPr>
        <p:spPr/>
        <p:txBody>
          <a:bodyPr/>
          <a:lstStyle/>
          <a:p>
            <a:fld id="{63C8D6E8-E2D4-466A-B54E-56FCD6F950CE}" type="slidenum">
              <a:rPr lang="en-GB" smtClean="0"/>
              <a:pPr/>
              <a:t>3</a:t>
            </a:fld>
            <a:endParaRPr lang="en-GB"/>
          </a:p>
        </p:txBody>
      </p:sp>
      <p:sp>
        <p:nvSpPr>
          <p:cNvPr id="6" name="Rectangle 5"/>
          <p:cNvSpPr/>
          <p:nvPr/>
        </p:nvSpPr>
        <p:spPr>
          <a:xfrm>
            <a:off x="6660232" y="2204864"/>
            <a:ext cx="2205956" cy="410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169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an Algorithm – Blocks of Operations</a:t>
            </a:r>
          </a:p>
        </p:txBody>
      </p:sp>
      <p:sp>
        <p:nvSpPr>
          <p:cNvPr id="3" name="Content Placeholder 2"/>
          <p:cNvSpPr>
            <a:spLocks noGrp="1"/>
          </p:cNvSpPr>
          <p:nvPr>
            <p:ph idx="1"/>
          </p:nvPr>
        </p:nvSpPr>
        <p:spPr/>
        <p:txBody>
          <a:bodyPr/>
          <a:lstStyle/>
          <a:p>
            <a:r>
              <a:rPr lang="en-US" dirty="0"/>
              <a:t>Each operation runs in a step of 1 time unit</a:t>
            </a:r>
          </a:p>
          <a:p>
            <a:r>
              <a:rPr lang="en-US" dirty="0"/>
              <a:t>Therefore any fixed number of operations also run in 1 time step</a:t>
            </a:r>
          </a:p>
          <a:p>
            <a:pPr lvl="1"/>
            <a:r>
              <a:rPr lang="en-US" dirty="0">
                <a:latin typeface="Consolas" panose="020B0609020204030204" pitchFamily="49" charset="0"/>
              </a:rPr>
              <a:t>s1; s2; …. ; </a:t>
            </a:r>
            <a:r>
              <a:rPr lang="en-US" dirty="0" err="1">
                <a:latin typeface="Consolas" panose="020B0609020204030204" pitchFamily="49" charset="0"/>
              </a:rPr>
              <a:t>sk</a:t>
            </a:r>
            <a:endParaRPr lang="en-US" dirty="0">
              <a:latin typeface="Consolas" panose="020B0609020204030204" pitchFamily="49" charset="0"/>
            </a:endParaRPr>
          </a:p>
          <a:p>
            <a:pPr lvl="1"/>
            <a:r>
              <a:rPr lang="en-US" dirty="0"/>
              <a:t>As long as number of operations k is constant</a:t>
            </a:r>
          </a:p>
          <a:p>
            <a:endParaRPr lang="en-US" dirty="0"/>
          </a:p>
        </p:txBody>
      </p:sp>
      <p:sp>
        <p:nvSpPr>
          <p:cNvPr id="4" name="Footer Placeholder 3"/>
          <p:cNvSpPr>
            <a:spLocks noGrp="1"/>
          </p:cNvSpPr>
          <p:nvPr>
            <p:ph type="ftr" sz="quarter" idx="4294967295"/>
          </p:nvPr>
        </p:nvSpPr>
        <p:spPr>
          <a:xfrm>
            <a:off x="3062088" y="6381750"/>
            <a:ext cx="3024188" cy="476250"/>
          </a:xfrm>
          <a:prstGeom prst="rect">
            <a:avLst/>
          </a:prstGeom>
        </p:spPr>
        <p:txBody>
          <a:bodyPr/>
          <a:lstStyle/>
          <a:p>
            <a:r>
              <a:rPr lang="en-GB" dirty="0"/>
              <a:t>2-Complexity</a:t>
            </a:r>
          </a:p>
        </p:txBody>
      </p:sp>
      <p:sp>
        <p:nvSpPr>
          <p:cNvPr id="5" name="Slide Number Placeholder 4"/>
          <p:cNvSpPr>
            <a:spLocks noGrp="1"/>
          </p:cNvSpPr>
          <p:nvPr>
            <p:ph type="sldNum" sz="quarter" idx="11"/>
          </p:nvPr>
        </p:nvSpPr>
        <p:spPr/>
        <p:txBody>
          <a:bodyPr/>
          <a:lstStyle/>
          <a:p>
            <a:fld id="{63C8D6E8-E2D4-466A-B54E-56FCD6F950CE}" type="slidenum">
              <a:rPr lang="en-GB" smtClean="0"/>
              <a:pPr/>
              <a:t>30</a:t>
            </a:fld>
            <a:endParaRPr lang="en-GB"/>
          </a:p>
        </p:txBody>
      </p:sp>
      <p:sp>
        <p:nvSpPr>
          <p:cNvPr id="6" name="Content Placeholder 2"/>
          <p:cNvSpPr txBox="1">
            <a:spLocks/>
          </p:cNvSpPr>
          <p:nvPr/>
        </p:nvSpPr>
        <p:spPr bwMode="auto">
          <a:xfrm>
            <a:off x="5278328" y="2741533"/>
            <a:ext cx="3168352" cy="1224136"/>
          </a:xfrm>
          <a:prstGeom prst="rect">
            <a:avLst/>
          </a:prstGeom>
          <a:no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1"/>
              </a:buClr>
              <a:buChar char="•"/>
              <a:defRPr sz="2100">
                <a:solidFill>
                  <a:schemeClr val="tx1"/>
                </a:solidFill>
                <a:latin typeface="+mn-lt"/>
                <a:ea typeface="+mn-ea"/>
                <a:cs typeface="+mn-cs"/>
              </a:defRPr>
            </a:lvl1pPr>
            <a:lvl2pPr marL="742950" indent="-285750" algn="l" rtl="0" fontAlgn="base">
              <a:spcBef>
                <a:spcPct val="20000"/>
              </a:spcBef>
              <a:spcAft>
                <a:spcPct val="0"/>
              </a:spcAft>
              <a:buClr>
                <a:schemeClr val="tx1"/>
              </a:buClr>
              <a:buFont typeface="Tahoma" pitchFamily="34" charset="0"/>
              <a:buChar char="–"/>
              <a:defRPr sz="1900">
                <a:solidFill>
                  <a:schemeClr val="tx1"/>
                </a:solidFill>
                <a:latin typeface="+mn-lt"/>
              </a:defRPr>
            </a:lvl2pPr>
            <a:lvl3pPr marL="1143000" indent="-228600" algn="l" rtl="0" fontAlgn="base">
              <a:spcBef>
                <a:spcPct val="20000"/>
              </a:spcBef>
              <a:spcAft>
                <a:spcPct val="0"/>
              </a:spcAft>
              <a:buFont typeface="Wingdings" pitchFamily="2" charset="2"/>
              <a:buChar char="Ø"/>
              <a:defRPr sz="1700">
                <a:solidFill>
                  <a:schemeClr val="tx1"/>
                </a:solidFill>
                <a:latin typeface="+mn-lt"/>
              </a:defRPr>
            </a:lvl3pPr>
            <a:lvl4pPr marL="1600200" indent="-228600" algn="l" rtl="0" fontAlgn="base">
              <a:spcBef>
                <a:spcPct val="20000"/>
              </a:spcBef>
              <a:spcAft>
                <a:spcPct val="0"/>
              </a:spcAft>
              <a:buFont typeface="Tahoma" pitchFamily="34" charset="0"/>
              <a:buChar char="»"/>
              <a:defRPr sz="1600">
                <a:solidFill>
                  <a:schemeClr val="tx1"/>
                </a:solidFill>
                <a:latin typeface="+mn-lt"/>
              </a:defRPr>
            </a:lvl4pPr>
            <a:lvl5pPr marL="2057400" indent="-228600" algn="l" rtl="0" fontAlgn="base">
              <a:spcBef>
                <a:spcPct val="20000"/>
              </a:spcBef>
              <a:spcAft>
                <a:spcPct val="0"/>
              </a:spcAft>
              <a:buFont typeface="Wingdings" pitchFamily="2" charset="2"/>
              <a:buChar char="v"/>
              <a:defRPr sz="1500">
                <a:solidFill>
                  <a:schemeClr val="tx1"/>
                </a:solidFill>
                <a:latin typeface="+mn-lt"/>
              </a:defRPr>
            </a:lvl5pPr>
            <a:lvl6pPr marL="2514600" indent="-228600" algn="l" rtl="0" fontAlgn="base">
              <a:spcBef>
                <a:spcPct val="20000"/>
              </a:spcBef>
              <a:spcAft>
                <a:spcPct val="0"/>
              </a:spcAft>
              <a:buFont typeface="Wingdings" pitchFamily="2" charset="2"/>
              <a:buChar char="v"/>
              <a:defRPr sz="1600">
                <a:solidFill>
                  <a:schemeClr val="tx1"/>
                </a:solidFill>
                <a:latin typeface="+mn-lt"/>
              </a:defRPr>
            </a:lvl6pPr>
            <a:lvl7pPr marL="2971800" indent="-228600" algn="l" rtl="0" fontAlgn="base">
              <a:spcBef>
                <a:spcPct val="20000"/>
              </a:spcBef>
              <a:spcAft>
                <a:spcPct val="0"/>
              </a:spcAft>
              <a:buFont typeface="Wingdings" pitchFamily="2" charset="2"/>
              <a:buChar char="v"/>
              <a:defRPr sz="1600">
                <a:solidFill>
                  <a:schemeClr val="tx1"/>
                </a:solidFill>
                <a:latin typeface="+mn-lt"/>
              </a:defRPr>
            </a:lvl7pPr>
            <a:lvl8pPr marL="3429000" indent="-228600" algn="l" rtl="0" fontAlgn="base">
              <a:spcBef>
                <a:spcPct val="20000"/>
              </a:spcBef>
              <a:spcAft>
                <a:spcPct val="0"/>
              </a:spcAft>
              <a:buFont typeface="Wingdings" pitchFamily="2" charset="2"/>
              <a:buChar char="v"/>
              <a:defRPr sz="1600">
                <a:solidFill>
                  <a:schemeClr val="tx1"/>
                </a:solidFill>
                <a:latin typeface="+mn-lt"/>
              </a:defRPr>
            </a:lvl8pPr>
            <a:lvl9pPr marL="3886200" indent="-228600" algn="l" rtl="0" fontAlgn="base">
              <a:spcBef>
                <a:spcPct val="20000"/>
              </a:spcBef>
              <a:spcAft>
                <a:spcPct val="0"/>
              </a:spcAft>
              <a:buFont typeface="Wingdings" pitchFamily="2" charset="2"/>
              <a:buChar char="v"/>
              <a:defRPr sz="1600">
                <a:solidFill>
                  <a:schemeClr val="tx1"/>
                </a:solidFill>
                <a:latin typeface="+mn-lt"/>
              </a:defRPr>
            </a:lvl9pPr>
          </a:lstStyle>
          <a:p>
            <a:pPr marL="0" indent="0">
              <a:buFontTx/>
              <a:buNone/>
            </a:pPr>
            <a:r>
              <a:rPr lang="en-US" sz="1600" kern="0" dirty="0">
                <a:latin typeface="Consolas" panose="020B0609020204030204" pitchFamily="49" charset="0"/>
                <a:cs typeface="Arial" charset="0"/>
              </a:rPr>
              <a:t>// Swap variables a and b</a:t>
            </a:r>
          </a:p>
          <a:p>
            <a:pPr marL="0" indent="0">
              <a:buFontTx/>
              <a:buNone/>
            </a:pPr>
            <a:r>
              <a:rPr lang="en-US" sz="1600" kern="0" dirty="0" err="1">
                <a:latin typeface="Consolas" panose="020B0609020204030204" pitchFamily="49" charset="0"/>
                <a:cs typeface="Arial" charset="0"/>
              </a:rPr>
              <a:t>int</a:t>
            </a:r>
            <a:r>
              <a:rPr lang="en-US" sz="1600" kern="0" dirty="0">
                <a:latin typeface="Consolas" panose="020B0609020204030204" pitchFamily="49" charset="0"/>
                <a:cs typeface="Arial" charset="0"/>
              </a:rPr>
              <a:t> </a:t>
            </a:r>
            <a:r>
              <a:rPr lang="en-US" sz="1600" kern="0" dirty="0" err="1">
                <a:latin typeface="Consolas" panose="020B0609020204030204" pitchFamily="49" charset="0"/>
                <a:cs typeface="Arial" charset="0"/>
              </a:rPr>
              <a:t>tmp</a:t>
            </a:r>
            <a:r>
              <a:rPr lang="en-US" sz="1600" kern="0" dirty="0">
                <a:latin typeface="Consolas" panose="020B0609020204030204" pitchFamily="49" charset="0"/>
                <a:cs typeface="Arial" charset="0"/>
              </a:rPr>
              <a:t> = a;</a:t>
            </a:r>
          </a:p>
          <a:p>
            <a:pPr marL="0" indent="0">
              <a:buFontTx/>
              <a:buNone/>
            </a:pPr>
            <a:r>
              <a:rPr lang="en-US" sz="1600" kern="0" dirty="0">
                <a:latin typeface="Consolas" panose="020B0609020204030204" pitchFamily="49" charset="0"/>
                <a:cs typeface="Arial" charset="0"/>
              </a:rPr>
              <a:t>a = b;</a:t>
            </a:r>
          </a:p>
          <a:p>
            <a:pPr marL="0" indent="0">
              <a:buFontTx/>
              <a:buNone/>
            </a:pPr>
            <a:r>
              <a:rPr lang="en-US" sz="1600" kern="0" dirty="0">
                <a:latin typeface="Consolas" panose="020B0609020204030204" pitchFamily="49" charset="0"/>
                <a:cs typeface="Arial" charset="0"/>
              </a:rPr>
              <a:t>b = </a:t>
            </a:r>
            <a:r>
              <a:rPr lang="en-US" sz="1600" kern="0" dirty="0" err="1">
                <a:latin typeface="Consolas" panose="020B0609020204030204" pitchFamily="49" charset="0"/>
                <a:cs typeface="Arial" charset="0"/>
              </a:rPr>
              <a:t>tmp</a:t>
            </a:r>
            <a:r>
              <a:rPr lang="en-US" sz="1600" kern="0" dirty="0">
                <a:latin typeface="Consolas" panose="020B0609020204030204" pitchFamily="49" charset="0"/>
                <a:cs typeface="Arial" charset="0"/>
              </a:rPr>
              <a:t>;</a:t>
            </a:r>
          </a:p>
          <a:p>
            <a:endParaRPr lang="en-US" sz="2000" kern="0" dirty="0">
              <a:latin typeface="Consolas" panose="020B0609020204030204" pitchFamily="49" charset="0"/>
            </a:endParaRPr>
          </a:p>
        </p:txBody>
      </p:sp>
      <p:sp>
        <p:nvSpPr>
          <p:cNvPr id="7" name="Content Placeholder 5"/>
          <p:cNvSpPr txBox="1">
            <a:spLocks/>
          </p:cNvSpPr>
          <p:nvPr/>
        </p:nvSpPr>
        <p:spPr bwMode="auto">
          <a:xfrm>
            <a:off x="326867" y="2741533"/>
            <a:ext cx="4678251" cy="2304256"/>
          </a:xfrm>
          <a:prstGeom prst="rect">
            <a:avLst/>
          </a:prstGeom>
          <a:no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1"/>
              </a:buClr>
              <a:buChar char="•"/>
              <a:defRPr sz="2100">
                <a:solidFill>
                  <a:schemeClr val="tx1"/>
                </a:solidFill>
                <a:latin typeface="+mn-lt"/>
                <a:ea typeface="+mn-ea"/>
                <a:cs typeface="+mn-cs"/>
              </a:defRPr>
            </a:lvl1pPr>
            <a:lvl2pPr marL="742950" indent="-285750" algn="l" rtl="0" fontAlgn="base">
              <a:spcBef>
                <a:spcPct val="20000"/>
              </a:spcBef>
              <a:spcAft>
                <a:spcPct val="0"/>
              </a:spcAft>
              <a:buClr>
                <a:schemeClr val="tx1"/>
              </a:buClr>
              <a:buFont typeface="Tahoma" pitchFamily="34" charset="0"/>
              <a:buChar char="–"/>
              <a:defRPr sz="1900">
                <a:solidFill>
                  <a:schemeClr val="tx1"/>
                </a:solidFill>
                <a:latin typeface="+mn-lt"/>
              </a:defRPr>
            </a:lvl2pPr>
            <a:lvl3pPr marL="1143000" indent="-228600" algn="l" rtl="0" fontAlgn="base">
              <a:spcBef>
                <a:spcPct val="20000"/>
              </a:spcBef>
              <a:spcAft>
                <a:spcPct val="0"/>
              </a:spcAft>
              <a:buFont typeface="Wingdings" pitchFamily="2" charset="2"/>
              <a:buChar char="Ø"/>
              <a:defRPr sz="1700">
                <a:solidFill>
                  <a:schemeClr val="tx1"/>
                </a:solidFill>
                <a:latin typeface="+mn-lt"/>
              </a:defRPr>
            </a:lvl3pPr>
            <a:lvl4pPr marL="1600200" indent="-228600" algn="l" rtl="0" fontAlgn="base">
              <a:spcBef>
                <a:spcPct val="20000"/>
              </a:spcBef>
              <a:spcAft>
                <a:spcPct val="0"/>
              </a:spcAft>
              <a:buFont typeface="Tahoma" pitchFamily="34" charset="0"/>
              <a:buChar char="»"/>
              <a:defRPr sz="1600">
                <a:solidFill>
                  <a:schemeClr val="tx1"/>
                </a:solidFill>
                <a:latin typeface="+mn-lt"/>
              </a:defRPr>
            </a:lvl4pPr>
            <a:lvl5pPr marL="2057400" indent="-228600" algn="l" rtl="0" fontAlgn="base">
              <a:spcBef>
                <a:spcPct val="20000"/>
              </a:spcBef>
              <a:spcAft>
                <a:spcPct val="0"/>
              </a:spcAft>
              <a:buFont typeface="Wingdings" pitchFamily="2" charset="2"/>
              <a:buChar char="v"/>
              <a:defRPr sz="1500">
                <a:solidFill>
                  <a:schemeClr val="tx1"/>
                </a:solidFill>
                <a:latin typeface="+mn-lt"/>
              </a:defRPr>
            </a:lvl5pPr>
            <a:lvl6pPr marL="2514600" indent="-228600" algn="l" rtl="0" fontAlgn="base">
              <a:spcBef>
                <a:spcPct val="20000"/>
              </a:spcBef>
              <a:spcAft>
                <a:spcPct val="0"/>
              </a:spcAft>
              <a:buFont typeface="Wingdings" pitchFamily="2" charset="2"/>
              <a:buChar char="v"/>
              <a:defRPr sz="1600">
                <a:solidFill>
                  <a:schemeClr val="tx1"/>
                </a:solidFill>
                <a:latin typeface="+mn-lt"/>
              </a:defRPr>
            </a:lvl6pPr>
            <a:lvl7pPr marL="2971800" indent="-228600" algn="l" rtl="0" fontAlgn="base">
              <a:spcBef>
                <a:spcPct val="20000"/>
              </a:spcBef>
              <a:spcAft>
                <a:spcPct val="0"/>
              </a:spcAft>
              <a:buFont typeface="Wingdings" pitchFamily="2" charset="2"/>
              <a:buChar char="v"/>
              <a:defRPr sz="1600">
                <a:solidFill>
                  <a:schemeClr val="tx1"/>
                </a:solidFill>
                <a:latin typeface="+mn-lt"/>
              </a:defRPr>
            </a:lvl7pPr>
            <a:lvl8pPr marL="3429000" indent="-228600" algn="l" rtl="0" fontAlgn="base">
              <a:spcBef>
                <a:spcPct val="20000"/>
              </a:spcBef>
              <a:spcAft>
                <a:spcPct val="0"/>
              </a:spcAft>
              <a:buFont typeface="Wingdings" pitchFamily="2" charset="2"/>
              <a:buChar char="v"/>
              <a:defRPr sz="1600">
                <a:solidFill>
                  <a:schemeClr val="tx1"/>
                </a:solidFill>
                <a:latin typeface="+mn-lt"/>
              </a:defRPr>
            </a:lvl8pPr>
            <a:lvl9pPr marL="3886200" indent="-228600" algn="l" rtl="0" fontAlgn="base">
              <a:spcBef>
                <a:spcPct val="20000"/>
              </a:spcBef>
              <a:spcAft>
                <a:spcPct val="0"/>
              </a:spcAft>
              <a:buFont typeface="Wingdings" pitchFamily="2" charset="2"/>
              <a:buChar char="v"/>
              <a:defRPr sz="1600">
                <a:solidFill>
                  <a:schemeClr val="tx1"/>
                </a:solidFill>
                <a:latin typeface="+mn-lt"/>
              </a:defRPr>
            </a:lvl9pPr>
          </a:lstStyle>
          <a:p>
            <a:pPr marL="57150" indent="0">
              <a:buFontTx/>
              <a:buNone/>
            </a:pPr>
            <a:r>
              <a:rPr lang="en-US" sz="1700" kern="0" dirty="0" err="1">
                <a:latin typeface="Consolas" pitchFamily="49" charset="0"/>
                <a:cs typeface="Arial" charset="0"/>
              </a:rPr>
              <a:t>Tree_node</a:t>
            </a:r>
            <a:r>
              <a:rPr lang="en-US" sz="1700" kern="0" dirty="0">
                <a:latin typeface="Consolas" pitchFamily="49" charset="0"/>
                <a:cs typeface="Arial" charset="0"/>
              </a:rPr>
              <a:t> *</a:t>
            </a:r>
            <a:r>
              <a:rPr lang="en-US" sz="1700" kern="0" dirty="0" err="1">
                <a:latin typeface="Consolas" pitchFamily="49" charset="0"/>
                <a:cs typeface="Arial" charset="0"/>
              </a:rPr>
              <a:t>lrl</a:t>
            </a:r>
            <a:r>
              <a:rPr lang="en-US" sz="1700" kern="0" dirty="0">
                <a:latin typeface="Consolas" pitchFamily="49" charset="0"/>
                <a:cs typeface="Arial" charset="0"/>
              </a:rPr>
              <a:t> = left-&gt;right-&gt;left;</a:t>
            </a:r>
          </a:p>
          <a:p>
            <a:pPr marL="57150" indent="0">
              <a:buFontTx/>
              <a:buNone/>
            </a:pPr>
            <a:r>
              <a:rPr lang="en-US" sz="1700" kern="0" dirty="0" err="1">
                <a:latin typeface="Consolas" pitchFamily="49" charset="0"/>
                <a:cs typeface="Arial" charset="0"/>
              </a:rPr>
              <a:t>Tree_node</a:t>
            </a:r>
            <a:r>
              <a:rPr lang="en-US" sz="1700" kern="0" dirty="0">
                <a:latin typeface="Consolas" pitchFamily="49" charset="0"/>
                <a:cs typeface="Arial" charset="0"/>
              </a:rPr>
              <a:t> *</a:t>
            </a:r>
            <a:r>
              <a:rPr lang="en-US" sz="1700" kern="0" dirty="0" err="1">
                <a:latin typeface="Consolas" pitchFamily="49" charset="0"/>
                <a:cs typeface="Arial" charset="0"/>
              </a:rPr>
              <a:t>lrr</a:t>
            </a:r>
            <a:r>
              <a:rPr lang="en-US" sz="1700" kern="0" dirty="0">
                <a:latin typeface="Consolas" pitchFamily="49" charset="0"/>
                <a:cs typeface="Arial" charset="0"/>
              </a:rPr>
              <a:t> = left-&gt;right-&gt;right;</a:t>
            </a:r>
          </a:p>
          <a:p>
            <a:pPr marL="57150" indent="0">
              <a:buFontTx/>
              <a:buNone/>
            </a:pPr>
            <a:r>
              <a:rPr lang="en-US" sz="1700" kern="0" dirty="0">
                <a:latin typeface="Consolas" pitchFamily="49" charset="0"/>
                <a:cs typeface="Arial" charset="0"/>
              </a:rPr>
              <a:t>parent = left-&gt;right;</a:t>
            </a:r>
          </a:p>
          <a:p>
            <a:pPr marL="0" indent="0">
              <a:buFontTx/>
              <a:buNone/>
            </a:pPr>
            <a:r>
              <a:rPr lang="en-US" sz="1700" kern="0" dirty="0">
                <a:latin typeface="Consolas" pitchFamily="49" charset="0"/>
                <a:cs typeface="Arial" charset="0"/>
              </a:rPr>
              <a:t>parent-&gt;left  = left;</a:t>
            </a:r>
          </a:p>
          <a:p>
            <a:pPr marL="0" indent="0">
              <a:buFontTx/>
              <a:buNone/>
            </a:pPr>
            <a:r>
              <a:rPr lang="en-US" sz="1700" kern="0" dirty="0">
                <a:latin typeface="Consolas" pitchFamily="49" charset="0"/>
                <a:cs typeface="Arial" charset="0"/>
              </a:rPr>
              <a:t>parent-&gt;right = this;</a:t>
            </a:r>
          </a:p>
          <a:p>
            <a:pPr marL="0" indent="0">
              <a:buFontTx/>
              <a:buNone/>
            </a:pPr>
            <a:r>
              <a:rPr lang="en-US" sz="1700" kern="0" dirty="0">
                <a:latin typeface="Consolas" pitchFamily="49" charset="0"/>
                <a:cs typeface="Arial" charset="0"/>
              </a:rPr>
              <a:t>left-&gt;right = </a:t>
            </a:r>
            <a:r>
              <a:rPr lang="en-US" sz="1700" kern="0" dirty="0" err="1">
                <a:latin typeface="Consolas" pitchFamily="49" charset="0"/>
                <a:cs typeface="Arial" charset="0"/>
              </a:rPr>
              <a:t>lrl</a:t>
            </a:r>
            <a:r>
              <a:rPr lang="en-US" sz="1700" kern="0" dirty="0">
                <a:latin typeface="Consolas" pitchFamily="49" charset="0"/>
                <a:cs typeface="Arial" charset="0"/>
              </a:rPr>
              <a:t>;</a:t>
            </a:r>
          </a:p>
          <a:p>
            <a:pPr marL="0" indent="0">
              <a:buFontTx/>
              <a:buNone/>
            </a:pPr>
            <a:r>
              <a:rPr lang="en-US" sz="1700" kern="0" dirty="0">
                <a:latin typeface="Consolas" pitchFamily="49" charset="0"/>
                <a:cs typeface="Arial" charset="0"/>
              </a:rPr>
              <a:t>left = </a:t>
            </a:r>
            <a:r>
              <a:rPr lang="en-US" sz="1700" kern="0" dirty="0" err="1">
                <a:latin typeface="Consolas" pitchFamily="49" charset="0"/>
                <a:cs typeface="Arial" charset="0"/>
              </a:rPr>
              <a:t>lrr</a:t>
            </a:r>
            <a:r>
              <a:rPr lang="en-US" sz="1700" kern="0" dirty="0">
                <a:latin typeface="Consolas" pitchFamily="49" charset="0"/>
                <a:cs typeface="Arial" charset="0"/>
              </a:rPr>
              <a:t>;</a:t>
            </a:r>
          </a:p>
          <a:p>
            <a:endParaRPr lang="en-US" sz="1700" kern="0" dirty="0"/>
          </a:p>
        </p:txBody>
      </p:sp>
      <p:pic>
        <p:nvPicPr>
          <p:cNvPr id="8" name="Picture 5" descr="x4"/>
          <p:cNvPicPr>
            <a:picLocks noChangeAspect="1" noChangeArrowheads="1"/>
          </p:cNvPicPr>
          <p:nvPr/>
        </p:nvPicPr>
        <p:blipFill>
          <a:blip r:embed="rId2" cstate="print"/>
          <a:srcRect/>
          <a:stretch>
            <a:fillRect/>
          </a:stretch>
        </p:blipFill>
        <p:spPr bwMode="auto">
          <a:xfrm>
            <a:off x="5210190" y="4274062"/>
            <a:ext cx="3404888" cy="2083263"/>
          </a:xfrm>
          <a:prstGeom prst="rect">
            <a:avLst/>
          </a:prstGeom>
          <a:noFill/>
          <a:ln w="9525">
            <a:noFill/>
            <a:miter lim="800000"/>
            <a:headEnd/>
            <a:tailEnd/>
          </a:ln>
        </p:spPr>
      </p:pic>
    </p:spTree>
    <p:extLst>
      <p:ext uri="{BB962C8B-B14F-4D97-AF65-F5344CB8AC3E}">
        <p14:creationId xmlns:p14="http://schemas.microsoft.com/office/powerpoint/2010/main" val="73099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CBA3599-2464-4683-BB6A-B753CD4CE2FE}"/>
              </a:ext>
            </a:extLst>
          </p:cNvPr>
          <p:cNvSpPr>
            <a:spLocks noGrp="1"/>
          </p:cNvSpPr>
          <p:nvPr>
            <p:ph type="body" sz="quarter" idx="11"/>
          </p:nvPr>
        </p:nvSpPr>
        <p:spPr>
          <a:xfrm>
            <a:off x="2146451" y="961249"/>
            <a:ext cx="4691302" cy="421697"/>
          </a:xfrm>
        </p:spPr>
        <p:txBody>
          <a:bodyPr>
            <a:noAutofit/>
          </a:bodyPr>
          <a:lstStyle/>
          <a:p>
            <a:endParaRPr lang="en-GB" sz="3038" dirty="0">
              <a:solidFill>
                <a:srgbClr val="002060"/>
              </a:solidFill>
            </a:endParaRPr>
          </a:p>
          <a:p>
            <a:r>
              <a:rPr lang="en-GB" sz="4500" u="sng" dirty="0">
                <a:solidFill>
                  <a:srgbClr val="002060"/>
                </a:solidFill>
              </a:rPr>
              <a:t>Thank You All</a:t>
            </a:r>
          </a:p>
          <a:p>
            <a:endParaRPr lang="en-GB" sz="3038" dirty="0">
              <a:solidFill>
                <a:srgbClr val="002060"/>
              </a:solidFill>
            </a:endParaRPr>
          </a:p>
          <a:p>
            <a:r>
              <a:rPr lang="en-GB" sz="7200" dirty="0">
                <a:solidFill>
                  <a:srgbClr val="002060"/>
                </a:solidFill>
                <a:sym typeface="Wingdings" panose="05000000000000000000" pitchFamily="2" charset="2"/>
              </a:rPr>
              <a:t></a:t>
            </a:r>
            <a:endParaRPr lang="en-GB" sz="6600" dirty="0">
              <a:solidFill>
                <a:srgbClr val="002060"/>
              </a:solidFill>
              <a:sym typeface="Wingdings" panose="05000000000000000000" pitchFamily="2" charset="2"/>
            </a:endParaRPr>
          </a:p>
          <a:p>
            <a:r>
              <a:rPr lang="en-GB" sz="7200" dirty="0">
                <a:solidFill>
                  <a:srgbClr val="002060"/>
                </a:solidFill>
              </a:rPr>
              <a:t> </a:t>
            </a:r>
          </a:p>
        </p:txBody>
      </p:sp>
      <p:sp>
        <p:nvSpPr>
          <p:cNvPr id="2" name="Rectangle 1">
            <a:extLst>
              <a:ext uri="{FF2B5EF4-FFF2-40B4-BE49-F238E27FC236}">
                <a16:creationId xmlns:a16="http://schemas.microsoft.com/office/drawing/2014/main" id="{5E81A3CA-6F5F-48F1-9334-E874BA214332}"/>
              </a:ext>
            </a:extLst>
          </p:cNvPr>
          <p:cNvSpPr/>
          <p:nvPr/>
        </p:nvSpPr>
        <p:spPr>
          <a:xfrm>
            <a:off x="3702290" y="2107205"/>
            <a:ext cx="1740346" cy="4062651"/>
          </a:xfrm>
          <a:prstGeom prst="rect">
            <a:avLst/>
          </a:prstGeom>
        </p:spPr>
        <p:txBody>
          <a:bodyPr wrap="square">
            <a:spAutoFit/>
          </a:bodyPr>
          <a:lstStyle/>
          <a:p>
            <a:pPr defTabSz="685800" fontAlgn="auto">
              <a:spcBef>
                <a:spcPts val="0"/>
              </a:spcBef>
              <a:spcAft>
                <a:spcPts val="0"/>
              </a:spcAft>
              <a:defRPr/>
            </a:pPr>
            <a:r>
              <a:rPr lang="en-GB" sz="25800" dirty="0">
                <a:solidFill>
                  <a:srgbClr val="002060"/>
                </a:solidFill>
                <a:latin typeface="Calibri"/>
                <a:sym typeface="Wingdings" panose="05000000000000000000" pitchFamily="2" charset="2"/>
              </a:rPr>
              <a:t>?</a:t>
            </a:r>
          </a:p>
        </p:txBody>
      </p:sp>
      <p:sp>
        <p:nvSpPr>
          <p:cNvPr id="3" name="TextBox 2">
            <a:extLst>
              <a:ext uri="{FF2B5EF4-FFF2-40B4-BE49-F238E27FC236}">
                <a16:creationId xmlns:a16="http://schemas.microsoft.com/office/drawing/2014/main" id="{B9ABC608-9CBB-4275-B191-ACB5BD64857F}"/>
              </a:ext>
            </a:extLst>
          </p:cNvPr>
          <p:cNvSpPr txBox="1"/>
          <p:nvPr/>
        </p:nvSpPr>
        <p:spPr>
          <a:xfrm>
            <a:off x="424750" y="5445154"/>
            <a:ext cx="8243455" cy="369332"/>
          </a:xfrm>
          <a:prstGeom prst="rect">
            <a:avLst/>
          </a:prstGeom>
          <a:noFill/>
        </p:spPr>
        <p:txBody>
          <a:bodyPr wrap="square" rtlCol="0">
            <a:spAutoFit/>
          </a:bodyPr>
          <a:lstStyle/>
          <a:p>
            <a:pPr defTabSz="342900">
              <a:spcBef>
                <a:spcPct val="20000"/>
              </a:spcBef>
              <a:defRPr/>
            </a:pPr>
            <a:r>
              <a:rPr lang="en-US" altLang="en-US" sz="900" b="1" i="1" u="sng" dirty="0">
                <a:solidFill>
                  <a:srgbClr val="0000A3"/>
                </a:solidFill>
                <a:ea typeface="ＭＳ Ｐゴシック" panose="020B0600070205080204" pitchFamily="34" charset="-128"/>
                <a:cs typeface="+mj-cs"/>
              </a:rPr>
              <a:t>A no</a:t>
            </a:r>
            <a:r>
              <a:rPr lang="en-US" altLang="en-US" sz="900" b="1" i="1" u="sng" dirty="0">
                <a:solidFill>
                  <a:srgbClr val="0000A8"/>
                </a:solidFill>
                <a:ea typeface="ＭＳ Ｐゴシック" panose="020B0600070205080204" pitchFamily="34" charset="-128"/>
                <a:cs typeface="+mj-cs"/>
              </a:rPr>
              <a:t>te on the origin of these </a:t>
            </a:r>
            <a:r>
              <a:rPr lang="en-US" altLang="en-US" sz="900" b="1" i="1" u="sng" dirty="0" err="1">
                <a:solidFill>
                  <a:srgbClr val="0000A8"/>
                </a:solidFill>
                <a:ea typeface="ＭＳ Ｐゴシック" panose="020B0600070205080204" pitchFamily="34" charset="-128"/>
                <a:cs typeface="+mj-cs"/>
              </a:rPr>
              <a:t>ppt</a:t>
            </a:r>
            <a:r>
              <a:rPr lang="en-US" altLang="en-US" sz="900" b="1" i="1" u="sng" dirty="0">
                <a:solidFill>
                  <a:srgbClr val="0000A8"/>
                </a:solidFill>
                <a:ea typeface="ＭＳ Ｐゴシック" panose="020B0600070205080204" pitchFamily="34" charset="-128"/>
                <a:cs typeface="+mj-cs"/>
              </a:rPr>
              <a:t> slides</a:t>
            </a:r>
            <a:r>
              <a:rPr lang="en-US" altLang="en-US" sz="900" b="1" i="1" dirty="0">
                <a:solidFill>
                  <a:srgbClr val="0000A8"/>
                </a:solidFill>
                <a:ea typeface="ＭＳ Ｐゴシック" panose="020B0600070205080204" pitchFamily="34" charset="-128"/>
                <a:cs typeface="+mj-cs"/>
              </a:rPr>
              <a:t>: Thanks to Dr. </a:t>
            </a:r>
            <a:r>
              <a:rPr lang="en-US" altLang="en-US" sz="900" b="1" i="1" dirty="0" err="1">
                <a:solidFill>
                  <a:srgbClr val="0000A8"/>
                </a:solidFill>
                <a:ea typeface="ＭＳ Ｐゴシック" panose="020B0600070205080204" pitchFamily="34" charset="-128"/>
                <a:cs typeface="+mj-cs"/>
              </a:rPr>
              <a:t>Zainab</a:t>
            </a:r>
            <a:r>
              <a:rPr lang="en-US" altLang="en-US" sz="900" b="1" i="1" dirty="0">
                <a:solidFill>
                  <a:srgbClr val="0000A8"/>
                </a:solidFill>
                <a:ea typeface="ＭＳ Ｐゴシック" panose="020B0600070205080204" pitchFamily="34" charset="-128"/>
                <a:cs typeface="+mj-cs"/>
              </a:rPr>
              <a:t> FAST-NUCES, ISB and </a:t>
            </a:r>
            <a:r>
              <a:rPr lang="en-US" sz="900" b="1" kern="0" dirty="0">
                <a:solidFill>
                  <a:srgbClr val="0000A8"/>
                </a:solidFill>
                <a:latin typeface="Arial" pitchFamily="34" charset="0"/>
                <a:ea typeface="ＭＳ Ｐゴシック" charset="-128"/>
                <a:cs typeface="Arial" pitchFamily="34" charset="0"/>
              </a:rPr>
              <a:t>Douglas Wilhelm Harder, </a:t>
            </a:r>
            <a:r>
              <a:rPr lang="en-US" sz="900" b="1" kern="0" dirty="0" err="1">
                <a:solidFill>
                  <a:srgbClr val="0000A8"/>
                </a:solidFill>
                <a:latin typeface="Arial" pitchFamily="34" charset="0"/>
                <a:ea typeface="ＭＳ Ｐゴシック" charset="-128"/>
                <a:cs typeface="Arial" pitchFamily="34" charset="0"/>
              </a:rPr>
              <a:t>M.Math</a:t>
            </a:r>
            <a:r>
              <a:rPr lang="en-US" sz="900" b="1" kern="0" dirty="0">
                <a:solidFill>
                  <a:srgbClr val="0000A8"/>
                </a:solidFill>
                <a:latin typeface="Arial" pitchFamily="34" charset="0"/>
                <a:ea typeface="ＭＳ Ｐゴシック" charset="-128"/>
                <a:cs typeface="Arial" pitchFamily="34" charset="0"/>
              </a:rPr>
              <a:t>. LEL </a:t>
            </a:r>
            <a:r>
              <a:rPr lang="en-US" sz="900" kern="0" dirty="0">
                <a:solidFill>
                  <a:srgbClr val="0000A8"/>
                </a:solidFill>
                <a:latin typeface="Arial" pitchFamily="34" charset="0"/>
                <a:ea typeface="ＭＳ Ｐゴシック" charset="-128"/>
                <a:cs typeface="Arial" pitchFamily="34" charset="0"/>
              </a:rPr>
              <a:t>Department of Electrical and Computer Engineering University of Waterloo </a:t>
            </a:r>
            <a:r>
              <a:rPr lang="en-US" sz="900" kern="0" dirty="0" err="1">
                <a:solidFill>
                  <a:srgbClr val="0000A8"/>
                </a:solidFill>
                <a:latin typeface="Arial" pitchFamily="34" charset="0"/>
                <a:ea typeface="ＭＳ Ｐゴシック" charset="-128"/>
                <a:cs typeface="Arial" pitchFamily="34" charset="0"/>
              </a:rPr>
              <a:t>Waterloo</a:t>
            </a:r>
            <a:r>
              <a:rPr lang="en-US" sz="900" kern="0" dirty="0">
                <a:solidFill>
                  <a:srgbClr val="0000A8"/>
                </a:solidFill>
                <a:latin typeface="Arial" pitchFamily="34" charset="0"/>
                <a:ea typeface="ＭＳ Ｐゴシック" charset="-128"/>
                <a:cs typeface="Arial" pitchFamily="34" charset="0"/>
              </a:rPr>
              <a:t>, Ontario, Canada, I have adopted my slides from their slides. </a:t>
            </a:r>
          </a:p>
        </p:txBody>
      </p:sp>
      <p:sp>
        <p:nvSpPr>
          <p:cNvPr id="7" name="Flowchart: Connector 6">
            <a:extLst>
              <a:ext uri="{FF2B5EF4-FFF2-40B4-BE49-F238E27FC236}">
                <a16:creationId xmlns:a16="http://schemas.microsoft.com/office/drawing/2014/main" id="{DE4B911A-EB88-4B33-B4F1-A750A284DB4B}"/>
              </a:ext>
            </a:extLst>
          </p:cNvPr>
          <p:cNvSpPr/>
          <p:nvPr/>
        </p:nvSpPr>
        <p:spPr>
          <a:xfrm>
            <a:off x="4266831" y="4832312"/>
            <a:ext cx="450542" cy="432628"/>
          </a:xfrm>
          <a:prstGeom prst="flowChartConnector">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9"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750" y="2194067"/>
            <a:ext cx="1509836" cy="186860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0549" y="3353963"/>
            <a:ext cx="1434218" cy="1868608"/>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60951" y="2107205"/>
            <a:ext cx="1551404" cy="2270346"/>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42253" y="3355683"/>
            <a:ext cx="1418354" cy="2043737"/>
          </a:xfrm>
          <a:prstGeom prst="rect">
            <a:avLst/>
          </a:prstGeom>
        </p:spPr>
      </p:pic>
    </p:spTree>
    <p:extLst>
      <p:ext uri="{BB962C8B-B14F-4D97-AF65-F5344CB8AC3E}">
        <p14:creationId xmlns:p14="http://schemas.microsoft.com/office/powerpoint/2010/main" val="4213066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program (example)</a:t>
            </a:r>
            <a:endParaRPr lang="en-US" dirty="0"/>
          </a:p>
        </p:txBody>
      </p:sp>
      <p:sp>
        <p:nvSpPr>
          <p:cNvPr id="4" name="Slide Number Placeholder 3"/>
          <p:cNvSpPr>
            <a:spLocks noGrp="1"/>
          </p:cNvSpPr>
          <p:nvPr>
            <p:ph type="sldNum" sz="quarter" idx="11"/>
          </p:nvPr>
        </p:nvSpPr>
        <p:spPr/>
        <p:txBody>
          <a:bodyPr/>
          <a:lstStyle/>
          <a:p>
            <a:fld id="{63C8D6E8-E2D4-466A-B54E-56FCD6F950CE}" type="slidenum">
              <a:rPr lang="en-GB" smtClean="0"/>
              <a:pPr/>
              <a:t>4</a:t>
            </a:fld>
            <a:endParaRPr lang="en-GB"/>
          </a:p>
        </p:txBody>
      </p:sp>
      <p:sp>
        <p:nvSpPr>
          <p:cNvPr id="10" name="Rectangle 5"/>
          <p:cNvSpPr>
            <a:spLocks noChangeArrowheads="1"/>
          </p:cNvSpPr>
          <p:nvPr/>
        </p:nvSpPr>
        <p:spPr bwMode="auto">
          <a:xfrm>
            <a:off x="467544" y="2325073"/>
            <a:ext cx="756084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10"/>
          <p:cNvSpPr/>
          <p:nvPr/>
        </p:nvSpPr>
        <p:spPr>
          <a:xfrm>
            <a:off x="467544" y="1124744"/>
            <a:ext cx="6390456" cy="7078861"/>
          </a:xfrm>
          <a:prstGeom prst="rect">
            <a:avLst/>
          </a:prstGeom>
        </p:spPr>
        <p:txBody>
          <a:bodyPr wrap="square">
            <a:spAutoFit/>
          </a:bodyPr>
          <a:lstStyle/>
          <a:p>
            <a:r>
              <a:rPr lang="en-US" sz="2800" dirty="0" err="1"/>
              <a:t>int</a:t>
            </a:r>
            <a:r>
              <a:rPr lang="en-US" sz="2800" dirty="0"/>
              <a:t> </a:t>
            </a:r>
            <a:r>
              <a:rPr lang="en-US" sz="2800" dirty="0" err="1"/>
              <a:t>arrayMax</a:t>
            </a:r>
            <a:r>
              <a:rPr lang="en-US" sz="2800" dirty="0"/>
              <a:t> (</a:t>
            </a:r>
            <a:r>
              <a:rPr lang="en-US" sz="2800" dirty="0" err="1"/>
              <a:t>int</a:t>
            </a:r>
            <a:r>
              <a:rPr lang="en-US" sz="2800" dirty="0"/>
              <a:t> A[], </a:t>
            </a:r>
            <a:r>
              <a:rPr lang="en-US" sz="2800" dirty="0" err="1"/>
              <a:t>int</a:t>
            </a:r>
            <a:r>
              <a:rPr lang="en-US" sz="2800" dirty="0"/>
              <a:t> n</a:t>
            </a:r>
            <a:r>
              <a:rPr lang="en-US" sz="2800" dirty="0" smtClean="0"/>
              <a:t>) {    </a:t>
            </a:r>
          </a:p>
          <a:p>
            <a:r>
              <a:rPr lang="en-US" sz="2800" dirty="0" err="1" smtClean="0"/>
              <a:t>int</a:t>
            </a:r>
            <a:r>
              <a:rPr lang="en-US" sz="2800" dirty="0" smtClean="0"/>
              <a:t> </a:t>
            </a:r>
            <a:r>
              <a:rPr lang="en-US" sz="2800" dirty="0" err="1"/>
              <a:t>i</a:t>
            </a:r>
            <a:r>
              <a:rPr lang="en-US" sz="2800" dirty="0" smtClean="0"/>
              <a:t>;</a:t>
            </a:r>
          </a:p>
          <a:p>
            <a:endParaRPr lang="en-US" sz="2800" dirty="0" smtClean="0"/>
          </a:p>
          <a:p>
            <a:r>
              <a:rPr lang="en-US" sz="2800" dirty="0" err="1" smtClean="0"/>
              <a:t>int</a:t>
            </a:r>
            <a:r>
              <a:rPr lang="en-US" sz="2800" dirty="0" smtClean="0"/>
              <a:t> </a:t>
            </a:r>
            <a:r>
              <a:rPr lang="en-US" sz="2800" dirty="0" err="1"/>
              <a:t>currentMax</a:t>
            </a:r>
            <a:r>
              <a:rPr lang="en-US" sz="2800" dirty="0"/>
              <a:t> =A[0</a:t>
            </a:r>
            <a:r>
              <a:rPr lang="en-US" sz="2800" dirty="0" smtClean="0"/>
              <a:t>];</a:t>
            </a:r>
          </a:p>
          <a:p>
            <a:r>
              <a:rPr lang="en-US" sz="2800" dirty="0" smtClean="0"/>
              <a:t>for </a:t>
            </a:r>
            <a:r>
              <a:rPr lang="en-US" sz="2800" dirty="0"/>
              <a:t>(</a:t>
            </a:r>
            <a:r>
              <a:rPr lang="en-US" sz="2800" dirty="0" err="1"/>
              <a:t>i</a:t>
            </a:r>
            <a:r>
              <a:rPr lang="en-US" sz="2800" dirty="0"/>
              <a:t>=1;i&lt;n</a:t>
            </a:r>
            <a:r>
              <a:rPr lang="en-US" sz="2800" dirty="0" smtClean="0"/>
              <a:t>;)</a:t>
            </a:r>
          </a:p>
          <a:p>
            <a:endParaRPr lang="en-US" sz="2800" dirty="0"/>
          </a:p>
          <a:p>
            <a:r>
              <a:rPr lang="en-US" sz="2800" dirty="0" smtClean="0"/>
              <a:t>if(A[</a:t>
            </a:r>
            <a:r>
              <a:rPr lang="en-US" sz="2800" dirty="0" err="1" smtClean="0"/>
              <a:t>i</a:t>
            </a:r>
            <a:r>
              <a:rPr lang="en-US" sz="2800" dirty="0"/>
              <a:t>]&gt;</a:t>
            </a:r>
            <a:r>
              <a:rPr lang="en-US" sz="2800" dirty="0" err="1"/>
              <a:t>currentMax</a:t>
            </a:r>
            <a:r>
              <a:rPr lang="en-US" sz="2800" dirty="0"/>
              <a:t>) </a:t>
            </a:r>
            <a:endParaRPr lang="en-US" sz="2800" dirty="0" smtClean="0"/>
          </a:p>
          <a:p>
            <a:endParaRPr lang="en-US" sz="2800" dirty="0"/>
          </a:p>
          <a:p>
            <a:r>
              <a:rPr lang="en-US" sz="2800" dirty="0" err="1" smtClean="0"/>
              <a:t>currentMax</a:t>
            </a:r>
            <a:r>
              <a:rPr lang="en-US" sz="2800" dirty="0" smtClean="0"/>
              <a:t>=A[</a:t>
            </a:r>
            <a:r>
              <a:rPr lang="en-US" sz="2800" dirty="0" err="1" smtClean="0"/>
              <a:t>i</a:t>
            </a:r>
            <a:r>
              <a:rPr lang="en-US" sz="2800" dirty="0"/>
              <a:t>];	</a:t>
            </a:r>
            <a:endParaRPr lang="en-US" sz="2800" dirty="0" smtClean="0"/>
          </a:p>
          <a:p>
            <a:r>
              <a:rPr lang="en-US" sz="2800" dirty="0" err="1" smtClean="0"/>
              <a:t>i</a:t>
            </a:r>
            <a:r>
              <a:rPr lang="en-US" sz="2800" dirty="0" smtClean="0"/>
              <a:t> </a:t>
            </a:r>
            <a:r>
              <a:rPr lang="en-US" sz="2800" dirty="0"/>
              <a:t>= i+1;  </a:t>
            </a:r>
            <a:endParaRPr lang="en-US" sz="2800" dirty="0" smtClean="0"/>
          </a:p>
          <a:p>
            <a:r>
              <a:rPr lang="en-US" sz="2800" dirty="0" smtClean="0"/>
              <a:t>return </a:t>
            </a:r>
            <a:r>
              <a:rPr lang="en-US" sz="2800" dirty="0" err="1"/>
              <a:t>currentMax</a:t>
            </a:r>
            <a:r>
              <a:rPr lang="en-US" sz="2800" dirty="0" smtClean="0"/>
              <a:t>;</a:t>
            </a:r>
          </a:p>
          <a:p>
            <a:endParaRPr lang="en-US" sz="2800" dirty="0"/>
          </a:p>
          <a:p>
            <a:r>
              <a:rPr lang="en-US" sz="2800" dirty="0" smtClean="0"/>
              <a:t>}</a:t>
            </a:r>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749784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t>
            </a:r>
            <a:r>
              <a:rPr lang="en-US" dirty="0" smtClean="0"/>
              <a:t>Time (simple way)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To </a:t>
                </a:r>
                <a:r>
                  <a:rPr lang="en-US" dirty="0"/>
                  <a:t>simplify the process, the running time is calculated on the basis of every </a:t>
                </a:r>
                <a:r>
                  <a:rPr lang="en-US" dirty="0" smtClean="0"/>
                  <a:t>statement instead </a:t>
                </a:r>
                <a:r>
                  <a:rPr lang="en-US" dirty="0"/>
                  <a:t>of primitive operations involved in each expression</a:t>
                </a:r>
                <a:r>
                  <a:rPr lang="en-US" dirty="0" smtClean="0"/>
                  <a:t>.</a:t>
                </a:r>
              </a:p>
              <a:p>
                <a:pPr lvl="1"/>
                <a:r>
                  <a:rPr lang="en-US" dirty="0" smtClean="0"/>
                  <a:t>Because </a:t>
                </a:r>
                <a:r>
                  <a:rPr lang="en-US" dirty="0"/>
                  <a:t>every </a:t>
                </a:r>
                <a:r>
                  <a:rPr lang="en-US" dirty="0" smtClean="0"/>
                  <a:t>statement </a:t>
                </a:r>
                <a14:m>
                  <m:oMath xmlns:m="http://schemas.openxmlformats.org/officeDocument/2006/math">
                    <m:r>
                      <a:rPr lang="en-US" i="1" dirty="0" smtClean="0">
                        <a:latin typeface="Cambria Math" panose="02040503050406030204" pitchFamily="18" charset="0"/>
                      </a:rPr>
                      <m:t>𝑖</m:t>
                    </m:r>
                    <m:r>
                      <a:rPr lang="en-US" i="1" dirty="0" smtClean="0">
                        <a:latin typeface="Cambria Math" panose="02040503050406030204" pitchFamily="18" charset="0"/>
                      </a:rPr>
                      <m:t> </m:t>
                    </m:r>
                  </m:oMath>
                </a14:m>
                <a:r>
                  <a:rPr lang="en-US" dirty="0"/>
                  <a:t>is executed in a constant </a:t>
                </a:r>
                <a:r>
                  <a:rPr lang="en-US" dirty="0" smtClean="0"/>
                  <a:t>time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𝑖</m:t>
                        </m:r>
                      </m:sub>
                    </m:sSub>
                  </m:oMath>
                </a14:m>
                <a:r>
                  <a:rPr lang="en-US" dirty="0" smtClean="0"/>
                  <a:t> each </a:t>
                </a:r>
                <a:r>
                  <a:rPr lang="en-US" dirty="0"/>
                  <a:t>time</a:t>
                </a:r>
              </a:p>
              <a:p>
                <a:pPr lvl="1"/>
                <a:r>
                  <a:rPr lang="en-US" dirty="0" smtClean="0"/>
                  <a:t>The </a:t>
                </a:r>
                <a:r>
                  <a:rPr lang="en-US" dirty="0"/>
                  <a:t>impact of number of operations in each statement is therefore constant is </a:t>
                </a:r>
                <a:r>
                  <a:rPr lang="en-US" dirty="0" smtClean="0"/>
                  <a:t>negligible (Example: simple loop)</a:t>
                </a:r>
                <a:endParaRPr lang="en-US" dirty="0"/>
              </a:p>
              <a:p>
                <a:pPr marL="457200" lvl="1" indent="0">
                  <a:buNone/>
                </a:pPr>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61" t="-835" r="-574"/>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63C8D6E8-E2D4-466A-B54E-56FCD6F950CE}" type="slidenum">
              <a:rPr lang="en-GB" smtClean="0"/>
              <a:pPr/>
              <a:t>5</a:t>
            </a:fld>
            <a:endParaRPr lang="en-GB"/>
          </a:p>
        </p:txBody>
      </p:sp>
      <p:pic>
        <p:nvPicPr>
          <p:cNvPr id="5" name="Picture 4"/>
          <p:cNvPicPr>
            <a:picLocks noChangeAspect="1"/>
          </p:cNvPicPr>
          <p:nvPr/>
        </p:nvPicPr>
        <p:blipFill>
          <a:blip r:embed="rId3"/>
          <a:stretch>
            <a:fillRect/>
          </a:stretch>
        </p:blipFill>
        <p:spPr>
          <a:xfrm>
            <a:off x="899099" y="3132902"/>
            <a:ext cx="7198201" cy="2606067"/>
          </a:xfrm>
          <a:prstGeom prst="rect">
            <a:avLst/>
          </a:prstGeom>
        </p:spPr>
      </p:pic>
      <p:pic>
        <p:nvPicPr>
          <p:cNvPr id="6" name="Picture 5"/>
          <p:cNvPicPr>
            <a:picLocks noChangeAspect="1"/>
          </p:cNvPicPr>
          <p:nvPr/>
        </p:nvPicPr>
        <p:blipFill>
          <a:blip r:embed="rId4"/>
          <a:stretch>
            <a:fillRect/>
          </a:stretch>
        </p:blipFill>
        <p:spPr>
          <a:xfrm>
            <a:off x="899099" y="5768798"/>
            <a:ext cx="7198201" cy="1073467"/>
          </a:xfrm>
          <a:prstGeom prst="rect">
            <a:avLst/>
          </a:prstGeom>
        </p:spPr>
      </p:pic>
      <p:sp>
        <p:nvSpPr>
          <p:cNvPr id="7" name="Rectangle 6"/>
          <p:cNvSpPr/>
          <p:nvPr/>
        </p:nvSpPr>
        <p:spPr>
          <a:xfrm>
            <a:off x="4424892" y="3522180"/>
            <a:ext cx="3672408" cy="1790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71600" y="5517232"/>
            <a:ext cx="7125700"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374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(simple if-Statement)</a:t>
            </a:r>
            <a:endParaRPr lang="en-US" dirty="0"/>
          </a:p>
        </p:txBody>
      </p:sp>
      <p:sp>
        <p:nvSpPr>
          <p:cNvPr id="4" name="Slide Number Placeholder 3"/>
          <p:cNvSpPr>
            <a:spLocks noGrp="1"/>
          </p:cNvSpPr>
          <p:nvPr>
            <p:ph type="sldNum" sz="quarter" idx="11"/>
          </p:nvPr>
        </p:nvSpPr>
        <p:spPr/>
        <p:txBody>
          <a:bodyPr/>
          <a:lstStyle/>
          <a:p>
            <a:fld id="{63C8D6E8-E2D4-466A-B54E-56FCD6F950CE}" type="slidenum">
              <a:rPr lang="en-GB" smtClean="0"/>
              <a:pPr/>
              <a:t>6</a:t>
            </a:fld>
            <a:endParaRPr lang="en-GB"/>
          </a:p>
        </p:txBody>
      </p:sp>
      <p:pic>
        <p:nvPicPr>
          <p:cNvPr id="5" name="Picture 4"/>
          <p:cNvPicPr>
            <a:picLocks noChangeAspect="1"/>
          </p:cNvPicPr>
          <p:nvPr/>
        </p:nvPicPr>
        <p:blipFill>
          <a:blip r:embed="rId2"/>
          <a:stretch>
            <a:fillRect/>
          </a:stretch>
        </p:blipFill>
        <p:spPr>
          <a:xfrm>
            <a:off x="323528" y="1196752"/>
            <a:ext cx="8557686" cy="3744416"/>
          </a:xfrm>
          <a:prstGeom prst="rect">
            <a:avLst/>
          </a:prstGeom>
        </p:spPr>
      </p:pic>
      <p:sp>
        <p:nvSpPr>
          <p:cNvPr id="6" name="Rectangle 5"/>
          <p:cNvSpPr/>
          <p:nvPr/>
        </p:nvSpPr>
        <p:spPr>
          <a:xfrm>
            <a:off x="4932040" y="1700808"/>
            <a:ext cx="3240360" cy="2016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273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(Nested Loop)</a:t>
            </a:r>
            <a:endParaRPr lang="en-US" dirty="0"/>
          </a:p>
        </p:txBody>
      </p:sp>
      <p:pic>
        <p:nvPicPr>
          <p:cNvPr id="5" name="Content Placeholder 4"/>
          <p:cNvPicPr>
            <a:picLocks noGrp="1" noChangeAspect="1"/>
          </p:cNvPicPr>
          <p:nvPr>
            <p:ph idx="1"/>
          </p:nvPr>
        </p:nvPicPr>
        <p:blipFill>
          <a:blip r:embed="rId2"/>
          <a:stretch>
            <a:fillRect/>
          </a:stretch>
        </p:blipFill>
        <p:spPr>
          <a:xfrm>
            <a:off x="323528" y="1124744"/>
            <a:ext cx="8496944" cy="3781033"/>
          </a:xfrm>
          <a:prstGeom prst="rect">
            <a:avLst/>
          </a:prstGeom>
        </p:spPr>
      </p:pic>
      <p:sp>
        <p:nvSpPr>
          <p:cNvPr id="4" name="Slide Number Placeholder 3"/>
          <p:cNvSpPr>
            <a:spLocks noGrp="1"/>
          </p:cNvSpPr>
          <p:nvPr>
            <p:ph type="sldNum" sz="quarter" idx="11"/>
          </p:nvPr>
        </p:nvSpPr>
        <p:spPr>
          <a:xfrm>
            <a:off x="6732588" y="6413648"/>
            <a:ext cx="2133600" cy="476250"/>
          </a:xfrm>
        </p:spPr>
        <p:txBody>
          <a:bodyPr/>
          <a:lstStyle/>
          <a:p>
            <a:fld id="{63C8D6E8-E2D4-466A-B54E-56FCD6F950CE}" type="slidenum">
              <a:rPr lang="en-GB" smtClean="0"/>
              <a:pPr/>
              <a:t>7</a:t>
            </a:fld>
            <a:endParaRPr lang="en-GB"/>
          </a:p>
        </p:txBody>
      </p:sp>
      <p:pic>
        <p:nvPicPr>
          <p:cNvPr id="6" name="Picture 5"/>
          <p:cNvPicPr>
            <a:picLocks noChangeAspect="1"/>
          </p:cNvPicPr>
          <p:nvPr/>
        </p:nvPicPr>
        <p:blipFill>
          <a:blip r:embed="rId3"/>
          <a:stretch>
            <a:fillRect/>
          </a:stretch>
        </p:blipFill>
        <p:spPr>
          <a:xfrm>
            <a:off x="199383" y="5064006"/>
            <a:ext cx="8745233" cy="1080542"/>
          </a:xfrm>
          <a:prstGeom prst="rect">
            <a:avLst/>
          </a:prstGeom>
        </p:spPr>
      </p:pic>
      <p:pic>
        <p:nvPicPr>
          <p:cNvPr id="3" name="Picture 2"/>
          <p:cNvPicPr>
            <a:picLocks noChangeAspect="1"/>
          </p:cNvPicPr>
          <p:nvPr/>
        </p:nvPicPr>
        <p:blipFill>
          <a:blip r:embed="rId4"/>
          <a:stretch>
            <a:fillRect/>
          </a:stretch>
        </p:blipFill>
        <p:spPr>
          <a:xfrm>
            <a:off x="5004048" y="1556792"/>
            <a:ext cx="3384376" cy="3270012"/>
          </a:xfrm>
          <a:prstGeom prst="rect">
            <a:avLst/>
          </a:prstGeom>
        </p:spPr>
      </p:pic>
      <p:sp>
        <p:nvSpPr>
          <p:cNvPr id="7" name="Rectangle 6"/>
          <p:cNvSpPr/>
          <p:nvPr/>
        </p:nvSpPr>
        <p:spPr>
          <a:xfrm>
            <a:off x="1907704" y="4929456"/>
            <a:ext cx="6958484" cy="674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950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 Factors</a:t>
            </a:r>
          </a:p>
        </p:txBody>
      </p:sp>
      <p:sp>
        <p:nvSpPr>
          <p:cNvPr id="3" name="Content Placeholder 2"/>
          <p:cNvSpPr>
            <a:spLocks noGrp="1"/>
          </p:cNvSpPr>
          <p:nvPr>
            <p:ph idx="1"/>
          </p:nvPr>
        </p:nvSpPr>
        <p:spPr/>
        <p:txBody>
          <a:bodyPr/>
          <a:lstStyle/>
          <a:p>
            <a:r>
              <a:rPr lang="en-US" sz="2400" dirty="0"/>
              <a:t>An algorithm’s proportional time requirement is known as </a:t>
            </a:r>
            <a:r>
              <a:rPr lang="en-US" sz="2400" i="1" dirty="0"/>
              <a:t>Growth Rate</a:t>
            </a:r>
            <a:r>
              <a:rPr lang="en-US" sz="2400" dirty="0"/>
              <a:t>. We can compare the efficiency of two algorithms by comparing their Growth Rates only </a:t>
            </a:r>
            <a:endParaRPr lang="en-US" sz="2400" dirty="0" smtClean="0"/>
          </a:p>
          <a:p>
            <a:r>
              <a:rPr lang="en-US" sz="2400" dirty="0" smtClean="0"/>
              <a:t>To find growth rate </a:t>
            </a:r>
            <a:r>
              <a:rPr lang="en-US" sz="2400" dirty="0"/>
              <a:t>we will </a:t>
            </a:r>
            <a:r>
              <a:rPr lang="en-US" sz="2400" dirty="0" smtClean="0"/>
              <a:t>look only </a:t>
            </a:r>
            <a:r>
              <a:rPr lang="en-US" sz="2400" dirty="0"/>
              <a:t>at </a:t>
            </a:r>
            <a:r>
              <a:rPr lang="en-US" sz="2400" dirty="0" smtClean="0"/>
              <a:t>the leading term of </a:t>
            </a:r>
            <a:r>
              <a:rPr lang="en-US" sz="2400" dirty="0"/>
              <a:t>the running time.</a:t>
            </a:r>
          </a:p>
          <a:p>
            <a:r>
              <a:rPr lang="en-US" sz="2400" dirty="0" smtClean="0"/>
              <a:t>We get the growth rate from </a:t>
            </a:r>
            <a:r>
              <a:rPr lang="en-US" sz="2400" dirty="0"/>
              <a:t>T(N) </a:t>
            </a:r>
            <a:r>
              <a:rPr lang="en-US" sz="2400" dirty="0" smtClean="0"/>
              <a:t>by </a:t>
            </a:r>
          </a:p>
          <a:p>
            <a:pPr lvl="1"/>
            <a:r>
              <a:rPr lang="en-US" sz="2400" dirty="0"/>
              <a:t>Consider all variables which are provided as input:</a:t>
            </a:r>
            <a:endParaRPr lang="en-US" sz="2400" b="1" dirty="0"/>
          </a:p>
          <a:p>
            <a:pPr lvl="1"/>
            <a:r>
              <a:rPr lang="en-US" sz="2400" dirty="0" smtClean="0"/>
              <a:t>Dropping lower-order terms.</a:t>
            </a:r>
          </a:p>
          <a:p>
            <a:pPr lvl="1"/>
            <a:r>
              <a:rPr lang="en-US" sz="2400" dirty="0" smtClean="0"/>
              <a:t>By ignoring the constant coefficient in the leading </a:t>
            </a:r>
            <a:r>
              <a:rPr lang="pt-BR" sz="2400" dirty="0" smtClean="0"/>
              <a:t>term. </a:t>
            </a:r>
          </a:p>
          <a:p>
            <a:pPr lvl="1"/>
            <a:r>
              <a:rPr lang="pt-BR" sz="2400" dirty="0" smtClean="0"/>
              <a:t>Example: 10</a:t>
            </a:r>
            <a:r>
              <a:rPr lang="pt-BR" sz="2400" baseline="30000" dirty="0" smtClean="0"/>
              <a:t>5</a:t>
            </a:r>
            <a:r>
              <a:rPr lang="pt-BR" sz="2400" dirty="0" smtClean="0"/>
              <a:t>n</a:t>
            </a:r>
            <a:r>
              <a:rPr lang="pt-BR" sz="2400" baseline="30000" dirty="0" smtClean="0"/>
              <a:t>2</a:t>
            </a:r>
            <a:r>
              <a:rPr lang="pt-BR" sz="2400" dirty="0"/>
              <a:t>+ </a:t>
            </a:r>
            <a:r>
              <a:rPr lang="pt-BR" sz="2400" dirty="0" smtClean="0"/>
              <a:t>10</a:t>
            </a:r>
            <a:r>
              <a:rPr lang="pt-BR" sz="2400" baseline="30000" dirty="0" smtClean="0"/>
              <a:t>8</a:t>
            </a:r>
            <a:r>
              <a:rPr lang="pt-BR" sz="2400" dirty="0" smtClean="0"/>
              <a:t>n becomes </a:t>
            </a:r>
            <a:r>
              <a:rPr lang="pt-BR" sz="2400" dirty="0"/>
              <a:t>n</a:t>
            </a:r>
            <a:r>
              <a:rPr lang="pt-BR" sz="2400" baseline="30000" dirty="0"/>
              <a:t>2</a:t>
            </a:r>
            <a:endParaRPr lang="pt-BR" sz="2400" dirty="0"/>
          </a:p>
          <a:p>
            <a:r>
              <a:rPr lang="en-US" sz="2400" dirty="0" smtClean="0"/>
              <a:t>The growth rate is not affected for large n by constant factors and lower-order terms</a:t>
            </a:r>
          </a:p>
          <a:p>
            <a:endParaRPr lang="en-US" dirty="0"/>
          </a:p>
        </p:txBody>
      </p:sp>
      <p:sp>
        <p:nvSpPr>
          <p:cNvPr id="4" name="Footer Placeholder 3"/>
          <p:cNvSpPr>
            <a:spLocks noGrp="1"/>
          </p:cNvSpPr>
          <p:nvPr>
            <p:ph type="ftr" sz="quarter" idx="4294967295"/>
          </p:nvPr>
        </p:nvSpPr>
        <p:spPr>
          <a:xfrm>
            <a:off x="3062088" y="6381750"/>
            <a:ext cx="3024188" cy="476250"/>
          </a:xfrm>
          <a:prstGeom prst="rect">
            <a:avLst/>
          </a:prstGeom>
        </p:spPr>
        <p:txBody>
          <a:bodyPr/>
          <a:lstStyle/>
          <a:p>
            <a:r>
              <a:rPr lang="en-GB" dirty="0"/>
              <a:t>2-Complexity</a:t>
            </a:r>
          </a:p>
        </p:txBody>
      </p:sp>
      <p:sp>
        <p:nvSpPr>
          <p:cNvPr id="5" name="Slide Number Placeholder 4"/>
          <p:cNvSpPr>
            <a:spLocks noGrp="1"/>
          </p:cNvSpPr>
          <p:nvPr>
            <p:ph type="sldNum" sz="quarter" idx="11"/>
          </p:nvPr>
        </p:nvSpPr>
        <p:spPr/>
        <p:txBody>
          <a:bodyPr/>
          <a:lstStyle/>
          <a:p>
            <a:fld id="{63C8D6E8-E2D4-466A-B54E-56FCD6F950CE}" type="slidenum">
              <a:rPr lang="en-GB" smtClean="0"/>
              <a:pPr/>
              <a:t>8</a:t>
            </a:fld>
            <a:endParaRPr lang="en-GB"/>
          </a:p>
        </p:txBody>
      </p:sp>
    </p:spTree>
    <p:extLst>
      <p:ext uri="{BB962C8B-B14F-4D97-AF65-F5344CB8AC3E}">
        <p14:creationId xmlns:p14="http://schemas.microsoft.com/office/powerpoint/2010/main" val="357383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half" idx="2"/>
          </p:nvPr>
        </p:nvSpPr>
        <p:spPr>
          <a:xfrm>
            <a:off x="179512" y="1196752"/>
            <a:ext cx="4320480" cy="3951288"/>
          </a:xfrm>
        </p:spPr>
        <p:txBody>
          <a:bodyPr/>
          <a:lstStyle/>
          <a:p>
            <a:r>
              <a:rPr lang="en-US" dirty="0"/>
              <a:t>The growth rate is not affected by</a:t>
            </a:r>
          </a:p>
          <a:p>
            <a:pPr lvl="1"/>
            <a:r>
              <a:rPr lang="en-US" dirty="0"/>
              <a:t>Constant factors or </a:t>
            </a:r>
          </a:p>
          <a:p>
            <a:pPr lvl="1"/>
            <a:r>
              <a:rPr lang="en-US" dirty="0"/>
              <a:t>Lower-order terms</a:t>
            </a:r>
          </a:p>
          <a:p>
            <a:endParaRPr lang="en-US" dirty="0"/>
          </a:p>
          <a:p>
            <a:r>
              <a:rPr lang="en-US" dirty="0"/>
              <a:t>Examples</a:t>
            </a:r>
          </a:p>
          <a:p>
            <a:pPr lvl="1"/>
            <a:r>
              <a:rPr lang="en-US" dirty="0">
                <a:latin typeface="Consolas" panose="020B0609020204030204" pitchFamily="49" charset="0"/>
              </a:rPr>
              <a:t>10</a:t>
            </a:r>
            <a:r>
              <a:rPr lang="en-US" baseline="30000" dirty="0">
                <a:latin typeface="Consolas" panose="020B0609020204030204" pitchFamily="49" charset="0"/>
              </a:rPr>
              <a:t>2</a:t>
            </a:r>
            <a:r>
              <a:rPr lang="en-US" dirty="0">
                <a:latin typeface="Consolas" panose="020B0609020204030204" pitchFamily="49" charset="0"/>
              </a:rPr>
              <a:t>n + 10</a:t>
            </a:r>
            <a:r>
              <a:rPr lang="en-US" baseline="30000" dirty="0">
                <a:latin typeface="Consolas" panose="020B0609020204030204" pitchFamily="49" charset="0"/>
              </a:rPr>
              <a:t>5</a:t>
            </a:r>
            <a:r>
              <a:rPr lang="en-US" dirty="0">
                <a:latin typeface="Consolas" panose="020B0609020204030204" pitchFamily="49" charset="0"/>
              </a:rPr>
              <a:t> </a:t>
            </a:r>
            <a:r>
              <a:rPr lang="en-US" dirty="0"/>
              <a:t>is a linear function</a:t>
            </a:r>
          </a:p>
          <a:p>
            <a:pPr lvl="1"/>
            <a:r>
              <a:rPr lang="en-US" dirty="0">
                <a:latin typeface="Consolas" panose="020B0609020204030204" pitchFamily="49" charset="0"/>
              </a:rPr>
              <a:t>10</a:t>
            </a:r>
            <a:r>
              <a:rPr lang="en-US" baseline="30000" dirty="0">
                <a:latin typeface="Consolas" panose="020B0609020204030204" pitchFamily="49" charset="0"/>
              </a:rPr>
              <a:t>5</a:t>
            </a:r>
            <a:r>
              <a:rPr lang="en-US" dirty="0">
                <a:latin typeface="Consolas" panose="020B0609020204030204" pitchFamily="49" charset="0"/>
              </a:rPr>
              <a:t>n</a:t>
            </a:r>
            <a:r>
              <a:rPr lang="en-US" baseline="30000" dirty="0">
                <a:latin typeface="Consolas" panose="020B0609020204030204" pitchFamily="49" charset="0"/>
              </a:rPr>
              <a:t>2</a:t>
            </a:r>
            <a:r>
              <a:rPr lang="en-US" dirty="0">
                <a:latin typeface="Consolas" panose="020B0609020204030204" pitchFamily="49" charset="0"/>
              </a:rPr>
              <a:t> + 10</a:t>
            </a:r>
            <a:r>
              <a:rPr lang="en-US" baseline="30000" dirty="0">
                <a:latin typeface="Consolas" panose="020B0609020204030204" pitchFamily="49" charset="0"/>
              </a:rPr>
              <a:t>8</a:t>
            </a:r>
            <a:r>
              <a:rPr lang="en-US" dirty="0">
                <a:latin typeface="Consolas" panose="020B0609020204030204" pitchFamily="49" charset="0"/>
              </a:rPr>
              <a:t>n </a:t>
            </a:r>
            <a:r>
              <a:rPr lang="en-US" dirty="0"/>
              <a:t>is a quadratic function</a:t>
            </a:r>
          </a:p>
          <a:p>
            <a:endParaRPr lang="en-US" dirty="0"/>
          </a:p>
        </p:txBody>
      </p:sp>
      <p:sp>
        <p:nvSpPr>
          <p:cNvPr id="4" name="Slide Number Placeholder 3"/>
          <p:cNvSpPr>
            <a:spLocks noGrp="1"/>
          </p:cNvSpPr>
          <p:nvPr>
            <p:ph type="sldNum" sz="quarter" idx="11"/>
          </p:nvPr>
        </p:nvSpPr>
        <p:spPr/>
        <p:txBody>
          <a:bodyPr/>
          <a:lstStyle/>
          <a:p>
            <a:fld id="{63C8D6E8-E2D4-466A-B54E-56FCD6F950CE}" type="slidenum">
              <a:rPr lang="en-GB" smtClean="0"/>
              <a:pPr/>
              <a:t>9</a:t>
            </a:fld>
            <a:endParaRPr lang="en-GB"/>
          </a:p>
        </p:txBody>
      </p:sp>
      <p:pic>
        <p:nvPicPr>
          <p:cNvPr id="5" name="Picture 4"/>
          <p:cNvPicPr>
            <a:picLocks noChangeAspect="1"/>
          </p:cNvPicPr>
          <p:nvPr/>
        </p:nvPicPr>
        <p:blipFill rotWithShape="1">
          <a:blip r:embed="rId2"/>
          <a:srcRect l="2871"/>
          <a:stretch/>
        </p:blipFill>
        <p:spPr>
          <a:xfrm>
            <a:off x="4588658" y="1368955"/>
            <a:ext cx="4322376" cy="3606882"/>
          </a:xfrm>
          <a:prstGeom prst="rect">
            <a:avLst/>
          </a:prstGeom>
        </p:spPr>
      </p:pic>
    </p:spTree>
    <p:extLst>
      <p:ext uri="{BB962C8B-B14F-4D97-AF65-F5344CB8AC3E}">
        <p14:creationId xmlns:p14="http://schemas.microsoft.com/office/powerpoint/2010/main" val="184511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24983</TotalTime>
  <Words>1523</Words>
  <Application>Microsoft Office PowerPoint</Application>
  <PresentationFormat>On-screen Show (4:3)</PresentationFormat>
  <Paragraphs>306</Paragraphs>
  <Slides>31</Slides>
  <Notes>11</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31</vt:i4>
      </vt:variant>
    </vt:vector>
  </HeadingPairs>
  <TitlesOfParts>
    <vt:vector size="47" baseType="lpstr">
      <vt:lpstr>Calibri Light</vt:lpstr>
      <vt:lpstr>Times New Roman</vt:lpstr>
      <vt:lpstr>Wingdings</vt:lpstr>
      <vt:lpstr>Tahoma</vt:lpstr>
      <vt:lpstr>Symbol</vt:lpstr>
      <vt:lpstr>Calibri</vt:lpstr>
      <vt:lpstr>Cambria Math</vt:lpstr>
      <vt:lpstr>Consolas</vt:lpstr>
      <vt:lpstr>TeXGyreAdventor</vt:lpstr>
      <vt:lpstr>Arial</vt:lpstr>
      <vt:lpstr>Wingdings 2</vt:lpstr>
      <vt:lpstr>ＭＳ Ｐゴシック</vt:lpstr>
      <vt:lpstr>Microsoft JhengHei</vt:lpstr>
      <vt:lpstr>Default Design</vt:lpstr>
      <vt:lpstr>Office Theme</vt:lpstr>
      <vt:lpstr>Equation</vt:lpstr>
      <vt:lpstr>Data Structures</vt:lpstr>
      <vt:lpstr>Agenda</vt:lpstr>
      <vt:lpstr>Example</vt:lpstr>
      <vt:lpstr>Computer program (example)</vt:lpstr>
      <vt:lpstr>Running Time (simple way)</vt:lpstr>
      <vt:lpstr>Example (simple if-Statement)</vt:lpstr>
      <vt:lpstr>Example (Nested Loop)</vt:lpstr>
      <vt:lpstr>Constant Factors</vt:lpstr>
      <vt:lpstr>Example</vt:lpstr>
      <vt:lpstr>Analyzing an Algorithm – Growth Rate </vt:lpstr>
      <vt:lpstr>Order of Growth: (Growth Rate) </vt:lpstr>
      <vt:lpstr>Common Growth rates</vt:lpstr>
      <vt:lpstr>Running time for small inputs </vt:lpstr>
      <vt:lpstr>Growth Rate (more examples)</vt:lpstr>
      <vt:lpstr>Growth Rate (big input)</vt:lpstr>
      <vt:lpstr>Common runtime from better to worse</vt:lpstr>
      <vt:lpstr>Growth Rate</vt:lpstr>
      <vt:lpstr>Growth Rate – Example </vt:lpstr>
      <vt:lpstr>Growth Rate – Example </vt:lpstr>
      <vt:lpstr>Growth Rate – Example </vt:lpstr>
      <vt:lpstr>Constant Factors</vt:lpstr>
      <vt:lpstr>Final Notes</vt:lpstr>
      <vt:lpstr>Upper Bound – Big-Oh Notation</vt:lpstr>
      <vt:lpstr>Analyzing an Algorithm</vt:lpstr>
      <vt:lpstr>Big Oh Exercise</vt:lpstr>
      <vt:lpstr>Analyzing an Algorithm</vt:lpstr>
      <vt:lpstr>Analyzing Loops index</vt:lpstr>
      <vt:lpstr>Exercises in Time Complexity Analysis</vt:lpstr>
      <vt:lpstr>Exercises in Time Complexity Analysis</vt:lpstr>
      <vt:lpstr>Analyzing an Algorithm – Blocks of Operations</vt:lpstr>
      <vt:lpstr>PowerPoint Presentation</vt:lpstr>
    </vt:vector>
  </TitlesOfParts>
  <Company>IPVS - Universität Stuttgart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Grundlagen der Betriebssysteme</dc:title>
  <dc:creator>koldehbs</dc:creator>
  <cp:lastModifiedBy>Subhan Ullah</cp:lastModifiedBy>
  <cp:revision>1206</cp:revision>
  <cp:lastPrinted>2013-10-17T07:59:38Z</cp:lastPrinted>
  <dcterms:created xsi:type="dcterms:W3CDTF">2007-03-29T10:37:57Z</dcterms:created>
  <dcterms:modified xsi:type="dcterms:W3CDTF">2023-08-31T10:45:58Z</dcterms:modified>
</cp:coreProperties>
</file>