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9"/>
  </p:notesMasterIdLst>
  <p:sldIdLst>
    <p:sldId id="523" r:id="rId3"/>
    <p:sldId id="525" r:id="rId4"/>
    <p:sldId id="524" r:id="rId5"/>
    <p:sldId id="527" r:id="rId6"/>
    <p:sldId id="544" r:id="rId7"/>
    <p:sldId id="526" r:id="rId8"/>
    <p:sldId id="545" r:id="rId9"/>
    <p:sldId id="546" r:id="rId10"/>
    <p:sldId id="528" r:id="rId11"/>
    <p:sldId id="532" r:id="rId12"/>
    <p:sldId id="547" r:id="rId13"/>
    <p:sldId id="507" r:id="rId14"/>
    <p:sldId id="508" r:id="rId15"/>
    <p:sldId id="509" r:id="rId16"/>
    <p:sldId id="549" r:id="rId17"/>
    <p:sldId id="550" r:id="rId18"/>
    <p:sldId id="510" r:id="rId19"/>
    <p:sldId id="512" r:id="rId20"/>
    <p:sldId id="514" r:id="rId21"/>
    <p:sldId id="559" r:id="rId22"/>
    <p:sldId id="560" r:id="rId23"/>
    <p:sldId id="561" r:id="rId24"/>
    <p:sldId id="515" r:id="rId25"/>
    <p:sldId id="518" r:id="rId26"/>
    <p:sldId id="516" r:id="rId27"/>
    <p:sldId id="551" r:id="rId28"/>
    <p:sldId id="519" r:id="rId29"/>
    <p:sldId id="513" r:id="rId30"/>
    <p:sldId id="562" r:id="rId31"/>
    <p:sldId id="552" r:id="rId32"/>
    <p:sldId id="555" r:id="rId33"/>
    <p:sldId id="556" r:id="rId34"/>
    <p:sldId id="557" r:id="rId35"/>
    <p:sldId id="558" r:id="rId36"/>
    <p:sldId id="506" r:id="rId37"/>
    <p:sldId id="548" r:id="rId38"/>
  </p:sldIdLst>
  <p:sldSz cx="9144000" cy="6858000" type="screen4x3"/>
  <p:notesSz cx="7315200" cy="9601200"/>
  <p:embeddedFontLst>
    <p:embeddedFont>
      <p:font typeface="Microsoft JhengHei" panose="020B0604030504040204" pitchFamily="34" charset="-120"/>
      <p:regular r:id="rId40"/>
      <p:bold r:id="rId41"/>
    </p:embeddedFont>
    <p:embeddedFont>
      <p:font typeface="Calibri Light" panose="020F0302020204030204" pitchFamily="34" charset="0"/>
      <p:regular r:id="rId42"/>
      <p:italic r:id="rId43"/>
    </p:embeddedFont>
    <p:embeddedFont>
      <p:font typeface="Tahoma" panose="020B0604030504040204" pitchFamily="34" charset="0"/>
      <p:regular r:id="rId44"/>
      <p:bold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Cambria Math" panose="02040503050406030204" pitchFamily="18" charset="0"/>
      <p:regular r:id="rId54"/>
    </p:embeddedFont>
    <p:embeddedFont>
      <p:font typeface="Wingdings 2" panose="05020102010507070707" pitchFamily="18" charset="2"/>
      <p:regular r:id="rId55"/>
    </p:embeddedFont>
    <p:embeddedFont>
      <p:font typeface="ＭＳ Ｐゴシック" panose="020B0600070205080204" pitchFamily="34" charset="-128"/>
      <p:regular r:id="rId56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3" autoAdjust="0"/>
    <p:restoredTop sz="78234" autoAdjust="0"/>
  </p:normalViewPr>
  <p:slideViewPr>
    <p:cSldViewPr>
      <p:cViewPr varScale="1">
        <p:scale>
          <a:sx n="68" d="100"/>
          <a:sy n="68" d="100"/>
        </p:scale>
        <p:origin x="1973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13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Rows</a:t>
            </a:r>
            <a:r>
              <a:rPr lang="en-US" baseline="0" dirty="0" smtClean="0"/>
              <a:t> major and column major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05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case= O(1)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Best case= O(n)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Best case= O(n+1/2) -</a:t>
            </a:r>
            <a:r>
              <a:rPr lang="en-US" dirty="0" smtClean="0">
                <a:sym typeface="Wingdings" panose="05000000000000000000" pitchFamily="2" charset="2"/>
              </a:rPr>
              <a:t> average case = sum of all case/ number </a:t>
            </a:r>
            <a:r>
              <a:rPr lang="en-US" smtClean="0">
                <a:sym typeface="Wingdings" panose="05000000000000000000" pitchFamily="2" charset="2"/>
              </a:rPr>
              <a:t>of cases  1+2+3+4+5…n n(n+1)/2n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13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2-Arrays data structures</a:t>
            </a:r>
          </a:p>
          <a:p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>
            <a:extLst>
              <a:ext uri="{FF2B5EF4-FFF2-40B4-BE49-F238E27FC236}">
                <a16:creationId xmlns:a16="http://schemas.microsoft.com/office/drawing/2014/main" id="{71758A14-4902-42B5-92D4-0BF6D1195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lang="en-US" altLang="en-US" sz="1400">
              <a:latin typeface="AvantGarde" pitchFamily="34" charset="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70104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pitchFamily="4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34">
            <a:extLst>
              <a:ext uri="{FF2B5EF4-FFF2-40B4-BE49-F238E27FC236}">
                <a16:creationId xmlns:a16="http://schemas.microsoft.com/office/drawing/2014/main" id="{573D020C-79A1-47BB-92A9-8C49A49F15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2FFE6-3007-4D81-9E29-DAB6911A0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731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204591-24BD-A542-B9D5-F8D8A88D2FEE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987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204591-24BD-A542-B9D5-F8D8A88D2FEE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65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6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42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AT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1956" y="1701588"/>
            <a:ext cx="8340092" cy="719369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1956" y="3250433"/>
            <a:ext cx="8340092" cy="719369"/>
          </a:xfrm>
        </p:spPr>
        <p:txBody>
          <a:bodyPr>
            <a:noAutofit/>
          </a:bodyPr>
          <a:lstStyle>
            <a:lvl1pPr marL="204788" indent="-204788" algn="ctr" defTabSz="289315" rtl="0" eaLnBrk="1" latinLnBrk="0" hangingPunct="1">
              <a:lnSpc>
                <a:spcPct val="90000"/>
              </a:lnSpc>
              <a:spcBef>
                <a:spcPts val="316"/>
              </a:spcBef>
              <a:buFont typeface="Wingdings 2" pitchFamily="18" charset="2"/>
              <a:buNone/>
              <a:defRPr lang="en-US" sz="18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15193" indent="-115193" algn="ctr" defTabSz="289315" rtl="0" eaLnBrk="1" latinLnBrk="0" hangingPunct="1">
              <a:lnSpc>
                <a:spcPct val="90000"/>
              </a:lnSpc>
              <a:spcBef>
                <a:spcPts val="316"/>
              </a:spcBef>
              <a:buFont typeface="Wingdings 2" pitchFamily="18" charset="2"/>
              <a:buNone/>
              <a:defRPr lang="en-US" sz="18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253157" lvl="1" indent="-115193" eaLnBrk="1" hangingPunct="1"/>
            <a:r>
              <a:rPr lang="en-US" sz="844" dirty="0">
                <a:solidFill>
                  <a:srgbClr val="0070C0"/>
                </a:solidFill>
              </a:rPr>
              <a:t>Starting Out With CPP (7</a:t>
            </a:r>
            <a:r>
              <a:rPr lang="en-US" sz="844" baseline="30000" dirty="0">
                <a:solidFill>
                  <a:srgbClr val="0070C0"/>
                </a:solidFill>
              </a:rPr>
              <a:t>th </a:t>
            </a:r>
            <a:r>
              <a:rPr lang="en-US" sz="844" dirty="0">
                <a:solidFill>
                  <a:srgbClr val="0070C0"/>
                </a:solidFill>
              </a:rPr>
              <a:t> or 8</a:t>
            </a:r>
            <a:r>
              <a:rPr lang="en-US" sz="844" baseline="30000" dirty="0">
                <a:solidFill>
                  <a:srgbClr val="0070C0"/>
                </a:solidFill>
              </a:rPr>
              <a:t>th</a:t>
            </a:r>
            <a:r>
              <a:rPr lang="en-US" sz="844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97847" y="4386270"/>
            <a:ext cx="1757363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19704" y="4386270"/>
            <a:ext cx="1757363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589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2-Array Data Structures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 smtClean="0"/>
              <a:t>2-Arrays data structures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1821"/>
            <a:ext cx="78867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3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264319" indent="-166688" algn="l" defTabSz="685800" rtl="0" eaLnBrk="1" latinLnBrk="0" hangingPunct="1">
        <a:lnSpc>
          <a:spcPct val="90000"/>
        </a:lnSpc>
        <a:spcBef>
          <a:spcPts val="750"/>
        </a:spcBef>
        <a:buClr>
          <a:srgbClr val="0000A3"/>
        </a:buClr>
        <a:buFont typeface="Wingdings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94" indent="-173831" algn="l" defTabSz="685800" rtl="0" eaLnBrk="1" latinLnBrk="0" hangingPunct="1">
        <a:lnSpc>
          <a:spcPct val="90000"/>
        </a:lnSpc>
        <a:spcBef>
          <a:spcPts val="375"/>
        </a:spcBef>
        <a:buClr>
          <a:srgbClr val="0000A8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ngdanielliang.github.io/animation/web/BinarySearchNew.html" TargetMode="Externa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penjee.com/wp-content/uploads/2015/04/binary-and-linear-search-animations.gi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50" u="sng" dirty="0"/>
              <a:t>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82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654316" y="1719097"/>
            <a:ext cx="7886700" cy="4351338"/>
          </a:xfrm>
        </p:spPr>
        <p:txBody>
          <a:bodyPr>
            <a:normAutofit/>
          </a:bodyPr>
          <a:lstStyle/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625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Week3_Lecture </a:t>
            </a:r>
            <a:r>
              <a:rPr lang="en-US" sz="26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1</a:t>
            </a:r>
            <a:r>
              <a:rPr lang="en-US" sz="2625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 </a:t>
            </a:r>
            <a:endParaRPr lang="en-US" sz="26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de-DE" sz="2925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Arrays data structures</a:t>
            </a:r>
            <a:endParaRPr lang="en-US" sz="29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r>
              <a:rPr lang="en-US" sz="29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                               </a:t>
            </a: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26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6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Ullah, PhD</a:t>
            </a:r>
          </a:p>
          <a:p>
            <a:pPr marL="97631" indent="0" algn="ctr">
              <a:buNone/>
            </a:pPr>
            <a:r>
              <a:rPr lang="en-US" sz="2475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247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sz="345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9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BS(Cybersecurity) Fall-2023</a:t>
            </a:r>
            <a:endParaRPr lang="en-GB" sz="29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09" y="693392"/>
            <a:ext cx="1645920" cy="411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93392"/>
            <a:ext cx="1645921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</a:t>
            </a:r>
            <a:r>
              <a:rPr lang="en-US" sz="2400" dirty="0">
                <a:solidFill>
                  <a:srgbClr val="0033CC"/>
                </a:solidFill>
              </a:rPr>
              <a:t>size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33CC"/>
                </a:solidFill>
              </a:rPr>
              <a:t>each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33CC"/>
                </a:solidFill>
              </a:rPr>
              <a:t>element</a:t>
            </a:r>
            <a:r>
              <a:rPr lang="en-US" sz="2400" dirty="0"/>
              <a:t> in an array is </a:t>
            </a:r>
            <a:r>
              <a:rPr lang="en-US" sz="2400" dirty="0">
                <a:solidFill>
                  <a:srgbClr val="0033CC"/>
                </a:solidFill>
              </a:rPr>
              <a:t>same</a:t>
            </a:r>
            <a:r>
              <a:rPr lang="en-US" sz="2400" dirty="0"/>
              <a:t>, the computer, therefore, does </a:t>
            </a:r>
            <a:r>
              <a:rPr lang="en-US" sz="2400" dirty="0">
                <a:solidFill>
                  <a:srgbClr val="0033CC"/>
                </a:solidFill>
              </a:rPr>
              <a:t>not need </a:t>
            </a:r>
            <a:r>
              <a:rPr lang="en-US" sz="2400" dirty="0"/>
              <a:t>to know </a:t>
            </a:r>
            <a:r>
              <a:rPr lang="en-US" sz="2400" dirty="0">
                <a:solidFill>
                  <a:srgbClr val="0033CC"/>
                </a:solidFill>
              </a:rPr>
              <a:t>address</a:t>
            </a:r>
            <a:r>
              <a:rPr lang="en-US" sz="2400" dirty="0"/>
              <a:t> of each element in advance</a:t>
            </a:r>
          </a:p>
          <a:p>
            <a:r>
              <a:rPr lang="en-US" sz="2400" dirty="0">
                <a:solidFill>
                  <a:srgbClr val="0033CC"/>
                </a:solidFill>
              </a:rPr>
              <a:t>Address</a:t>
            </a:r>
            <a:r>
              <a:rPr lang="en-US" sz="2400" dirty="0"/>
              <a:t> of each element can be </a:t>
            </a:r>
            <a:r>
              <a:rPr lang="en-US" sz="2400" dirty="0">
                <a:solidFill>
                  <a:srgbClr val="0033CC"/>
                </a:solidFill>
              </a:rPr>
              <a:t>calculated</a:t>
            </a:r>
            <a:r>
              <a:rPr lang="en-US" sz="2400" dirty="0"/>
              <a:t> during </a:t>
            </a:r>
            <a:r>
              <a:rPr lang="en-US" sz="2400" dirty="0">
                <a:solidFill>
                  <a:srgbClr val="0033CC"/>
                </a:solidFill>
              </a:rPr>
              <a:t>run time </a:t>
            </a:r>
            <a:r>
              <a:rPr lang="en-US" sz="2400" dirty="0"/>
              <a:t>using </a:t>
            </a:r>
            <a:r>
              <a:rPr lang="en-US" sz="2400" dirty="0">
                <a:solidFill>
                  <a:srgbClr val="0033CC"/>
                </a:solidFill>
              </a:rPr>
              <a:t>index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33CC"/>
                </a:solidFill>
              </a:rPr>
              <a:t>number</a:t>
            </a:r>
            <a:r>
              <a:rPr lang="en-US" sz="2400" dirty="0" smtClean="0"/>
              <a:t> </a:t>
            </a:r>
            <a:r>
              <a:rPr lang="en-US" sz="2400" dirty="0"/>
              <a:t>and the </a:t>
            </a:r>
            <a:r>
              <a:rPr lang="en-US" sz="2400" dirty="0">
                <a:solidFill>
                  <a:srgbClr val="0033CC"/>
                </a:solidFill>
              </a:rPr>
              <a:t>Base Address </a:t>
            </a:r>
            <a:r>
              <a:rPr lang="en-US" sz="2400" dirty="0"/>
              <a:t>of the array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base address </a:t>
            </a:r>
            <a:r>
              <a:rPr lang="en-US" sz="2400" dirty="0"/>
              <a:t>of the array is always known and is represented by the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name</a:t>
            </a:r>
            <a:r>
              <a:rPr lang="en-US" sz="2400" dirty="0"/>
              <a:t> of the </a:t>
            </a:r>
            <a:r>
              <a:rPr lang="en-US" sz="2400" dirty="0" smtClean="0"/>
              <a:t>array </a:t>
            </a:r>
            <a:endParaRPr lang="en-US" sz="2400" dirty="0"/>
          </a:p>
          <a:p>
            <a:r>
              <a:rPr lang="en-US" sz="2400" dirty="0"/>
              <a:t>Address calculation: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address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first location </a:t>
            </a:r>
            <a:r>
              <a:rPr lang="en-US" sz="2400" dirty="0"/>
              <a:t>of an array B is called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base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address</a:t>
            </a:r>
            <a:r>
              <a:rPr lang="en-US" sz="2400" dirty="0"/>
              <a:t> </a:t>
            </a:r>
            <a:r>
              <a:rPr lang="en-US" sz="2400" dirty="0" smtClean="0"/>
              <a:t>of B</a:t>
            </a:r>
            <a:r>
              <a:rPr lang="en-US" sz="2400" dirty="0"/>
              <a:t>, and is denoted by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Base(B)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Searching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</a:t>
            </a:r>
            <a:r>
              <a:rPr lang="en-US" sz="2400" dirty="0" smtClean="0">
                <a:solidFill>
                  <a:srgbClr val="0033CC"/>
                </a:solidFill>
              </a:rPr>
              <a:t>e size </a:t>
            </a:r>
            <a:r>
              <a:rPr lang="en-US" sz="2400" dirty="0" smtClean="0"/>
              <a:t>is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33CC"/>
                </a:solidFill>
              </a:rPr>
              <a:t>memory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33CC"/>
                </a:solidFill>
              </a:rPr>
              <a:t>size</a:t>
            </a:r>
            <a:r>
              <a:rPr lang="en-US" sz="2400" dirty="0" smtClean="0"/>
              <a:t> of </a:t>
            </a:r>
            <a:r>
              <a:rPr lang="en-US" sz="2400" dirty="0"/>
              <a:t>each </a:t>
            </a:r>
            <a:r>
              <a:rPr lang="en-US" sz="2400" dirty="0">
                <a:solidFill>
                  <a:srgbClr val="0033CC"/>
                </a:solidFill>
              </a:rPr>
              <a:t>element</a:t>
            </a:r>
          </a:p>
          <a:p>
            <a:pPr lvl="1"/>
            <a:r>
              <a:rPr lang="en-US" sz="2400" dirty="0"/>
              <a:t>Then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address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B[0] element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Base(B)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Address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B[1] element </a:t>
            </a:r>
            <a:r>
              <a:rPr lang="en-US" sz="2400" dirty="0"/>
              <a:t>would be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Base(B) + </a:t>
            </a:r>
            <a:r>
              <a:rPr lang="en-US" sz="2400" dirty="0" err="1">
                <a:solidFill>
                  <a:srgbClr val="0033CC"/>
                </a:solidFill>
                <a:ea typeface="+mn-ea"/>
                <a:cs typeface="+mn-cs"/>
              </a:rPr>
              <a:t>esize</a:t>
            </a:r>
            <a:endParaRPr lang="en-US" sz="2400" dirty="0">
              <a:solidFill>
                <a:srgbClr val="0033CC"/>
              </a:solidFill>
              <a:ea typeface="+mn-ea"/>
              <a:cs typeface="+mn-cs"/>
            </a:endParaRPr>
          </a:p>
          <a:p>
            <a:pPr lvl="1"/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Address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B[2]</a:t>
            </a:r>
            <a:r>
              <a:rPr lang="en-US" sz="2400" dirty="0"/>
              <a:t> would be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Base(B) + 2 * </a:t>
            </a:r>
            <a:r>
              <a:rPr lang="en-US" sz="2400" dirty="0" err="1">
                <a:solidFill>
                  <a:srgbClr val="0033CC"/>
                </a:solidFill>
                <a:ea typeface="+mn-ea"/>
                <a:cs typeface="+mn-cs"/>
              </a:rPr>
              <a:t>esize</a:t>
            </a:r>
            <a:endParaRPr lang="en-US" sz="2400" dirty="0">
              <a:solidFill>
                <a:srgbClr val="0033CC"/>
              </a:solidFill>
              <a:ea typeface="+mn-ea"/>
              <a:cs typeface="+mn-cs"/>
            </a:endParaRPr>
          </a:p>
          <a:p>
            <a:r>
              <a:rPr lang="en-US" sz="2400" dirty="0"/>
              <a:t>So the </a:t>
            </a:r>
            <a:r>
              <a:rPr lang="en-US" sz="2400" dirty="0">
                <a:solidFill>
                  <a:srgbClr val="0033CC"/>
                </a:solidFill>
              </a:rPr>
              <a:t>general expression </a:t>
            </a:r>
            <a:r>
              <a:rPr lang="en-US" sz="2400" dirty="0"/>
              <a:t>to reference address of </a:t>
            </a:r>
            <a:r>
              <a:rPr lang="en-US" sz="2400" dirty="0">
                <a:solidFill>
                  <a:srgbClr val="0033CC"/>
                </a:solidFill>
              </a:rPr>
              <a:t>B[</a:t>
            </a:r>
            <a:r>
              <a:rPr lang="en-US" sz="2400" dirty="0" err="1">
                <a:solidFill>
                  <a:srgbClr val="0033CC"/>
                </a:solidFill>
              </a:rPr>
              <a:t>i</a:t>
            </a:r>
            <a:r>
              <a:rPr lang="en-US" sz="2400" dirty="0">
                <a:solidFill>
                  <a:srgbClr val="0033CC"/>
                </a:solidFill>
              </a:rPr>
              <a:t>]</a:t>
            </a:r>
            <a:r>
              <a:rPr lang="en-US" sz="2400" dirty="0"/>
              <a:t> would be </a:t>
            </a:r>
            <a:r>
              <a:rPr lang="en-US" sz="2400" dirty="0">
                <a:solidFill>
                  <a:srgbClr val="0033CC"/>
                </a:solidFill>
              </a:rPr>
              <a:t>Base(B) + I * </a:t>
            </a:r>
            <a:r>
              <a:rPr lang="en-US" sz="2400" dirty="0" err="1">
                <a:solidFill>
                  <a:srgbClr val="0033CC"/>
                </a:solidFill>
              </a:rPr>
              <a:t>esize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What will happen </a:t>
            </a:r>
            <a:r>
              <a:rPr lang="en-US" sz="2400" dirty="0"/>
              <a:t>if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index</a:t>
            </a:r>
            <a:r>
              <a:rPr lang="en-US" sz="2400" dirty="0"/>
              <a:t> of an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array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starts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with 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instead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0</a:t>
            </a:r>
            <a:r>
              <a:rPr lang="en-US" sz="2400" dirty="0"/>
              <a:t> in any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programming language?</a:t>
            </a:r>
          </a:p>
          <a:p>
            <a:pPr lvl="1"/>
            <a:r>
              <a:rPr lang="en-US" sz="2400" dirty="0"/>
              <a:t>The formula to access 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B[</a:t>
            </a:r>
            <a:r>
              <a:rPr lang="en-US" sz="2400" dirty="0" err="1">
                <a:solidFill>
                  <a:srgbClr val="0033CC"/>
                </a:solidFill>
                <a:ea typeface="+mn-ea"/>
                <a:cs typeface="+mn-cs"/>
              </a:rPr>
              <a:t>i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]</a:t>
            </a:r>
            <a:r>
              <a:rPr lang="en-US" sz="2400" dirty="0"/>
              <a:t> becomes </a:t>
            </a:r>
          </a:p>
          <a:p>
            <a:pPr marL="457200" lvl="1" indent="0">
              <a:buNone/>
            </a:pPr>
            <a:r>
              <a:rPr lang="en-US" sz="2400" dirty="0" smtClean="0"/>
              <a:t>		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Base(B)+ (</a:t>
            </a:r>
            <a:r>
              <a:rPr lang="en-US" sz="2400" dirty="0" err="1">
                <a:solidFill>
                  <a:srgbClr val="0033CC"/>
                </a:solidFill>
                <a:ea typeface="+mn-ea"/>
                <a:cs typeface="+mn-cs"/>
              </a:rPr>
              <a:t>i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 –1) * </a:t>
            </a:r>
            <a:r>
              <a:rPr lang="en-US" sz="2400" dirty="0" err="1">
                <a:solidFill>
                  <a:srgbClr val="0033CC"/>
                </a:solidFill>
                <a:ea typeface="+mn-ea"/>
                <a:cs typeface="+mn-cs"/>
              </a:rPr>
              <a:t>esize</a:t>
            </a:r>
            <a:r>
              <a:rPr lang="en-US" sz="2400" dirty="0">
                <a:solidFill>
                  <a:srgbClr val="0033CC"/>
                </a:solidFill>
                <a:ea typeface="+mn-ea"/>
                <a:cs typeface="+mn-cs"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Searching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5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33CC"/>
                </a:solidFill>
              </a:rPr>
              <a:t>Insertion</a:t>
            </a:r>
          </a:p>
          <a:p>
            <a:pPr lvl="1"/>
            <a:r>
              <a:rPr lang="en-US" sz="1800" dirty="0"/>
              <a:t>Operation of </a:t>
            </a:r>
            <a:r>
              <a:rPr lang="en-US" sz="1800" dirty="0">
                <a:solidFill>
                  <a:srgbClr val="0033CC"/>
                </a:solidFill>
                <a:ea typeface="+mn-ea"/>
                <a:cs typeface="+mn-cs"/>
              </a:rPr>
              <a:t>adding</a:t>
            </a:r>
            <a:r>
              <a:rPr lang="en-US" sz="1800" dirty="0"/>
              <a:t> another element to an array</a:t>
            </a:r>
          </a:p>
          <a:p>
            <a:pPr lvl="1"/>
            <a:r>
              <a:rPr lang="en-US" sz="1800" dirty="0"/>
              <a:t>How many steps in terms of </a:t>
            </a:r>
            <a:r>
              <a:rPr lang="en-US" sz="1800" dirty="0">
                <a:solidFill>
                  <a:srgbClr val="0033CC"/>
                </a:solidFill>
                <a:ea typeface="+mn-ea"/>
                <a:cs typeface="+mn-cs"/>
              </a:rPr>
              <a:t>n </a:t>
            </a:r>
            <a:r>
              <a:rPr lang="en-US" sz="1800" dirty="0"/>
              <a:t>(number of elements in array)?</a:t>
            </a:r>
          </a:p>
          <a:p>
            <a:pPr lvl="2"/>
            <a:r>
              <a:rPr lang="en-US" sz="1800" dirty="0"/>
              <a:t>At the end</a:t>
            </a:r>
          </a:p>
          <a:p>
            <a:pPr lvl="2"/>
            <a:r>
              <a:rPr lang="en-US" sz="1800" dirty="0"/>
              <a:t>In the middle</a:t>
            </a:r>
          </a:p>
          <a:p>
            <a:pPr lvl="2"/>
            <a:r>
              <a:rPr lang="en-US" sz="1800" dirty="0"/>
              <a:t>In the beginning </a:t>
            </a:r>
          </a:p>
          <a:p>
            <a:pPr lvl="1"/>
            <a:r>
              <a:rPr lang="en-US" sz="1800" dirty="0">
                <a:solidFill>
                  <a:srgbClr val="0033CC"/>
                </a:solidFill>
                <a:ea typeface="+mn-ea"/>
                <a:cs typeface="+mn-cs"/>
              </a:rPr>
              <a:t>n steps </a:t>
            </a:r>
            <a:r>
              <a:rPr lang="en-US" sz="1800" dirty="0"/>
              <a:t>at </a:t>
            </a:r>
            <a:r>
              <a:rPr lang="en-US" sz="1800" dirty="0">
                <a:solidFill>
                  <a:srgbClr val="0033CC"/>
                </a:solidFill>
                <a:ea typeface="+mn-ea"/>
                <a:cs typeface="+mn-cs"/>
              </a:rPr>
              <a:t>maximum</a:t>
            </a:r>
            <a:r>
              <a:rPr lang="en-US" sz="1800" dirty="0"/>
              <a:t> (move items to insert at given location)</a:t>
            </a:r>
          </a:p>
          <a:p>
            <a:r>
              <a:rPr lang="en-US" sz="1800" dirty="0">
                <a:solidFill>
                  <a:srgbClr val="0033CC"/>
                </a:solidFill>
              </a:rPr>
              <a:t>Deletion</a:t>
            </a:r>
          </a:p>
          <a:p>
            <a:pPr lvl="1"/>
            <a:r>
              <a:rPr lang="en-US" sz="1800" dirty="0"/>
              <a:t>Operation of </a:t>
            </a:r>
            <a:r>
              <a:rPr lang="en-US" sz="1800" dirty="0">
                <a:solidFill>
                  <a:srgbClr val="0033CC"/>
                </a:solidFill>
                <a:ea typeface="+mn-ea"/>
                <a:cs typeface="+mn-cs"/>
              </a:rPr>
              <a:t>removing</a:t>
            </a:r>
            <a:r>
              <a:rPr lang="en-US" sz="1800" dirty="0"/>
              <a:t> one of the elements from an array</a:t>
            </a:r>
          </a:p>
          <a:p>
            <a:pPr lvl="1"/>
            <a:r>
              <a:rPr lang="en-US" sz="1800" dirty="0"/>
              <a:t>How many steps in terms of </a:t>
            </a:r>
            <a:r>
              <a:rPr lang="en-US" sz="1800" dirty="0">
                <a:solidFill>
                  <a:srgbClr val="0033CC"/>
                </a:solidFill>
                <a:ea typeface="+mn-ea"/>
                <a:cs typeface="+mn-cs"/>
              </a:rPr>
              <a:t>n </a:t>
            </a:r>
            <a:r>
              <a:rPr lang="en-US" sz="1800" dirty="0"/>
              <a:t>(number of elements in array)?</a:t>
            </a:r>
          </a:p>
          <a:p>
            <a:pPr lvl="2"/>
            <a:r>
              <a:rPr lang="en-US" sz="1800" dirty="0"/>
              <a:t>At the end</a:t>
            </a:r>
          </a:p>
          <a:p>
            <a:pPr lvl="2"/>
            <a:r>
              <a:rPr lang="en-US" sz="1800" dirty="0"/>
              <a:t>In the middle</a:t>
            </a:r>
          </a:p>
          <a:p>
            <a:pPr lvl="2"/>
            <a:r>
              <a:rPr lang="en-US" sz="1800" dirty="0"/>
              <a:t>In the beginning </a:t>
            </a:r>
          </a:p>
          <a:p>
            <a:pPr lvl="1"/>
            <a:r>
              <a:rPr lang="en-US" sz="1800" dirty="0">
                <a:solidFill>
                  <a:srgbClr val="0033CC"/>
                </a:solidFill>
                <a:ea typeface="+mn-ea"/>
                <a:cs typeface="+mn-cs"/>
              </a:rPr>
              <a:t>n steps </a:t>
            </a:r>
            <a:r>
              <a:rPr lang="en-US" sz="1800" dirty="0"/>
              <a:t>at </a:t>
            </a:r>
            <a:r>
              <a:rPr lang="en-US" sz="1800" dirty="0">
                <a:solidFill>
                  <a:srgbClr val="0033CC"/>
                </a:solidFill>
                <a:ea typeface="+mn-ea"/>
                <a:cs typeface="+mn-cs"/>
              </a:rPr>
              <a:t>maximum</a:t>
            </a:r>
            <a:r>
              <a:rPr lang="en-US" sz="1800" dirty="0"/>
              <a:t> (move items back to take place of deleted item)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3-Array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3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 of </a:t>
            </a:r>
            <a:r>
              <a:rPr lang="en-US" dirty="0">
                <a:solidFill>
                  <a:srgbClr val="0070C0"/>
                </a:solidFill>
              </a:rPr>
              <a:t>locating a specific data </a:t>
            </a:r>
            <a:r>
              <a:rPr lang="en-US" dirty="0"/>
              <a:t>item in an array </a:t>
            </a:r>
          </a:p>
          <a:p>
            <a:pPr lvl="1"/>
            <a:r>
              <a:rPr lang="en-US" dirty="0"/>
              <a:t>Successful: If location of the searched data is found</a:t>
            </a:r>
          </a:p>
          <a:p>
            <a:pPr lvl="1"/>
            <a:r>
              <a:rPr lang="en-US" dirty="0"/>
              <a:t>Unsuccessful: Otherwise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Complexity</a:t>
            </a:r>
            <a:r>
              <a:rPr lang="en-US" dirty="0"/>
              <a:t> (or </a:t>
            </a:r>
            <a:r>
              <a:rPr lang="en-US" dirty="0">
                <a:solidFill>
                  <a:srgbClr val="0070C0"/>
                </a:solidFill>
              </a:rPr>
              <a:t>efficiency</a:t>
            </a:r>
            <a:r>
              <a:rPr lang="en-US" dirty="0"/>
              <a:t>) of a search algorithm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Number of comparisons f(n) </a:t>
            </a:r>
            <a:r>
              <a:rPr lang="en-US" dirty="0"/>
              <a:t>required to locate data within array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is the </a:t>
            </a:r>
            <a:r>
              <a:rPr lang="en-US" dirty="0">
                <a:solidFill>
                  <a:srgbClr val="0070C0"/>
                </a:solidFill>
              </a:rPr>
              <a:t>number of elements </a:t>
            </a:r>
            <a:r>
              <a:rPr lang="en-US" dirty="0"/>
              <a:t>within array </a:t>
            </a:r>
          </a:p>
          <a:p>
            <a:endParaRPr lang="en-US" dirty="0"/>
          </a:p>
          <a:p>
            <a:r>
              <a:rPr lang="en-US" dirty="0"/>
              <a:t>Two algorithms for searching in arrays</a:t>
            </a:r>
          </a:p>
          <a:p>
            <a:pPr lvl="1"/>
            <a:r>
              <a:rPr lang="en-US" dirty="0"/>
              <a:t>Linear search (or sequential search)</a:t>
            </a:r>
          </a:p>
          <a:p>
            <a:pPr lvl="1"/>
            <a:r>
              <a:rPr lang="en-US" dirty="0"/>
              <a:t>Binary search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3-Array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8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Very intuitive and simple </a:t>
            </a:r>
            <a:r>
              <a:rPr lang="en-US" sz="2400" dirty="0" smtClean="0"/>
              <a:t>algorithm</a:t>
            </a:r>
          </a:p>
          <a:p>
            <a:r>
              <a:rPr lang="en-US" altLang="en-US" sz="2400" dirty="0"/>
              <a:t>Linear </a:t>
            </a:r>
            <a:r>
              <a:rPr lang="en-US" altLang="en-US" sz="2400" dirty="0" smtClean="0"/>
              <a:t>search: Search </a:t>
            </a:r>
            <a:r>
              <a:rPr lang="en-US" altLang="en-US" sz="2400" dirty="0"/>
              <a:t>array for a key value</a:t>
            </a:r>
          </a:p>
          <a:p>
            <a:pPr lvl="1" eaLnBrk="1" hangingPunct="1"/>
            <a:r>
              <a:rPr lang="en-US" altLang="en-US" sz="2400" dirty="0" smtClean="0">
                <a:ea typeface="+mn-ea"/>
                <a:cs typeface="+mn-cs"/>
              </a:rPr>
              <a:t>Compare </a:t>
            </a:r>
            <a:r>
              <a:rPr lang="en-US" altLang="en-US" sz="2400" dirty="0">
                <a:ea typeface="+mn-ea"/>
                <a:cs typeface="+mn-cs"/>
              </a:rPr>
              <a:t>each element of array with key value</a:t>
            </a:r>
          </a:p>
          <a:p>
            <a:pPr lvl="2" eaLnBrk="1" hangingPunct="1"/>
            <a:r>
              <a:rPr lang="en-US" altLang="en-US" sz="2400" dirty="0">
                <a:ea typeface="+mn-ea"/>
                <a:cs typeface="+mn-cs"/>
              </a:rPr>
              <a:t>Start at one end, go to other</a:t>
            </a:r>
          </a:p>
          <a:p>
            <a:r>
              <a:rPr lang="en-US" sz="2400" dirty="0" smtClean="0"/>
              <a:t>Algorithm </a:t>
            </a:r>
            <a:r>
              <a:rPr lang="en-US" sz="2400" dirty="0"/>
              <a:t>works as </a:t>
            </a:r>
            <a:r>
              <a:rPr lang="en-US" sz="2400" dirty="0" smtClean="0"/>
              <a:t>follows:</a:t>
            </a:r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Starts</a:t>
            </a:r>
            <a:r>
              <a:rPr lang="en-US" sz="2200" dirty="0" smtClean="0"/>
              <a:t> </a:t>
            </a:r>
            <a:r>
              <a:rPr lang="en-US" sz="2200" dirty="0"/>
              <a:t>from the </a:t>
            </a:r>
            <a:r>
              <a:rPr lang="en-US" sz="2200" dirty="0">
                <a:solidFill>
                  <a:srgbClr val="0070C0"/>
                </a:solidFill>
              </a:rPr>
              <a:t>first element </a:t>
            </a:r>
            <a:r>
              <a:rPr lang="en-US" sz="2200" dirty="0"/>
              <a:t>of the </a:t>
            </a:r>
            <a:r>
              <a:rPr lang="en-US" sz="2200" dirty="0" smtClean="0"/>
              <a:t>array</a:t>
            </a:r>
          </a:p>
          <a:p>
            <a:pPr lvl="1"/>
            <a:r>
              <a:rPr lang="en-US" sz="2400" dirty="0" smtClean="0"/>
              <a:t>Uses </a:t>
            </a:r>
            <a:r>
              <a:rPr lang="en-US" sz="2400" dirty="0"/>
              <a:t>a loop to </a:t>
            </a:r>
            <a:r>
              <a:rPr lang="en-US" sz="2400" dirty="0">
                <a:solidFill>
                  <a:srgbClr val="0070C0"/>
                </a:solidFill>
              </a:rPr>
              <a:t>sequentially step </a:t>
            </a:r>
            <a:r>
              <a:rPr lang="en-US" sz="2400" dirty="0"/>
              <a:t>through an </a:t>
            </a:r>
            <a:r>
              <a:rPr lang="en-US" sz="2400" dirty="0" smtClean="0"/>
              <a:t>array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Compares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each element </a:t>
            </a:r>
            <a:r>
              <a:rPr lang="en-US" sz="2400" dirty="0"/>
              <a:t>with the data item being </a:t>
            </a:r>
            <a:r>
              <a:rPr lang="en-US" sz="2400" dirty="0" smtClean="0"/>
              <a:t>searched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Stops</a:t>
            </a:r>
            <a:r>
              <a:rPr lang="en-US" sz="2400" dirty="0" smtClean="0"/>
              <a:t> </a:t>
            </a:r>
            <a:r>
              <a:rPr lang="en-US" sz="2400" dirty="0"/>
              <a:t>when data item is </a:t>
            </a:r>
            <a:r>
              <a:rPr lang="en-US" sz="2400" dirty="0">
                <a:solidFill>
                  <a:srgbClr val="0070C0"/>
                </a:solidFill>
              </a:rPr>
              <a:t>found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end of array </a:t>
            </a:r>
            <a:r>
              <a:rPr lang="en-US" sz="2400" dirty="0"/>
              <a:t>is reached</a:t>
            </a:r>
          </a:p>
          <a:p>
            <a:pPr lvl="1"/>
            <a:r>
              <a:rPr lang="en-US" dirty="0">
                <a:hlinkClick r:id="rId2"/>
              </a:rPr>
              <a:t>https://www.cs.usfca.edu/~</a:t>
            </a:r>
            <a:r>
              <a:rPr lang="en-US" dirty="0" smtClean="0">
                <a:hlinkClick r:id="rId2"/>
              </a:rPr>
              <a:t>galles/visualization/Search.html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3-Array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Data Structures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3528" y="1124744"/>
            <a:ext cx="712879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en-US" dirty="0">
                <a:latin typeface="Arial Unicode MS"/>
              </a:rPr>
              <a:t>#include &lt;</a:t>
            </a:r>
            <a:r>
              <a:rPr lang="en-US" altLang="en-US" dirty="0" err="1">
                <a:latin typeface="Arial Unicode MS"/>
              </a:rPr>
              <a:t>iostream</a:t>
            </a:r>
            <a:r>
              <a:rPr lang="en-US" altLang="en-US" dirty="0">
                <a:latin typeface="Arial Unicode MS"/>
              </a:rPr>
              <a:t>&gt;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using</a:t>
            </a:r>
            <a:r>
              <a:rPr lang="en-US" altLang="en-US" sz="800" dirty="0"/>
              <a:t> </a:t>
            </a:r>
            <a:r>
              <a:rPr lang="en-US" altLang="en-US" dirty="0">
                <a:latin typeface="Arial Unicode MS"/>
              </a:rPr>
              <a:t>namespace</a:t>
            </a:r>
            <a:r>
              <a:rPr lang="en-US" altLang="en-US" sz="800" dirty="0"/>
              <a:t> </a:t>
            </a:r>
            <a:r>
              <a:rPr lang="en-US" altLang="en-US" dirty="0" err="1">
                <a:latin typeface="Arial Unicode MS"/>
              </a:rPr>
              <a:t>std</a:t>
            </a:r>
            <a:r>
              <a:rPr lang="en-US" altLang="en-US" dirty="0">
                <a:latin typeface="Arial Unicode MS"/>
              </a:rPr>
              <a:t>;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</a:t>
            </a:r>
            <a:r>
              <a:rPr lang="en-US" altLang="en-US" sz="800" dirty="0"/>
              <a:t> 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0" eaLnBrk="0" hangingPunct="0"/>
            <a:r>
              <a:rPr lang="en-US" altLang="en-US" dirty="0" err="1">
                <a:latin typeface="Arial Unicode MS"/>
              </a:rPr>
              <a:t>int</a:t>
            </a:r>
            <a:r>
              <a:rPr lang="en-US" altLang="en-US" sz="800" dirty="0"/>
              <a:t> </a:t>
            </a:r>
            <a:r>
              <a:rPr lang="en-US" altLang="en-US" dirty="0">
                <a:latin typeface="Arial Unicode MS"/>
              </a:rPr>
              <a:t>main(){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  </a:t>
            </a:r>
            <a:r>
              <a:rPr lang="en-US" altLang="en-US" dirty="0" err="1">
                <a:latin typeface="Arial Unicode MS"/>
              </a:rPr>
              <a:t>int</a:t>
            </a:r>
            <a:r>
              <a:rPr lang="en-US" altLang="en-US" sz="800" dirty="0"/>
              <a:t> </a:t>
            </a:r>
            <a:r>
              <a:rPr lang="en-US" altLang="en-US" dirty="0">
                <a:latin typeface="Arial Unicode MS"/>
              </a:rPr>
              <a:t>input[100], count, 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, </a:t>
            </a:r>
            <a:r>
              <a:rPr lang="en-US" altLang="en-US" dirty="0" err="1">
                <a:latin typeface="Arial Unicode MS"/>
              </a:rPr>
              <a:t>num</a:t>
            </a:r>
            <a:r>
              <a:rPr lang="en-US" altLang="en-US" dirty="0">
                <a:latin typeface="Arial Unicode MS"/>
              </a:rPr>
              <a:t>;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  </a:t>
            </a:r>
            <a:r>
              <a:rPr lang="en-US" altLang="en-US" dirty="0" err="1" smtClean="0">
                <a:latin typeface="Arial Unicode MS"/>
              </a:rPr>
              <a:t>cout</a:t>
            </a:r>
            <a:r>
              <a:rPr lang="en-US" altLang="en-US" dirty="0" smtClean="0">
                <a:latin typeface="Arial Unicode MS"/>
              </a:rPr>
              <a:t> </a:t>
            </a:r>
            <a:r>
              <a:rPr lang="en-US" altLang="en-US" dirty="0">
                <a:latin typeface="Arial Unicode MS"/>
              </a:rPr>
              <a:t>&lt;&lt; "Enter Number of Elements in Array\n";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  </a:t>
            </a:r>
            <a:r>
              <a:rPr lang="en-US" altLang="en-US" dirty="0" err="1">
                <a:latin typeface="Arial Unicode MS"/>
              </a:rPr>
              <a:t>cin</a:t>
            </a:r>
            <a:r>
              <a:rPr lang="en-US" altLang="en-US" dirty="0">
                <a:latin typeface="Arial Unicode MS"/>
              </a:rPr>
              <a:t> &gt;&gt; count</a:t>
            </a:r>
            <a:r>
              <a:rPr lang="en-US" altLang="en-US" dirty="0" smtClean="0">
                <a:latin typeface="Arial Unicode MS"/>
              </a:rPr>
              <a:t>;</a:t>
            </a:r>
            <a:r>
              <a:rPr lang="en-US" altLang="en-US" dirty="0">
                <a:latin typeface="Arial Unicode MS"/>
              </a:rPr>
              <a:t>    </a:t>
            </a:r>
            <a:r>
              <a:rPr lang="en-US" altLang="en-US" sz="800" dirty="0"/>
              <a:t> 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0" eaLnBrk="0" hangingPunct="0"/>
            <a:r>
              <a:rPr lang="en-US" altLang="en-US" dirty="0">
                <a:latin typeface="Arial Unicode MS"/>
              </a:rPr>
              <a:t>    </a:t>
            </a:r>
            <a:r>
              <a:rPr lang="en-US" altLang="en-US" dirty="0" err="1">
                <a:latin typeface="Arial Unicode MS"/>
              </a:rPr>
              <a:t>cout</a:t>
            </a:r>
            <a:r>
              <a:rPr lang="en-US" altLang="en-US" dirty="0">
                <a:latin typeface="Arial Unicode MS"/>
              </a:rPr>
              <a:t> &lt;&lt; "Enter "</a:t>
            </a:r>
            <a:r>
              <a:rPr lang="en-US" altLang="en-US" sz="800" dirty="0"/>
              <a:t> </a:t>
            </a:r>
            <a:r>
              <a:rPr lang="en-US" altLang="en-US" dirty="0">
                <a:latin typeface="Arial Unicode MS"/>
              </a:rPr>
              <a:t>&lt;&lt; count &lt;&lt; " numbers \n</a:t>
            </a:r>
            <a:r>
              <a:rPr lang="en-US" altLang="en-US" dirty="0" smtClean="0">
                <a:latin typeface="Arial Unicode MS"/>
              </a:rPr>
              <a:t>";</a:t>
            </a:r>
            <a:r>
              <a:rPr lang="en-US" altLang="en-US" dirty="0">
                <a:latin typeface="Arial Unicode MS"/>
              </a:rPr>
              <a:t>     </a:t>
            </a:r>
            <a:r>
              <a:rPr lang="en-US" altLang="en-US" sz="800" dirty="0"/>
              <a:t> 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0" eaLnBrk="0" hangingPunct="0"/>
            <a:r>
              <a:rPr lang="en-US" altLang="en-US" dirty="0">
                <a:latin typeface="Arial Unicode MS"/>
              </a:rPr>
              <a:t>    // Read array elements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  for(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 = 0; 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 &lt; count; 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++){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      </a:t>
            </a:r>
            <a:r>
              <a:rPr lang="en-US" altLang="en-US" dirty="0" err="1">
                <a:latin typeface="Arial Unicode MS"/>
              </a:rPr>
              <a:t>cin</a:t>
            </a:r>
            <a:r>
              <a:rPr lang="en-US" altLang="en-US" dirty="0">
                <a:latin typeface="Arial Unicode MS"/>
              </a:rPr>
              <a:t> &gt;&gt; input[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];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  </a:t>
            </a:r>
            <a:r>
              <a:rPr lang="en-US" altLang="en-US" dirty="0" smtClean="0">
                <a:latin typeface="Arial Unicode MS"/>
              </a:rPr>
              <a:t>}</a:t>
            </a:r>
          </a:p>
          <a:p>
            <a:pPr lvl="0" eaLnBrk="0" hangingPunct="0"/>
            <a:endParaRPr lang="en-US" altLang="en-US" dirty="0" smtClean="0">
              <a:latin typeface="Arial Unicode MS"/>
            </a:endParaRPr>
          </a:p>
          <a:p>
            <a:pPr eaLnBrk="0" hangingPunct="0"/>
            <a:r>
              <a:rPr lang="en-US" altLang="en-US" dirty="0">
                <a:latin typeface="Arial Unicode MS"/>
              </a:rPr>
              <a:t> </a:t>
            </a:r>
            <a:r>
              <a:rPr lang="en-US" altLang="en-US" dirty="0" smtClean="0">
                <a:latin typeface="Arial Unicode MS"/>
              </a:rPr>
              <a:t>   </a:t>
            </a:r>
            <a:r>
              <a:rPr lang="en-US" altLang="en-US" dirty="0" err="1" smtClean="0">
                <a:latin typeface="Arial Unicode MS"/>
              </a:rPr>
              <a:t>cout</a:t>
            </a:r>
            <a:r>
              <a:rPr lang="en-US" altLang="en-US" dirty="0" smtClean="0">
                <a:latin typeface="Arial Unicode MS"/>
              </a:rPr>
              <a:t> </a:t>
            </a:r>
            <a:r>
              <a:rPr lang="en-US" altLang="en-US" dirty="0">
                <a:latin typeface="Arial Unicode MS"/>
              </a:rPr>
              <a:t>&lt;&lt; "Enter a number to search in Array\n";</a:t>
            </a:r>
          </a:p>
          <a:p>
            <a:pPr eaLnBrk="0" hangingPunct="0"/>
            <a:r>
              <a:rPr lang="en-US" altLang="en-US" dirty="0">
                <a:latin typeface="Arial Unicode MS"/>
              </a:rPr>
              <a:t>    </a:t>
            </a:r>
            <a:r>
              <a:rPr lang="en-US" altLang="en-US" dirty="0" err="1">
                <a:latin typeface="Arial Unicode MS"/>
              </a:rPr>
              <a:t>cin</a:t>
            </a:r>
            <a:r>
              <a:rPr lang="en-US" altLang="en-US" dirty="0">
                <a:latin typeface="Arial Unicode MS"/>
              </a:rPr>
              <a:t> &gt;&gt; </a:t>
            </a:r>
            <a:r>
              <a:rPr lang="en-US" altLang="en-US" dirty="0" err="1">
                <a:latin typeface="Arial Unicode MS"/>
              </a:rPr>
              <a:t>num</a:t>
            </a:r>
            <a:r>
              <a:rPr lang="en-US" altLang="en-US" dirty="0">
                <a:latin typeface="Arial Unicode MS"/>
              </a:rPr>
              <a:t>;</a:t>
            </a:r>
          </a:p>
          <a:p>
            <a:pPr lvl="0" eaLnBrk="0" hangingPunct="0"/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5408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Data Structures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7504" y="1243787"/>
            <a:ext cx="741682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en-US" dirty="0">
                <a:latin typeface="Arial Unicode MS"/>
              </a:rPr>
              <a:t>     </a:t>
            </a:r>
            <a:r>
              <a:rPr lang="en-US" altLang="en-US" sz="800" dirty="0"/>
              <a:t> 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0" eaLnBrk="0" hangingPunct="0"/>
            <a:r>
              <a:rPr lang="en-US" altLang="en-US" dirty="0">
                <a:latin typeface="Arial Unicode MS"/>
              </a:rPr>
              <a:t>    // search </a:t>
            </a:r>
            <a:r>
              <a:rPr lang="en-US" altLang="en-US" dirty="0" err="1">
                <a:latin typeface="Arial Unicode MS"/>
              </a:rPr>
              <a:t>num</a:t>
            </a:r>
            <a:r>
              <a:rPr lang="en-US" altLang="en-US" dirty="0">
                <a:latin typeface="Arial Unicode MS"/>
              </a:rPr>
              <a:t> in </a:t>
            </a:r>
            <a:r>
              <a:rPr lang="en-US" altLang="en-US" dirty="0" err="1">
                <a:latin typeface="Arial Unicode MS"/>
              </a:rPr>
              <a:t>inputArray</a:t>
            </a:r>
            <a:r>
              <a:rPr lang="en-US" altLang="en-US" dirty="0">
                <a:latin typeface="Arial Unicode MS"/>
              </a:rPr>
              <a:t> from index 0 to elementCount-1 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  for(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 = 0; 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 &lt; count; 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++){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      if(input[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] == </a:t>
            </a:r>
            <a:r>
              <a:rPr lang="en-US" altLang="en-US" dirty="0" err="1">
                <a:latin typeface="Arial Unicode MS"/>
              </a:rPr>
              <a:t>num</a:t>
            </a:r>
            <a:r>
              <a:rPr lang="en-US" altLang="en-US" dirty="0">
                <a:latin typeface="Arial Unicode MS"/>
              </a:rPr>
              <a:t>){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          </a:t>
            </a:r>
            <a:r>
              <a:rPr lang="en-US" altLang="en-US" dirty="0" err="1">
                <a:latin typeface="Arial Unicode MS"/>
              </a:rPr>
              <a:t>cout</a:t>
            </a:r>
            <a:r>
              <a:rPr lang="en-US" altLang="en-US" dirty="0">
                <a:latin typeface="Arial Unicode MS"/>
              </a:rPr>
              <a:t> &lt;&lt; "Element found at index "</a:t>
            </a:r>
            <a:r>
              <a:rPr lang="en-US" altLang="en-US" sz="800" dirty="0"/>
              <a:t> </a:t>
            </a:r>
            <a:r>
              <a:rPr lang="en-US" altLang="en-US" dirty="0">
                <a:latin typeface="Arial Unicode MS"/>
              </a:rPr>
              <a:t>&lt;&lt; 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;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          break;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      }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  }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 </a:t>
            </a:r>
            <a:r>
              <a:rPr lang="en-US" altLang="en-US" dirty="0" smtClean="0">
                <a:latin typeface="Arial Unicode MS"/>
              </a:rPr>
              <a:t>if(</a:t>
            </a:r>
            <a:r>
              <a:rPr lang="en-US" altLang="en-US" dirty="0" err="1" smtClean="0">
                <a:latin typeface="Arial Unicode MS"/>
              </a:rPr>
              <a:t>i</a:t>
            </a:r>
            <a:r>
              <a:rPr lang="en-US" altLang="en-US" dirty="0" smtClean="0">
                <a:latin typeface="Arial Unicode MS"/>
              </a:rPr>
              <a:t> </a:t>
            </a:r>
            <a:r>
              <a:rPr lang="en-US" altLang="en-US" dirty="0">
                <a:latin typeface="Arial Unicode MS"/>
              </a:rPr>
              <a:t>== count){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      </a:t>
            </a:r>
            <a:r>
              <a:rPr lang="en-US" altLang="en-US" dirty="0" err="1">
                <a:latin typeface="Arial Unicode MS"/>
              </a:rPr>
              <a:t>cout</a:t>
            </a:r>
            <a:r>
              <a:rPr lang="en-US" altLang="en-US" dirty="0">
                <a:latin typeface="Arial Unicode MS"/>
              </a:rPr>
              <a:t>  &lt;&lt; "Element Not Present in Input Array\n";</a:t>
            </a:r>
            <a:endParaRPr lang="en-US" altLang="en-US" sz="800" dirty="0"/>
          </a:p>
          <a:p>
            <a:pPr lvl="0" eaLnBrk="0" hangingPunct="0"/>
            <a:r>
              <a:rPr lang="en-US" altLang="en-US" dirty="0">
                <a:latin typeface="Arial Unicode MS"/>
              </a:rPr>
              <a:t>    </a:t>
            </a:r>
            <a:r>
              <a:rPr lang="en-US" altLang="en-US" dirty="0" smtClean="0">
                <a:latin typeface="Arial Unicode MS"/>
              </a:rPr>
              <a:t>}</a:t>
            </a:r>
          </a:p>
          <a:p>
            <a:pPr lvl="0" eaLnBrk="0" hangingPunct="0"/>
            <a:r>
              <a:rPr lang="en-US" altLang="en-US" dirty="0" smtClean="0">
                <a:latin typeface="Arial Unicode MS"/>
              </a:rPr>
              <a:t>return</a:t>
            </a:r>
            <a:r>
              <a:rPr lang="en-US" altLang="en-US" sz="800" dirty="0" smtClean="0"/>
              <a:t> </a:t>
            </a:r>
            <a:r>
              <a:rPr lang="en-US" altLang="en-US" dirty="0">
                <a:latin typeface="Arial Unicode MS"/>
              </a:rPr>
              <a:t>0</a:t>
            </a:r>
            <a:r>
              <a:rPr lang="en-US" altLang="en-US" dirty="0" smtClean="0">
                <a:latin typeface="Arial Unicode MS"/>
              </a:rPr>
              <a:t>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6276" y="3212976"/>
            <a:ext cx="25922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Output: </a:t>
            </a:r>
          </a:p>
          <a:p>
            <a:r>
              <a:rPr lang="en-US" sz="1200" dirty="0" smtClean="0"/>
              <a:t>Enter </a:t>
            </a:r>
            <a:r>
              <a:rPr lang="en-US" sz="1200" dirty="0"/>
              <a:t>Number of Elements in Array</a:t>
            </a:r>
          </a:p>
          <a:p>
            <a:r>
              <a:rPr lang="en-US" sz="1200" dirty="0"/>
              <a:t>6</a:t>
            </a:r>
          </a:p>
          <a:p>
            <a:r>
              <a:rPr lang="en-US" sz="1200" dirty="0"/>
              <a:t>Enter 6 numbers</a:t>
            </a:r>
          </a:p>
          <a:p>
            <a:r>
              <a:rPr lang="en-US" sz="1200" dirty="0"/>
              <a:t>8 4 7 1 3 9</a:t>
            </a:r>
          </a:p>
          <a:p>
            <a:r>
              <a:rPr lang="en-US" sz="1200" dirty="0"/>
              <a:t>Enter a number to </a:t>
            </a:r>
            <a:r>
              <a:rPr lang="en-US" sz="1200" dirty="0" err="1"/>
              <a:t>serach</a:t>
            </a:r>
            <a:r>
              <a:rPr lang="en-US" sz="1200" dirty="0"/>
              <a:t> in Array</a:t>
            </a:r>
          </a:p>
          <a:p>
            <a:r>
              <a:rPr lang="en-US" sz="1200" dirty="0"/>
              <a:t>3</a:t>
            </a:r>
          </a:p>
          <a:p>
            <a:r>
              <a:rPr lang="en-US" sz="1200" dirty="0"/>
              <a:t>Element found at index 4</a:t>
            </a:r>
          </a:p>
          <a:p>
            <a:r>
              <a:rPr lang="en-US" sz="1200" dirty="0" smtClean="0"/>
              <a:t>-------------------------------------------</a:t>
            </a:r>
            <a:endParaRPr lang="en-US" sz="1200" dirty="0"/>
          </a:p>
          <a:p>
            <a:r>
              <a:rPr lang="en-US" sz="1200" dirty="0"/>
              <a:t>Enter Number of Elements in Array</a:t>
            </a:r>
          </a:p>
          <a:p>
            <a:r>
              <a:rPr lang="en-US" sz="1200" dirty="0"/>
              <a:t>6</a:t>
            </a:r>
          </a:p>
          <a:p>
            <a:r>
              <a:rPr lang="en-US" sz="1200" dirty="0"/>
              <a:t>Enter 6 numbers</a:t>
            </a:r>
          </a:p>
          <a:p>
            <a:r>
              <a:rPr lang="en-US" sz="1200" dirty="0"/>
              <a:t>8 4 7 1 3 9</a:t>
            </a:r>
          </a:p>
          <a:p>
            <a:r>
              <a:rPr lang="en-US" sz="1200" dirty="0"/>
              <a:t>Enter a number to </a:t>
            </a:r>
            <a:r>
              <a:rPr lang="en-US" sz="1200" dirty="0" err="1"/>
              <a:t>serach</a:t>
            </a:r>
            <a:r>
              <a:rPr lang="en-US" sz="1200" dirty="0"/>
              <a:t> in Array</a:t>
            </a:r>
          </a:p>
          <a:p>
            <a:r>
              <a:rPr lang="en-US" sz="1200" dirty="0"/>
              <a:t>2</a:t>
            </a:r>
          </a:p>
          <a:p>
            <a:r>
              <a:rPr lang="en-US" sz="1200" dirty="0"/>
              <a:t>Element Not Present in Input Array</a:t>
            </a:r>
          </a:p>
        </p:txBody>
      </p:sp>
    </p:spTree>
    <p:extLst>
      <p:ext uri="{BB962C8B-B14F-4D97-AF65-F5344CB8AC3E}">
        <p14:creationId xmlns:p14="http://schemas.microsoft.com/office/powerpoint/2010/main" val="18341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numElems</a:t>
            </a:r>
            <a:r>
              <a:rPr lang="en-US" altLang="en-US" sz="16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– maximum number of elements in the array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6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– integer data (item) to be searched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position</a:t>
            </a:r>
            <a:r>
              <a:rPr lang="en-US" altLang="en-US" sz="16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– array subscript that holds value (if success)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         -1 if value not found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noProof="1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noProof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searchList</a:t>
            </a: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(int list[], int numElems, int value)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index = 0;     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Used as a subscript to search array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position = -1; 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 record position of search value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found = false;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Flag to indicate if the value was found</a:t>
            </a:r>
            <a:endParaRPr lang="en-US" altLang="en-US" sz="1600" noProof="1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index &lt;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numElelments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&amp;&amp; 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!found</a:t>
            </a: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if (list[index] == value)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found = true;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position = index;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index++;</a:t>
            </a:r>
            <a:endParaRPr lang="en-US" altLang="en-US" sz="1600" noProof="1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noProof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position</a:t>
            </a:r>
            <a:r>
              <a:rPr lang="en-US" alt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	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3-Array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7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 </a:t>
            </a:r>
            <a:r>
              <a:rPr lang="en-US" dirty="0" err="1"/>
              <a:t>searchList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Function prototype</a:t>
            </a:r>
          </a:p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searchList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[],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main()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tests[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] = {87, 75, 98, 100, 82};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result =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searchList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(tests,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100);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(result == -1)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"You did not earn 100 points on any test\n";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"You earned 100 points on test ";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&lt;&lt; (result + 1) &lt;&lt;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3-Array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076056" y="1628800"/>
            <a:ext cx="35283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Program Output:</a:t>
            </a:r>
          </a:p>
          <a:p>
            <a:r>
              <a:rPr lang="en-US" dirty="0"/>
              <a:t>You earned 100 points on test 4.</a:t>
            </a:r>
          </a:p>
        </p:txBody>
      </p:sp>
    </p:spTree>
    <p:extLst>
      <p:ext uri="{BB962C8B-B14F-4D97-AF65-F5344CB8AC3E}">
        <p14:creationId xmlns:p14="http://schemas.microsoft.com/office/powerpoint/2010/main" val="272796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Advantage</a:t>
            </a:r>
            <a:r>
              <a:rPr lang="en-US" sz="2000" dirty="0"/>
              <a:t> of linear search is its simplicity</a:t>
            </a:r>
          </a:p>
          <a:p>
            <a:pPr lvl="1"/>
            <a:r>
              <a:rPr lang="en-US" sz="2000" dirty="0"/>
              <a:t>Easy to understand</a:t>
            </a:r>
          </a:p>
          <a:p>
            <a:pPr lvl="1"/>
            <a:r>
              <a:rPr lang="en-US" sz="2000" dirty="0"/>
              <a:t>Easy to implement</a:t>
            </a:r>
          </a:p>
          <a:p>
            <a:pPr lvl="1"/>
            <a:r>
              <a:rPr lang="en-US" sz="2000" dirty="0"/>
              <a:t>Does not require array to be in order (i.e., sorted</a:t>
            </a:r>
            <a:r>
              <a:rPr lang="en-US" sz="2000" dirty="0" smtClean="0"/>
              <a:t>)</a:t>
            </a:r>
          </a:p>
          <a:p>
            <a:pPr lvl="1" eaLnBrk="1" hangingPunct="1"/>
            <a:r>
              <a:rPr lang="en-US" altLang="en-US" sz="2000" dirty="0"/>
              <a:t>Useful for small and unsorted arrays</a:t>
            </a:r>
          </a:p>
          <a:p>
            <a:pPr lvl="2" eaLnBrk="1" hangingPunct="1"/>
            <a:r>
              <a:rPr lang="en-US" altLang="en-US" sz="2000" dirty="0"/>
              <a:t>Inefficient: If search key not present, examines every element</a:t>
            </a:r>
            <a:endParaRPr lang="en-US" sz="2000" dirty="0"/>
          </a:p>
          <a:p>
            <a:r>
              <a:rPr lang="en-US" sz="2000" dirty="0" smtClean="0">
                <a:solidFill>
                  <a:srgbClr val="0070C0"/>
                </a:solidFill>
              </a:rPr>
              <a:t>Disadvantage</a:t>
            </a:r>
            <a:r>
              <a:rPr lang="en-US" sz="2000" dirty="0" smtClean="0"/>
              <a:t> </a:t>
            </a:r>
            <a:r>
              <a:rPr lang="en-US" sz="2000" dirty="0"/>
              <a:t>is its efficiency (or complexity)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Worst case </a:t>
            </a:r>
            <a:r>
              <a:rPr lang="en-US" sz="2000" dirty="0"/>
              <a:t>complexity: </a:t>
            </a:r>
            <a:r>
              <a:rPr lang="en-US" sz="2000" dirty="0">
                <a:latin typeface="Consolas" panose="020B0609020204030204" pitchFamily="49" charset="0"/>
              </a:rPr>
              <a:t>f(n) = n+1</a:t>
            </a:r>
          </a:p>
          <a:p>
            <a:pPr lvl="2"/>
            <a:r>
              <a:rPr lang="en-US" sz="2000" dirty="0"/>
              <a:t>Number of steps are proportional to number n of elements in an array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there are 20,000 items in an array </a:t>
            </a:r>
          </a:p>
          <a:p>
            <a:pPr lvl="2"/>
            <a:r>
              <a:rPr lang="en-US" sz="2000" dirty="0"/>
              <a:t>Searched data item is stored in the 19,999</a:t>
            </a:r>
            <a:r>
              <a:rPr lang="en-US" sz="2000" baseline="30000" dirty="0"/>
              <a:t>th</a:t>
            </a:r>
            <a:r>
              <a:rPr lang="en-US" sz="2000" dirty="0"/>
              <a:t> element</a:t>
            </a:r>
          </a:p>
          <a:p>
            <a:pPr lvl="2"/>
            <a:r>
              <a:rPr lang="en-US" sz="2000" dirty="0"/>
              <a:t>Entire array has to be searched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3-Array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2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data structure</a:t>
            </a:r>
          </a:p>
          <a:p>
            <a:r>
              <a:rPr lang="en-US" dirty="0" smtClean="0"/>
              <a:t>Arrays operations</a:t>
            </a:r>
          </a:p>
          <a:p>
            <a:r>
              <a:rPr lang="en-US" dirty="0" smtClean="0"/>
              <a:t>Arrays Searching </a:t>
            </a:r>
          </a:p>
          <a:p>
            <a:r>
              <a:rPr lang="en-US" dirty="0" smtClean="0"/>
              <a:t>Arrays Sorting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Searching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6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Data Structures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A49534F-E221-443E-B5C9-5DE696B35E04}" type="slidenum">
              <a:rPr lang="en-US" altLang="en-US" sz="1400" smtClean="0"/>
              <a:pPr>
                <a:spcBef>
                  <a:spcPct val="5000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code 16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Linear search of an array.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iostream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linearSearch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[],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);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// prototype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99FF"/>
                </a:solidFill>
                <a:cs typeface="Courier New" panose="02070309020205020404" pitchFamily="49" charset="0"/>
              </a:rPr>
              <a:t>arraySize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100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size of array a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a[ </a:t>
            </a:r>
            <a:r>
              <a:rPr lang="en-US" altLang="en-US" dirty="0" err="1" smtClean="0">
                <a:solidFill>
                  <a:srgbClr val="0099FF"/>
                </a:solidFill>
                <a:cs typeface="Courier New" panose="02070309020205020404" pitchFamily="49" charset="0"/>
              </a:rPr>
              <a:t>arraySize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];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// create array a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searchKey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   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// value to locate in a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for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 </a:t>
            </a:r>
            <a:r>
              <a:rPr lang="en-US" altLang="en-US" dirty="0" err="1" smtClean="0">
                <a:solidFill>
                  <a:srgbClr val="0099FF"/>
                </a:solidFill>
                <a:cs typeface="Courier New" panose="02070309020205020404" pitchFamily="49" charset="0"/>
              </a:rPr>
              <a:t>arraySize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++ )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create some data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a[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] =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*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 "Enter integer search key: "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&gt;&gt;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searchKey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22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23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  // attempt to locate </a:t>
            </a:r>
            <a:r>
              <a:rPr lang="en-US" altLang="en-US" dirty="0" err="1" smtClean="0">
                <a:solidFill>
                  <a:srgbClr val="008000"/>
                </a:solidFill>
                <a:cs typeface="Courier New" panose="02070309020205020404" pitchFamily="49" charset="0"/>
              </a:rPr>
              <a:t>searchKey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in array a       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24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element =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linearSearch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 a,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searchKey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dirty="0" err="1" smtClean="0">
                <a:solidFill>
                  <a:srgbClr val="0099FF"/>
                </a:solidFill>
                <a:cs typeface="Courier New" panose="02070309020205020404" pitchFamily="49" charset="0"/>
              </a:rPr>
              <a:t>arraySize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);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25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1066800"/>
            <a:ext cx="4114800" cy="838200"/>
            <a:chOff x="1440" y="672"/>
            <a:chExt cx="2592" cy="528"/>
          </a:xfrm>
        </p:grpSpPr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2352" y="67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Takes array, search key, and array size.</a:t>
              </a:r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 flipH="1">
              <a:off x="1440" y="76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59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18CC714-576C-4D26-8558-075DC46E56D6}" type="slidenum">
              <a:rPr lang="en-US" altLang="en-US" sz="1400" smtClean="0"/>
              <a:pPr>
                <a:spcBef>
                  <a:spcPct val="5000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5334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26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  // display results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element !=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-1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"Found value in element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element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else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"Value not found"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indicates successful termination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33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main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35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36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compare key to every element of array until location is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37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found or until end of array is reached; return subscript of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38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element if key or -1 if key not found                 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39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linearSearch(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const 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array[],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key,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sizeOfArray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{                                                        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for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j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j &lt; sizeOfArray; j++ )               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                             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array[ j ] == key )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if found,             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j;    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return location of key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                             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 -1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key not found                          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                             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linearSearch                           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5334000"/>
            <a:ext cx="7010400" cy="1371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0" bIns="18288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integer search key: 36</a:t>
            </a:r>
            <a:endParaRPr lang="en-US" altLang="en-US" sz="1200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 value in element 18</a:t>
            </a:r>
            <a:endParaRPr lang="en-US" altLang="en-US" sz="1200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endParaRPr lang="en-US" alt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integer search key: 37</a:t>
            </a:r>
            <a:endParaRPr lang="en-US" altLang="en-US" sz="1200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Value not found </a:t>
            </a:r>
          </a:p>
        </p:txBody>
      </p:sp>
    </p:spTree>
    <p:extLst>
      <p:ext uri="{BB962C8B-B14F-4D97-AF65-F5344CB8AC3E}">
        <p14:creationId xmlns:p14="http://schemas.microsoft.com/office/powerpoint/2010/main" val="2002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Binary search is more efficient than linear search</a:t>
                </a:r>
              </a:p>
              <a:p>
                <a:pPr lvl="1"/>
                <a:r>
                  <a:rPr lang="en-US" sz="2000" dirty="0"/>
                  <a:t>Requires array to be in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sorted order </a:t>
                </a:r>
                <a:r>
                  <a:rPr lang="en-US" sz="2000" dirty="0"/>
                  <a:t>(i.e., ascending order</a:t>
                </a:r>
                <a:r>
                  <a:rPr lang="en-US" sz="2000" dirty="0" smtClean="0"/>
                  <a:t>)</a:t>
                </a:r>
              </a:p>
              <a:p>
                <a:pPr lvl="1" eaLnBrk="1" hangingPunct="1"/>
                <a:r>
                  <a:rPr lang="en-US" altLang="en-US" sz="2000" dirty="0"/>
                  <a:t>Very fast </a:t>
                </a:r>
              </a:p>
              <a:p>
                <a:pPr lvl="2" eaLnBrk="1" hangingPunct="1"/>
                <a:r>
                  <a:rPr lang="en-US" altLang="en-US" sz="2000" dirty="0"/>
                  <a:t>At most N steps, where 2     &gt; # of elements</a:t>
                </a:r>
              </a:p>
              <a:p>
                <a:pPr lvl="2" eaLnBrk="1" hangingPunct="1"/>
                <a:r>
                  <a:rPr lang="en-US" altLang="en-US" sz="2000" dirty="0"/>
                  <a:t>30 element array takes at most 5 steps</a:t>
                </a:r>
              </a:p>
              <a:p>
                <a:pPr lvl="3" eaLnBrk="1" hangingPunct="1">
                  <a:buFont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en-US" sz="2000" dirty="0"/>
                  <a:t>     &gt;  </a:t>
                </a:r>
                <a:r>
                  <a:rPr lang="en-US" altLang="en-US" sz="2000" dirty="0" smtClean="0"/>
                  <a:t>30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Algorithm </a:t>
                </a:r>
                <a:r>
                  <a:rPr lang="en-US" sz="2000" b="1" dirty="0"/>
                  <a:t>works as follows:</a:t>
                </a:r>
              </a:p>
              <a:p>
                <a:r>
                  <a:rPr lang="en-US" sz="2000" dirty="0"/>
                  <a:t>Starts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searching</a:t>
                </a:r>
                <a:r>
                  <a:rPr lang="en-US" sz="2000" dirty="0"/>
                  <a:t> from the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middle element </a:t>
                </a:r>
                <a:r>
                  <a:rPr lang="en-US" sz="2000" dirty="0"/>
                  <a:t>of an array</a:t>
                </a:r>
              </a:p>
              <a:p>
                <a:r>
                  <a:rPr lang="en-US" sz="2000" dirty="0" smtClean="0"/>
                  <a:t>If </a:t>
                </a:r>
                <a:r>
                  <a:rPr lang="en-US" sz="2000" dirty="0"/>
                  <a:t>value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data item is less </a:t>
                </a:r>
                <a:r>
                  <a:rPr lang="en-US" sz="2000" dirty="0"/>
                  <a:t>than the value of middle element</a:t>
                </a:r>
              </a:p>
              <a:p>
                <a:pPr lvl="1"/>
                <a:r>
                  <a:rPr lang="en-US" sz="2000" dirty="0"/>
                  <a:t>Algorithm starts over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searching the first half </a:t>
                </a:r>
                <a:r>
                  <a:rPr lang="en-US" sz="2000" dirty="0"/>
                  <a:t>of the array</a:t>
                </a:r>
              </a:p>
              <a:p>
                <a:r>
                  <a:rPr lang="en-US" sz="2000" dirty="0" smtClean="0"/>
                  <a:t>If </a:t>
                </a:r>
                <a:r>
                  <a:rPr lang="en-US" sz="2000" dirty="0"/>
                  <a:t>value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data item is greater </a:t>
                </a:r>
                <a:r>
                  <a:rPr lang="en-US" sz="2000" dirty="0"/>
                  <a:t>than the value of middle element</a:t>
                </a:r>
              </a:p>
              <a:p>
                <a:pPr lvl="1"/>
                <a:r>
                  <a:rPr lang="en-US" sz="2000" dirty="0"/>
                  <a:t>Algorithm starts over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searching the second half</a:t>
                </a:r>
                <a:r>
                  <a:rPr lang="en-US" sz="2000" dirty="0"/>
                  <a:t> of the array</a:t>
                </a:r>
              </a:p>
              <a:p>
                <a:r>
                  <a:rPr lang="en-US" sz="2000" dirty="0" smtClean="0"/>
                  <a:t>Algorithm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continues halving </a:t>
                </a:r>
                <a:r>
                  <a:rPr lang="en-US" sz="2000" dirty="0"/>
                  <a:t>the array until data item is found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 t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3-Array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3-Array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08" y="1125488"/>
            <a:ext cx="7391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442549" y="2113111"/>
            <a:ext cx="2698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 b="1" dirty="0">
                <a:solidFill>
                  <a:srgbClr val="0070C0"/>
                </a:solidFill>
                <a:latin typeface="+mn-lt"/>
              </a:rPr>
              <a:t>Sorted list for binary search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92896"/>
            <a:ext cx="60102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75720"/>
            <a:ext cx="6858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8916" y="6561098"/>
            <a:ext cx="7935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yongdanielliang.github.io/animation/web/BinarySearchNew.html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1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b="1" noProof="1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numElems</a:t>
            </a:r>
            <a:r>
              <a:rPr lang="en-US" altLang="en-US" sz="1400" noProof="1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– maximum number of elements in the array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b="1" noProof="1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noProof="1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– integer data (item) to be searched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b="1" noProof="1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position</a:t>
            </a:r>
            <a:r>
              <a:rPr lang="en-US" altLang="en-US" sz="1400" noProof="1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– array subscript that holds value (if success)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         -1 if value not found </a:t>
            </a:r>
          </a:p>
          <a:p>
            <a:pPr marL="0" indent="0">
              <a:buNone/>
            </a:pPr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binarySearch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array[], </a:t>
            </a:r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numelems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first = 0, last =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numelems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- 1, middle, position = -1;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found = false;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!found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&amp;&amp; first &lt;= last){	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middle = (first + last) / 2;   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Calculate mid point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(array[middle] == value) {  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If value is found at mid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found = true;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position = middle;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(array[middle] &gt; value)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//If value is in lower half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last = middle - 1;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first = middle + 1;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If value is in upper half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position;  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3-Array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68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 </a:t>
            </a:r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Data Structures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67544" y="1120090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r>
              <a:rPr lang="en-US" sz="1600" dirty="0"/>
              <a:t>// Function prototype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binarySearch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[],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arrSize</a:t>
            </a:r>
            <a:r>
              <a:rPr lang="en-US" sz="1600" dirty="0"/>
              <a:t> = 20;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empIDs</a:t>
            </a:r>
            <a:r>
              <a:rPr lang="en-US" sz="1600" dirty="0"/>
              <a:t>[</a:t>
            </a:r>
            <a:r>
              <a:rPr lang="en-US" sz="1600" dirty="0" err="1"/>
              <a:t>arrSize</a:t>
            </a:r>
            <a:r>
              <a:rPr lang="en-US" sz="1600" dirty="0"/>
              <a:t>] = {101, 142, 147, 189, 199, 207, 222, 234, 289, 296, </a:t>
            </a:r>
          </a:p>
          <a:p>
            <a:r>
              <a:rPr lang="en-US" sz="1600" dirty="0"/>
              <a:t>                           310, 319, 388, 394, 417, 429, 447, 521, 536, 600};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result, </a:t>
            </a:r>
            <a:r>
              <a:rPr lang="en-US" sz="1600" dirty="0" err="1"/>
              <a:t>empID</a:t>
            </a:r>
            <a:r>
              <a:rPr lang="en-US" sz="1600" dirty="0"/>
              <a:t>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"Enter the Employee ID you wish to search for: 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cin</a:t>
            </a:r>
            <a:r>
              <a:rPr lang="en-US" sz="1600" dirty="0"/>
              <a:t> &gt;&gt; </a:t>
            </a:r>
            <a:r>
              <a:rPr lang="en-US" sz="1600" dirty="0" err="1"/>
              <a:t>empID</a:t>
            </a:r>
            <a:r>
              <a:rPr lang="en-US" sz="1600" dirty="0"/>
              <a:t>;</a:t>
            </a:r>
          </a:p>
          <a:p>
            <a:r>
              <a:rPr lang="en-US" sz="1600" dirty="0"/>
              <a:t>    result = </a:t>
            </a:r>
            <a:r>
              <a:rPr lang="en-US" sz="1600" dirty="0" err="1"/>
              <a:t>binarySearch</a:t>
            </a:r>
            <a:r>
              <a:rPr lang="en-US" sz="1600" dirty="0"/>
              <a:t>(</a:t>
            </a:r>
            <a:r>
              <a:rPr lang="en-US" sz="1600" dirty="0" err="1"/>
              <a:t>empIDs</a:t>
            </a:r>
            <a:r>
              <a:rPr lang="en-US" sz="1600" dirty="0"/>
              <a:t>, </a:t>
            </a:r>
            <a:r>
              <a:rPr lang="en-US" sz="1600" dirty="0" err="1"/>
              <a:t>arrSize</a:t>
            </a:r>
            <a:r>
              <a:rPr lang="en-US" sz="1600" dirty="0"/>
              <a:t>, </a:t>
            </a:r>
            <a:r>
              <a:rPr lang="en-US" sz="1600" dirty="0" err="1"/>
              <a:t>empID</a:t>
            </a:r>
            <a:r>
              <a:rPr lang="en-US" sz="1600" dirty="0"/>
              <a:t>);</a:t>
            </a:r>
          </a:p>
          <a:p>
            <a:r>
              <a:rPr lang="en-US" sz="1600" dirty="0"/>
              <a:t>    if (result == -1)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"That number does not exist in the array.\n";</a:t>
            </a:r>
          </a:p>
          <a:p>
            <a:r>
              <a:rPr lang="en-US" sz="1600" dirty="0"/>
              <a:t>    else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"That ID is found at element " &lt;&lt; result;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" in the array\n";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6219" y="1556792"/>
            <a:ext cx="532826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Program Output:</a:t>
            </a:r>
          </a:p>
          <a:p>
            <a:r>
              <a:rPr lang="en-US" dirty="0"/>
              <a:t>Enter the Employee ID you wish to search for: 199</a:t>
            </a:r>
          </a:p>
          <a:p>
            <a:r>
              <a:rPr lang="en-US" dirty="0"/>
              <a:t>That ID is found at element 4 in the array</a:t>
            </a:r>
          </a:p>
        </p:txBody>
      </p:sp>
    </p:spTree>
    <p:extLst>
      <p:ext uri="{BB962C8B-B14F-4D97-AF65-F5344CB8AC3E}">
        <p14:creationId xmlns:p14="http://schemas.microsoft.com/office/powerpoint/2010/main" val="226748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more efficient than the linear search</a:t>
            </a:r>
          </a:p>
          <a:p>
            <a:endParaRPr lang="en-US" dirty="0"/>
          </a:p>
          <a:p>
            <a:r>
              <a:rPr lang="en-US" dirty="0"/>
              <a:t>How long does this take (worst case)?</a:t>
            </a:r>
          </a:p>
          <a:p>
            <a:pPr lvl="1"/>
            <a:r>
              <a:rPr lang="en-US" dirty="0"/>
              <a:t>If the list has 8 elements</a:t>
            </a:r>
          </a:p>
          <a:p>
            <a:pPr lvl="2"/>
            <a:r>
              <a:rPr lang="en-US" dirty="0"/>
              <a:t>It takes 3 steps (2</a:t>
            </a:r>
            <a:r>
              <a:rPr lang="en-US" baseline="30000" dirty="0"/>
              <a:t>3</a:t>
            </a:r>
            <a:r>
              <a:rPr lang="en-US" dirty="0"/>
              <a:t> = 8)</a:t>
            </a:r>
          </a:p>
          <a:p>
            <a:pPr lvl="1"/>
            <a:r>
              <a:rPr lang="en-US" dirty="0"/>
              <a:t>If the list has 16 elements</a:t>
            </a:r>
          </a:p>
          <a:p>
            <a:pPr lvl="2"/>
            <a:r>
              <a:rPr lang="en-US" dirty="0"/>
              <a:t>It takes 4 steps (2</a:t>
            </a:r>
            <a:r>
              <a:rPr lang="en-US" baseline="30000" dirty="0"/>
              <a:t>4</a:t>
            </a:r>
            <a:r>
              <a:rPr lang="en-US" dirty="0"/>
              <a:t> = 16)</a:t>
            </a:r>
          </a:p>
          <a:p>
            <a:pPr lvl="1"/>
            <a:r>
              <a:rPr lang="en-US" dirty="0"/>
              <a:t>If the list has 64 elements</a:t>
            </a:r>
          </a:p>
          <a:p>
            <a:pPr lvl="2"/>
            <a:r>
              <a:rPr lang="en-US" dirty="0"/>
              <a:t>It takes 6 steps (2</a:t>
            </a:r>
            <a:r>
              <a:rPr lang="en-US" baseline="30000" dirty="0"/>
              <a:t>6</a:t>
            </a:r>
            <a:r>
              <a:rPr lang="en-US" dirty="0"/>
              <a:t> = 64)</a:t>
            </a:r>
          </a:p>
          <a:p>
            <a:endParaRPr lang="en-US" dirty="0"/>
          </a:p>
          <a:p>
            <a:r>
              <a:rPr lang="en-US" dirty="0"/>
              <a:t>Worst case complexity: </a:t>
            </a:r>
            <a:r>
              <a:rPr lang="en-US" dirty="0">
                <a:latin typeface="Consolas" panose="020B0609020204030204" pitchFamily="49" charset="0"/>
              </a:rPr>
              <a:t>f(n) = 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(n)</a:t>
            </a:r>
          </a:p>
          <a:p>
            <a:pPr lvl="1"/>
            <a:r>
              <a:rPr lang="en-US" dirty="0"/>
              <a:t>Takes </a:t>
            </a:r>
            <a:r>
              <a:rPr lang="en-US" dirty="0">
                <a:latin typeface="Consolas" panose="020B0609020204030204" pitchFamily="49" charset="0"/>
              </a:rPr>
              <a:t>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n</a:t>
            </a:r>
            <a:r>
              <a:rPr lang="en-US" dirty="0"/>
              <a:t> steps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3-Array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27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Advantage</a:t>
            </a:r>
            <a:r>
              <a:rPr lang="en-US" dirty="0"/>
              <a:t> of linear search is its simplicity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Does not require array to be in order (i.e., sorted)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Disadvantage</a:t>
            </a:r>
            <a:r>
              <a:rPr lang="en-US" dirty="0"/>
              <a:t> is its efficiency (or complexity)</a:t>
            </a:r>
          </a:p>
          <a:p>
            <a:pPr lvl="1"/>
            <a:r>
              <a:rPr lang="en-US" dirty="0"/>
              <a:t>If there are 20,000 items in an array </a:t>
            </a:r>
          </a:p>
          <a:p>
            <a:pPr lvl="2"/>
            <a:r>
              <a:rPr lang="en-US" dirty="0"/>
              <a:t>Searched data item is stored in the 19,999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pPr lvl="2"/>
            <a:r>
              <a:rPr lang="en-US" dirty="0"/>
              <a:t>Entire array has to be searched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Worst case </a:t>
            </a:r>
            <a:r>
              <a:rPr lang="en-US" dirty="0"/>
              <a:t>complexity: f(n) = n+1</a:t>
            </a:r>
          </a:p>
          <a:p>
            <a:pPr lvl="2"/>
            <a:r>
              <a:rPr lang="en-US" dirty="0"/>
              <a:t>Number of steps are proportional to number n of elements in an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6-Array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87624" y="5386201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blog.penjee.com/wp-content/uploads/2015/04/binary-and-linear-search-animations.gif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(Sequential) and Binary search visualization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76413"/>
            <a:ext cx="5715000" cy="381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Data Structures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</a:rPr>
              <a:t>Array Definition</a:t>
            </a:r>
            <a:r>
              <a:rPr lang="en-US" sz="2400" dirty="0">
                <a:latin typeface="+mj-lt"/>
              </a:rPr>
              <a:t>: </a:t>
            </a:r>
          </a:p>
          <a:p>
            <a:pPr lvl="1"/>
            <a:r>
              <a:rPr lang="en-US" sz="2400" dirty="0">
                <a:latin typeface="+mj-lt"/>
              </a:rPr>
              <a:t>An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array</a:t>
            </a:r>
            <a:r>
              <a:rPr lang="en-US" sz="2400" dirty="0">
                <a:latin typeface="+mj-lt"/>
              </a:rPr>
              <a:t> is a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collection</a:t>
            </a:r>
            <a:r>
              <a:rPr lang="en-US" sz="2400" dirty="0">
                <a:latin typeface="+mj-lt"/>
              </a:rPr>
              <a:t> of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elements</a:t>
            </a:r>
            <a:r>
              <a:rPr lang="en-US" sz="2400" dirty="0">
                <a:latin typeface="+mj-lt"/>
              </a:rPr>
              <a:t> of the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same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type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placed</a:t>
            </a:r>
            <a:r>
              <a:rPr lang="en-US" sz="2400" dirty="0">
                <a:latin typeface="+mj-lt"/>
              </a:rPr>
              <a:t> in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contiguous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memory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locations</a:t>
            </a:r>
            <a:r>
              <a:rPr lang="en-US" sz="2400" dirty="0">
                <a:latin typeface="+mj-lt"/>
              </a:rPr>
              <a:t> that can be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individually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referenced</a:t>
            </a:r>
            <a:r>
              <a:rPr lang="en-US" sz="2400" dirty="0">
                <a:latin typeface="+mj-lt"/>
              </a:rPr>
              <a:t> by using an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index</a:t>
            </a:r>
            <a:r>
              <a:rPr lang="en-US" sz="2400" dirty="0">
                <a:latin typeface="+mj-lt"/>
              </a:rPr>
              <a:t> to a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unique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identifier</a:t>
            </a:r>
            <a:r>
              <a:rPr lang="en-US" sz="2400" dirty="0" smtClean="0">
                <a:latin typeface="+mj-lt"/>
              </a:rPr>
              <a:t>. </a:t>
            </a:r>
            <a:r>
              <a:rPr lang="en-US" sz="2400" dirty="0" smtClean="0">
                <a:solidFill>
                  <a:srgbClr val="0000A8"/>
                </a:solidFill>
                <a:latin typeface="+mj-lt"/>
              </a:rPr>
              <a:t>Or </a:t>
            </a:r>
            <a:endParaRPr lang="en-GB" sz="2400" dirty="0">
              <a:solidFill>
                <a:srgbClr val="0000A8"/>
              </a:solidFill>
              <a:latin typeface="+mj-lt"/>
            </a:endParaRPr>
          </a:p>
          <a:p>
            <a:pPr lvl="1"/>
            <a:r>
              <a:rPr lang="en-GB" sz="2400" dirty="0">
                <a:solidFill>
                  <a:srgbClr val="0000A8"/>
                </a:solidFill>
                <a:latin typeface="+mj-lt"/>
              </a:rPr>
              <a:t>Variables</a:t>
            </a:r>
            <a:r>
              <a:rPr lang="en-GB" sz="2400" dirty="0">
                <a:latin typeface="+mj-lt"/>
              </a:rPr>
              <a:t> to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hold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multiple values </a:t>
            </a:r>
            <a:r>
              <a:rPr lang="en-GB" sz="2400" dirty="0">
                <a:latin typeface="+mj-lt"/>
              </a:rPr>
              <a:t>of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same data-type </a:t>
            </a:r>
            <a:endParaRPr lang="en-US" altLang="en-US" sz="2400" dirty="0">
              <a:solidFill>
                <a:srgbClr val="0000A8"/>
              </a:solidFill>
              <a:latin typeface="+mj-lt"/>
            </a:endParaRPr>
          </a:p>
          <a:p>
            <a:pPr lvl="1"/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>
                <a:solidFill>
                  <a:srgbClr val="0000A8"/>
                </a:solidFill>
                <a:latin typeface="+mj-lt"/>
              </a:rPr>
              <a:t>Values</a:t>
            </a:r>
            <a:r>
              <a:rPr lang="en-US" altLang="en-US" sz="2400" dirty="0">
                <a:latin typeface="+mj-lt"/>
              </a:rPr>
              <a:t> are </a:t>
            </a:r>
            <a:r>
              <a:rPr lang="en-US" altLang="en-US" sz="2400" dirty="0">
                <a:solidFill>
                  <a:srgbClr val="0000A8"/>
                </a:solidFill>
                <a:latin typeface="+mj-lt"/>
              </a:rPr>
              <a:t>stored</a:t>
            </a:r>
            <a:r>
              <a:rPr lang="en-US" altLang="en-US" sz="2400" dirty="0">
                <a:latin typeface="+mj-lt"/>
              </a:rPr>
              <a:t> in </a:t>
            </a:r>
            <a:r>
              <a:rPr lang="en-US" altLang="en-US" sz="2400" dirty="0">
                <a:solidFill>
                  <a:srgbClr val="0000A8"/>
                </a:solidFill>
                <a:latin typeface="+mj-lt"/>
              </a:rPr>
              <a:t>adjacent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>
                <a:solidFill>
                  <a:srgbClr val="0000A8"/>
                </a:solidFill>
                <a:latin typeface="+mj-lt"/>
              </a:rPr>
              <a:t>memory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smtClean="0">
                <a:solidFill>
                  <a:srgbClr val="0000A8"/>
                </a:solidFill>
                <a:latin typeface="+mj-lt"/>
              </a:rPr>
              <a:t>locations</a:t>
            </a:r>
            <a:endParaRPr lang="en-US" sz="2400" dirty="0" smtClean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elements</a:t>
            </a:r>
            <a:r>
              <a:rPr lang="en-US" sz="2400" dirty="0">
                <a:latin typeface="+mj-lt"/>
              </a:rPr>
              <a:t> of the array are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referenced</a:t>
            </a:r>
            <a:r>
              <a:rPr lang="en-US" sz="2400" dirty="0">
                <a:latin typeface="+mj-lt"/>
              </a:rPr>
              <a:t> by an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index</a:t>
            </a:r>
            <a:r>
              <a:rPr lang="en-US" sz="2400" dirty="0" smtClean="0">
                <a:latin typeface="+mj-lt"/>
              </a:rPr>
              <a:t> </a:t>
            </a:r>
          </a:p>
          <a:p>
            <a:pPr lvl="1"/>
            <a:r>
              <a:rPr lang="en-US" sz="2400" dirty="0">
                <a:solidFill>
                  <a:srgbClr val="0000A8"/>
                </a:solidFill>
                <a:latin typeface="+mj-lt"/>
              </a:rPr>
              <a:t>Index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values</a:t>
            </a:r>
            <a:r>
              <a:rPr lang="en-US" sz="2400" dirty="0">
                <a:latin typeface="+mj-lt"/>
              </a:rPr>
              <a:t> are </a:t>
            </a:r>
            <a:r>
              <a:rPr lang="en-US" sz="2400" dirty="0" smtClean="0">
                <a:solidFill>
                  <a:srgbClr val="0000A8"/>
                </a:solidFill>
                <a:latin typeface="+mj-lt"/>
              </a:rPr>
              <a:t>‘n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’ consecutive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numbers</a:t>
            </a:r>
          </a:p>
          <a:p>
            <a:r>
              <a:rPr lang="en-US" sz="2400" dirty="0">
                <a:solidFill>
                  <a:srgbClr val="0000A8"/>
                </a:solidFill>
                <a:latin typeface="+mj-lt"/>
              </a:rPr>
              <a:t>Arrays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exists</a:t>
            </a:r>
            <a:r>
              <a:rPr lang="en-US" sz="2400" dirty="0">
                <a:latin typeface="+mj-lt"/>
              </a:rPr>
              <a:t> in most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programming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languages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operations</a:t>
            </a:r>
            <a:r>
              <a:rPr lang="en-US" sz="2400" dirty="0">
                <a:latin typeface="+mj-lt"/>
              </a:rPr>
              <a:t> of this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structure</a:t>
            </a:r>
            <a:r>
              <a:rPr lang="en-US" sz="2400" dirty="0">
                <a:latin typeface="+mj-lt"/>
              </a:rPr>
              <a:t> are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already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implemented</a:t>
            </a:r>
            <a:r>
              <a:rPr lang="en-US" sz="2400" dirty="0">
                <a:latin typeface="+mj-lt"/>
              </a:rPr>
              <a:t> by those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programming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languages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Searching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Data Structures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3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90602FF-654D-4F99-B633-9795065E5830}" type="slidenum">
              <a:rPr lang="en-US" altLang="en-US" sz="1400" smtClean="0"/>
              <a:pPr>
                <a:spcBef>
                  <a:spcPct val="5000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58674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code 17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Binary search of an array.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&lt;iostream&gt;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std::cout;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std::cin;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&lt;iomanip&gt;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std::setw;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prototypes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binarySearch(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const 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[],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);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const 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arraySize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15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size of array a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a[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arraySize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];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create array a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key;        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value to locate in a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for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i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i 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arraySize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i++ )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create some data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a[ i ]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2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* i;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24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89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5E22853-78DF-4E34-A5B8-6EE9BA5C0B66}" type="slidenum">
              <a:rPr lang="en-US" altLang="en-US" sz="1400" smtClean="0"/>
              <a:pPr>
                <a:spcBef>
                  <a:spcPct val="5000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239000" cy="5334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"Enter a number between 0 and 28: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cin &gt;&gt; key;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27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28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  // search for key in array a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result = binarySearch( a, key,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arraySize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-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arraySize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);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30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31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  // display results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result !=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-1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'\n'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&lt;&lt; key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 found in array element "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&lt;&lt; result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else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'\n'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key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 not found"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37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indicates successful termination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39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main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41    </a:t>
            </a: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42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to perform binary search of an array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43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binarySearch(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const 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b[],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searchKey,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low,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high,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size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middle;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49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65015A5-047B-451D-AB73-AEA50FAA5279}" type="slidenum">
              <a:rPr lang="en-US" altLang="en-US" sz="1400" smtClean="0"/>
              <a:pPr>
                <a:spcBef>
                  <a:spcPct val="5000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6858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loop until low subscript is greater than high subscript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while ( low &lt;= high ) 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49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determine middle element of subarray being searched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middle = ( low + high ) /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2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52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if searchKey matches middle element, return middle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searchKey == b[ middle ] )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match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middle;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56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else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58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if searchKey less than middle element,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set new high element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searchKey &lt; b[ middle ]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high = middle -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search low end of array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63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if searchKey greater than middle element,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set new low element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else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low = middle +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search high end of array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}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69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-1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searchKey not found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binarySearch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7000" y="228600"/>
            <a:ext cx="4114800" cy="838200"/>
            <a:chOff x="1488" y="960"/>
            <a:chExt cx="2592" cy="528"/>
          </a:xfrm>
        </p:grpSpPr>
        <p:sp>
          <p:nvSpPr>
            <p:cNvPr id="14347" name="Text Box 5"/>
            <p:cNvSpPr txBox="1">
              <a:spLocks noChangeArrowheads="1"/>
            </p:cNvSpPr>
            <p:nvPr/>
          </p:nvSpPr>
          <p:spPr bwMode="auto">
            <a:xfrm>
              <a:off x="2400" y="960"/>
              <a:ext cx="1680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Determine middle element</a:t>
              </a:r>
            </a:p>
          </p:txBody>
        </p:sp>
        <p:sp>
          <p:nvSpPr>
            <p:cNvPr id="14348" name="Line 6"/>
            <p:cNvSpPr>
              <a:spLocks noChangeShapeType="1"/>
            </p:cNvSpPr>
            <p:nvPr/>
          </p:nvSpPr>
          <p:spPr bwMode="auto">
            <a:xfrm flipH="1">
              <a:off x="1488" y="105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838700" y="1708150"/>
            <a:ext cx="3886200" cy="1568450"/>
            <a:chOff x="1968" y="384"/>
            <a:chExt cx="2448" cy="988"/>
          </a:xfrm>
        </p:grpSpPr>
        <p:sp>
          <p:nvSpPr>
            <p:cNvPr id="14345" name="Text Box 16"/>
            <p:cNvSpPr txBox="1">
              <a:spLocks noChangeArrowheads="1"/>
            </p:cNvSpPr>
            <p:nvPr/>
          </p:nvSpPr>
          <p:spPr bwMode="auto">
            <a:xfrm>
              <a:off x="2736" y="384"/>
              <a:ext cx="1680" cy="9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Use the rule of binary search: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If key equals middle, match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If less, search low end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If greater, search high end</a:t>
              </a:r>
            </a:p>
          </p:txBody>
        </p:sp>
        <p:sp>
          <p:nvSpPr>
            <p:cNvPr id="14346" name="Line 17"/>
            <p:cNvSpPr>
              <a:spLocks noChangeShapeType="1"/>
            </p:cNvSpPr>
            <p:nvPr/>
          </p:nvSpPr>
          <p:spPr bwMode="auto">
            <a:xfrm flipH="1" flipV="1">
              <a:off x="1968" y="384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953000" y="3725863"/>
            <a:ext cx="4114800" cy="1323975"/>
            <a:chOff x="1824" y="1488"/>
            <a:chExt cx="2592" cy="834"/>
          </a:xfrm>
        </p:grpSpPr>
        <p:sp>
          <p:nvSpPr>
            <p:cNvPr id="14343" name="Text Box 19"/>
            <p:cNvSpPr txBox="1">
              <a:spLocks noChangeArrowheads="1"/>
            </p:cNvSpPr>
            <p:nvPr/>
          </p:nvSpPr>
          <p:spPr bwMode="auto">
            <a:xfrm>
              <a:off x="2736" y="1488"/>
              <a:ext cx="1680" cy="8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Loop sets low, middle and high dynamically. If searching the high end, the new low is the element above the middle.</a:t>
              </a:r>
            </a:p>
          </p:txBody>
        </p:sp>
        <p:sp>
          <p:nvSpPr>
            <p:cNvPr id="14344" name="Line 20"/>
            <p:cNvSpPr>
              <a:spLocks noChangeShapeType="1"/>
            </p:cNvSpPr>
            <p:nvPr/>
          </p:nvSpPr>
          <p:spPr bwMode="auto">
            <a:xfrm flipH="1">
              <a:off x="1824" y="158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2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F71CADE-1152-4160-90CF-3FEAF64732B3}" type="slidenum">
              <a:rPr lang="en-US" altLang="en-US" sz="1400" smtClean="0"/>
              <a:pPr>
                <a:spcBef>
                  <a:spcPct val="5000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3276600"/>
          </a:xfrm>
          <a:solidFill>
            <a:schemeClr val="hlink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Enter a number between 0 and 28: 6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6 found in array element 3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Enter a number between 0 and 28: 25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25 not found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Enter a number between 0 and 28: 8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8 found in array element 4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77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insert an item?</a:t>
            </a:r>
          </a:p>
          <a:p>
            <a:pPr lvl="1"/>
            <a:r>
              <a:rPr lang="en-US" dirty="0"/>
              <a:t>How many steps in terms of n (number of elements in array)?</a:t>
            </a:r>
          </a:p>
          <a:p>
            <a:pPr lvl="1"/>
            <a:r>
              <a:rPr lang="en-US" dirty="0"/>
              <a:t>n steps at maximum (move items to insert at given location)</a:t>
            </a:r>
          </a:p>
          <a:p>
            <a:endParaRPr lang="en-US" dirty="0"/>
          </a:p>
          <a:p>
            <a:r>
              <a:rPr lang="en-US" dirty="0"/>
              <a:t>How to delete an item?</a:t>
            </a:r>
          </a:p>
          <a:p>
            <a:pPr lvl="1"/>
            <a:r>
              <a:rPr lang="en-US" dirty="0"/>
              <a:t>How many steps in terms of n (number of elements in array)?</a:t>
            </a:r>
          </a:p>
          <a:p>
            <a:pPr lvl="1"/>
            <a:r>
              <a:rPr lang="en-US" dirty="0"/>
              <a:t>n steps at maximum (move items back to take place of deleted item)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6-Array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20" y="161374"/>
            <a:ext cx="8627936" cy="647095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Data Structures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4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A8"/>
                </a:solidFill>
                <a:latin typeface="+mj-lt"/>
              </a:rPr>
              <a:t>Each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array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element</a:t>
            </a:r>
            <a:r>
              <a:rPr lang="en-US" sz="2400" dirty="0"/>
              <a:t> occupies the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same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number</a:t>
            </a:r>
            <a:r>
              <a:rPr lang="en-US" sz="2400" dirty="0" smtClean="0"/>
              <a:t> of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memory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cells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bytes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Array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data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structure</a:t>
            </a:r>
            <a:r>
              <a:rPr lang="en-US" sz="2400" dirty="0"/>
              <a:t> is used when the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number</a:t>
            </a:r>
            <a:r>
              <a:rPr lang="en-US" sz="2400" dirty="0" smtClean="0"/>
              <a:t> of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elements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fixed</a:t>
            </a:r>
          </a:p>
          <a:p>
            <a:r>
              <a:rPr lang="en-US" sz="2400" dirty="0" smtClean="0"/>
              <a:t>Operations </a:t>
            </a:r>
            <a:r>
              <a:rPr lang="en-US" sz="2400" dirty="0"/>
              <a:t>like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traversal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searching</a:t>
            </a:r>
            <a:r>
              <a:rPr lang="en-US" sz="2400" dirty="0" smtClean="0"/>
              <a:t> and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sorting</a:t>
            </a:r>
            <a:r>
              <a:rPr lang="en-US" sz="2400" dirty="0" smtClean="0"/>
              <a:t> can </a:t>
            </a:r>
            <a:r>
              <a:rPr lang="en-US" sz="2400" dirty="0"/>
              <a:t>be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easily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performed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Array</a:t>
            </a:r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number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elements</a:t>
            </a:r>
            <a:r>
              <a:rPr lang="en-US" sz="2400" dirty="0"/>
              <a:t> in an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array</a:t>
            </a:r>
            <a:r>
              <a:rPr lang="en-US" sz="2400" dirty="0"/>
              <a:t> is called the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Length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Size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Array</a:t>
            </a:r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size</a:t>
            </a:r>
            <a:r>
              <a:rPr lang="en-US" sz="2400" dirty="0"/>
              <a:t> of array is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specified</a:t>
            </a:r>
            <a:r>
              <a:rPr lang="en-US" sz="2400" dirty="0"/>
              <a:t> at creation or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declaration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time</a:t>
            </a:r>
            <a:r>
              <a:rPr lang="en-US" sz="2400" dirty="0" smtClean="0"/>
              <a:t>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0000A8"/>
                </a:solidFill>
                <a:latin typeface="+mj-lt"/>
              </a:rPr>
              <a:t>array</a:t>
            </a:r>
            <a:r>
              <a:rPr lang="en-US" sz="24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Searching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24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declaration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Array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declaration</a:t>
            </a:r>
            <a:r>
              <a:rPr lang="en-GB" sz="2400" dirty="0"/>
              <a:t> requires a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data-type</a:t>
            </a:r>
            <a:r>
              <a:rPr lang="en-GB" sz="2400" dirty="0"/>
              <a:t>, a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name</a:t>
            </a:r>
            <a:r>
              <a:rPr lang="en-GB" sz="2400" dirty="0"/>
              <a:t> and a “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constant</a:t>
            </a:r>
            <a:r>
              <a:rPr lang="en-GB" sz="2400" dirty="0"/>
              <a:t>”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size</a:t>
            </a:r>
            <a:r>
              <a:rPr lang="en-GB" sz="2400" dirty="0"/>
              <a:t> of the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array</a:t>
            </a:r>
          </a:p>
          <a:p>
            <a:pPr marL="0" lvl="2" indent="0">
              <a:buClr>
                <a:schemeClr val="tx1"/>
              </a:buClr>
              <a:buNone/>
            </a:pPr>
            <a:r>
              <a:rPr lang="en-GB" sz="2400" dirty="0" smtClean="0">
                <a:ea typeface="+mn-ea"/>
                <a:cs typeface="+mn-cs"/>
              </a:rPr>
              <a:t>		</a:t>
            </a:r>
            <a:r>
              <a:rPr lang="en-GB" sz="2400" dirty="0" err="1">
                <a:solidFill>
                  <a:srgbClr val="0000A8"/>
                </a:solidFill>
                <a:latin typeface="+mj-lt"/>
              </a:rPr>
              <a:t>data_type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 </a:t>
            </a:r>
            <a:r>
              <a:rPr lang="en-GB" sz="2400" dirty="0" err="1">
                <a:solidFill>
                  <a:srgbClr val="0000A8"/>
                </a:solidFill>
                <a:latin typeface="+mj-lt"/>
              </a:rPr>
              <a:t>array_name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 [</a:t>
            </a:r>
            <a:r>
              <a:rPr lang="en-GB" sz="2400" dirty="0" err="1">
                <a:solidFill>
                  <a:srgbClr val="0000A8"/>
                </a:solidFill>
                <a:latin typeface="+mj-lt"/>
              </a:rPr>
              <a:t>array_size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]</a:t>
            </a:r>
          </a:p>
          <a:p>
            <a:pPr lvl="1"/>
            <a:r>
              <a:rPr lang="en-GB" sz="2400" dirty="0">
                <a:solidFill>
                  <a:srgbClr val="0000A8"/>
                </a:solidFill>
                <a:latin typeface="+mj-lt"/>
              </a:rPr>
              <a:t>Data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type</a:t>
            </a:r>
            <a:r>
              <a:rPr lang="en-GB" sz="2400" dirty="0"/>
              <a:t>: can be any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valid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data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type</a:t>
            </a:r>
          </a:p>
          <a:p>
            <a:pPr lvl="1"/>
            <a:r>
              <a:rPr lang="en-GB" sz="2400" dirty="0"/>
              <a:t>Name: The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rules</a:t>
            </a:r>
            <a:r>
              <a:rPr lang="en-GB" sz="2400" dirty="0"/>
              <a:t> of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variable</a:t>
            </a:r>
            <a:r>
              <a:rPr lang="en-GB" sz="2400" dirty="0"/>
              <a:t> naming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convention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apply</a:t>
            </a:r>
            <a:r>
              <a:rPr lang="en-GB" sz="2400" dirty="0"/>
              <a:t> to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array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names</a:t>
            </a:r>
          </a:p>
          <a:p>
            <a:pPr lvl="1"/>
            <a:r>
              <a:rPr lang="en-GB" sz="2400" dirty="0"/>
              <a:t>Size: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defines</a:t>
            </a:r>
            <a:r>
              <a:rPr lang="en-GB" sz="2400" dirty="0"/>
              <a:t> how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many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values</a:t>
            </a:r>
            <a:r>
              <a:rPr lang="en-GB" sz="2400" dirty="0"/>
              <a:t> can be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stored</a:t>
            </a:r>
            <a:r>
              <a:rPr lang="en-GB" sz="2400" dirty="0"/>
              <a:t> in the array</a:t>
            </a:r>
          </a:p>
          <a:p>
            <a:pPr lvl="1"/>
            <a:r>
              <a:rPr lang="en-GB" sz="2400" dirty="0" smtClean="0">
                <a:ea typeface="+mn-ea"/>
                <a:cs typeface="+mn-cs"/>
              </a:rPr>
              <a:t>The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size</a:t>
            </a:r>
            <a:r>
              <a:rPr lang="en-GB" sz="2400" dirty="0">
                <a:ea typeface="+mn-ea"/>
                <a:cs typeface="+mn-cs"/>
              </a:rPr>
              <a:t> of the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array</a:t>
            </a:r>
            <a:r>
              <a:rPr lang="en-GB" sz="2400" dirty="0">
                <a:ea typeface="+mn-ea"/>
                <a:cs typeface="+mn-cs"/>
              </a:rPr>
              <a:t> should be a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precise</a:t>
            </a:r>
            <a:r>
              <a:rPr lang="en-GB" sz="2400" dirty="0">
                <a:ea typeface="+mn-ea"/>
                <a:cs typeface="+mn-cs"/>
              </a:rPr>
              <a:t> </a:t>
            </a:r>
            <a:r>
              <a:rPr lang="en-GB" sz="2400" dirty="0">
                <a:solidFill>
                  <a:srgbClr val="0000A8"/>
                </a:solidFill>
                <a:latin typeface="+mj-lt"/>
              </a:rPr>
              <a:t>number</a:t>
            </a:r>
          </a:p>
          <a:p>
            <a:r>
              <a:rPr lang="en-US" altLang="en-US" sz="2400" dirty="0" smtClean="0"/>
              <a:t>Example</a:t>
            </a:r>
          </a:p>
          <a:p>
            <a:pPr lvl="1"/>
            <a:r>
              <a:rPr lang="en-US" altLang="en-US" sz="2400" dirty="0">
                <a:solidFill>
                  <a:srgbClr val="0000A8"/>
                </a:solidFill>
                <a:latin typeface="+mj-lt"/>
              </a:rPr>
              <a:t>Declared</a:t>
            </a:r>
            <a:r>
              <a:rPr lang="en-US" altLang="en-US" sz="2400" dirty="0" smtClean="0">
                <a:ea typeface="+mn-ea"/>
                <a:cs typeface="+mn-cs"/>
              </a:rPr>
              <a:t> </a:t>
            </a:r>
            <a:r>
              <a:rPr lang="en-US" altLang="en-US" sz="2400" dirty="0">
                <a:ea typeface="+mn-ea"/>
                <a:cs typeface="+mn-cs"/>
              </a:rPr>
              <a:t>using</a:t>
            </a:r>
            <a:r>
              <a:rPr lang="en-US" altLang="en-US" sz="2400" dirty="0">
                <a:solidFill>
                  <a:srgbClr val="0000A8"/>
                </a:solidFill>
                <a:latin typeface="+mj-lt"/>
              </a:rPr>
              <a:t> [] operator</a:t>
            </a:r>
            <a:r>
              <a:rPr lang="en-US" altLang="en-US" sz="2400" dirty="0" smtClean="0">
                <a:ea typeface="+mn-ea"/>
                <a:cs typeface="+mn-cs"/>
              </a:rPr>
              <a:t>: 	</a:t>
            </a:r>
            <a:r>
              <a:rPr lang="en-US" altLang="en-US" sz="2400" dirty="0" err="1">
                <a:solidFill>
                  <a:srgbClr val="0000A8"/>
                </a:solidFill>
                <a:latin typeface="+mj-lt"/>
              </a:rPr>
              <a:t>int</a:t>
            </a:r>
            <a:r>
              <a:rPr lang="en-US" altLang="en-US" sz="2400" dirty="0">
                <a:solidFill>
                  <a:srgbClr val="0000A8"/>
                </a:solidFill>
                <a:latin typeface="+mj-lt"/>
              </a:rPr>
              <a:t> tests[5];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Searching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7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memory (RAM) 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Searching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7" y="1196752"/>
            <a:ext cx="7675511" cy="4032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1" y="3861048"/>
            <a:ext cx="2428055" cy="28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9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0000A8"/>
                </a:solidFill>
                <a:latin typeface="+mj-lt"/>
              </a:rPr>
              <a:t>size of an array </a:t>
            </a:r>
            <a:r>
              <a:rPr lang="en-US" altLang="en-US" sz="2400" dirty="0"/>
              <a:t>is (</a:t>
            </a:r>
            <a:r>
              <a:rPr lang="en-US" altLang="en-US" sz="2400" dirty="0">
                <a:solidFill>
                  <a:srgbClr val="0000A8"/>
                </a:solidFill>
                <a:latin typeface="+mj-lt"/>
              </a:rPr>
              <a:t>number of elements</a:t>
            </a:r>
            <a:r>
              <a:rPr lang="en-US" altLang="en-US" sz="2400" dirty="0"/>
              <a:t>) * (</a:t>
            </a:r>
            <a:r>
              <a:rPr lang="en-US" altLang="en-US" sz="2400" dirty="0">
                <a:solidFill>
                  <a:srgbClr val="0000A8"/>
                </a:solidFill>
                <a:latin typeface="+mj-lt"/>
              </a:rPr>
              <a:t>size of each element</a:t>
            </a:r>
            <a:r>
              <a:rPr lang="en-US" altLang="en-US" sz="2400" dirty="0" smtClean="0"/>
              <a:t>) Or</a:t>
            </a:r>
            <a:endParaRPr lang="en-US" altLang="en-US" sz="2400" dirty="0"/>
          </a:p>
          <a:p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0000A8"/>
                </a:solidFill>
                <a:latin typeface="+mj-lt"/>
              </a:rPr>
              <a:t>size of an array </a:t>
            </a:r>
            <a:r>
              <a:rPr lang="en-US" altLang="en-US" sz="2400" dirty="0" smtClean="0"/>
              <a:t>is: the </a:t>
            </a:r>
            <a:r>
              <a:rPr lang="en-US" altLang="en-US" sz="2400" dirty="0">
                <a:solidFill>
                  <a:srgbClr val="0000A8"/>
                </a:solidFill>
                <a:latin typeface="+mj-lt"/>
              </a:rPr>
              <a:t>total number </a:t>
            </a:r>
            <a:r>
              <a:rPr lang="en-US" altLang="en-US" sz="2400" dirty="0"/>
              <a:t>of </a:t>
            </a:r>
            <a:r>
              <a:rPr lang="en-US" altLang="en-US" sz="2400" dirty="0">
                <a:solidFill>
                  <a:srgbClr val="0000A8"/>
                </a:solidFill>
                <a:latin typeface="+mj-lt"/>
              </a:rPr>
              <a:t>bytes allocated </a:t>
            </a:r>
            <a:r>
              <a:rPr lang="en-US" altLang="en-US" sz="2400" dirty="0"/>
              <a:t>for </a:t>
            </a:r>
            <a:r>
              <a:rPr lang="en-US" altLang="en-US" sz="2400" dirty="0" smtClean="0"/>
              <a:t>it</a:t>
            </a:r>
          </a:p>
          <a:p>
            <a:pPr lvl="1"/>
            <a:r>
              <a:rPr lang="en-US" altLang="en-US" sz="2400" dirty="0" smtClean="0">
                <a:ea typeface="+mn-ea"/>
                <a:cs typeface="+mn-cs"/>
              </a:rPr>
              <a:t>(</a:t>
            </a:r>
            <a:r>
              <a:rPr lang="en-US" altLang="en-US" sz="2400" dirty="0">
                <a:solidFill>
                  <a:srgbClr val="0000A8"/>
                </a:solidFill>
                <a:latin typeface="+mj-lt"/>
                <a:ea typeface="+mn-ea"/>
                <a:cs typeface="+mn-cs"/>
              </a:rPr>
              <a:t>number of elements</a:t>
            </a:r>
            <a:r>
              <a:rPr lang="en-US" altLang="en-US" sz="2400" dirty="0">
                <a:ea typeface="+mn-ea"/>
                <a:cs typeface="+mn-cs"/>
              </a:rPr>
              <a:t>) * (</a:t>
            </a:r>
            <a:r>
              <a:rPr lang="en-US" altLang="en-US" sz="2400" dirty="0">
                <a:solidFill>
                  <a:srgbClr val="0000A8"/>
                </a:solidFill>
                <a:latin typeface="+mj-lt"/>
                <a:ea typeface="+mn-ea"/>
                <a:cs typeface="+mn-cs"/>
              </a:rPr>
              <a:t>number of bytes for each element</a:t>
            </a:r>
            <a:r>
              <a:rPr lang="en-US" altLang="en-US" sz="2400" dirty="0">
                <a:ea typeface="+mn-ea"/>
                <a:cs typeface="+mn-cs"/>
              </a:rPr>
              <a:t>)</a:t>
            </a:r>
          </a:p>
          <a:p>
            <a:r>
              <a:rPr lang="en-US" altLang="en-US" sz="2400" dirty="0" smtClean="0"/>
              <a:t>Examples: </a:t>
            </a:r>
            <a:r>
              <a:rPr lang="en-US" altLang="en-US" sz="2400" dirty="0" err="1">
                <a:solidFill>
                  <a:srgbClr val="0000A8"/>
                </a:solidFill>
                <a:latin typeface="+mj-lt"/>
              </a:rPr>
              <a:t>int</a:t>
            </a:r>
            <a:r>
              <a:rPr lang="en-US" altLang="en-US" sz="2400" dirty="0">
                <a:solidFill>
                  <a:srgbClr val="0000A8"/>
                </a:solidFill>
                <a:latin typeface="+mj-lt"/>
              </a:rPr>
              <a:t> tests[5]; </a:t>
            </a:r>
          </a:p>
          <a:p>
            <a:pPr lvl="1"/>
            <a:r>
              <a:rPr lang="en-US" altLang="en-US" sz="2400" dirty="0" smtClean="0">
                <a:ea typeface="+mn-ea"/>
                <a:cs typeface="+mn-cs"/>
              </a:rPr>
              <a:t> </a:t>
            </a:r>
            <a:r>
              <a:rPr lang="en-US" altLang="en-US" sz="2400" dirty="0">
                <a:ea typeface="+mn-ea"/>
                <a:cs typeface="+mn-cs"/>
              </a:rPr>
              <a:t>is an array of </a:t>
            </a:r>
            <a:r>
              <a:rPr lang="en-US" altLang="en-US" sz="2400" dirty="0">
                <a:solidFill>
                  <a:srgbClr val="0000A8"/>
                </a:solidFill>
                <a:latin typeface="+mj-lt"/>
                <a:ea typeface="+mn-ea"/>
                <a:cs typeface="+mn-cs"/>
              </a:rPr>
              <a:t>20 bytes</a:t>
            </a:r>
            <a:r>
              <a:rPr lang="en-US" altLang="en-US" sz="2400" dirty="0">
                <a:ea typeface="+mn-ea"/>
                <a:cs typeface="+mn-cs"/>
              </a:rPr>
              <a:t>, assuming </a:t>
            </a:r>
            <a:r>
              <a:rPr lang="en-US" altLang="en-US" sz="2400" dirty="0">
                <a:solidFill>
                  <a:srgbClr val="0000A8"/>
                </a:solidFill>
                <a:latin typeface="+mj-lt"/>
                <a:ea typeface="+mn-ea"/>
                <a:cs typeface="+mn-cs"/>
              </a:rPr>
              <a:t>4bytes for an </a:t>
            </a:r>
            <a:r>
              <a:rPr lang="en-US" altLang="en-US" sz="2400" dirty="0" err="1">
                <a:solidFill>
                  <a:srgbClr val="0000A8"/>
                </a:solidFill>
                <a:latin typeface="+mj-lt"/>
                <a:ea typeface="+mn-ea"/>
                <a:cs typeface="+mn-cs"/>
              </a:rPr>
              <a:t>int</a:t>
            </a:r>
            <a:endParaRPr lang="en-US" altLang="en-US" sz="2400" dirty="0">
              <a:solidFill>
                <a:srgbClr val="0000A8"/>
              </a:solidFill>
              <a:latin typeface="+mj-lt"/>
              <a:ea typeface="+mn-ea"/>
              <a:cs typeface="+mn-cs"/>
            </a:endParaRPr>
          </a:p>
          <a:p>
            <a:pPr lvl="1"/>
            <a:r>
              <a:rPr lang="en-US" altLang="en-US" sz="2400" dirty="0">
                <a:solidFill>
                  <a:srgbClr val="0000A8"/>
                </a:solidFill>
                <a:latin typeface="+mj-lt"/>
                <a:ea typeface="+mn-ea"/>
                <a:cs typeface="+mn-cs"/>
              </a:rPr>
              <a:t>long double measures[10] </a:t>
            </a:r>
            <a:r>
              <a:rPr lang="en-US" altLang="en-US" sz="2400" dirty="0" smtClean="0">
                <a:ea typeface="+mn-ea"/>
                <a:cs typeface="+mn-cs"/>
              </a:rPr>
              <a:t>is </a:t>
            </a:r>
            <a:r>
              <a:rPr lang="en-US" altLang="en-US" sz="2400" dirty="0">
                <a:ea typeface="+mn-ea"/>
                <a:cs typeface="+mn-cs"/>
              </a:rPr>
              <a:t>an array of </a:t>
            </a:r>
            <a:r>
              <a:rPr lang="en-US" altLang="en-US" sz="2400" dirty="0">
                <a:solidFill>
                  <a:srgbClr val="0000A8"/>
                </a:solidFill>
                <a:latin typeface="+mj-lt"/>
                <a:ea typeface="+mn-ea"/>
                <a:cs typeface="+mn-cs"/>
              </a:rPr>
              <a:t>80 bytes</a:t>
            </a:r>
            <a:r>
              <a:rPr lang="en-US" altLang="en-US" sz="2400" dirty="0">
                <a:ea typeface="+mn-ea"/>
                <a:cs typeface="+mn-cs"/>
              </a:rPr>
              <a:t>, assuming </a:t>
            </a:r>
            <a:r>
              <a:rPr lang="en-US" altLang="en-US" sz="2400" dirty="0">
                <a:solidFill>
                  <a:srgbClr val="0000A8"/>
                </a:solidFill>
                <a:latin typeface="+mj-lt"/>
                <a:ea typeface="+mn-ea"/>
                <a:cs typeface="+mn-cs"/>
              </a:rPr>
              <a:t>8 bytes </a:t>
            </a:r>
            <a:r>
              <a:rPr lang="en-US" altLang="en-US" sz="2400" dirty="0">
                <a:ea typeface="+mn-ea"/>
                <a:cs typeface="+mn-cs"/>
              </a:rPr>
              <a:t>for a </a:t>
            </a:r>
            <a:r>
              <a:rPr lang="en-US" altLang="en-US" sz="2400" dirty="0">
                <a:solidFill>
                  <a:srgbClr val="0033CC"/>
                </a:solidFill>
                <a:ea typeface="+mn-ea"/>
                <a:cs typeface="+mn-cs"/>
              </a:rPr>
              <a:t>long </a:t>
            </a:r>
            <a:r>
              <a:rPr lang="en-US" altLang="en-US" sz="2400" dirty="0" smtClean="0">
                <a:solidFill>
                  <a:srgbClr val="0033CC"/>
                </a:solidFill>
                <a:ea typeface="+mn-ea"/>
                <a:cs typeface="+mn-cs"/>
              </a:rPr>
              <a:t>double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33CC"/>
                </a:solidFill>
              </a:rPr>
              <a:t>smallest index </a:t>
            </a:r>
            <a:r>
              <a:rPr lang="en-US" sz="2400" dirty="0"/>
              <a:t>of an array is called </a:t>
            </a:r>
            <a:r>
              <a:rPr lang="en-US" sz="2400" dirty="0" err="1">
                <a:solidFill>
                  <a:srgbClr val="0033CC"/>
                </a:solidFill>
              </a:rPr>
              <a:t>LowerBound</a:t>
            </a:r>
            <a:r>
              <a:rPr lang="en-US" sz="2400" dirty="0"/>
              <a:t>, the </a:t>
            </a:r>
            <a:r>
              <a:rPr lang="en-US" sz="2400" dirty="0">
                <a:solidFill>
                  <a:srgbClr val="0033CC"/>
                </a:solidFill>
              </a:rPr>
              <a:t>largest index </a:t>
            </a:r>
            <a:r>
              <a:rPr lang="en-US" sz="2400" dirty="0"/>
              <a:t>is called </a:t>
            </a:r>
            <a:r>
              <a:rPr lang="en-US" sz="2400" dirty="0" err="1">
                <a:solidFill>
                  <a:srgbClr val="0033CC"/>
                </a:solidFill>
              </a:rPr>
              <a:t>UpperBound</a:t>
            </a:r>
            <a:endParaRPr lang="en-US" sz="2400" dirty="0">
              <a:solidFill>
                <a:srgbClr val="0033CC"/>
              </a:solidFill>
            </a:endParaRPr>
          </a:p>
          <a:p>
            <a:r>
              <a:rPr lang="en-US" sz="2400" dirty="0">
                <a:solidFill>
                  <a:srgbClr val="0033CC"/>
                </a:solidFill>
              </a:rPr>
              <a:t>Size of array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33CC"/>
                </a:solidFill>
              </a:rPr>
              <a:t>Upper Bound –Lower Bound + 1 </a:t>
            </a:r>
          </a:p>
          <a:p>
            <a:pPr lvl="1"/>
            <a:endParaRPr lang="en-US" altLang="en-US" sz="2400" dirty="0">
              <a:solidFill>
                <a:srgbClr val="0033CC"/>
              </a:solidFill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Searching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8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the array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5112246" cy="5001419"/>
          </a:xfrm>
        </p:spPr>
        <p:txBody>
          <a:bodyPr/>
          <a:lstStyle/>
          <a:p>
            <a:r>
              <a:rPr lang="en-US" sz="2400" dirty="0">
                <a:solidFill>
                  <a:srgbClr val="0000A8"/>
                </a:solidFill>
              </a:rPr>
              <a:t>One dimensional array</a:t>
            </a:r>
            <a:r>
              <a:rPr lang="en-US" sz="2400" dirty="0">
                <a:solidFill>
                  <a:srgbClr val="0000A8"/>
                </a:solidFill>
                <a:sym typeface="Wingdings" panose="05000000000000000000" pitchFamily="2" charset="2"/>
              </a:rPr>
              <a:t> (1D array):</a:t>
            </a:r>
            <a:r>
              <a:rPr lang="en-US" sz="2400" dirty="0">
                <a:solidFill>
                  <a:srgbClr val="0000A8"/>
                </a:solidFill>
              </a:rPr>
              <a:t> </a:t>
            </a:r>
            <a:r>
              <a:rPr lang="en-US" sz="2400" dirty="0"/>
              <a:t>The one-dimensional arrays stores values in the form of a </a:t>
            </a:r>
            <a:r>
              <a:rPr lang="en-US" sz="2400" dirty="0">
                <a:solidFill>
                  <a:srgbClr val="0000A8"/>
                </a:solidFill>
              </a:rPr>
              <a:t>list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00A8"/>
                </a:solidFill>
              </a:rPr>
              <a:t>Vector</a:t>
            </a:r>
          </a:p>
          <a:p>
            <a:r>
              <a:rPr lang="en-US" sz="2400" dirty="0">
                <a:solidFill>
                  <a:srgbClr val="0000A8"/>
                </a:solidFill>
              </a:rPr>
              <a:t>Multi-dimensional array: (arrays of arrays) </a:t>
            </a:r>
            <a:r>
              <a:rPr lang="en-US" sz="2400" dirty="0"/>
              <a:t>stores the value in the form of a </a:t>
            </a:r>
            <a:r>
              <a:rPr lang="en-US" sz="2400" dirty="0">
                <a:solidFill>
                  <a:srgbClr val="0000A8"/>
                </a:solidFill>
              </a:rPr>
              <a:t>matrix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Two</a:t>
            </a:r>
            <a:r>
              <a:rPr lang="en-US" sz="2400" dirty="0">
                <a:solidFill>
                  <a:srgbClr val="0000A8"/>
                </a:solidFill>
              </a:rPr>
              <a:t> dimensional array </a:t>
            </a:r>
            <a:r>
              <a:rPr lang="en-US" sz="2400" dirty="0">
                <a:solidFill>
                  <a:srgbClr val="0000A8"/>
                </a:solidFill>
                <a:sym typeface="Wingdings" panose="05000000000000000000" pitchFamily="2" charset="2"/>
              </a:rPr>
              <a:t>or 2D array</a:t>
            </a:r>
          </a:p>
          <a:p>
            <a:pPr marL="463550" lvl="1" indent="0">
              <a:buNone/>
            </a:pPr>
            <a:r>
              <a:rPr lang="en-US" sz="2400" dirty="0">
                <a:solidFill>
                  <a:srgbClr val="0000A8"/>
                </a:solidFill>
              </a:rPr>
              <a:t>	(example: Table)</a:t>
            </a:r>
            <a:endParaRPr lang="en-US" sz="2400" dirty="0"/>
          </a:p>
          <a:p>
            <a:pPr lvl="1"/>
            <a:r>
              <a:rPr lang="en-US" sz="2400" dirty="0"/>
              <a:t>Three</a:t>
            </a:r>
            <a:r>
              <a:rPr lang="en-US" sz="2400" dirty="0">
                <a:solidFill>
                  <a:srgbClr val="0000A8"/>
                </a:solidFill>
              </a:rPr>
              <a:t> dimensional arrays </a:t>
            </a:r>
            <a:r>
              <a:rPr lang="en-US" sz="2400" dirty="0">
                <a:solidFill>
                  <a:srgbClr val="0000A8"/>
                </a:solidFill>
                <a:sym typeface="Wingdings" panose="05000000000000000000" pitchFamily="2" charset="2"/>
              </a:rPr>
              <a:t>or 3D array</a:t>
            </a:r>
          </a:p>
          <a:p>
            <a:pPr marL="463550" lvl="1" indent="0">
              <a:buNone/>
            </a:pPr>
            <a:r>
              <a:rPr lang="en-US" sz="2400" dirty="0">
                <a:solidFill>
                  <a:srgbClr val="0000A8"/>
                </a:solidFill>
                <a:sym typeface="Wingdings" panose="05000000000000000000" pitchFamily="2" charset="2"/>
              </a:rPr>
              <a:t>	</a:t>
            </a:r>
            <a:r>
              <a:rPr lang="en-US" sz="2400" dirty="0">
                <a:solidFill>
                  <a:srgbClr val="0000A8"/>
                </a:solidFill>
              </a:rPr>
              <a:t>(example: Box)</a:t>
            </a:r>
            <a:endParaRPr lang="en-GB" sz="2400" dirty="0">
              <a:solidFill>
                <a:srgbClr val="0000A8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2-Array Searching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7783" b="14130"/>
          <a:stretch/>
        </p:blipFill>
        <p:spPr>
          <a:xfrm>
            <a:off x="5004048" y="1295618"/>
            <a:ext cx="3942991" cy="144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" t="14198" r="5949" b="11817"/>
          <a:stretch/>
        </p:blipFill>
        <p:spPr>
          <a:xfrm>
            <a:off x="5531428" y="4505042"/>
            <a:ext cx="3289044" cy="16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0000A8"/>
                </a:solidFill>
              </a:rPr>
              <a:t>dimension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0000A8"/>
                </a:solidFill>
              </a:rPr>
              <a:t>direction</a:t>
            </a:r>
            <a:r>
              <a:rPr lang="en-US" sz="2400" dirty="0"/>
              <a:t> in which you can </a:t>
            </a:r>
            <a:r>
              <a:rPr lang="en-US" sz="2400" dirty="0">
                <a:solidFill>
                  <a:srgbClr val="0000A8"/>
                </a:solidFill>
              </a:rPr>
              <a:t>vary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A8"/>
                </a:solidFill>
              </a:rPr>
              <a:t>specification</a:t>
            </a:r>
            <a:r>
              <a:rPr lang="en-US" sz="2400" dirty="0"/>
              <a:t> of an </a:t>
            </a:r>
            <a:r>
              <a:rPr lang="en-US" sz="2400" dirty="0">
                <a:solidFill>
                  <a:srgbClr val="0000A8"/>
                </a:solidFill>
              </a:rPr>
              <a:t>array's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8"/>
                </a:solidFill>
              </a:rPr>
              <a:t>elements</a:t>
            </a:r>
          </a:p>
          <a:p>
            <a:r>
              <a:rPr lang="en-US" sz="2400" dirty="0"/>
              <a:t>And </a:t>
            </a:r>
            <a:r>
              <a:rPr lang="en-US" sz="2400" dirty="0">
                <a:solidFill>
                  <a:srgbClr val="0000A8"/>
                </a:solidFill>
              </a:rPr>
              <a:t>index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00A8"/>
                </a:solidFill>
              </a:rPr>
              <a:t>subscript</a:t>
            </a:r>
            <a:r>
              <a:rPr lang="en-US" sz="2400" dirty="0"/>
              <a:t> is used to </a:t>
            </a:r>
            <a:r>
              <a:rPr lang="en-US" sz="2400" dirty="0">
                <a:solidFill>
                  <a:srgbClr val="0000A8"/>
                </a:solidFill>
              </a:rPr>
              <a:t>specify</a:t>
            </a:r>
            <a:r>
              <a:rPr lang="en-US" sz="2400" dirty="0"/>
              <a:t> an </a:t>
            </a:r>
            <a:r>
              <a:rPr lang="en-US" sz="2400" dirty="0">
                <a:solidFill>
                  <a:srgbClr val="0000A8"/>
                </a:solidFill>
              </a:rPr>
              <a:t>element</a:t>
            </a:r>
            <a:r>
              <a:rPr lang="en-US" sz="2400" dirty="0"/>
              <a:t> of an </a:t>
            </a:r>
            <a:r>
              <a:rPr lang="en-US" sz="2400" dirty="0">
                <a:solidFill>
                  <a:srgbClr val="0000A8"/>
                </a:solidFill>
              </a:rPr>
              <a:t>array</a:t>
            </a:r>
            <a:r>
              <a:rPr lang="en-US" sz="2400" dirty="0"/>
              <a:t> for each of its </a:t>
            </a:r>
            <a:r>
              <a:rPr lang="en-US" sz="2400" dirty="0">
                <a:solidFill>
                  <a:srgbClr val="0000A8"/>
                </a:solidFill>
              </a:rPr>
              <a:t>dimensions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00A8"/>
                </a:solidFill>
              </a:rPr>
              <a:t>elements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0000A8"/>
                </a:solidFill>
              </a:rPr>
              <a:t>contiguous</a:t>
            </a:r>
            <a:r>
              <a:rPr lang="en-US" sz="2400" dirty="0"/>
              <a:t> along each </a:t>
            </a:r>
            <a:r>
              <a:rPr lang="en-US" sz="2400" dirty="0">
                <a:solidFill>
                  <a:srgbClr val="0000A8"/>
                </a:solidFill>
              </a:rPr>
              <a:t>dimension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0000A8"/>
                </a:solidFill>
              </a:rPr>
              <a:t>index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8"/>
                </a:solidFill>
              </a:rPr>
              <a:t>0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8"/>
                </a:solidFill>
              </a:rPr>
              <a:t>through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A8"/>
                </a:solidFill>
              </a:rPr>
              <a:t>highest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8"/>
                </a:solidFill>
              </a:rPr>
              <a:t>index</a:t>
            </a:r>
            <a:r>
              <a:rPr lang="en-US" sz="2400" dirty="0"/>
              <a:t> for that </a:t>
            </a:r>
            <a:r>
              <a:rPr lang="en-US" sz="2400" dirty="0">
                <a:solidFill>
                  <a:srgbClr val="0000A8"/>
                </a:solidFill>
              </a:rPr>
              <a:t>dimension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2-Array Searching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58" y="3501008"/>
            <a:ext cx="4359384" cy="204098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117" y="3573016"/>
            <a:ext cx="3831258" cy="22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3893</TotalTime>
  <Words>2621</Words>
  <Application>Microsoft Office PowerPoint</Application>
  <PresentationFormat>On-screen Show (4:3)</PresentationFormat>
  <Paragraphs>535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4" baseType="lpstr">
      <vt:lpstr>Microsoft JhengHei</vt:lpstr>
      <vt:lpstr>Courier New</vt:lpstr>
      <vt:lpstr>Arial Unicode MS</vt:lpstr>
      <vt:lpstr>Calibri Light</vt:lpstr>
      <vt:lpstr>Times New Roman</vt:lpstr>
      <vt:lpstr>Wingdings</vt:lpstr>
      <vt:lpstr>Tahoma</vt:lpstr>
      <vt:lpstr>Calibri</vt:lpstr>
      <vt:lpstr>Consolas</vt:lpstr>
      <vt:lpstr>Cambria Math</vt:lpstr>
      <vt:lpstr>Arial</vt:lpstr>
      <vt:lpstr>Wingdings 2</vt:lpstr>
      <vt:lpstr>Courier</vt:lpstr>
      <vt:lpstr>AvantGarde</vt:lpstr>
      <vt:lpstr>TeXGyreAdventor</vt:lpstr>
      <vt:lpstr>ＭＳ Ｐゴシック</vt:lpstr>
      <vt:lpstr>Default Design</vt:lpstr>
      <vt:lpstr>Office Theme</vt:lpstr>
      <vt:lpstr>Data Structures</vt:lpstr>
      <vt:lpstr>Agenda  </vt:lpstr>
      <vt:lpstr>Arrays data structure</vt:lpstr>
      <vt:lpstr>Arrays characteristics</vt:lpstr>
      <vt:lpstr>Arrays declaration </vt:lpstr>
      <vt:lpstr>Arrays memory (RAM) layout</vt:lpstr>
      <vt:lpstr>Size of an array</vt:lpstr>
      <vt:lpstr>Types of the array </vt:lpstr>
      <vt:lpstr>Arrays Dimensions</vt:lpstr>
      <vt:lpstr>Addressing in an array</vt:lpstr>
      <vt:lpstr>Addressing in an array</vt:lpstr>
      <vt:lpstr>Array Operations</vt:lpstr>
      <vt:lpstr>Array Operations: Search Algorithms</vt:lpstr>
      <vt:lpstr>Linear Search</vt:lpstr>
      <vt:lpstr>Linear Search example</vt:lpstr>
      <vt:lpstr>Linear Search example</vt:lpstr>
      <vt:lpstr>Linear Search Algorithm</vt:lpstr>
      <vt:lpstr>Calling Function searchList</vt:lpstr>
      <vt:lpstr>Discussion</vt:lpstr>
      <vt:lpstr>Home work</vt:lpstr>
      <vt:lpstr>PowerPoint Presentation</vt:lpstr>
      <vt:lpstr>PowerPoint Presentation</vt:lpstr>
      <vt:lpstr>Binary Search</vt:lpstr>
      <vt:lpstr>Binary Search Example</vt:lpstr>
      <vt:lpstr>Binary Search Algorithm</vt:lpstr>
      <vt:lpstr>Calling Function binary Search</vt:lpstr>
      <vt:lpstr>Efficiency Of Binary Search</vt:lpstr>
      <vt:lpstr>Discussion</vt:lpstr>
      <vt:lpstr>Linear (Sequential) and Binary search visualization </vt:lpstr>
      <vt:lpstr>Home work</vt:lpstr>
      <vt:lpstr>PowerPoint Presentation</vt:lpstr>
      <vt:lpstr>PowerPoint Presentation</vt:lpstr>
      <vt:lpstr>PowerPoint Presentation</vt:lpstr>
      <vt:lpstr>PowerPoint Presentation</vt:lpstr>
      <vt:lpstr>Array Operations</vt:lpstr>
      <vt:lpstr>PowerPoint Presentation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Subhan Ullah</cp:lastModifiedBy>
  <cp:revision>1078</cp:revision>
  <cp:lastPrinted>2013-10-17T07:59:38Z</cp:lastPrinted>
  <dcterms:created xsi:type="dcterms:W3CDTF">2007-03-29T10:37:57Z</dcterms:created>
  <dcterms:modified xsi:type="dcterms:W3CDTF">2023-09-05T07:58:39Z</dcterms:modified>
</cp:coreProperties>
</file>