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8"/>
  </p:notesMasterIdLst>
  <p:sldIdLst>
    <p:sldId id="560" r:id="rId3"/>
    <p:sldId id="562" r:id="rId4"/>
    <p:sldId id="522" r:id="rId5"/>
    <p:sldId id="521" r:id="rId6"/>
    <p:sldId id="523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6" r:id="rId17"/>
    <p:sldId id="537" r:id="rId18"/>
    <p:sldId id="538" r:id="rId19"/>
    <p:sldId id="557" r:id="rId20"/>
    <p:sldId id="539" r:id="rId21"/>
    <p:sldId id="540" r:id="rId22"/>
    <p:sldId id="541" r:id="rId23"/>
    <p:sldId id="542" r:id="rId24"/>
    <p:sldId id="544" r:id="rId25"/>
    <p:sldId id="548" r:id="rId26"/>
    <p:sldId id="550" r:id="rId27"/>
    <p:sldId id="552" r:id="rId28"/>
    <p:sldId id="551" r:id="rId29"/>
    <p:sldId id="553" r:id="rId30"/>
    <p:sldId id="554" r:id="rId31"/>
    <p:sldId id="556" r:id="rId32"/>
    <p:sldId id="558" r:id="rId33"/>
    <p:sldId id="555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61" r:id="rId56"/>
    <p:sldId id="543" r:id="rId57"/>
  </p:sldIdLst>
  <p:sldSz cx="9144000" cy="6858000" type="screen4x3"/>
  <p:notesSz cx="7099300" cy="10234613"/>
  <p:embeddedFontLst>
    <p:embeddedFont>
      <p:font typeface="Calibri Light" panose="020F0302020204030204" pitchFamily="34" charset="0"/>
      <p:regular r:id="rId59"/>
      <p:italic r:id="rId60"/>
    </p:embeddedFont>
    <p:embeddedFont>
      <p:font typeface="Tahoma" panose="020B0604030504040204" pitchFamily="34" charset="0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Wingdings 2" panose="05020102010507070707" pitchFamily="18" charset="2"/>
      <p:regular r:id="rId71"/>
    </p:embeddedFont>
    <p:embeddedFont>
      <p:font typeface="ＭＳ Ｐゴシック" panose="020B0600070205080204" pitchFamily="34" charset="-128"/>
      <p:regular r:id="rId72"/>
    </p:embeddedFont>
    <p:embeddedFont>
      <p:font typeface="Microsoft JhengHei" panose="020B0604030504040204" pitchFamily="34" charset="-120"/>
      <p:regular r:id="rId73"/>
      <p:bold r:id="rId7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93584" autoAdjust="0"/>
  </p:normalViewPr>
  <p:slideViewPr>
    <p:cSldViewPr>
      <p:cViewPr varScale="1">
        <p:scale>
          <a:sx n="81" d="100"/>
          <a:sy n="81" d="100"/>
        </p:scale>
        <p:origin x="158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1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1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20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91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05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8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8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0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selection-sort/visualiz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insertion-sort/visualiz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bubble-sort/visualiz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Week3_Lecture2</a:t>
            </a: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9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Arrays Sorting</a:t>
            </a:r>
            <a:endParaRPr lang="en-US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             </a:t>
            </a: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7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345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034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46" name="Rectangle 1035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47" name="Rectangle 1036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8" name="Rectangle 1037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49" name="Rectangle 1038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50" name="Rectangle 1039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101</a:t>
            </a:r>
          </a:p>
        </p:txBody>
      </p:sp>
      <p:sp>
        <p:nvSpPr>
          <p:cNvPr id="51" name="Rectangle 1040"/>
          <p:cNvSpPr>
            <a:spLocks noChangeArrowheads="1"/>
          </p:cNvSpPr>
          <p:nvPr/>
        </p:nvSpPr>
        <p:spPr bwMode="auto">
          <a:xfrm>
            <a:off x="1524000" y="4132263"/>
            <a:ext cx="584775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1       2        3       4         5         6</a:t>
            </a:r>
          </a:p>
        </p:txBody>
      </p:sp>
      <p:sp>
        <p:nvSpPr>
          <p:cNvPr id="52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3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4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861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333FF"/>
                </a:solidFill>
                <a:latin typeface="+mn-lt"/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33898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5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101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1       2        3        4        5         6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7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5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5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426996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35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5559425" y="4752975"/>
            <a:ext cx="60593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  5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1       2        3       4         5         6</a:t>
            </a:r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101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895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156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“Bubble 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only the largest value is correctly placed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other values </a:t>
            </a:r>
            <a:r>
              <a:rPr lang="en-US" dirty="0"/>
              <a:t>are still </a:t>
            </a:r>
            <a:r>
              <a:rPr lang="en-US" dirty="0">
                <a:solidFill>
                  <a:srgbClr val="0070C0"/>
                </a:solidFill>
              </a:rPr>
              <a:t>out of order</a:t>
            </a:r>
          </a:p>
          <a:p>
            <a:endParaRPr lang="en-US" dirty="0"/>
          </a:p>
          <a:p>
            <a:r>
              <a:rPr lang="en-US" dirty="0"/>
              <a:t>So we need to </a:t>
            </a:r>
            <a:r>
              <a:rPr lang="en-US" dirty="0">
                <a:solidFill>
                  <a:srgbClr val="0070C0"/>
                </a:solidFill>
              </a:rPr>
              <a:t>repeat this process </a:t>
            </a:r>
            <a:r>
              <a:rPr lang="en-US" dirty="0"/>
              <a:t>,i.e., repeat “bubble up”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559425" y="4752975"/>
            <a:ext cx="60593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  5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1       2        3        4        5         6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101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895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28682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to Repeat “Bubble 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we bubble an element, we place it in its correct location</a:t>
            </a:r>
          </a:p>
          <a:p>
            <a:endParaRPr lang="en-US" dirty="0"/>
          </a:p>
          <a:p>
            <a:r>
              <a:rPr lang="en-US" dirty="0"/>
              <a:t>If we have n elements…</a:t>
            </a:r>
          </a:p>
          <a:p>
            <a:pPr lvl="1"/>
            <a:r>
              <a:rPr lang="en-US" dirty="0"/>
              <a:t>Then we </a:t>
            </a:r>
            <a:r>
              <a:rPr lang="en-US" dirty="0">
                <a:solidFill>
                  <a:srgbClr val="0070C0"/>
                </a:solidFill>
              </a:rPr>
              <a:t>repeat</a:t>
            </a:r>
            <a:r>
              <a:rPr lang="en-US" dirty="0"/>
              <a:t> the “bubble up” process </a:t>
            </a:r>
            <a:r>
              <a:rPr lang="en-US" dirty="0">
                <a:solidFill>
                  <a:srgbClr val="0070C0"/>
                </a:solidFill>
              </a:rPr>
              <a:t>n – 1 times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0070C0"/>
                </a:solidFill>
              </a:rPr>
              <a:t>guarantees</a:t>
            </a:r>
            <a:r>
              <a:rPr lang="en-US" dirty="0"/>
              <a:t> all n elements are </a:t>
            </a:r>
            <a:r>
              <a:rPr lang="en-US" dirty="0">
                <a:solidFill>
                  <a:srgbClr val="0070C0"/>
                </a:solidFill>
              </a:rPr>
              <a:t>correctly placed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“Bubbling” All the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400527" y="1268760"/>
            <a:ext cx="6518275" cy="949326"/>
            <a:chOff x="644" y="1072"/>
            <a:chExt cx="4106" cy="59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5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1395765" y="2187923"/>
            <a:ext cx="6518275" cy="949326"/>
            <a:chOff x="641" y="1651"/>
            <a:chExt cx="4106" cy="598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 101</a:t>
              </a: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1400527" y="3099150"/>
            <a:ext cx="6518275" cy="949326"/>
            <a:chOff x="644" y="2225"/>
            <a:chExt cx="4106" cy="598"/>
          </a:xfrm>
        </p:grpSpPr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8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48" name="Group 74"/>
          <p:cNvGrpSpPr>
            <a:grpSpLocks/>
          </p:cNvGrpSpPr>
          <p:nvPr/>
        </p:nvGrpSpPr>
        <p:grpSpPr bwMode="auto">
          <a:xfrm>
            <a:off x="1395765" y="3981800"/>
            <a:ext cx="6518275" cy="949326"/>
            <a:chOff x="641" y="2781"/>
            <a:chExt cx="4106" cy="598"/>
          </a:xfrm>
        </p:grpSpPr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35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5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62" name="Group 75"/>
          <p:cNvGrpSpPr>
            <a:grpSpLocks/>
          </p:cNvGrpSpPr>
          <p:nvPr/>
        </p:nvGrpSpPr>
        <p:grpSpPr bwMode="auto">
          <a:xfrm>
            <a:off x="1395765" y="4902552"/>
            <a:ext cx="6518275" cy="949326"/>
            <a:chOff x="641" y="3361"/>
            <a:chExt cx="4106" cy="598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35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12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5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76" name="Group 78"/>
          <p:cNvGrpSpPr>
            <a:grpSpLocks/>
          </p:cNvGrpSpPr>
          <p:nvPr/>
        </p:nvGrpSpPr>
        <p:grpSpPr bwMode="auto">
          <a:xfrm>
            <a:off x="222602" y="1694208"/>
            <a:ext cx="1044574" cy="4106863"/>
            <a:chOff x="204" y="1350"/>
            <a:chExt cx="658" cy="2587"/>
          </a:xfrm>
        </p:grpSpPr>
        <p:sp>
          <p:nvSpPr>
            <p:cNvPr id="77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 rot="16200000">
              <a:off x="62" y="2477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3333FF"/>
                  </a:solidFill>
                  <a:latin typeface="+mn-lt"/>
                </a:rPr>
                <a:t>N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1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Number of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971600" y="1392412"/>
            <a:ext cx="6518275" cy="949326"/>
            <a:chOff x="641" y="3361"/>
            <a:chExt cx="4106" cy="598"/>
          </a:xfrm>
        </p:grpSpPr>
        <p:sp>
          <p:nvSpPr>
            <p:cNvPr id="7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4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15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42</a:t>
              </a:r>
            </a:p>
          </p:txBody>
        </p:sp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77</a:t>
              </a: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101</a:t>
              </a:r>
            </a:p>
          </p:txBody>
        </p:sp>
        <p:sp>
          <p:nvSpPr>
            <p:cNvPr id="18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1       2        3        4         5       6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981125" y="2240133"/>
            <a:ext cx="6523038" cy="949326"/>
            <a:chOff x="668" y="1594"/>
            <a:chExt cx="4109" cy="598"/>
          </a:xfrm>
        </p:grpSpPr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98"/>
              <a:chOff x="644" y="1072"/>
              <a:chExt cx="4106" cy="598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77</a:t>
                </a: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35</a:t>
                </a:r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42</a:t>
                </a:r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8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 5</a:t>
                </a:r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75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1       2        3        4         5       6</a:t>
                </a:r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 </a:t>
                </a:r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101</a:t>
                </a:r>
              </a:p>
            </p:txBody>
          </p:sp>
        </p:grp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6" name="Group 80"/>
          <p:cNvGrpSpPr>
            <a:grpSpLocks/>
          </p:cNvGrpSpPr>
          <p:nvPr/>
        </p:nvGrpSpPr>
        <p:grpSpPr bwMode="auto">
          <a:xfrm>
            <a:off x="976363" y="3159296"/>
            <a:ext cx="6523037" cy="949326"/>
            <a:chOff x="940" y="1661"/>
            <a:chExt cx="4109" cy="598"/>
          </a:xfrm>
        </p:grpSpPr>
        <p:grpSp>
          <p:nvGrpSpPr>
            <p:cNvPr id="37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98"/>
              <a:chOff x="641" y="1651"/>
              <a:chExt cx="4106" cy="598"/>
            </a:xfrm>
          </p:grpSpPr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31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5</a:t>
                </a:r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42</a:t>
                </a:r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35</a:t>
                </a: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1       2        3        4        5          6</a:t>
                </a: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976363" y="4070523"/>
            <a:ext cx="6527800" cy="949326"/>
            <a:chOff x="940" y="2235"/>
            <a:chExt cx="4112" cy="598"/>
          </a:xfrm>
        </p:grpSpPr>
        <p:grpSp>
          <p:nvGrpSpPr>
            <p:cNvPr id="53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98"/>
              <a:chOff x="644" y="2225"/>
              <a:chExt cx="4106" cy="598"/>
            </a:xfrm>
          </p:grpSpPr>
          <p:sp>
            <p:nvSpPr>
              <p:cNvPr id="55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42</a:t>
                </a:r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31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5</a:t>
                </a:r>
              </a:p>
            </p:txBody>
          </p:sp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35</a:t>
                </a:r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66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1        2       3        4        5          6</a:t>
                </a:r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54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68" name="Group 82"/>
          <p:cNvGrpSpPr>
            <a:grpSpLocks/>
          </p:cNvGrpSpPr>
          <p:nvPr/>
        </p:nvGrpSpPr>
        <p:grpSpPr bwMode="auto">
          <a:xfrm>
            <a:off x="971600" y="4953167"/>
            <a:ext cx="6527800" cy="949324"/>
            <a:chOff x="937" y="2791"/>
            <a:chExt cx="4112" cy="598"/>
          </a:xfrm>
        </p:grpSpPr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98"/>
              <a:chOff x="641" y="2781"/>
              <a:chExt cx="4106" cy="598"/>
            </a:xfrm>
          </p:grpSpPr>
          <p:sp>
            <p:nvSpPr>
              <p:cNvPr id="71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72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7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42</a:t>
                </a:r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35</a:t>
                </a:r>
              </a:p>
            </p:txBody>
          </p:sp>
          <p:sp>
            <p:nvSpPr>
              <p:cNvPr id="79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8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 5</a:t>
                </a:r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81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1        2       3        4        5          6</a:t>
                </a:r>
              </a:p>
            </p:txBody>
          </p:sp>
          <p:sp>
            <p:nvSpPr>
              <p:cNvPr id="83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985888" y="1817856"/>
            <a:ext cx="6518275" cy="46196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0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Number of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“bubble up”</a:t>
            </a:r>
            <a:r>
              <a:rPr lang="en-US" dirty="0"/>
              <a:t>, we only need to do </a:t>
            </a:r>
            <a:r>
              <a:rPr lang="en-US" dirty="0">
                <a:solidFill>
                  <a:srgbClr val="0070C0"/>
                </a:solidFill>
              </a:rPr>
              <a:t>SIZE - k comparisons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This is the 4</a:t>
            </a:r>
            <a:r>
              <a:rPr lang="en-US" baseline="30000" dirty="0"/>
              <a:t>th</a:t>
            </a:r>
            <a:r>
              <a:rPr lang="en-US" dirty="0"/>
              <a:t> “bubble up”</a:t>
            </a:r>
          </a:p>
          <a:p>
            <a:pPr lvl="1"/>
            <a:r>
              <a:rPr lang="en-US" dirty="0"/>
              <a:t>SIZE of the array is 6</a:t>
            </a:r>
          </a:p>
          <a:p>
            <a:pPr lvl="1"/>
            <a:r>
              <a:rPr lang="en-US" dirty="0"/>
              <a:t>Thus we have 2 comparisons to do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84288" y="3789040"/>
            <a:ext cx="6518275" cy="949326"/>
            <a:chOff x="641" y="2781"/>
            <a:chExt cx="4106" cy="598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5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35</a:t>
              </a: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1         2      3        4        5          6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1274763" y="4214486"/>
            <a:ext cx="3074987" cy="46196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1" name="AutoShape 34"/>
          <p:cNvSpPr>
            <a:spLocks/>
          </p:cNvSpPr>
          <p:nvPr/>
        </p:nvSpPr>
        <p:spPr bwMode="auto">
          <a:xfrm rot="16200000">
            <a:off x="2132013" y="4279573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2" name="AutoShape 35"/>
          <p:cNvSpPr>
            <a:spLocks/>
          </p:cNvSpPr>
          <p:nvPr/>
        </p:nvSpPr>
        <p:spPr bwMode="auto">
          <a:xfrm rot="16200000">
            <a:off x="3175001" y="4552623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4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a[],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ARRAY_SIZE)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pass = 1; pass &lt; ARRAY_SIZE; pass++)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N – 1 passes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ARRAY_SIZE - pass;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//0–&gt;(SIZE-PASS) steps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&gt; a[i+1])</a:t>
            </a:r>
            <a:r>
              <a:rPr lang="en-US" altLang="en-US" sz="1600" dirty="0">
                <a:solidFill>
                  <a:srgbClr val="92D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swap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= a[i+1];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a[i+1] =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Sorted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>
                <a:solidFill>
                  <a:srgbClr val="0070C0"/>
                </a:solidFill>
              </a:rPr>
              <a:t>elements were already sorted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if only a few elements are out of place and after a couple of “bubble ups,” the collection is sorted?</a:t>
            </a:r>
          </a:p>
          <a:p>
            <a:endParaRPr lang="en-US" dirty="0"/>
          </a:p>
          <a:p>
            <a:r>
              <a:rPr lang="en-US" dirty="0"/>
              <a:t>We want to be </a:t>
            </a:r>
            <a:r>
              <a:rPr lang="en-US" dirty="0">
                <a:solidFill>
                  <a:srgbClr val="0070C0"/>
                </a:solidFill>
              </a:rPr>
              <a:t>able to detect </a:t>
            </a:r>
            <a:r>
              <a:rPr lang="en-US" dirty="0"/>
              <a:t>this and </a:t>
            </a:r>
            <a:r>
              <a:rPr lang="en-US" dirty="0">
                <a:solidFill>
                  <a:srgbClr val="0070C0"/>
                </a:solidFill>
              </a:rPr>
              <a:t>“stop early”!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74113" y="4149086"/>
            <a:ext cx="6518275" cy="949326"/>
            <a:chOff x="641" y="3361"/>
            <a:chExt cx="4106" cy="59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12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77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1        2       3       4         5          6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6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Sorting Arrays</a:t>
            </a:r>
          </a:p>
          <a:p>
            <a:r>
              <a:rPr lang="en-US" sz="2400" dirty="0" smtClean="0"/>
              <a:t>Sorting algorithms </a:t>
            </a:r>
          </a:p>
          <a:p>
            <a:pPr lvl="1"/>
            <a:r>
              <a:rPr lang="en-US" sz="2400" dirty="0" smtClean="0"/>
              <a:t>Bubble sort</a:t>
            </a:r>
          </a:p>
          <a:p>
            <a:pPr lvl="1"/>
            <a:r>
              <a:rPr lang="en-US" sz="2400" dirty="0" smtClean="0"/>
              <a:t>Selection sort</a:t>
            </a:r>
          </a:p>
          <a:p>
            <a:pPr lvl="1"/>
            <a:r>
              <a:rPr lang="en-US" sz="2400" dirty="0" smtClean="0"/>
              <a:t>Insertion sort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sort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Quick sort (very efficient method for most applications)</a:t>
            </a:r>
          </a:p>
          <a:p>
            <a:r>
              <a:rPr lang="en-US"/>
              <a:t>Lists (Roadmap)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4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Boolean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/>
              <a:t>variable to determine if any swapping occurred during the “bubble up”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no swapping occurred</a:t>
            </a:r>
            <a:r>
              <a:rPr lang="en-US" dirty="0"/>
              <a:t>, then we know that the collection is </a:t>
            </a:r>
            <a:r>
              <a:rPr lang="en-US" dirty="0">
                <a:solidFill>
                  <a:srgbClr val="0070C0"/>
                </a:solidFill>
              </a:rPr>
              <a:t>already sorted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boolean</a:t>
            </a:r>
            <a:r>
              <a:rPr lang="en-US" dirty="0"/>
              <a:t> “flag” needs to be </a:t>
            </a:r>
            <a:r>
              <a:rPr lang="en-US" dirty="0">
                <a:solidFill>
                  <a:srgbClr val="0070C0"/>
                </a:solidFill>
              </a:rPr>
              <a:t>reset after each “bubble up”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pass =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exchanges;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exchanges = false;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 ARRAY_SIZE-pass;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(a[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 &gt; a[i+1])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 = a[i+1];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a[i+1] =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exchanges = true;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pass++;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(exchanges);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Selection Sort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entire array as the unsorted portion of the array</a:t>
            </a:r>
          </a:p>
          <a:p>
            <a:endParaRPr lang="en-US" dirty="0"/>
          </a:p>
          <a:p>
            <a:r>
              <a:rPr lang="en-US" dirty="0"/>
              <a:t>While the unsorted portion of the array has more than one element:</a:t>
            </a:r>
          </a:p>
          <a:p>
            <a:pPr lvl="1"/>
            <a:r>
              <a:rPr lang="en-US" dirty="0"/>
              <a:t>Find its largest element</a:t>
            </a:r>
          </a:p>
          <a:p>
            <a:pPr lvl="1"/>
            <a:r>
              <a:rPr lang="en-US" dirty="0"/>
              <a:t>Swap with last element (assuming their values are different)</a:t>
            </a:r>
          </a:p>
          <a:p>
            <a:pPr lvl="1"/>
            <a:r>
              <a:rPr lang="en-US" dirty="0"/>
              <a:t>Reduce the size of the unsorted portion of the array by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601241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https://www.hackerearth.com/practice/algorithms/sorting/selection-sort/visualize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45489" y="1340768"/>
            <a:ext cx="8352928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Original Array          14       2       10        5        1       3       </a:t>
            </a:r>
            <a:r>
              <a:rPr lang="en-US" sz="2000" b="1" dirty="0">
                <a:solidFill>
                  <a:srgbClr val="0070C0"/>
                </a:solidFill>
              </a:rPr>
              <a:t>17</a:t>
            </a:r>
            <a:r>
              <a:rPr lang="en-US" sz="2000" dirty="0"/>
              <a:t>       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533721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86666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7897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09985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2073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33304" y="1339034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42233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4321" y="1329617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45489" y="2358297"/>
            <a:ext cx="8352928" cy="422631"/>
            <a:chOff x="445489" y="2358297"/>
            <a:chExt cx="8352928" cy="422631"/>
          </a:xfrm>
        </p:grpSpPr>
        <p:sp>
          <p:nvSpPr>
            <p:cNvPr id="35" name="TextBox 34"/>
            <p:cNvSpPr txBox="1"/>
            <p:nvPr/>
          </p:nvSpPr>
          <p:spPr>
            <a:xfrm>
              <a:off x="445489" y="2369448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1                    </a:t>
              </a:r>
              <a:r>
                <a:rPr lang="en-US" sz="2000" b="1" dirty="0">
                  <a:solidFill>
                    <a:srgbClr val="0070C0"/>
                  </a:solidFill>
                </a:rPr>
                <a:t>14 </a:t>
              </a:r>
              <a:r>
                <a:rPr lang="en-US" sz="2000" dirty="0"/>
                <a:t>      2       10        5        1       3        7       17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533721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386666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17897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09985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702073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33304" y="2367714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142233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78925" y="2358297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1291" y="3366409"/>
            <a:ext cx="8352928" cy="422631"/>
            <a:chOff x="451291" y="3366409"/>
            <a:chExt cx="8352928" cy="422631"/>
          </a:xfrm>
        </p:grpSpPr>
        <p:sp>
          <p:nvSpPr>
            <p:cNvPr id="44" name="TextBox 43"/>
            <p:cNvSpPr txBox="1"/>
            <p:nvPr/>
          </p:nvSpPr>
          <p:spPr>
            <a:xfrm>
              <a:off x="451291" y="3377560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2                    7        2       </a:t>
              </a:r>
              <a:r>
                <a:rPr lang="en-US" sz="2000" b="1" dirty="0">
                  <a:solidFill>
                    <a:srgbClr val="0070C0"/>
                  </a:solidFill>
                </a:rPr>
                <a:t>10 </a:t>
              </a:r>
              <a:r>
                <a:rPr lang="en-US" sz="2000" dirty="0"/>
                <a:t>       5        1       3       14       17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539523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92468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23699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15787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07875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439106" y="3375826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48035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40123" y="3366409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56393" y="4446529"/>
            <a:ext cx="8352928" cy="422631"/>
            <a:chOff x="456393" y="4446529"/>
            <a:chExt cx="8352928" cy="422631"/>
          </a:xfrm>
        </p:grpSpPr>
        <p:sp>
          <p:nvSpPr>
            <p:cNvPr id="53" name="TextBox 52"/>
            <p:cNvSpPr txBox="1"/>
            <p:nvPr/>
          </p:nvSpPr>
          <p:spPr>
            <a:xfrm>
              <a:off x="456393" y="4457680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3                    </a:t>
              </a:r>
              <a:r>
                <a:rPr lang="en-US" sz="2000" b="1" dirty="0">
                  <a:solidFill>
                    <a:srgbClr val="0070C0"/>
                  </a:solidFill>
                </a:rPr>
                <a:t>7</a:t>
              </a:r>
              <a:r>
                <a:rPr lang="en-US" sz="2000" dirty="0"/>
                <a:t>         2        3        5        1      10      14       17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44625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397570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28801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20889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12977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44208" y="4455946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53137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945225" y="4446529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56393" y="5598657"/>
            <a:ext cx="8352928" cy="422631"/>
            <a:chOff x="456393" y="5598657"/>
            <a:chExt cx="8352928" cy="422631"/>
          </a:xfrm>
        </p:grpSpPr>
        <p:sp>
          <p:nvSpPr>
            <p:cNvPr id="62" name="TextBox 61"/>
            <p:cNvSpPr txBox="1"/>
            <p:nvPr/>
          </p:nvSpPr>
          <p:spPr>
            <a:xfrm>
              <a:off x="456393" y="5609808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4                    1         2        3        5        7      10       14       17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544625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97570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28801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20889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12977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444208" y="5608074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153137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945225" y="5598657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032552" y="2790345"/>
            <a:ext cx="5765865" cy="983089"/>
            <a:chOff x="3032552" y="2790345"/>
            <a:chExt cx="5765865" cy="983089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32552" y="2790345"/>
              <a:ext cx="4613737" cy="57411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3032552" y="2799358"/>
              <a:ext cx="4613737" cy="56509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153137" y="3387928"/>
              <a:ext cx="1645280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499992" y="3796573"/>
            <a:ext cx="4319387" cy="1066035"/>
            <a:chOff x="4499992" y="3796573"/>
            <a:chExt cx="4319387" cy="1066035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499992" y="3796573"/>
              <a:ext cx="2383369" cy="63858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53" idx="0"/>
            </p:cNvCxnSpPr>
            <p:nvPr/>
          </p:nvCxnSpPr>
          <p:spPr>
            <a:xfrm flipH="1">
              <a:off x="4632857" y="3809827"/>
              <a:ext cx="2099731" cy="64785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6444208" y="4477102"/>
              <a:ext cx="2375171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487812" y="1752029"/>
            <a:ext cx="1312749" cy="1025212"/>
            <a:chOff x="7487812" y="1752029"/>
            <a:chExt cx="1312749" cy="1025212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7759754" y="1752029"/>
              <a:ext cx="670127" cy="59124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7487812" y="1760788"/>
              <a:ext cx="893017" cy="60904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7981069" y="2391735"/>
              <a:ext cx="819492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33721" y="4857791"/>
            <a:ext cx="6274753" cy="1152127"/>
            <a:chOff x="2533721" y="4857791"/>
            <a:chExt cx="6274753" cy="115212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893515" y="4857791"/>
              <a:ext cx="3192761" cy="73891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3001856" y="4880311"/>
              <a:ext cx="3084420" cy="72754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533721" y="5624412"/>
              <a:ext cx="6274753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 array of integers in ascending order</a:t>
            </a:r>
          </a:p>
          <a:p>
            <a:pPr marL="0" indent="0">
              <a:buNone/>
            </a:pP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select(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data[],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size){  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temp;    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for swap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index of max value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rightmost=size-1; rightmost&gt;0; rightmost--){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//find the largest item in the unsorted portion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//rightmost is the end point of the unsorted part of array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//points the largest element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current=1; current&lt;=rightmost; current++)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	   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 if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(data[current] &gt;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	       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//swap the largest item with last item if necessary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(data[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 &gt; data[rightmost]){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temp =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];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swap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 = data[rightmost];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data[rightmost] = temp;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vs.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bubble sort is inefficient for large arrays </a:t>
            </a:r>
          </a:p>
          <a:p>
            <a:pPr lvl="1"/>
            <a:r>
              <a:rPr lang="en-US" dirty="0"/>
              <a:t>Items only move by one element at a time</a:t>
            </a:r>
          </a:p>
          <a:p>
            <a:endParaRPr lang="en-US" dirty="0"/>
          </a:p>
          <a:p>
            <a:r>
              <a:rPr lang="en-US" dirty="0"/>
              <a:t>The selection sort moves each item only once to its final position </a:t>
            </a:r>
          </a:p>
          <a:p>
            <a:pPr lvl="1"/>
            <a:r>
              <a:rPr lang="en-US" dirty="0"/>
              <a:t>Makes fewer exchanges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Insertion Sort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is divided into two parts: sorted and unsorted </a:t>
            </a:r>
          </a:p>
          <a:p>
            <a:endParaRPr lang="en-US" dirty="0"/>
          </a:p>
          <a:p>
            <a:r>
              <a:rPr lang="en-US" dirty="0"/>
              <a:t>In each pass, the following steps are performed </a:t>
            </a:r>
          </a:p>
          <a:p>
            <a:pPr lvl="1"/>
            <a:r>
              <a:rPr lang="en-US" dirty="0"/>
              <a:t>First element of the unsorted part (i.e., sub-list) is picked up</a:t>
            </a:r>
          </a:p>
          <a:p>
            <a:pPr lvl="1"/>
            <a:r>
              <a:rPr lang="en-US" dirty="0"/>
              <a:t>Transferred to the sorted sub-list </a:t>
            </a:r>
          </a:p>
          <a:p>
            <a:pPr lvl="1"/>
            <a:r>
              <a:rPr lang="en-US" dirty="0"/>
              <a:t>Inserted at the appropriate place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 list of n elements will take at most n-1 passes to sort the data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1198" y="5940199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https://www.hackerearth.com/practice/algorithms/sorting/insertion-sort/visualize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aphicFrame>
        <p:nvGraphicFramePr>
          <p:cNvPr id="6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73935"/>
              </p:ext>
            </p:extLst>
          </p:nvPr>
        </p:nvGraphicFramePr>
        <p:xfrm>
          <a:off x="738496" y="1640160"/>
          <a:ext cx="5670936" cy="5029200"/>
        </p:xfrm>
        <a:graphic>
          <a:graphicData uri="http://schemas.openxmlformats.org/drawingml/2006/table">
            <a:tbl>
              <a:tblPr/>
              <a:tblGrid>
                <a:gridCol w="94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48944" y="1700808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Original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733082" y="2617413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54984" y="3504729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After pass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2588" y="4451071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32588" y="5397413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32588" y="6284729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419872" y="1207714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Unsorted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7544" y="1166237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Sorted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/>
              <a:t>Sorting takes an </a:t>
            </a:r>
            <a:r>
              <a:rPr lang="en-US" dirty="0">
                <a:solidFill>
                  <a:srgbClr val="0070C0"/>
                </a:solidFill>
              </a:rPr>
              <a:t>unordered collection </a:t>
            </a:r>
            <a:r>
              <a:rPr lang="en-US" dirty="0"/>
              <a:t>and makes its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one</a:t>
            </a:r>
          </a:p>
          <a:p>
            <a:r>
              <a:rPr lang="en-US" dirty="0"/>
              <a:t>Let A be a list of n elements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 memory</a:t>
            </a:r>
          </a:p>
          <a:p>
            <a:r>
              <a:rPr lang="en-US" dirty="0"/>
              <a:t>Sorting A refers to the operation of rearranging the contents of 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Ascending order </a:t>
            </a:r>
            <a:r>
              <a:rPr lang="en-US" dirty="0"/>
              <a:t>(numerically or lexicographically)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&lt;=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&lt;= … &lt;=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Descending order</a:t>
            </a:r>
            <a:r>
              <a:rPr lang="en-US" dirty="0"/>
              <a:t> (numerically or lexicographically)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&gt;=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&gt;= … &gt;=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771799" y="5289480"/>
            <a:ext cx="591947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1           2           3           4             5            6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498487" y="5685177"/>
            <a:ext cx="6238375" cy="461963"/>
            <a:chOff x="560" y="4010"/>
            <a:chExt cx="2942" cy="388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60" y="4010"/>
              <a:ext cx="2942" cy="3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+mn-lt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15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91" y="4023"/>
              <a:ext cx="4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979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508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052" y="4034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5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5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12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35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42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77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28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101</a:t>
              </a:r>
            </a:p>
          </p:txBody>
        </p:sp>
      </p:grp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507411" y="4992035"/>
            <a:ext cx="0" cy="59489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1794373" y="4077072"/>
            <a:ext cx="591947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1           2           3           4             5            6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1476532" y="4463423"/>
            <a:ext cx="6263820" cy="459581"/>
            <a:chOff x="539" y="4012"/>
            <a:chExt cx="2954" cy="386"/>
          </a:xfrm>
        </p:grpSpPr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539" y="4012"/>
              <a:ext cx="2954" cy="3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+mn-lt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015" y="4040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1491" y="4027"/>
              <a:ext cx="4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1979" y="4027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2508" y="4027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3052" y="4020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77</a:t>
              </a: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42</a:t>
              </a: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35</a:t>
              </a: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12</a:t>
              </a: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8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101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15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8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Item&gt;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insertionSort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(Item a[],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Item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 j=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 j&gt;0 &amp;&amp;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 a[j-1]; j--){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a[j] = a[j-1];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a[j]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vs.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will perform less comparisons than selection sort, depending on the degree of "</a:t>
            </a:r>
            <a:r>
              <a:rPr lang="en-US" dirty="0" err="1"/>
              <a:t>sortedness</a:t>
            </a:r>
            <a:r>
              <a:rPr lang="en-US" dirty="0"/>
              <a:t>" of the array</a:t>
            </a:r>
          </a:p>
          <a:p>
            <a:pPr lvl="1"/>
            <a:r>
              <a:rPr lang="en-US" dirty="0"/>
              <a:t>Selection sort must scan the remaining unsorted part of the array when placing an element</a:t>
            </a:r>
          </a:p>
          <a:p>
            <a:pPr lvl="1"/>
            <a:r>
              <a:rPr lang="en-US" dirty="0"/>
              <a:t>Insertion sort only scans as many elements as necessary</a:t>
            </a:r>
          </a:p>
          <a:p>
            <a:pPr lvl="1"/>
            <a:r>
              <a:rPr lang="en-US" dirty="0"/>
              <a:t>When the array is already sorted or almost sorted, insertion sort performs in O(n) time</a:t>
            </a:r>
          </a:p>
          <a:p>
            <a:endParaRPr lang="en-US" dirty="0"/>
          </a:p>
          <a:p>
            <a:r>
              <a:rPr lang="en-US" dirty="0"/>
              <a:t>Number of swaps by Selection sort is in O(n), while in insertion sort it is in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1" y="1412776"/>
            <a:ext cx="8715969" cy="22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(Roadmap)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as an ADT</a:t>
            </a:r>
          </a:p>
          <a:p>
            <a:r>
              <a:rPr lang="en-US" dirty="0"/>
              <a:t>An array-based implementation of lists</a:t>
            </a:r>
          </a:p>
          <a:p>
            <a:endParaRPr lang="en-US" dirty="0"/>
          </a:p>
          <a:p>
            <a:r>
              <a:rPr lang="en-US" dirty="0"/>
              <a:t>Introduction to linked lists</a:t>
            </a:r>
          </a:p>
          <a:p>
            <a:r>
              <a:rPr lang="en-US" dirty="0"/>
              <a:t>A pointer-based implementation in C++</a:t>
            </a:r>
          </a:p>
          <a:p>
            <a:r>
              <a:rPr lang="en-US" dirty="0"/>
              <a:t>Variations of linked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Everyday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Everyday usage of the </a:t>
            </a:r>
            <a:r>
              <a:rPr lang="en-US" dirty="0">
                <a:solidFill>
                  <a:srgbClr val="0070C0"/>
                </a:solidFill>
              </a:rPr>
              <a:t>term “list” </a:t>
            </a:r>
            <a:r>
              <a:rPr lang="en-US" dirty="0"/>
              <a:t>refers to a </a:t>
            </a:r>
            <a:r>
              <a:rPr lang="en-US" dirty="0">
                <a:solidFill>
                  <a:srgbClr val="0070C0"/>
                </a:solidFill>
              </a:rPr>
              <a:t>linear collection of data items</a:t>
            </a:r>
          </a:p>
          <a:p>
            <a:pPr lvl="1"/>
            <a:r>
              <a:rPr lang="en-US" dirty="0"/>
              <a:t>Groceries to be purchased</a:t>
            </a:r>
          </a:p>
          <a:p>
            <a:pPr lvl="1"/>
            <a:r>
              <a:rPr lang="en-US" dirty="0"/>
              <a:t>Ingredients of a recipe </a:t>
            </a:r>
          </a:p>
          <a:p>
            <a:pPr lvl="1"/>
            <a:r>
              <a:rPr lang="en-US" dirty="0"/>
              <a:t>Job to-do list</a:t>
            </a:r>
          </a:p>
          <a:p>
            <a:pPr lvl="1"/>
            <a:r>
              <a:rPr lang="en-US" dirty="0"/>
              <a:t>List of assignments for a course</a:t>
            </a:r>
          </a:p>
          <a:p>
            <a:pPr lvl="1"/>
            <a:r>
              <a:rPr lang="en-US" dirty="0"/>
              <a:t>List of courses for summer semester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name some others??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items of the </a:t>
            </a:r>
            <a:r>
              <a:rPr lang="en-US" dirty="0">
                <a:solidFill>
                  <a:srgbClr val="0070C0"/>
                </a:solidFill>
              </a:rPr>
              <a:t>same type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flexible structure </a:t>
            </a:r>
            <a:r>
              <a:rPr lang="en-US" dirty="0"/>
              <a:t>that can grow and shrink on demand</a:t>
            </a:r>
          </a:p>
          <a:p>
            <a:endParaRPr lang="en-US" dirty="0"/>
          </a:p>
          <a:p>
            <a:r>
              <a:rPr lang="en-US" dirty="0"/>
              <a:t>Elements can be:</a:t>
            </a:r>
          </a:p>
          <a:p>
            <a:pPr lvl="1"/>
            <a:r>
              <a:rPr lang="en-US" dirty="0"/>
              <a:t>Inserted</a:t>
            </a:r>
          </a:p>
          <a:p>
            <a:pPr lvl="1"/>
            <a:r>
              <a:rPr lang="en-US" dirty="0"/>
              <a:t>Accessed</a:t>
            </a:r>
          </a:p>
          <a:p>
            <a:pPr lvl="1"/>
            <a:r>
              <a:rPr lang="en-US" dirty="0"/>
              <a:t>Deleted</a:t>
            </a:r>
          </a:p>
          <a:p>
            <a:pPr marL="0" indent="0">
              <a:buNone/>
            </a:pPr>
            <a:r>
              <a:rPr lang="en-US" dirty="0"/>
              <a:t>    at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position!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sequence of </a:t>
            </a:r>
            <a:r>
              <a:rPr lang="en-US" dirty="0">
                <a:solidFill>
                  <a:srgbClr val="0070C0"/>
                </a:solidFill>
              </a:rPr>
              <a:t>zero or more elements </a:t>
            </a:r>
            <a:r>
              <a:rPr lang="en-US" dirty="0"/>
              <a:t>of a given type</a:t>
            </a:r>
          </a:p>
          <a:p>
            <a:endParaRPr lang="en-US" dirty="0"/>
          </a:p>
          <a:p>
            <a:r>
              <a:rPr lang="en-US" dirty="0"/>
              <a:t>Represented by a comma-separated sequence of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70C0"/>
                </a:solidFill>
              </a:rPr>
              <a:t>n ≥ 0 </a:t>
            </a:r>
            <a:r>
              <a:rPr lang="en-US" dirty="0"/>
              <a:t>and each a</a:t>
            </a:r>
            <a:r>
              <a:rPr lang="en-US" baseline="-25000" dirty="0"/>
              <a:t>i</a:t>
            </a:r>
            <a:r>
              <a:rPr lang="en-US" dirty="0"/>
              <a:t> is of type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Number of elements n determines the length of the list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 ≥ 1 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is the first element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is the last element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 = 0</a:t>
            </a:r>
          </a:p>
          <a:p>
            <a:pPr lvl="2"/>
            <a:r>
              <a:rPr lang="en-US" dirty="0"/>
              <a:t>List has no elements (</a:t>
            </a:r>
            <a:r>
              <a:rPr lang="en-US" dirty="0">
                <a:solidFill>
                  <a:srgbClr val="0070C0"/>
                </a:solidFill>
              </a:rPr>
              <a:t>empty list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07704" y="234888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n-US" sz="2100" dirty="0">
                <a:latin typeface="Consolas" panose="020B0609020204030204" pitchFamily="49" charset="0"/>
                <a:cs typeface="Calibri" panose="020F0502020204030204" pitchFamily="34" charset="0"/>
              </a:rPr>
              <a:t>, . . . ., a</a:t>
            </a:r>
            <a:r>
              <a:rPr lang="en-US" sz="2100" baseline="-25000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56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 list can be linearly ordered according to their position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precedes a</a:t>
            </a:r>
            <a:r>
              <a:rPr lang="en-US" baseline="-25000" dirty="0"/>
              <a:t>i+1</a:t>
            </a:r>
            <a:r>
              <a:rPr lang="en-US" dirty="0"/>
              <a:t>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1,2,3…n-1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follows a</a:t>
            </a:r>
            <a:r>
              <a:rPr lang="en-US" baseline="-25000" dirty="0"/>
              <a:t>i-1</a:t>
            </a:r>
            <a:r>
              <a:rPr lang="en-US" dirty="0"/>
              <a:t>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2,3,4…n</a:t>
            </a:r>
          </a:p>
          <a:p>
            <a:endParaRPr lang="en-US" dirty="0"/>
          </a:p>
          <a:p>
            <a:r>
              <a:rPr lang="en-US" dirty="0"/>
              <a:t>Element a</a:t>
            </a:r>
            <a:r>
              <a:rPr lang="en-US" baseline="-25000" dirty="0"/>
              <a:t>i</a:t>
            </a:r>
            <a:r>
              <a:rPr lang="en-US" dirty="0"/>
              <a:t> is at position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a </a:t>
            </a:r>
            <a:r>
              <a:rPr lang="en-US" dirty="0">
                <a:solidFill>
                  <a:srgbClr val="0070C0"/>
                </a:solidFill>
              </a:rPr>
              <a:t>single element</a:t>
            </a:r>
          </a:p>
          <a:p>
            <a:endParaRPr lang="en-US" dirty="0"/>
          </a:p>
          <a:p>
            <a:r>
              <a:rPr lang="en-US" dirty="0"/>
              <a:t>Can have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list of lists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concatenated</a:t>
            </a:r>
            <a:r>
              <a:rPr lang="en-US" dirty="0"/>
              <a:t> together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dirty="0">
                <a:solidFill>
                  <a:srgbClr val="0070C0"/>
                </a:solidFill>
              </a:rPr>
              <a:t>split</a:t>
            </a:r>
            <a:r>
              <a:rPr lang="en-US" dirty="0"/>
              <a:t> into sub-lists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the list as an abstract data type</a:t>
            </a:r>
          </a:p>
          <a:p>
            <a:pPr lvl="1"/>
            <a:r>
              <a:rPr lang="en-US" dirty="0"/>
              <a:t>Homogeneous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Finite length ??</a:t>
            </a:r>
          </a:p>
          <a:p>
            <a:pPr lvl="1"/>
            <a:r>
              <a:rPr lang="en-US" dirty="0"/>
              <a:t>Sequential elements</a:t>
            </a:r>
          </a:p>
          <a:p>
            <a:endParaRPr lang="en-US" dirty="0"/>
          </a:p>
          <a:p>
            <a:r>
              <a:rPr lang="en-US" dirty="0"/>
              <a:t>Is this information sufficient for defining ADT?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arrange a set of items in sequence</a:t>
            </a:r>
          </a:p>
          <a:p>
            <a:endParaRPr lang="en-US" dirty="0"/>
          </a:p>
          <a:p>
            <a:r>
              <a:rPr lang="en-US" dirty="0"/>
              <a:t>25~50% of all computing power is used for sorting activities. </a:t>
            </a:r>
          </a:p>
          <a:p>
            <a:endParaRPr lang="en-US" dirty="0"/>
          </a:p>
          <a:p>
            <a:r>
              <a:rPr lang="en-US" dirty="0"/>
              <a:t>Possible reasons: </a:t>
            </a:r>
          </a:p>
          <a:p>
            <a:pPr lvl="1"/>
            <a:r>
              <a:rPr lang="en-US" dirty="0"/>
              <a:t>Many applications require sorting</a:t>
            </a:r>
          </a:p>
          <a:p>
            <a:pPr lvl="1"/>
            <a:r>
              <a:rPr lang="en-US" dirty="0"/>
              <a:t>Many applications perform sorting when they don't have to</a:t>
            </a:r>
          </a:p>
          <a:p>
            <a:pPr lvl="1"/>
            <a:r>
              <a:rPr lang="en-US" dirty="0"/>
              <a:t>Many applications use inefficient sorting algorithms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 the list</a:t>
            </a:r>
          </a:p>
          <a:p>
            <a:pPr lvl="1"/>
            <a:r>
              <a:rPr lang="en-US" dirty="0"/>
              <a:t>The list is initialized to an empty state</a:t>
            </a:r>
          </a:p>
          <a:p>
            <a:r>
              <a:rPr lang="en-US" dirty="0">
                <a:solidFill>
                  <a:srgbClr val="0070C0"/>
                </a:solidFill>
              </a:rPr>
              <a:t>Determine</a:t>
            </a:r>
            <a:r>
              <a:rPr lang="en-US" dirty="0"/>
              <a:t> whether the </a:t>
            </a:r>
            <a:r>
              <a:rPr lang="en-US" dirty="0">
                <a:solidFill>
                  <a:srgbClr val="0070C0"/>
                </a:solidFill>
              </a:rPr>
              <a:t>list is empty</a:t>
            </a:r>
          </a:p>
          <a:p>
            <a:pPr lvl="1"/>
            <a:r>
              <a:rPr lang="en-US" dirty="0"/>
              <a:t>Determine whether the </a:t>
            </a:r>
            <a:r>
              <a:rPr lang="en-US" dirty="0">
                <a:solidFill>
                  <a:srgbClr val="0070C0"/>
                </a:solidFill>
              </a:rPr>
              <a:t>list is full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 of the list</a:t>
            </a:r>
          </a:p>
          <a:p>
            <a:r>
              <a:rPr lang="en-US" dirty="0">
                <a:solidFill>
                  <a:srgbClr val="0070C0"/>
                </a:solidFill>
              </a:rPr>
              <a:t>Destroy</a:t>
            </a:r>
            <a:r>
              <a:rPr lang="en-US" dirty="0"/>
              <a:t>, or clear, the list</a:t>
            </a:r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an item in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Delete </a:t>
            </a:r>
            <a:r>
              <a:rPr lang="en-US" dirty="0"/>
              <a:t>an item from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Replace</a:t>
            </a:r>
            <a:r>
              <a:rPr lang="en-US" dirty="0"/>
              <a:t> an item at the specified location with another item</a:t>
            </a:r>
          </a:p>
          <a:p>
            <a:r>
              <a:rPr lang="en-US" dirty="0">
                <a:solidFill>
                  <a:srgbClr val="0070C0"/>
                </a:solidFill>
              </a:rPr>
              <a:t>Retrieve</a:t>
            </a:r>
            <a:r>
              <a:rPr lang="en-US" dirty="0"/>
              <a:t> an item from the list at the specified location</a:t>
            </a:r>
          </a:p>
          <a:p>
            <a:r>
              <a:rPr lang="en-US" dirty="0">
                <a:solidFill>
                  <a:srgbClr val="0070C0"/>
                </a:solidFill>
              </a:rPr>
              <a:t>Search</a:t>
            </a:r>
            <a:r>
              <a:rPr lang="en-US" dirty="0"/>
              <a:t> the list for a given item</a:t>
            </a:r>
          </a:p>
          <a:p>
            <a:r>
              <a:rPr lang="en-US" dirty="0">
                <a:solidFill>
                  <a:srgbClr val="0070C0"/>
                </a:solidFill>
              </a:rPr>
              <a:t>Traverse</a:t>
            </a:r>
            <a:r>
              <a:rPr lang="en-US" dirty="0"/>
              <a:t> (iterate through) the elements of the list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2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INSERT(x, p, L)</a:t>
            </a:r>
          </a:p>
          <a:p>
            <a:pPr lvl="1"/>
            <a:r>
              <a:rPr lang="en-US" dirty="0"/>
              <a:t>Insert x at position p in list L </a:t>
            </a:r>
          </a:p>
          <a:p>
            <a:pPr lvl="1"/>
            <a:r>
              <a:rPr lang="en-US" dirty="0"/>
              <a:t>If list L has no position p, the result is undefined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RETRIEVE(p, L)</a:t>
            </a:r>
          </a:p>
          <a:p>
            <a:pPr lvl="1"/>
            <a:r>
              <a:rPr lang="en-US" dirty="0"/>
              <a:t>Return the element at position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LOCATE(x, L)</a:t>
            </a:r>
          </a:p>
          <a:p>
            <a:pPr lvl="1"/>
            <a:r>
              <a:rPr lang="en-US" dirty="0"/>
              <a:t>Return the position of x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DELETE(p, L)</a:t>
            </a:r>
          </a:p>
          <a:p>
            <a:pPr lvl="1"/>
            <a:r>
              <a:rPr lang="en-US" dirty="0"/>
              <a:t>Delete the element at position p on list 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7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MAKENULL(L)</a:t>
            </a:r>
          </a:p>
          <a:p>
            <a:pPr lvl="1"/>
            <a:r>
              <a:rPr lang="en-US" dirty="0"/>
              <a:t>Causes L to become an empty list and returns position </a:t>
            </a:r>
            <a:r>
              <a:rPr lang="en-US" dirty="0">
                <a:latin typeface="Consolas" panose="020B0609020204030204" pitchFamily="49" charset="0"/>
              </a:rPr>
              <a:t>END(L)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NEXT(p, L)</a:t>
            </a:r>
          </a:p>
          <a:p>
            <a:pPr lvl="1"/>
            <a:r>
              <a:rPr lang="en-US" dirty="0"/>
              <a:t>Return the position following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PREVIOUS(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p,L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Return the position preceding position p on list 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FIRST(L)</a:t>
            </a:r>
          </a:p>
          <a:p>
            <a:pPr lvl="1"/>
            <a:r>
              <a:rPr lang="en-US" dirty="0"/>
              <a:t>Returns the first position on the list 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PRINTLIST(L)</a:t>
            </a:r>
          </a:p>
          <a:p>
            <a:pPr lvl="1"/>
            <a:r>
              <a:rPr lang="en-US" dirty="0"/>
              <a:t>Print the elements of L in order of occurrence</a:t>
            </a:r>
          </a:p>
          <a:p>
            <a:endParaRPr lang="en-US" dirty="0"/>
          </a:p>
          <a:p>
            <a:r>
              <a:rPr lang="en-US" dirty="0"/>
              <a:t>And more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 Data Structure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the ADT of the list, how to implement it?</a:t>
            </a:r>
          </a:p>
          <a:p>
            <a:endParaRPr lang="en-US" dirty="0"/>
          </a:p>
          <a:p>
            <a:r>
              <a:rPr lang="en-US" dirty="0"/>
              <a:t>Create a List class, containing at least the following function members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dirty="0"/>
          </a:p>
          <a:p>
            <a:r>
              <a:rPr lang="en-US" dirty="0"/>
              <a:t>What are the other function members?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listSize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(), retrieve(), replace(), search(),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clearList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)</a:t>
            </a:r>
            <a:r>
              <a:rPr lang="en-US" dirty="0">
                <a:latin typeface="Consolas" panose="020B0609020204030204" pitchFamily="49" charset="0"/>
              </a:rPr>
              <a:t>, 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 a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involves</a:t>
            </a:r>
          </a:p>
          <a:p>
            <a:pPr lvl="1"/>
            <a:r>
              <a:rPr lang="en-US" dirty="0"/>
              <a:t>Defining data members</a:t>
            </a:r>
          </a:p>
          <a:p>
            <a:pPr lvl="1"/>
            <a:r>
              <a:rPr lang="en-US" dirty="0"/>
              <a:t>Defining function members from design phase</a:t>
            </a:r>
          </a:p>
          <a:p>
            <a:endParaRPr lang="en-US" dirty="0"/>
          </a:p>
          <a:p>
            <a:r>
              <a:rPr lang="en-US" dirty="0"/>
              <a:t>In terms of implementation, there are two possible approaches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Array-based</a:t>
            </a:r>
            <a:r>
              <a:rPr lang="en-US" dirty="0"/>
              <a:t> implementation of list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Pointers-based</a:t>
            </a:r>
            <a:r>
              <a:rPr lang="en-US" dirty="0"/>
              <a:t> implementation of list (called Linked List)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41033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 of Lists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viable choice for storing list elements</a:t>
            </a:r>
          </a:p>
          <a:p>
            <a:pPr lvl="1"/>
            <a:r>
              <a:rPr lang="en-US" dirty="0"/>
              <a:t>Elements are sequential</a:t>
            </a:r>
          </a:p>
          <a:p>
            <a:pPr lvl="1"/>
            <a:r>
              <a:rPr lang="en-US" dirty="0"/>
              <a:t>Array is a commonly available data type</a:t>
            </a:r>
          </a:p>
          <a:p>
            <a:pPr lvl="1"/>
            <a:r>
              <a:rPr lang="en-US" dirty="0"/>
              <a:t>Algorithm development is easy</a:t>
            </a:r>
          </a:p>
          <a:p>
            <a:endParaRPr lang="en-US" dirty="0"/>
          </a:p>
          <a:p>
            <a:r>
              <a:rPr lang="en-US" dirty="0"/>
              <a:t>Normally sequential orderings of list elements match with array indices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1140469" y="4150739"/>
            <a:ext cx="6863062" cy="1439195"/>
            <a:chOff x="2195736" y="3873164"/>
            <a:chExt cx="6863062" cy="1439195"/>
          </a:xfrm>
        </p:grpSpPr>
        <p:sp>
          <p:nvSpPr>
            <p:cNvPr id="7" name="TextBox 6"/>
            <p:cNvSpPr txBox="1"/>
            <p:nvPr/>
          </p:nvSpPr>
          <p:spPr>
            <a:xfrm>
              <a:off x="3062088" y="4568418"/>
              <a:ext cx="554236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73614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29688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89190" y="456841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736" y="4571836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26480" y="4571836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70527" y="3947106"/>
              <a:ext cx="791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7795" y="44969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….</a:t>
              </a:r>
              <a:endParaRPr lang="en-US" baseline="-250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948264" y="458112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56376" y="4581128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27283" y="44969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….</a:t>
              </a:r>
              <a:endParaRPr lang="en-US" baseline="-25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25542" y="3888430"/>
              <a:ext cx="648072" cy="635956"/>
              <a:chOff x="3025542" y="3888430"/>
              <a:chExt cx="648072" cy="63595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6" name="Straight Arrow Connector 25"/>
              <p:cNvCxnSpPr>
                <a:stCxn id="13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35896" y="3873164"/>
              <a:ext cx="648072" cy="635956"/>
              <a:chOff x="3025542" y="3888430"/>
              <a:chExt cx="648072" cy="63595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31" name="Straight Arrow Connector 30"/>
              <p:cNvCxnSpPr>
                <a:stCxn id="30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283968" y="3883350"/>
              <a:ext cx="648072" cy="635956"/>
              <a:chOff x="3025542" y="3888430"/>
              <a:chExt cx="648072" cy="63595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3</a:t>
                </a: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6272788" y="3884315"/>
              <a:ext cx="648072" cy="635956"/>
              <a:chOff x="3025542" y="3888430"/>
              <a:chExt cx="648072" cy="63595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25542" y="38884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  <a:r>
                  <a:rPr lang="en-US" baseline="-25000" dirty="0"/>
                  <a:t>n</a:t>
                </a:r>
              </a:p>
            </p:txBody>
          </p:sp>
          <p:cxnSp>
            <p:nvCxnSpPr>
              <p:cNvPr id="37" name="Straight Arrow Connector 36"/>
              <p:cNvCxnSpPr>
                <a:stCxn id="36" idx="2"/>
              </p:cNvCxnSpPr>
              <p:nvPr/>
            </p:nvCxnSpPr>
            <p:spPr>
              <a:xfrm>
                <a:off x="3349578" y="4257762"/>
                <a:ext cx="0" cy="266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025542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a[0]</a:t>
              </a:r>
              <a:endParaRPr lang="en-US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9349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a[1]</a:t>
              </a:r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4825" y="494116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a[2]</a:t>
              </a:r>
              <a:endParaRPr 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69435" y="4943027"/>
              <a:ext cx="87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a[n-1]</a:t>
              </a:r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95900" y="4941168"/>
              <a:ext cx="136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a[SIZE -1]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2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Static array allocated at compile time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if </a:t>
            </a:r>
            <a:r>
              <a:rPr lang="en-US" dirty="0">
                <a:latin typeface="Consolas" panose="020B0609020204030204" pitchFamily="49" charset="0"/>
              </a:rPr>
              <a:t>size == 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traverse/ print</a:t>
            </a:r>
          </a:p>
          <a:p>
            <a:pPr lvl="1"/>
            <a:r>
              <a:rPr lang="en-US" dirty="0"/>
              <a:t>Use a loop from 0</a:t>
            </a:r>
            <a:r>
              <a:rPr lang="en-US" baseline="30000" dirty="0"/>
              <a:t>th</a:t>
            </a:r>
            <a:r>
              <a:rPr lang="en-US" dirty="0"/>
              <a:t> element to </a:t>
            </a:r>
            <a:r>
              <a:rPr lang="en-US" dirty="0">
                <a:latin typeface="Consolas" panose="020B0609020204030204" pitchFamily="49" charset="0"/>
              </a:rPr>
              <a:t>size – 1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</a:p>
          <a:p>
            <a:pPr lvl="1"/>
            <a:r>
              <a:rPr lang="en-US" dirty="0"/>
              <a:t>Shift elements to right of insertion point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Shift elements back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7" name="Picture 6" descr="C:\Users\dwharder\Desktop\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95938"/>
            <a:ext cx="2050777" cy="134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dwharder\Desktop\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71641"/>
            <a:ext cx="2033864" cy="13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7508" y="133894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Insertion of a new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9052" y="378686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Removal of an object</a:t>
            </a:r>
          </a:p>
        </p:txBody>
      </p:sp>
    </p:spTree>
    <p:extLst>
      <p:ext uri="{BB962C8B-B14F-4D97-AF65-F5344CB8AC3E}">
        <p14:creationId xmlns:p14="http://schemas.microsoft.com/office/powerpoint/2010/main" val="37455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 of 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delete() </a:t>
            </a:r>
            <a:r>
              <a:rPr lang="en-US" dirty="0"/>
              <a:t>functions inefficient for dynamic lists </a:t>
            </a:r>
          </a:p>
          <a:p>
            <a:pPr lvl="1"/>
            <a:r>
              <a:rPr lang="en-US" dirty="0"/>
              <a:t>Frequent changes</a:t>
            </a:r>
          </a:p>
          <a:p>
            <a:pPr lvl="1"/>
            <a:r>
              <a:rPr lang="en-US" dirty="0"/>
              <a:t>Many insertions and deletions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a list of student ID, names, and scores in a table (sorted by ID or name) for easy checking</a:t>
            </a:r>
          </a:p>
          <a:p>
            <a:endParaRPr lang="en-US" dirty="0"/>
          </a:p>
          <a:p>
            <a:r>
              <a:rPr lang="en-US" dirty="0"/>
              <a:t>To prepare a list of scores before letter grade assignment</a:t>
            </a:r>
          </a:p>
          <a:p>
            <a:endParaRPr lang="en-US" dirty="0"/>
          </a:p>
          <a:p>
            <a:r>
              <a:rPr lang="en-US" dirty="0"/>
              <a:t>To produce a list of horses after a race (sorted by the finishing times) for payoff calculation</a:t>
            </a:r>
          </a:p>
          <a:p>
            <a:endParaRPr lang="en-US" dirty="0"/>
          </a:p>
          <a:p>
            <a:r>
              <a:rPr lang="en-US" dirty="0"/>
              <a:t>To prepare an originally unsorted array for ordered binary searching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Class with Static Arrays -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Stuck with </a:t>
            </a:r>
            <a:r>
              <a:rPr lang="en-US" dirty="0">
                <a:solidFill>
                  <a:srgbClr val="0070C0"/>
                </a:solidFill>
              </a:rPr>
              <a:t>"one size fits all"</a:t>
            </a:r>
          </a:p>
          <a:p>
            <a:pPr lvl="1"/>
            <a:r>
              <a:rPr lang="en-US" dirty="0"/>
              <a:t>Could be wasting space</a:t>
            </a:r>
          </a:p>
          <a:p>
            <a:pPr lvl="1"/>
            <a:r>
              <a:rPr lang="en-US" dirty="0"/>
              <a:t>Could run out of space</a:t>
            </a:r>
          </a:p>
          <a:p>
            <a:endParaRPr lang="en-US" dirty="0"/>
          </a:p>
          <a:p>
            <a:r>
              <a:rPr lang="en-US" dirty="0"/>
              <a:t>Better to have instantiation of a list by specifying the capacity (i.e., size)</a:t>
            </a:r>
          </a:p>
          <a:p>
            <a:endParaRPr lang="en-US" dirty="0"/>
          </a:p>
          <a:p>
            <a:r>
              <a:rPr lang="en-US" dirty="0"/>
              <a:t>Consider creating a List class with dynamically-allocated array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8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of List Class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required in data members</a:t>
            </a:r>
          </a:p>
          <a:p>
            <a:pPr lvl="1"/>
            <a:r>
              <a:rPr lang="en-US" dirty="0"/>
              <a:t>Eliminate constant declaration for </a:t>
            </a:r>
            <a:r>
              <a:rPr lang="en-US" dirty="0">
                <a:latin typeface="Consolas" panose="020B0609020204030204" pitchFamily="49" charset="0"/>
              </a:rPr>
              <a:t>CAPACITY/SIZE</a:t>
            </a:r>
          </a:p>
          <a:p>
            <a:pPr lvl="1"/>
            <a:r>
              <a:rPr lang="en-US" dirty="0"/>
              <a:t>Data member to store capacity specified by client program</a:t>
            </a:r>
          </a:p>
          <a:p>
            <a:endParaRPr lang="en-US" dirty="0"/>
          </a:p>
          <a:p>
            <a:r>
              <a:rPr lang="en-US" dirty="0"/>
              <a:t>Little or no changes required for many function members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display()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delete()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insert()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of List Class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160240"/>
          </a:xfrm>
        </p:spPr>
        <p:txBody>
          <a:bodyPr/>
          <a:lstStyle/>
          <a:p>
            <a:r>
              <a:rPr lang="en-US" dirty="0"/>
              <a:t>Now possible to specify different sized lists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82713" y="1980887"/>
            <a:ext cx="4178572" cy="101566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&gt;&gt;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maxListSize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List aList1 (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maxListSize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List aList2 (500);</a:t>
            </a:r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43" y="3212976"/>
            <a:ext cx="8095313" cy="3040161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1:  </a:t>
            </a:r>
            <a:r>
              <a:rPr lang="en-US" dirty="0"/>
              <a:t>Array used has fixed capacity</a:t>
            </a:r>
          </a:p>
          <a:p>
            <a:pPr lvl="1"/>
            <a:r>
              <a:rPr lang="en-US" dirty="0"/>
              <a:t>If larger array needed during program execution</a:t>
            </a:r>
          </a:p>
          <a:p>
            <a:pPr lvl="1"/>
            <a:r>
              <a:rPr lang="en-US" dirty="0"/>
              <a:t>Allocate, copy smaller array to the new one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 2:  </a:t>
            </a:r>
            <a:r>
              <a:rPr lang="en-US" dirty="0"/>
              <a:t>Class bound to one type at a time</a:t>
            </a:r>
          </a:p>
          <a:p>
            <a:pPr lvl="1"/>
            <a:r>
              <a:rPr lang="en-US" dirty="0"/>
              <a:t>Create multiple List classes with differing names</a:t>
            </a:r>
          </a:p>
          <a:p>
            <a:pPr lvl="1"/>
            <a:r>
              <a:rPr lang="en-US" dirty="0"/>
              <a:t>Use class template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5 - Lists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2" y="36195"/>
            <a:ext cx="8778239" cy="65836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performs sorting by repeatedly putting the largest element in the unsorted portion of the array to the end of this unsorted portion until the whole array is sorted. </a:t>
            </a:r>
          </a:p>
          <a:p>
            <a:endParaRPr lang="en-US" dirty="0"/>
          </a:p>
          <a:p>
            <a:r>
              <a:rPr lang="en-US" dirty="0"/>
              <a:t>It is similar to the way that many people do their sorting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Idea: </a:t>
            </a:r>
            <a:r>
              <a:rPr lang="en-US" dirty="0"/>
              <a:t>Bubbling Up the Largest Element</a:t>
            </a:r>
          </a:p>
          <a:p>
            <a:r>
              <a:rPr lang="en-US" dirty="0" smtClean="0"/>
              <a:t>Traverse </a:t>
            </a:r>
            <a:r>
              <a:rPr lang="en-US" dirty="0"/>
              <a:t>a collection of elements</a:t>
            </a:r>
          </a:p>
          <a:p>
            <a:r>
              <a:rPr lang="en-US" dirty="0" smtClean="0"/>
              <a:t>Move </a:t>
            </a:r>
            <a:r>
              <a:rPr lang="en-US" dirty="0"/>
              <a:t>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066800" y="4132263"/>
            <a:ext cx="7086600" cy="1181100"/>
            <a:chOff x="1066800" y="4132263"/>
            <a:chExt cx="7086600" cy="11811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20913" y="4587875"/>
              <a:ext cx="0" cy="712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238500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276725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386388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540500" y="4600575"/>
              <a:ext cx="0" cy="700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958013" y="4767263"/>
              <a:ext cx="38151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5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516438" y="47545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30588" y="47672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44738" y="47672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376363" y="4781550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559425" y="4752975"/>
              <a:ext cx="772647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101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66800" y="4132263"/>
              <a:ext cx="7086600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   1       2        3        4        5         6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3528" y="5846591"/>
            <a:ext cx="8268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https://www.hackerearth.com/practice/algorithms/sorting/bubble-sort/visualize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0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1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Rectangle 2058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27" name="Rectangle 2059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28" name="Rectangle 2060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29" name="Rectangle 2061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42</a:t>
            </a:r>
          </a:p>
        </p:txBody>
      </p:sp>
      <p:sp>
        <p:nvSpPr>
          <p:cNvPr id="30" name="Rectangle 2062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31" name="Rectangle 2063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32" name="Rectangle 2064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1       2       3        4         5         6</a:t>
            </a:r>
          </a:p>
        </p:txBody>
      </p:sp>
      <p:sp>
        <p:nvSpPr>
          <p:cNvPr id="33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4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5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36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37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38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8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35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1        2       3        4        5         6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6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4-Array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12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445213" y="4777346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35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524000" y="4132263"/>
            <a:ext cx="595996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1        2       3        4        5         6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9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3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2865</Words>
  <Application>Microsoft Office PowerPoint</Application>
  <PresentationFormat>On-screen Show (4:3)</PresentationFormat>
  <Paragraphs>763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Calibri Light</vt:lpstr>
      <vt:lpstr>Times New Roman</vt:lpstr>
      <vt:lpstr>Wingdings</vt:lpstr>
      <vt:lpstr>Tahoma</vt:lpstr>
      <vt:lpstr>Calibri</vt:lpstr>
      <vt:lpstr>Consolas</vt:lpstr>
      <vt:lpstr>Arial</vt:lpstr>
      <vt:lpstr>Wingdings 2</vt:lpstr>
      <vt:lpstr>TeXGyreAdventor</vt:lpstr>
      <vt:lpstr>ＭＳ Ｐゴシック</vt:lpstr>
      <vt:lpstr>Microsoft JhengHei</vt:lpstr>
      <vt:lpstr>Courier New</vt:lpstr>
      <vt:lpstr>Default Design</vt:lpstr>
      <vt:lpstr>Office Theme</vt:lpstr>
      <vt:lpstr>Data Structures</vt:lpstr>
      <vt:lpstr>Agenda </vt:lpstr>
      <vt:lpstr>Sorting</vt:lpstr>
      <vt:lpstr>Sorting</vt:lpstr>
      <vt:lpstr>Sorting – Example Applications</vt:lpstr>
      <vt:lpstr>Bubble sort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Repeat “Bubble Up”</vt:lpstr>
      <vt:lpstr>How Many Times to Repeat “Bubble Up”</vt:lpstr>
      <vt:lpstr>“Bubbling” All the Elements</vt:lpstr>
      <vt:lpstr>Reducing Number of Comparisons</vt:lpstr>
      <vt:lpstr>Reducing Number of Comparisons</vt:lpstr>
      <vt:lpstr>Bubble Sort Algorithm</vt:lpstr>
      <vt:lpstr>Already Sorted Elements</vt:lpstr>
      <vt:lpstr>Using a Boolean Flag</vt:lpstr>
      <vt:lpstr>Bubble Sort Algorithm</vt:lpstr>
      <vt:lpstr>PowerPoint Presentation</vt:lpstr>
      <vt:lpstr>Selection Sort</vt:lpstr>
      <vt:lpstr>Selection Sort - Example</vt:lpstr>
      <vt:lpstr>Selection Sort Algorithm</vt:lpstr>
      <vt:lpstr>Selection Sort vs. Bubble Sort</vt:lpstr>
      <vt:lpstr>PowerPoint Presentation</vt:lpstr>
      <vt:lpstr>Insertion Sort</vt:lpstr>
      <vt:lpstr>Insertion Sort – Example </vt:lpstr>
      <vt:lpstr>Insertion Sort Algorithm</vt:lpstr>
      <vt:lpstr>Selection Sort vs. Insertion Sort</vt:lpstr>
      <vt:lpstr>Comparison of Sorting Algorithms</vt:lpstr>
      <vt:lpstr>Lists (Roadmap)</vt:lpstr>
      <vt:lpstr>Examples of Everyday List</vt:lpstr>
      <vt:lpstr>List (1)</vt:lpstr>
      <vt:lpstr>List (2)</vt:lpstr>
      <vt:lpstr>List (3)</vt:lpstr>
      <vt:lpstr>Properties of Lists</vt:lpstr>
      <vt:lpstr>List as an ADT</vt:lpstr>
      <vt:lpstr>Basic Operations (1)</vt:lpstr>
      <vt:lpstr>Basic Operations (2)</vt:lpstr>
      <vt:lpstr>Basic Operations (3)</vt:lpstr>
      <vt:lpstr>Basic Operations (4)</vt:lpstr>
      <vt:lpstr>List as a Data Structure (1)</vt:lpstr>
      <vt:lpstr>List as a Data Structure (2)</vt:lpstr>
      <vt:lpstr>PowerPoint Presentation</vt:lpstr>
      <vt:lpstr>Array-Based Implementation</vt:lpstr>
      <vt:lpstr>Implementing Operations</vt:lpstr>
      <vt:lpstr>Inefficiency of Array-Based Implementation</vt:lpstr>
      <vt:lpstr>List Class with Static Arrays - Problems</vt:lpstr>
      <vt:lpstr>Dynamic Allocation of List Class (1)</vt:lpstr>
      <vt:lpstr>Dynamic Allocation of List Class (2)</vt:lpstr>
      <vt:lpstr>Implementation of List Class</vt:lpstr>
      <vt:lpstr>PowerPoint Presentation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1189</cp:revision>
  <cp:lastPrinted>2013-10-17T07:59:38Z</cp:lastPrinted>
  <dcterms:created xsi:type="dcterms:W3CDTF">2007-03-29T10:37:57Z</dcterms:created>
  <dcterms:modified xsi:type="dcterms:W3CDTF">2023-09-06T12:39:36Z</dcterms:modified>
</cp:coreProperties>
</file>