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87"/>
  </p:notesMasterIdLst>
  <p:sldIdLst>
    <p:sldId id="560" r:id="rId3"/>
    <p:sldId id="562" r:id="rId4"/>
    <p:sldId id="585" r:id="rId5"/>
    <p:sldId id="586" r:id="rId6"/>
    <p:sldId id="587" r:id="rId7"/>
    <p:sldId id="588" r:id="rId8"/>
    <p:sldId id="589" r:id="rId9"/>
    <p:sldId id="590" r:id="rId10"/>
    <p:sldId id="591" r:id="rId11"/>
    <p:sldId id="592" r:id="rId12"/>
    <p:sldId id="593" r:id="rId13"/>
    <p:sldId id="594" r:id="rId14"/>
    <p:sldId id="595" r:id="rId15"/>
    <p:sldId id="596" r:id="rId16"/>
    <p:sldId id="555" r:id="rId17"/>
    <p:sldId id="647" r:id="rId18"/>
    <p:sldId id="564" r:id="rId19"/>
    <p:sldId id="565" r:id="rId20"/>
    <p:sldId id="566" r:id="rId21"/>
    <p:sldId id="567" r:id="rId22"/>
    <p:sldId id="568" r:id="rId23"/>
    <p:sldId id="569" r:id="rId24"/>
    <p:sldId id="570" r:id="rId25"/>
    <p:sldId id="571" r:id="rId26"/>
    <p:sldId id="572" r:id="rId27"/>
    <p:sldId id="573" r:id="rId28"/>
    <p:sldId id="574" r:id="rId29"/>
    <p:sldId id="575" r:id="rId30"/>
    <p:sldId id="576" r:id="rId31"/>
    <p:sldId id="577" r:id="rId32"/>
    <p:sldId id="578" r:id="rId33"/>
    <p:sldId id="579" r:id="rId34"/>
    <p:sldId id="580" r:id="rId35"/>
    <p:sldId id="581" r:id="rId36"/>
    <p:sldId id="582" r:id="rId37"/>
    <p:sldId id="583" r:id="rId38"/>
    <p:sldId id="584" r:id="rId39"/>
    <p:sldId id="635" r:id="rId40"/>
    <p:sldId id="636" r:id="rId41"/>
    <p:sldId id="637" r:id="rId42"/>
    <p:sldId id="638" r:id="rId43"/>
    <p:sldId id="639" r:id="rId44"/>
    <p:sldId id="640" r:id="rId45"/>
    <p:sldId id="641" r:id="rId46"/>
    <p:sldId id="642" r:id="rId47"/>
    <p:sldId id="643" r:id="rId48"/>
    <p:sldId id="644" r:id="rId49"/>
    <p:sldId id="645" r:id="rId50"/>
    <p:sldId id="598" r:id="rId51"/>
    <p:sldId id="599" r:id="rId52"/>
    <p:sldId id="600" r:id="rId53"/>
    <p:sldId id="601" r:id="rId54"/>
    <p:sldId id="602" r:id="rId55"/>
    <p:sldId id="603" r:id="rId56"/>
    <p:sldId id="604" r:id="rId57"/>
    <p:sldId id="605" r:id="rId58"/>
    <p:sldId id="606" r:id="rId59"/>
    <p:sldId id="607" r:id="rId60"/>
    <p:sldId id="608" r:id="rId61"/>
    <p:sldId id="609" r:id="rId62"/>
    <p:sldId id="610" r:id="rId63"/>
    <p:sldId id="611" r:id="rId64"/>
    <p:sldId id="612" r:id="rId65"/>
    <p:sldId id="613" r:id="rId66"/>
    <p:sldId id="614" r:id="rId67"/>
    <p:sldId id="615" r:id="rId68"/>
    <p:sldId id="616" r:id="rId69"/>
    <p:sldId id="617" r:id="rId70"/>
    <p:sldId id="618" r:id="rId71"/>
    <p:sldId id="619" r:id="rId72"/>
    <p:sldId id="620" r:id="rId73"/>
    <p:sldId id="621" r:id="rId74"/>
    <p:sldId id="622" r:id="rId75"/>
    <p:sldId id="623" r:id="rId76"/>
    <p:sldId id="624" r:id="rId77"/>
    <p:sldId id="625" r:id="rId78"/>
    <p:sldId id="626" r:id="rId79"/>
    <p:sldId id="627" r:id="rId80"/>
    <p:sldId id="628" r:id="rId81"/>
    <p:sldId id="630" r:id="rId82"/>
    <p:sldId id="631" r:id="rId83"/>
    <p:sldId id="632" r:id="rId84"/>
    <p:sldId id="633" r:id="rId85"/>
    <p:sldId id="561" r:id="rId86"/>
  </p:sldIdLst>
  <p:sldSz cx="9144000" cy="6858000" type="screen4x3"/>
  <p:notesSz cx="7099300" cy="10234613"/>
  <p:embeddedFontLst>
    <p:embeddedFont>
      <p:font typeface="ＭＳ Ｐゴシック" panose="020B0600070205080204" pitchFamily="34" charset="-128"/>
      <p:regular r:id="rId88"/>
    </p:embeddedFont>
    <p:embeddedFont>
      <p:font typeface="Microsoft JhengHei" panose="020B0604030504040204" pitchFamily="34" charset="-120"/>
      <p:regular r:id="rId89"/>
      <p:bold r:id="rId90"/>
    </p:embeddedFont>
    <p:embeddedFont>
      <p:font typeface="Calibri Light" panose="020F0302020204030204" pitchFamily="34" charset="0"/>
      <p:regular r:id="rId91"/>
      <p:italic r:id="rId92"/>
    </p:embeddedFont>
    <p:embeddedFont>
      <p:font typeface="Tahoma" panose="020B0604030504040204" pitchFamily="34" charset="0"/>
      <p:regular r:id="rId93"/>
      <p:bold r:id="rId94"/>
    </p:embeddedFont>
    <p:embeddedFont>
      <p:font typeface="Calibri" panose="020F0502020204030204" pitchFamily="34" charset="0"/>
      <p:regular r:id="rId95"/>
      <p:bold r:id="rId96"/>
      <p:italic r:id="rId97"/>
      <p:boldItalic r:id="rId98"/>
    </p:embeddedFont>
    <p:embeddedFont>
      <p:font typeface="Consolas" panose="020B0609020204030204" pitchFamily="49" charset="0"/>
      <p:regular r:id="rId99"/>
      <p:bold r:id="rId100"/>
      <p:italic r:id="rId101"/>
      <p:boldItalic r:id="rId102"/>
    </p:embeddedFont>
    <p:embeddedFont>
      <p:font typeface="SimSun" panose="02010600030101010101" pitchFamily="2" charset="-122"/>
      <p:regular r:id="rId103"/>
    </p:embeddedFont>
    <p:embeddedFont>
      <p:font typeface="Wingdings 2" panose="05020102010507070707" pitchFamily="18" charset="2"/>
      <p:regular r:id="rId104"/>
    </p:embeddedFont>
  </p:embeddedFontLst>
  <p:defaultTextStyle>
    <a:defPPr>
      <a:defRPr lang="en-GB"/>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3399"/>
    <a:srgbClr val="FF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28" autoAdjust="0"/>
    <p:restoredTop sz="93584" autoAdjust="0"/>
  </p:normalViewPr>
  <p:slideViewPr>
    <p:cSldViewPr>
      <p:cViewPr varScale="1">
        <p:scale>
          <a:sx n="81" d="100"/>
          <a:sy n="81" d="100"/>
        </p:scale>
        <p:origin x="1584" y="5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94" d="100"/>
          <a:sy n="94" d="100"/>
        </p:scale>
        <p:origin x="2652"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2.fntdata"/><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15.fntdata"/><Relationship Id="rId5" Type="http://schemas.openxmlformats.org/officeDocument/2006/relationships/slide" Target="slides/slide3.xml"/><Relationship Id="rId90" Type="http://schemas.openxmlformats.org/officeDocument/2006/relationships/font" Target="fonts/font3.fntdata"/><Relationship Id="rId95" Type="http://schemas.openxmlformats.org/officeDocument/2006/relationships/font" Target="fonts/font8.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16.fntdata"/><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1.fntdata"/><Relationship Id="rId91" Type="http://schemas.openxmlformats.org/officeDocument/2006/relationships/font" Target="fonts/font4.fntdata"/><Relationship Id="rId96"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7.fntdata"/><Relationship Id="rId99" Type="http://schemas.openxmlformats.org/officeDocument/2006/relationships/font" Target="fonts/font12.fntdata"/><Relationship Id="rId10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0.fntdata"/><Relationship Id="rId104" Type="http://schemas.openxmlformats.org/officeDocument/2006/relationships/font" Target="fonts/font17.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5.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3.fntdata"/><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6.fntdata"/><Relationship Id="rId98" Type="http://schemas.openxmlformats.org/officeDocument/2006/relationships/font" Target="fonts/font11.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endParaRPr lang="en-GB"/>
          </a:p>
        </p:txBody>
      </p:sp>
      <p:sp>
        <p:nvSpPr>
          <p:cNvPr id="3075"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en-GB"/>
          </a:p>
        </p:txBody>
      </p:sp>
      <p:sp>
        <p:nvSpPr>
          <p:cNvPr id="30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078"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endParaRPr lang="en-GB"/>
          </a:p>
        </p:txBody>
      </p:sp>
      <p:sp>
        <p:nvSpPr>
          <p:cNvPr id="3079"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6E307F30-E95D-4DC1-945B-D02103101FA8}" type="slidenum">
              <a:rPr lang="en-GB"/>
              <a:pPr/>
              <a:t>‹#›</a:t>
            </a:fld>
            <a:endParaRPr lang="en-GB"/>
          </a:p>
        </p:txBody>
      </p:sp>
    </p:spTree>
    <p:extLst>
      <p:ext uri="{BB962C8B-B14F-4D97-AF65-F5344CB8AC3E}">
        <p14:creationId xmlns:p14="http://schemas.microsoft.com/office/powerpoint/2010/main" val="37218168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itchFamily="34" charset="0"/>
        <a:ea typeface="+mn-ea"/>
        <a:cs typeface="+mn-cs"/>
      </a:defRPr>
    </a:lvl1pPr>
    <a:lvl2pPr marL="457200" algn="l" rtl="0" fontAlgn="base">
      <a:spcBef>
        <a:spcPct val="30000"/>
      </a:spcBef>
      <a:spcAft>
        <a:spcPct val="0"/>
      </a:spcAft>
      <a:defRPr sz="1200" kern="1200">
        <a:solidFill>
          <a:schemeClr val="tx1"/>
        </a:solidFill>
        <a:latin typeface="Tahoma" pitchFamily="34" charset="0"/>
        <a:ea typeface="+mn-ea"/>
        <a:cs typeface="+mn-cs"/>
      </a:defRPr>
    </a:lvl2pPr>
    <a:lvl3pPr marL="914400" algn="l" rtl="0" fontAlgn="base">
      <a:spcBef>
        <a:spcPct val="30000"/>
      </a:spcBef>
      <a:spcAft>
        <a:spcPct val="0"/>
      </a:spcAft>
      <a:defRPr sz="1200" kern="1200">
        <a:solidFill>
          <a:schemeClr val="tx1"/>
        </a:solidFill>
        <a:latin typeface="Tahoma" pitchFamily="34" charset="0"/>
        <a:ea typeface="+mn-ea"/>
        <a:cs typeface="+mn-cs"/>
      </a:defRPr>
    </a:lvl3pPr>
    <a:lvl4pPr marL="1371600" algn="l" rtl="0" fontAlgn="base">
      <a:spcBef>
        <a:spcPct val="30000"/>
      </a:spcBef>
      <a:spcAft>
        <a:spcPct val="0"/>
      </a:spcAft>
      <a:defRPr sz="1200" kern="1200">
        <a:solidFill>
          <a:schemeClr val="tx1"/>
        </a:solidFill>
        <a:latin typeface="Tahoma" pitchFamily="34" charset="0"/>
        <a:ea typeface="+mn-ea"/>
        <a:cs typeface="+mn-cs"/>
      </a:defRPr>
    </a:lvl4pPr>
    <a:lvl5pPr marL="1828800" algn="l" rtl="0" fontAlgn="base">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8210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307F30-E95D-4DC1-945B-D02103101FA8}" type="slidenum">
              <a:rPr lang="en-GB" smtClean="0"/>
              <a:pPr/>
              <a:t>24</a:t>
            </a:fld>
            <a:endParaRPr lang="en-GB"/>
          </a:p>
        </p:txBody>
      </p:sp>
    </p:spTree>
    <p:extLst>
      <p:ext uri="{BB962C8B-B14F-4D97-AF65-F5344CB8AC3E}">
        <p14:creationId xmlns:p14="http://schemas.microsoft.com/office/powerpoint/2010/main" val="1566114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3B227E-7079-4B80-BA2E-DD57F6C58329}" type="slidenum">
              <a:rPr lang="en-GB"/>
              <a:pPr/>
              <a:t>49</a:t>
            </a:fld>
            <a:endParaRPr lang="en-GB"/>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2473900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latin typeface="Consolas" panose="020B0609020204030204" pitchFamily="49" charset="0"/>
                <a:cs typeface="Courier New" panose="02070309020205020404" pitchFamily="49" charset="0"/>
              </a:rPr>
              <a:t>newNode</a:t>
            </a:r>
            <a:r>
              <a:rPr lang="en-US" sz="1200" dirty="0">
                <a:latin typeface="Consolas" panose="020B0609020204030204" pitchFamily="49" charset="0"/>
                <a:cs typeface="Courier New" panose="02070309020205020404" pitchFamily="49" charset="0"/>
              </a:rPr>
              <a:t>-&gt;next-&gt;</a:t>
            </a:r>
            <a:r>
              <a:rPr lang="en-US" sz="1200" dirty="0" err="1">
                <a:latin typeface="Consolas" panose="020B0609020204030204" pitchFamily="49" charset="0"/>
                <a:cs typeface="Courier New" panose="02070309020205020404" pitchFamily="49" charset="0"/>
              </a:rPr>
              <a:t>prev</a:t>
            </a:r>
            <a:r>
              <a:rPr lang="en-US" sz="1200" dirty="0">
                <a:latin typeface="Consolas" panose="020B0609020204030204" pitchFamily="49" charset="0"/>
                <a:cs typeface="Courier New" panose="02070309020205020404" pitchFamily="49" charset="0"/>
              </a:rPr>
              <a:t> = </a:t>
            </a:r>
            <a:r>
              <a:rPr lang="en-US" sz="1200" dirty="0" err="1">
                <a:latin typeface="Consolas" panose="020B0609020204030204" pitchFamily="49" charset="0"/>
                <a:cs typeface="Courier New" panose="02070309020205020404" pitchFamily="49" charset="0"/>
              </a:rPr>
              <a:t>newNode</a:t>
            </a:r>
            <a:r>
              <a:rPr lang="en-US" sz="1200" dirty="0">
                <a:latin typeface="Consolas" panose="020B0609020204030204" pitchFamily="49" charset="0"/>
                <a:cs typeface="Courier New" panose="02070309020205020404" pitchFamily="49" charset="0"/>
              </a:rPr>
              <a:t>; can also be written as current-&gt;next-&gt;</a:t>
            </a:r>
            <a:r>
              <a:rPr lang="en-US" sz="1200" dirty="0" err="1">
                <a:latin typeface="Consolas" panose="020B0609020204030204" pitchFamily="49" charset="0"/>
                <a:cs typeface="Courier New" panose="02070309020205020404" pitchFamily="49" charset="0"/>
              </a:rPr>
              <a:t>prev</a:t>
            </a:r>
            <a:r>
              <a:rPr lang="en-US" sz="1200" dirty="0">
                <a:latin typeface="Consolas" panose="020B0609020204030204" pitchFamily="49" charset="0"/>
                <a:cs typeface="Courier New" panose="02070309020205020404" pitchFamily="49" charset="0"/>
              </a:rPr>
              <a:t> = </a:t>
            </a:r>
            <a:r>
              <a:rPr lang="en-US" sz="1200" dirty="0" err="1">
                <a:latin typeface="Consolas" panose="020B0609020204030204" pitchFamily="49" charset="0"/>
                <a:cs typeface="Courier New" panose="02070309020205020404" pitchFamily="49" charset="0"/>
              </a:rPr>
              <a:t>newNode</a:t>
            </a:r>
            <a:endParaRPr lang="en-US" dirty="0"/>
          </a:p>
        </p:txBody>
      </p:sp>
      <p:sp>
        <p:nvSpPr>
          <p:cNvPr id="4" name="Slide Number Placeholder 3"/>
          <p:cNvSpPr>
            <a:spLocks noGrp="1"/>
          </p:cNvSpPr>
          <p:nvPr>
            <p:ph type="sldNum" sz="quarter" idx="5"/>
          </p:nvPr>
        </p:nvSpPr>
        <p:spPr/>
        <p:txBody>
          <a:bodyPr/>
          <a:lstStyle/>
          <a:p>
            <a:fld id="{6E307F30-E95D-4DC1-945B-D02103101FA8}" type="slidenum">
              <a:rPr lang="en-GB" smtClean="0"/>
              <a:pPr/>
              <a:t>69</a:t>
            </a:fld>
            <a:endParaRPr lang="en-GB"/>
          </a:p>
        </p:txBody>
      </p:sp>
    </p:spTree>
    <p:extLst>
      <p:ext uri="{BB962C8B-B14F-4D97-AF65-F5344CB8AC3E}">
        <p14:creationId xmlns:p14="http://schemas.microsoft.com/office/powerpoint/2010/main" val="3343052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684213" y="1844675"/>
            <a:ext cx="7772400" cy="1470025"/>
          </a:xfrm>
        </p:spPr>
        <p:txBody>
          <a:bodyPr/>
          <a:lstStyle>
            <a:lvl1pPr algn="ctr">
              <a:defRPr>
                <a:solidFill>
                  <a:srgbClr val="0070C0"/>
                </a:solidFill>
              </a:defRPr>
            </a:lvl1pPr>
          </a:lstStyle>
          <a:p>
            <a:r>
              <a:rPr lang="en-GB" dirty="0"/>
              <a:t>Click to edit Master title style</a:t>
            </a:r>
          </a:p>
        </p:txBody>
      </p:sp>
      <p:sp>
        <p:nvSpPr>
          <p:cNvPr id="20483" name="Rectangle 3"/>
          <p:cNvSpPr>
            <a:spLocks noGrp="1" noChangeArrowheads="1"/>
          </p:cNvSpPr>
          <p:nvPr>
            <p:ph type="subTitle" idx="1"/>
          </p:nvPr>
        </p:nvSpPr>
        <p:spPr>
          <a:xfrm>
            <a:off x="1403350" y="3716338"/>
            <a:ext cx="6400800" cy="1752600"/>
          </a:xfrm>
        </p:spPr>
        <p:txBody>
          <a:bodyPr/>
          <a:lstStyle>
            <a:lvl1pPr marL="0" indent="0" algn="ctr">
              <a:buFontTx/>
              <a:buNone/>
              <a:defRPr/>
            </a:lvl1pPr>
          </a:lstStyle>
          <a:p>
            <a:r>
              <a:rPr lang="en-GB"/>
              <a:t>Click to edit Master subtitle style</a:t>
            </a:r>
          </a:p>
        </p:txBody>
      </p:sp>
      <p:sp>
        <p:nvSpPr>
          <p:cNvPr id="20484" name="Rectangle 4"/>
          <p:cNvSpPr>
            <a:spLocks noGrp="1" noChangeArrowheads="1"/>
          </p:cNvSpPr>
          <p:nvPr>
            <p:ph type="ftr" sz="quarter" idx="3"/>
          </p:nvPr>
        </p:nvSpPr>
        <p:spPr>
          <a:xfrm>
            <a:off x="3124200" y="6245225"/>
            <a:ext cx="2895600"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20485" name="Rectangle 5"/>
          <p:cNvSpPr>
            <a:spLocks noGrp="1" noChangeArrowheads="1"/>
          </p:cNvSpPr>
          <p:nvPr>
            <p:ph type="sldNum" sz="quarter" idx="4"/>
          </p:nvPr>
        </p:nvSpPr>
        <p:spPr>
          <a:xfrm>
            <a:off x="6553200" y="6245225"/>
            <a:ext cx="2133600" cy="476250"/>
          </a:xfrm>
        </p:spPr>
        <p:txBody>
          <a:bodyPr/>
          <a:lstStyle>
            <a:lvl1pPr>
              <a:defRPr/>
            </a:lvl1pPr>
          </a:lstStyle>
          <a:p>
            <a:fld id="{930464EE-74C5-42DE-B41A-1E7939C181C3}" type="slidenum">
              <a:rPr lang="en-GB"/>
              <a:pPr/>
              <a:t>‹#›</a:t>
            </a:fld>
            <a:endParaRPr lang="en-GB"/>
          </a:p>
        </p:txBody>
      </p:sp>
      <p:sp>
        <p:nvSpPr>
          <p:cNvPr id="20486" name="Line 6"/>
          <p:cNvSpPr>
            <a:spLocks noChangeShapeType="1"/>
          </p:cNvSpPr>
          <p:nvPr userDrawn="1"/>
        </p:nvSpPr>
        <p:spPr bwMode="auto">
          <a:xfrm>
            <a:off x="323850" y="3500438"/>
            <a:ext cx="8642350" cy="0"/>
          </a:xfrm>
          <a:prstGeom prst="line">
            <a:avLst/>
          </a:prstGeom>
          <a:noFill/>
          <a:ln w="12700">
            <a:solidFill>
              <a:schemeClr val="tx1"/>
            </a:solidFill>
            <a:round/>
            <a:headEnd/>
            <a:tailEnd/>
          </a:ln>
          <a:effectLst/>
        </p:spPr>
        <p:txBody>
          <a:bodyPr/>
          <a:lstStyle/>
          <a:p>
            <a:endParaRPr lang="en-US"/>
          </a:p>
        </p:txBody>
      </p:sp>
      <p:sp>
        <p:nvSpPr>
          <p:cNvPr id="20487" name="Rectangle 7"/>
          <p:cNvSpPr>
            <a:spLocks noGrp="1" noChangeArrowheads="1"/>
          </p:cNvSpPr>
          <p:nvPr>
            <p:ph type="dt" sz="half" idx="2"/>
          </p:nvPr>
        </p:nvSpPr>
        <p:spPr>
          <a:xfrm>
            <a:off x="457200" y="6245225"/>
            <a:ext cx="2133600" cy="476250"/>
          </a:xfrm>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guide id="2" pos="29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4776" cy="777875"/>
          </a:xfrm>
        </p:spPr>
        <p:txBody>
          <a:bodyPr/>
          <a:lstStyle>
            <a:lvl1pPr>
              <a:defRPr>
                <a:solidFill>
                  <a:srgbClr val="0070C0"/>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sz="2100"/>
            </a:lvl1pPr>
            <a:lvl2pPr>
              <a:defRPr sz="1900"/>
            </a:lvl2pPr>
            <a:lvl3pPr>
              <a:defRPr sz="1700"/>
            </a:lvl3pPr>
            <a:lvl4pPr>
              <a:defRPr sz="16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5" name="Slide Number Placeholder 4"/>
          <p:cNvSpPr>
            <a:spLocks noGrp="1"/>
          </p:cNvSpPr>
          <p:nvPr>
            <p:ph type="sldNum" sz="quarter" idx="11"/>
          </p:nvPr>
        </p:nvSpPr>
        <p:spPr/>
        <p:txBody>
          <a:bodyPr/>
          <a:lstStyle>
            <a:lvl1pPr>
              <a:defRPr/>
            </a:lvl1pPr>
          </a:lstStyle>
          <a:p>
            <a:fld id="{01CE2B5B-3ECC-4073-85E0-5A38BE95B70D}"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dirty="0"/>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274638"/>
            <a:ext cx="2124075" cy="5851525"/>
          </a:xfrm>
        </p:spPr>
        <p:txBody>
          <a:bodyPr vert="eaVert"/>
          <a:lstStyle>
            <a:lvl1pPr>
              <a:defRPr>
                <a:solidFill>
                  <a:srgbClr val="0070C0"/>
                </a:solidFill>
              </a:defRPr>
            </a:lvl1pPr>
          </a:lstStyle>
          <a:p>
            <a:r>
              <a:rPr lang="en-US" dirty="0"/>
              <a:t>Click to edit Master title style</a:t>
            </a:r>
          </a:p>
        </p:txBody>
      </p:sp>
      <p:sp>
        <p:nvSpPr>
          <p:cNvPr id="3" name="Vertical Text Placeholder 2"/>
          <p:cNvSpPr>
            <a:spLocks noGrp="1"/>
          </p:cNvSpPr>
          <p:nvPr>
            <p:ph type="body" orient="vert" idx="1"/>
          </p:nvPr>
        </p:nvSpPr>
        <p:spPr>
          <a:xfrm>
            <a:off x="323850" y="274638"/>
            <a:ext cx="6219825" cy="5851525"/>
          </a:xfrm>
        </p:spPr>
        <p:txBody>
          <a:bodyPr vert="eaVert"/>
          <a:lstStyle>
            <a:lvl1pPr>
              <a:defRPr sz="2100"/>
            </a:lvl1pPr>
            <a:lvl2pPr>
              <a:defRPr sz="1900"/>
            </a:lvl2pPr>
            <a:lvl3pPr>
              <a:defRPr sz="1700"/>
            </a:lvl3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3066920"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5" name="Slide Number Placeholder 4"/>
          <p:cNvSpPr>
            <a:spLocks noGrp="1"/>
          </p:cNvSpPr>
          <p:nvPr>
            <p:ph type="sldNum" sz="quarter" idx="11"/>
          </p:nvPr>
        </p:nvSpPr>
        <p:spPr/>
        <p:txBody>
          <a:bodyPr/>
          <a:lstStyle>
            <a:lvl1pPr>
              <a:defRPr/>
            </a:lvl1pPr>
          </a:lstStyle>
          <a:p>
            <a:fld id="{BFC10656-B5F6-4C2B-B258-D0013A6A1799}"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143000" y="1122363"/>
            <a:ext cx="6858000" cy="2387600"/>
          </a:xfrm>
        </p:spPr>
        <p:txBody>
          <a:bodyPr anchor="b"/>
          <a:lstStyle>
            <a:lvl1pPr algn="ctr">
              <a:defRPr sz="4500">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6914712" y="6443090"/>
            <a:ext cx="20574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en-US" sz="825"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72058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628650" y="1724027"/>
            <a:ext cx="78867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33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6914712" y="6443090"/>
            <a:ext cx="20574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en-US" sz="825"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99185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33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6914712" y="6443090"/>
            <a:ext cx="20574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en-US" sz="825"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70577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33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6914712" y="6443090"/>
            <a:ext cx="20574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en-US" sz="825"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098037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088B5F-A0EC-4CFA-B907-6F8F6AAE8DFD}"/>
              </a:ext>
            </a:extLst>
          </p:cNvPr>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286A8080-423F-4EF2-8325-F756662D597C}" type="slidenum">
              <a:rPr kumimoji="0" lang="de-AT"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de-AT" sz="825"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0576BCC8-FB37-4175-9C04-115FBAEFD1C7}"/>
              </a:ext>
            </a:extLst>
          </p:cNvPr>
          <p:cNvSpPr>
            <a:spLocks noGrp="1"/>
          </p:cNvSpPr>
          <p:nvPr>
            <p:ph type="body" sz="quarter" idx="11" hasCustomPrompt="1"/>
          </p:nvPr>
        </p:nvSpPr>
        <p:spPr>
          <a:xfrm>
            <a:off x="401956" y="1701588"/>
            <a:ext cx="8340092" cy="719369"/>
          </a:xfrm>
        </p:spPr>
        <p:txBody>
          <a:bodyPr>
            <a:normAutofit/>
          </a:bodyPr>
          <a:lstStyle>
            <a:lvl1pPr marL="0" indent="0" algn="ctr">
              <a:buNone/>
              <a:defRPr sz="2100"/>
            </a:lvl1pPr>
          </a:lstStyle>
          <a:p>
            <a:pPr lvl="0"/>
            <a:r>
              <a:rPr lang="en-US" dirty="0"/>
              <a:t>Thank You all </a:t>
            </a:r>
            <a:endParaRPr lang="en-GB" dirty="0"/>
          </a:p>
        </p:txBody>
      </p:sp>
      <p:sp>
        <p:nvSpPr>
          <p:cNvPr id="8" name="Text Placeholder 6">
            <a:extLst>
              <a:ext uri="{FF2B5EF4-FFF2-40B4-BE49-F238E27FC236}">
                <a16:creationId xmlns:a16="http://schemas.microsoft.com/office/drawing/2014/main" id="{6B5668E4-B5F9-4526-BB51-9AC3A8359555}"/>
              </a:ext>
            </a:extLst>
          </p:cNvPr>
          <p:cNvSpPr>
            <a:spLocks noGrp="1"/>
          </p:cNvSpPr>
          <p:nvPr>
            <p:ph type="body" sz="quarter" idx="12" hasCustomPrompt="1"/>
          </p:nvPr>
        </p:nvSpPr>
        <p:spPr>
          <a:xfrm>
            <a:off x="401956" y="3250433"/>
            <a:ext cx="8340092" cy="719369"/>
          </a:xfrm>
        </p:spPr>
        <p:txBody>
          <a:bodyPr>
            <a:noAutofit/>
          </a:bodyPr>
          <a:lstStyle>
            <a:lvl1pPr marL="204788" indent="-204788" algn="ctr" defTabSz="289315" rtl="0" eaLnBrk="1" latinLnBrk="0" hangingPunct="1">
              <a:lnSpc>
                <a:spcPct val="90000"/>
              </a:lnSpc>
              <a:spcBef>
                <a:spcPts val="316"/>
              </a:spcBef>
              <a:buFont typeface="Wingdings 2" pitchFamily="18" charset="2"/>
              <a:buNone/>
              <a:defRPr lang="en-US" sz="1800" b="0" kern="1200" dirty="0" smtClean="0">
                <a:solidFill>
                  <a:srgbClr val="000000"/>
                </a:solidFill>
                <a:latin typeface="TeXGyreAdventor" charset="0"/>
                <a:ea typeface="Microsoft JhengHei" panose="020B0604030504040204" pitchFamily="34" charset="-120"/>
                <a:cs typeface="+mn-cs"/>
              </a:defRPr>
            </a:lvl1pPr>
            <a:lvl2pPr marL="115193" indent="-115193" algn="ctr" defTabSz="289315" rtl="0" eaLnBrk="1" latinLnBrk="0" hangingPunct="1">
              <a:lnSpc>
                <a:spcPct val="90000"/>
              </a:lnSpc>
              <a:spcBef>
                <a:spcPts val="316"/>
              </a:spcBef>
              <a:buFont typeface="Wingdings 2" pitchFamily="18" charset="2"/>
              <a:buNone/>
              <a:defRPr lang="en-US" sz="1800" b="0" kern="1200" dirty="0">
                <a:solidFill>
                  <a:schemeClr val="tx1"/>
                </a:solidFill>
                <a:latin typeface="TeXGyreAdventor" charset="0"/>
                <a:ea typeface="Microsoft JhengHei" panose="020B0604030504040204" pitchFamily="34" charset="-120"/>
                <a:cs typeface="+mn-cs"/>
              </a:defRPr>
            </a:lvl2pPr>
          </a:lstStyle>
          <a:p>
            <a:pPr marL="273050" indent="-273050" eaLnBrk="1" hangingPunct="1"/>
            <a:r>
              <a:rPr lang="en-US" dirty="0"/>
              <a:t>Text Book</a:t>
            </a:r>
          </a:p>
          <a:p>
            <a:pPr marL="253157" lvl="1" indent="-115193" eaLnBrk="1" hangingPunct="1"/>
            <a:r>
              <a:rPr lang="en-US" sz="844" dirty="0">
                <a:solidFill>
                  <a:srgbClr val="0070C0"/>
                </a:solidFill>
              </a:rPr>
              <a:t>Starting Out With CPP (7</a:t>
            </a:r>
            <a:r>
              <a:rPr lang="en-US" sz="844" baseline="30000" dirty="0">
                <a:solidFill>
                  <a:srgbClr val="0070C0"/>
                </a:solidFill>
              </a:rPr>
              <a:t>th </a:t>
            </a:r>
            <a:r>
              <a:rPr lang="en-US" sz="844" dirty="0">
                <a:solidFill>
                  <a:srgbClr val="0070C0"/>
                </a:solidFill>
              </a:rPr>
              <a:t> or 8</a:t>
            </a:r>
            <a:r>
              <a:rPr lang="en-US" sz="844" baseline="30000" dirty="0">
                <a:solidFill>
                  <a:srgbClr val="0070C0"/>
                </a:solidFill>
              </a:rPr>
              <a:t>th</a:t>
            </a:r>
            <a:r>
              <a:rPr lang="en-US" sz="844" dirty="0">
                <a:solidFill>
                  <a:srgbClr val="0070C0"/>
                </a:solidFill>
              </a:rPr>
              <a:t> Edition) By Tony Gaddis (Locally Available)</a:t>
            </a:r>
          </a:p>
        </p:txBody>
      </p:sp>
      <p:sp>
        <p:nvSpPr>
          <p:cNvPr id="10" name="Picture Placeholder 9">
            <a:extLst>
              <a:ext uri="{FF2B5EF4-FFF2-40B4-BE49-F238E27FC236}">
                <a16:creationId xmlns:a16="http://schemas.microsoft.com/office/drawing/2014/main" id="{77676217-97FD-491C-872B-A38CCCAD9A98}"/>
              </a:ext>
            </a:extLst>
          </p:cNvPr>
          <p:cNvSpPr>
            <a:spLocks noGrp="1"/>
          </p:cNvSpPr>
          <p:nvPr>
            <p:ph type="pic" sz="quarter" idx="13"/>
          </p:nvPr>
        </p:nvSpPr>
        <p:spPr>
          <a:xfrm>
            <a:off x="1797847" y="4386270"/>
            <a:ext cx="1757363" cy="2219325"/>
          </a:xfrm>
        </p:spPr>
        <p:txBody>
          <a:bodyPr/>
          <a:lstStyle/>
          <a:p>
            <a:endParaRPr lang="en-GB"/>
          </a:p>
        </p:txBody>
      </p:sp>
      <p:sp>
        <p:nvSpPr>
          <p:cNvPr id="12" name="Picture Placeholder 11">
            <a:extLst>
              <a:ext uri="{FF2B5EF4-FFF2-40B4-BE49-F238E27FC236}">
                <a16:creationId xmlns:a16="http://schemas.microsoft.com/office/drawing/2014/main" id="{E5B71756-46AA-4A8F-BA5C-6D05D9B8620E}"/>
              </a:ext>
            </a:extLst>
          </p:cNvPr>
          <p:cNvSpPr>
            <a:spLocks noGrp="1"/>
          </p:cNvSpPr>
          <p:nvPr>
            <p:ph type="pic" sz="quarter" idx="14"/>
          </p:nvPr>
        </p:nvSpPr>
        <p:spPr>
          <a:xfrm>
            <a:off x="5219704" y="4386270"/>
            <a:ext cx="1757363" cy="2219325"/>
          </a:xfrm>
        </p:spPr>
        <p:txBody>
          <a:bodyPr/>
          <a:lstStyle/>
          <a:p>
            <a:endParaRPr lang="en-GB"/>
          </a:p>
        </p:txBody>
      </p:sp>
    </p:spTree>
    <p:extLst>
      <p:ext uri="{BB962C8B-B14F-4D97-AF65-F5344CB8AC3E}">
        <p14:creationId xmlns:p14="http://schemas.microsoft.com/office/powerpoint/2010/main" val="11905836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6944" cy="777875"/>
          </a:xfrm>
        </p:spPr>
        <p:txBody>
          <a:bodyPr/>
          <a:lstStyle>
            <a:lvl1pPr>
              <a:defRPr>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323850" y="1124744"/>
            <a:ext cx="8496300" cy="5112568"/>
          </a:xfrm>
        </p:spPr>
        <p:txBody>
          <a:bodyPr/>
          <a:lstStyle>
            <a:lvl1pPr>
              <a:defRPr sz="2100"/>
            </a:lvl1pPr>
            <a:lvl2pPr>
              <a:defRPr sz="1900"/>
            </a:lvl2pPr>
            <a:lvl3pPr>
              <a:defRPr sz="1700"/>
            </a:lvl3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3062088"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5" name="Slide Number Placeholder 4"/>
          <p:cNvSpPr>
            <a:spLocks noGrp="1"/>
          </p:cNvSpPr>
          <p:nvPr>
            <p:ph type="sldNum" sz="quarter" idx="11"/>
          </p:nvPr>
        </p:nvSpPr>
        <p:spPr/>
        <p:txBody>
          <a:bodyPr/>
          <a:lstStyle>
            <a:lvl1pPr>
              <a:defRPr/>
            </a:lvl1pPr>
          </a:lstStyle>
          <a:p>
            <a:fld id="{63C8D6E8-E2D4-466A-B54E-56FCD6F950CE}"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70C0"/>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Footer Placeholder 3"/>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5" name="Slide Number Placeholder 4"/>
          <p:cNvSpPr>
            <a:spLocks noGrp="1"/>
          </p:cNvSpPr>
          <p:nvPr>
            <p:ph type="sldNum" sz="quarter" idx="11"/>
          </p:nvPr>
        </p:nvSpPr>
        <p:spPr/>
        <p:txBody>
          <a:bodyPr/>
          <a:lstStyle>
            <a:lvl1pPr>
              <a:defRPr/>
            </a:lvl1pPr>
          </a:lstStyle>
          <a:p>
            <a:fld id="{093227E4-7A49-48B5-9005-D3E138ABBA16}"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6944" cy="777875"/>
          </a:xfrm>
        </p:spPr>
        <p:txBody>
          <a:bodyPr/>
          <a:lstStyle>
            <a:lvl1pPr>
              <a:defRPr>
                <a:solidFill>
                  <a:srgbClr val="0070C0"/>
                </a:solidFill>
              </a:defRPr>
            </a:lvl1pPr>
          </a:lstStyle>
          <a:p>
            <a:r>
              <a:rPr lang="en-US" dirty="0"/>
              <a:t>Click to edit Master title style</a:t>
            </a:r>
          </a:p>
        </p:txBody>
      </p:sp>
      <p:sp>
        <p:nvSpPr>
          <p:cNvPr id="3" name="Content Placeholder 2"/>
          <p:cNvSpPr>
            <a:spLocks noGrp="1"/>
          </p:cNvSpPr>
          <p:nvPr>
            <p:ph sz="half" idx="1"/>
          </p:nvPr>
        </p:nvSpPr>
        <p:spPr>
          <a:xfrm>
            <a:off x="323850" y="1124744"/>
            <a:ext cx="4171950" cy="5001419"/>
          </a:xfrm>
        </p:spPr>
        <p:txBody>
          <a:bodyPr/>
          <a:lstStyle>
            <a:lvl1pPr>
              <a:defRPr sz="2100"/>
            </a:lvl1pPr>
            <a:lvl2pPr>
              <a:defRPr sz="1900"/>
            </a:lvl2pPr>
            <a:lvl3pPr>
              <a:defRPr sz="1700"/>
            </a:lvl3pPr>
            <a:lvl4pPr>
              <a:defRPr sz="16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24744"/>
            <a:ext cx="4171950" cy="5001419"/>
          </a:xfrm>
        </p:spPr>
        <p:txBody>
          <a:bodyPr/>
          <a:lstStyle>
            <a:lvl1pPr>
              <a:defRPr sz="2100"/>
            </a:lvl1pPr>
            <a:lvl2pPr>
              <a:defRPr sz="1900"/>
            </a:lvl2pPr>
            <a:lvl3pPr>
              <a:defRPr sz="1700"/>
            </a:lvl3pPr>
            <a:lvl4pPr>
              <a:defRPr sz="16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6" name="Slide Number Placeholder 5"/>
          <p:cNvSpPr>
            <a:spLocks noGrp="1"/>
          </p:cNvSpPr>
          <p:nvPr>
            <p:ph type="sldNum" sz="quarter" idx="11"/>
          </p:nvPr>
        </p:nvSpPr>
        <p:spPr/>
        <p:txBody>
          <a:bodyPr/>
          <a:lstStyle>
            <a:lvl1pPr>
              <a:defRPr/>
            </a:lvl1pPr>
          </a:lstStyle>
          <a:p>
            <a:fld id="{24D7F138-CABA-494C-B139-3348C3F117E5}" type="slidenum">
              <a:rPr lang="en-GB"/>
              <a:pPr/>
              <a:t>‹#›</a:t>
            </a:fld>
            <a:endParaRPr lang="en-GB"/>
          </a:p>
        </p:txBody>
      </p:sp>
      <p:sp>
        <p:nvSpPr>
          <p:cNvPr id="7" name="Date Placeholder 6"/>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4776" cy="1143000"/>
          </a:xfrm>
        </p:spPr>
        <p:txBody>
          <a:bodyPr/>
          <a:lstStyle>
            <a:lvl1pPr>
              <a:defRPr>
                <a:solidFill>
                  <a:srgbClr val="0070C0"/>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100"/>
            </a:lvl1pPr>
            <a:lvl2pPr>
              <a:defRPr sz="1900"/>
            </a:lvl2pPr>
            <a:lvl3pPr>
              <a:defRPr sz="1700"/>
            </a:lvl3pPr>
            <a:lvl4pPr>
              <a:defRPr sz="1600"/>
            </a:lvl4pPr>
            <a:lvl5pPr>
              <a:defRPr sz="15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100"/>
            </a:lvl1pPr>
            <a:lvl2pPr>
              <a:defRPr sz="1900"/>
            </a:lvl2pPr>
            <a:lvl3pPr>
              <a:defRPr sz="1700"/>
            </a:lvl3pPr>
            <a:lvl4pPr>
              <a:defRPr sz="1600"/>
            </a:lvl4pPr>
            <a:lvl5pPr>
              <a:defRPr sz="15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8" name="Slide Number Placeholder 7"/>
          <p:cNvSpPr>
            <a:spLocks noGrp="1"/>
          </p:cNvSpPr>
          <p:nvPr>
            <p:ph type="sldNum" sz="quarter" idx="11"/>
          </p:nvPr>
        </p:nvSpPr>
        <p:spPr/>
        <p:txBody>
          <a:bodyPr/>
          <a:lstStyle>
            <a:lvl1pPr>
              <a:defRPr/>
            </a:lvl1pPr>
          </a:lstStyle>
          <a:p>
            <a:fld id="{CAA79DA3-BF4E-40A8-8F6E-F5109A9F2DA7}" type="slidenum">
              <a:rPr lang="en-GB"/>
              <a:pPr/>
              <a:t>‹#›</a:t>
            </a:fld>
            <a:endParaRPr lang="en-GB"/>
          </a:p>
        </p:txBody>
      </p:sp>
      <p:sp>
        <p:nvSpPr>
          <p:cNvPr id="9" name="Date Placeholder 8"/>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6944" cy="777875"/>
          </a:xfrm>
        </p:spPr>
        <p:txBody>
          <a:bodyPr/>
          <a:lstStyle>
            <a:lvl1pPr>
              <a:defRPr>
                <a:solidFill>
                  <a:srgbClr val="0070C0"/>
                </a:solidFill>
              </a:defRPr>
            </a:lvl1pPr>
          </a:lstStyle>
          <a:p>
            <a:r>
              <a:rPr lang="en-US" dirty="0"/>
              <a:t>Click to edit Master title style</a:t>
            </a:r>
          </a:p>
        </p:txBody>
      </p:sp>
      <p:sp>
        <p:nvSpPr>
          <p:cNvPr id="3" name="Footer Placeholder 2"/>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4" name="Slide Number Placeholder 3"/>
          <p:cNvSpPr>
            <a:spLocks noGrp="1"/>
          </p:cNvSpPr>
          <p:nvPr>
            <p:ph type="sldNum" sz="quarter" idx="11"/>
          </p:nvPr>
        </p:nvSpPr>
        <p:spPr/>
        <p:txBody>
          <a:bodyPr/>
          <a:lstStyle>
            <a:lvl1pPr>
              <a:defRPr/>
            </a:lvl1pPr>
          </a:lstStyle>
          <a:p>
            <a:fld id="{E65293E3-F4F3-4363-BC2F-E6A2CD940E4C}" type="slidenum">
              <a:rPr lang="en-GB"/>
              <a:pPr/>
              <a:t>‹#›</a:t>
            </a:fld>
            <a:endParaRPr lang="en-GB"/>
          </a:p>
        </p:txBody>
      </p:sp>
      <p:sp>
        <p:nvSpPr>
          <p:cNvPr id="5" name="Date Placeholder 4"/>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3" name="Slide Number Placeholder 2"/>
          <p:cNvSpPr>
            <a:spLocks noGrp="1"/>
          </p:cNvSpPr>
          <p:nvPr>
            <p:ph type="sldNum" sz="quarter" idx="11"/>
          </p:nvPr>
        </p:nvSpPr>
        <p:spPr/>
        <p:txBody>
          <a:bodyPr/>
          <a:lstStyle>
            <a:lvl1pPr>
              <a:defRPr/>
            </a:lvl1pPr>
          </a:lstStyle>
          <a:p>
            <a:fld id="{9EFD2D0C-D78B-4496-B32C-58738062D587}" type="slidenum">
              <a:rPr lang="en-GB"/>
              <a:pPr/>
              <a:t>‹#›</a:t>
            </a:fld>
            <a:endParaRPr lang="en-GB"/>
          </a:p>
        </p:txBody>
      </p:sp>
      <p:sp>
        <p:nvSpPr>
          <p:cNvPr id="4" name="Date Placeholder 3"/>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6" name="Slide Number Placeholder 5"/>
          <p:cNvSpPr>
            <a:spLocks noGrp="1"/>
          </p:cNvSpPr>
          <p:nvPr>
            <p:ph type="sldNum" sz="quarter" idx="11"/>
          </p:nvPr>
        </p:nvSpPr>
        <p:spPr/>
        <p:txBody>
          <a:bodyPr/>
          <a:lstStyle>
            <a:lvl1pPr>
              <a:defRPr/>
            </a:lvl1pPr>
          </a:lstStyle>
          <a:p>
            <a:fld id="{1703EBF0-A890-4352-8C84-0E2FE7968D9C}" type="slidenum">
              <a:rPr lang="en-GB"/>
              <a:pPr/>
              <a:t>‹#›</a:t>
            </a:fld>
            <a:endParaRPr lang="en-GB"/>
          </a:p>
        </p:txBody>
      </p:sp>
      <p:sp>
        <p:nvSpPr>
          <p:cNvPr id="7" name="Date Placeholder 6"/>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0070C0"/>
                </a:solidFill>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6" name="Slide Number Placeholder 5"/>
          <p:cNvSpPr>
            <a:spLocks noGrp="1"/>
          </p:cNvSpPr>
          <p:nvPr>
            <p:ph type="sldNum" sz="quarter" idx="11"/>
          </p:nvPr>
        </p:nvSpPr>
        <p:spPr/>
        <p:txBody>
          <a:bodyPr/>
          <a:lstStyle>
            <a:lvl1pPr>
              <a:defRPr/>
            </a:lvl1pPr>
          </a:lstStyle>
          <a:p>
            <a:fld id="{C6CAE48C-F1F9-47E0-96BC-AD3F31B5CC07}" type="slidenum">
              <a:rPr lang="en-GB"/>
              <a:pPr/>
              <a:t>‹#›</a:t>
            </a:fld>
            <a:endParaRPr lang="en-GB"/>
          </a:p>
        </p:txBody>
      </p:sp>
      <p:sp>
        <p:nvSpPr>
          <p:cNvPr id="7" name="Date Placeholder 6"/>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2237" y="188640"/>
            <a:ext cx="8494776" cy="7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323850" y="1124744"/>
            <a:ext cx="8496300" cy="511256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29" name="Rectangle 5"/>
          <p:cNvSpPr>
            <a:spLocks noGrp="1" noChangeArrowheads="1"/>
          </p:cNvSpPr>
          <p:nvPr>
            <p:ph type="ftr" sz="quarter" idx="3"/>
          </p:nvPr>
        </p:nvSpPr>
        <p:spPr bwMode="auto">
          <a:xfrm>
            <a:off x="3059832" y="6381750"/>
            <a:ext cx="302418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GB"/>
              <a:t>4-Array Sorting</a:t>
            </a:r>
            <a:endParaRPr lang="en-GB" dirty="0"/>
          </a:p>
        </p:txBody>
      </p:sp>
      <p:sp>
        <p:nvSpPr>
          <p:cNvPr id="1030" name="Rectangle 6"/>
          <p:cNvSpPr>
            <a:spLocks noGrp="1" noChangeArrowheads="1"/>
          </p:cNvSpPr>
          <p:nvPr>
            <p:ph type="sldNum" sz="quarter" idx="4"/>
          </p:nvPr>
        </p:nvSpPr>
        <p:spPr bwMode="auto">
          <a:xfrm>
            <a:off x="6732588"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C9CEF86-67DF-4174-BD01-46D228FA3D60}" type="slidenum">
              <a:rPr lang="en-GB"/>
              <a:pPr/>
              <a:t>‹#›</a:t>
            </a:fld>
            <a:endParaRPr lang="en-GB"/>
          </a:p>
        </p:txBody>
      </p:sp>
      <p:sp>
        <p:nvSpPr>
          <p:cNvPr id="1031" name="Line 7"/>
          <p:cNvSpPr>
            <a:spLocks noChangeShapeType="1"/>
          </p:cNvSpPr>
          <p:nvPr userDrawn="1"/>
        </p:nvSpPr>
        <p:spPr bwMode="auto">
          <a:xfrm>
            <a:off x="250825" y="1052736"/>
            <a:ext cx="8642350" cy="0"/>
          </a:xfrm>
          <a:prstGeom prst="line">
            <a:avLst/>
          </a:prstGeom>
          <a:noFill/>
          <a:ln w="12700">
            <a:solidFill>
              <a:schemeClr val="tx1"/>
            </a:solidFill>
            <a:round/>
            <a:headEnd/>
            <a:tailEnd/>
          </a:ln>
          <a:effectLst/>
        </p:spPr>
        <p:txBody>
          <a:bodyPr/>
          <a:lstStyle/>
          <a:p>
            <a:endParaRPr lang="en-US"/>
          </a:p>
        </p:txBody>
      </p:sp>
      <p:sp>
        <p:nvSpPr>
          <p:cNvPr id="1032" name="Rectangle 8"/>
          <p:cNvSpPr>
            <a:spLocks noGrp="1" noChangeArrowheads="1"/>
          </p:cNvSpPr>
          <p:nvPr>
            <p:ph type="dt" sz="half" idx="2"/>
          </p:nvPr>
        </p:nvSpPr>
        <p:spPr bwMode="auto">
          <a:xfrm>
            <a:off x="468313"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fontAlgn="base">
        <a:spcBef>
          <a:spcPct val="0"/>
        </a:spcBef>
        <a:spcAft>
          <a:spcPct val="0"/>
        </a:spcAft>
        <a:defRPr sz="2800">
          <a:solidFill>
            <a:srgbClr val="0070C0"/>
          </a:solidFill>
          <a:latin typeface="+mj-lt"/>
          <a:ea typeface="+mj-ea"/>
          <a:cs typeface="+mj-cs"/>
        </a:defRPr>
      </a:lvl1pPr>
      <a:lvl2pPr algn="ctr" rtl="0" fontAlgn="base">
        <a:spcBef>
          <a:spcPct val="0"/>
        </a:spcBef>
        <a:spcAft>
          <a:spcPct val="0"/>
        </a:spcAft>
        <a:defRPr sz="2800">
          <a:solidFill>
            <a:srgbClr val="0033CC"/>
          </a:solidFill>
          <a:latin typeface="Tahoma" pitchFamily="34" charset="0"/>
        </a:defRPr>
      </a:lvl2pPr>
      <a:lvl3pPr algn="ctr" rtl="0" fontAlgn="base">
        <a:spcBef>
          <a:spcPct val="0"/>
        </a:spcBef>
        <a:spcAft>
          <a:spcPct val="0"/>
        </a:spcAft>
        <a:defRPr sz="2800">
          <a:solidFill>
            <a:srgbClr val="0033CC"/>
          </a:solidFill>
          <a:latin typeface="Tahoma" pitchFamily="34" charset="0"/>
        </a:defRPr>
      </a:lvl3pPr>
      <a:lvl4pPr algn="ctr" rtl="0" fontAlgn="base">
        <a:spcBef>
          <a:spcPct val="0"/>
        </a:spcBef>
        <a:spcAft>
          <a:spcPct val="0"/>
        </a:spcAft>
        <a:defRPr sz="2800">
          <a:solidFill>
            <a:srgbClr val="0033CC"/>
          </a:solidFill>
          <a:latin typeface="Tahoma" pitchFamily="34" charset="0"/>
        </a:defRPr>
      </a:lvl4pPr>
      <a:lvl5pPr algn="ctr" rtl="0" fontAlgn="base">
        <a:spcBef>
          <a:spcPct val="0"/>
        </a:spcBef>
        <a:spcAft>
          <a:spcPct val="0"/>
        </a:spcAft>
        <a:defRPr sz="2800">
          <a:solidFill>
            <a:srgbClr val="0033CC"/>
          </a:solidFill>
          <a:latin typeface="Tahoma" pitchFamily="34" charset="0"/>
        </a:defRPr>
      </a:lvl5pPr>
      <a:lvl6pPr marL="457200" algn="ctr" rtl="0" fontAlgn="base">
        <a:spcBef>
          <a:spcPct val="0"/>
        </a:spcBef>
        <a:spcAft>
          <a:spcPct val="0"/>
        </a:spcAft>
        <a:defRPr sz="2800">
          <a:solidFill>
            <a:srgbClr val="0033CC"/>
          </a:solidFill>
          <a:latin typeface="Tahoma" pitchFamily="34" charset="0"/>
        </a:defRPr>
      </a:lvl6pPr>
      <a:lvl7pPr marL="914400" algn="ctr" rtl="0" fontAlgn="base">
        <a:spcBef>
          <a:spcPct val="0"/>
        </a:spcBef>
        <a:spcAft>
          <a:spcPct val="0"/>
        </a:spcAft>
        <a:defRPr sz="2800">
          <a:solidFill>
            <a:srgbClr val="0033CC"/>
          </a:solidFill>
          <a:latin typeface="Tahoma" pitchFamily="34" charset="0"/>
        </a:defRPr>
      </a:lvl7pPr>
      <a:lvl8pPr marL="1371600" algn="ctr" rtl="0" fontAlgn="base">
        <a:spcBef>
          <a:spcPct val="0"/>
        </a:spcBef>
        <a:spcAft>
          <a:spcPct val="0"/>
        </a:spcAft>
        <a:defRPr sz="2800">
          <a:solidFill>
            <a:srgbClr val="0033CC"/>
          </a:solidFill>
          <a:latin typeface="Tahoma" pitchFamily="34" charset="0"/>
        </a:defRPr>
      </a:lvl8pPr>
      <a:lvl9pPr marL="1828800" algn="ctr" rtl="0" fontAlgn="base">
        <a:spcBef>
          <a:spcPct val="0"/>
        </a:spcBef>
        <a:spcAft>
          <a:spcPct val="0"/>
        </a:spcAft>
        <a:defRPr sz="2800">
          <a:solidFill>
            <a:srgbClr val="0033CC"/>
          </a:solidFill>
          <a:latin typeface="Tahoma" pitchFamily="34" charset="0"/>
        </a:defRPr>
      </a:lvl9pPr>
    </p:titleStyle>
    <p:bodyStyle>
      <a:lvl1pPr marL="342900" indent="-342900" algn="l" rtl="0" fontAlgn="base">
        <a:spcBef>
          <a:spcPct val="20000"/>
        </a:spcBef>
        <a:spcAft>
          <a:spcPct val="0"/>
        </a:spcAft>
        <a:buClr>
          <a:schemeClr val="tx1"/>
        </a:buClr>
        <a:buChar char="•"/>
        <a:defRPr sz="2100">
          <a:solidFill>
            <a:schemeClr val="tx1"/>
          </a:solidFill>
          <a:latin typeface="+mn-lt"/>
          <a:ea typeface="+mn-ea"/>
          <a:cs typeface="+mn-cs"/>
        </a:defRPr>
      </a:lvl1pPr>
      <a:lvl2pPr marL="742950" indent="-285750" algn="l" rtl="0" fontAlgn="base">
        <a:spcBef>
          <a:spcPct val="20000"/>
        </a:spcBef>
        <a:spcAft>
          <a:spcPct val="0"/>
        </a:spcAft>
        <a:buClr>
          <a:schemeClr val="tx1"/>
        </a:buClr>
        <a:buFont typeface="Tahoma" pitchFamily="34" charset="0"/>
        <a:buChar char="–"/>
        <a:defRPr sz="1900">
          <a:solidFill>
            <a:schemeClr val="tx1"/>
          </a:solidFill>
          <a:latin typeface="+mn-lt"/>
        </a:defRPr>
      </a:lvl2pPr>
      <a:lvl3pPr marL="1143000" indent="-228600" algn="l" rtl="0" fontAlgn="base">
        <a:spcBef>
          <a:spcPct val="20000"/>
        </a:spcBef>
        <a:spcAft>
          <a:spcPct val="0"/>
        </a:spcAft>
        <a:buFont typeface="Wingdings" pitchFamily="2" charset="2"/>
        <a:buChar char="Ø"/>
        <a:defRPr sz="1700">
          <a:solidFill>
            <a:schemeClr val="tx1"/>
          </a:solidFill>
          <a:latin typeface="+mn-lt"/>
        </a:defRPr>
      </a:lvl3pPr>
      <a:lvl4pPr marL="1600200" indent="-228600" algn="l" rtl="0" fontAlgn="base">
        <a:spcBef>
          <a:spcPct val="20000"/>
        </a:spcBef>
        <a:spcAft>
          <a:spcPct val="0"/>
        </a:spcAft>
        <a:buFont typeface="Tahoma" pitchFamily="34" charset="0"/>
        <a:buChar char="»"/>
        <a:defRPr sz="1600">
          <a:solidFill>
            <a:schemeClr val="tx1"/>
          </a:solidFill>
          <a:latin typeface="+mn-lt"/>
        </a:defRPr>
      </a:lvl4pPr>
      <a:lvl5pPr marL="2057400" indent="-228600" algn="l" rtl="0" fontAlgn="base">
        <a:spcBef>
          <a:spcPct val="20000"/>
        </a:spcBef>
        <a:spcAft>
          <a:spcPct val="0"/>
        </a:spcAft>
        <a:buFont typeface="Wingdings" pitchFamily="2" charset="2"/>
        <a:buChar char="v"/>
        <a:defRPr sz="1500">
          <a:solidFill>
            <a:schemeClr val="tx1"/>
          </a:solidFill>
          <a:latin typeface="+mn-lt"/>
        </a:defRPr>
      </a:lvl5pPr>
      <a:lvl6pPr marL="2514600" indent="-228600" algn="l" rtl="0" fontAlgn="base">
        <a:spcBef>
          <a:spcPct val="20000"/>
        </a:spcBef>
        <a:spcAft>
          <a:spcPct val="0"/>
        </a:spcAft>
        <a:buFont typeface="Wingdings" pitchFamily="2" charset="2"/>
        <a:buChar char="v"/>
        <a:defRPr sz="1600">
          <a:solidFill>
            <a:schemeClr val="tx1"/>
          </a:solidFill>
          <a:latin typeface="+mn-lt"/>
        </a:defRPr>
      </a:lvl6pPr>
      <a:lvl7pPr marL="2971800" indent="-228600" algn="l" rtl="0" fontAlgn="base">
        <a:spcBef>
          <a:spcPct val="20000"/>
        </a:spcBef>
        <a:spcAft>
          <a:spcPct val="0"/>
        </a:spcAft>
        <a:buFont typeface="Wingdings" pitchFamily="2" charset="2"/>
        <a:buChar char="v"/>
        <a:defRPr sz="1600">
          <a:solidFill>
            <a:schemeClr val="tx1"/>
          </a:solidFill>
          <a:latin typeface="+mn-lt"/>
        </a:defRPr>
      </a:lvl7pPr>
      <a:lvl8pPr marL="3429000" indent="-228600" algn="l" rtl="0" fontAlgn="base">
        <a:spcBef>
          <a:spcPct val="20000"/>
        </a:spcBef>
        <a:spcAft>
          <a:spcPct val="0"/>
        </a:spcAft>
        <a:buFont typeface="Wingdings" pitchFamily="2" charset="2"/>
        <a:buChar char="v"/>
        <a:defRPr sz="1600">
          <a:solidFill>
            <a:schemeClr val="tx1"/>
          </a:solidFill>
          <a:latin typeface="+mn-lt"/>
        </a:defRPr>
      </a:lvl8pPr>
      <a:lvl9pPr marL="3886200" indent="-228600" algn="l" rtl="0" fontAlgn="base">
        <a:spcBef>
          <a:spcPct val="20000"/>
        </a:spcBef>
        <a:spcAft>
          <a:spcPct val="0"/>
        </a:spcAft>
        <a:buFont typeface="Wingdings" pitchFamily="2" charset="2"/>
        <a:buChar char="v"/>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628650" y="451821"/>
            <a:ext cx="78867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6914712" y="6443090"/>
            <a:ext cx="20574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en-US" sz="825"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2074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000" b="1" kern="1200">
          <a:solidFill>
            <a:srgbClr val="0000A3"/>
          </a:solidFill>
          <a:latin typeface="+mn-lt"/>
          <a:ea typeface="+mj-ea"/>
          <a:cs typeface="+mj-cs"/>
        </a:defRPr>
      </a:lvl1pPr>
    </p:titleStyle>
    <p:bodyStyle>
      <a:lvl1pPr marL="264319" indent="-166688" algn="l" defTabSz="685800" rtl="0" eaLnBrk="1" latinLnBrk="0" hangingPunct="1">
        <a:lnSpc>
          <a:spcPct val="90000"/>
        </a:lnSpc>
        <a:spcBef>
          <a:spcPts val="750"/>
        </a:spcBef>
        <a:buClr>
          <a:srgbClr val="0000A3"/>
        </a:buClr>
        <a:buFont typeface="Wingdings" pitchFamily="2" charset="2"/>
        <a:buChar char="§"/>
        <a:tabLst/>
        <a:defRPr sz="2100" kern="1200">
          <a:solidFill>
            <a:schemeClr val="tx1"/>
          </a:solidFill>
          <a:latin typeface="+mn-lt"/>
          <a:ea typeface="+mn-ea"/>
          <a:cs typeface="+mn-cs"/>
        </a:defRPr>
      </a:lvl1pPr>
      <a:lvl2pPr marL="521494" indent="-173831" algn="l" defTabSz="685800" rtl="0" eaLnBrk="1" latinLnBrk="0" hangingPunct="1">
        <a:lnSpc>
          <a:spcPct val="90000"/>
        </a:lnSpc>
        <a:spcBef>
          <a:spcPts val="375"/>
        </a:spcBef>
        <a:buClr>
          <a:srgbClr val="0000A8"/>
        </a:buClr>
        <a:buFont typeface="Arial" panose="020B0604020202020204" pitchFamily="34" charset="0"/>
        <a:buChar char="•"/>
        <a:tabLst/>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ubhan.ullah@nu.edu.pk"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97631" indent="0" algn="ctr">
              <a:lnSpc>
                <a:spcPct val="110000"/>
              </a:lnSpc>
              <a:spcBef>
                <a:spcPct val="0"/>
              </a:spcBef>
              <a:buNone/>
            </a:pPr>
            <a:r>
              <a:rPr lang="en-US" sz="2625" b="1" dirty="0" smtClean="0">
                <a:solidFill>
                  <a:srgbClr val="0000A3"/>
                </a:solidFill>
                <a:latin typeface="+mj-lt"/>
                <a:ea typeface="+mj-ea"/>
                <a:cs typeface="Calibri" panose="020F0502020204030204" pitchFamily="34" charset="0"/>
              </a:rPr>
              <a:t>Week3_Lecture2</a:t>
            </a:r>
            <a:endParaRPr lang="en-US" sz="2625" b="1" dirty="0">
              <a:solidFill>
                <a:srgbClr val="0000A3"/>
              </a:solidFill>
              <a:latin typeface="+mj-lt"/>
              <a:ea typeface="+mj-ea"/>
              <a:cs typeface="Calibri" panose="020F0502020204030204" pitchFamily="34" charset="0"/>
            </a:endParaRPr>
          </a:p>
          <a:p>
            <a:pPr marL="97631" indent="0" algn="ctr">
              <a:lnSpc>
                <a:spcPct val="110000"/>
              </a:lnSpc>
              <a:spcBef>
                <a:spcPct val="0"/>
              </a:spcBef>
              <a:buNone/>
            </a:pPr>
            <a:r>
              <a:rPr lang="de-DE" sz="2925" b="1" dirty="0" smtClean="0">
                <a:solidFill>
                  <a:srgbClr val="0000A3"/>
                </a:solidFill>
                <a:latin typeface="+mj-lt"/>
                <a:ea typeface="+mj-ea"/>
                <a:cs typeface="Calibri" panose="020F0502020204030204" pitchFamily="34" charset="0"/>
              </a:rPr>
              <a:t>Arrays Sorting</a:t>
            </a:r>
            <a:endParaRPr lang="en-US" sz="2925" b="1" dirty="0">
              <a:solidFill>
                <a:srgbClr val="0000A3"/>
              </a:solidFill>
              <a:latin typeface="+mj-lt"/>
              <a:ea typeface="+mj-ea"/>
              <a:cs typeface="Calibri" panose="020F0502020204030204" pitchFamily="34" charset="0"/>
            </a:endParaRPr>
          </a:p>
          <a:p>
            <a:pPr marL="97631" indent="0" algn="ctr">
              <a:buNone/>
            </a:pPr>
            <a:r>
              <a:rPr lang="en-US" sz="2925" b="1" dirty="0">
                <a:solidFill>
                  <a:srgbClr val="0000A3"/>
                </a:solidFill>
                <a:latin typeface="+mj-lt"/>
                <a:ea typeface="+mj-ea"/>
                <a:cs typeface="Calibri" panose="020F0502020204030204" pitchFamily="34" charset="0"/>
              </a:rPr>
              <a:t>                               </a:t>
            </a:r>
          </a:p>
          <a:p>
            <a:pPr marL="97631" indent="0" algn="ctr">
              <a:lnSpc>
                <a:spcPct val="110000"/>
              </a:lnSpc>
              <a:spcBef>
                <a:spcPct val="0"/>
              </a:spcBef>
              <a:buNone/>
            </a:pPr>
            <a:endParaRPr lang="en-US" sz="2625" b="1" dirty="0">
              <a:solidFill>
                <a:srgbClr val="0000A3"/>
              </a:solidFill>
              <a:latin typeface="+mj-lt"/>
              <a:ea typeface="+mj-ea"/>
              <a:cs typeface="Calibri" panose="020F0502020204030204" pitchFamily="34" charset="0"/>
            </a:endParaRPr>
          </a:p>
          <a:p>
            <a:pPr marL="97631" indent="0" algn="ctr">
              <a:lnSpc>
                <a:spcPct val="110000"/>
              </a:lnSpc>
              <a:spcBef>
                <a:spcPct val="0"/>
              </a:spcBef>
              <a:buNone/>
            </a:pPr>
            <a:r>
              <a:rPr lang="en-US" sz="2625" b="1" dirty="0">
                <a:solidFill>
                  <a:srgbClr val="0000A3"/>
                </a:solidFill>
                <a:latin typeface="+mj-lt"/>
                <a:ea typeface="+mj-ea"/>
                <a:cs typeface="Calibri" panose="020F0502020204030204" pitchFamily="34" charset="0"/>
              </a:rPr>
              <a:t>Subhan Ullah, PhD</a:t>
            </a:r>
          </a:p>
          <a:p>
            <a:pPr marL="97631" indent="0" algn="ctr">
              <a:buNone/>
            </a:pPr>
            <a:r>
              <a:rPr lang="en-US" sz="2475" dirty="0">
                <a:latin typeface="Calibri" panose="020F0502020204030204" pitchFamily="34" charset="0"/>
                <a:cs typeface="Calibri" panose="020F0502020204030204" pitchFamily="34" charset="0"/>
                <a:hlinkClick r:id="rId3"/>
              </a:rPr>
              <a:t>subhan.ullah@nu.edu.pk</a:t>
            </a:r>
            <a:endParaRPr lang="en-US" sz="2475" dirty="0">
              <a:latin typeface="Calibri" panose="020F0502020204030204" pitchFamily="34" charset="0"/>
              <a:cs typeface="Calibri" panose="020F0502020204030204" pitchFamily="34" charset="0"/>
            </a:endParaRPr>
          </a:p>
          <a:p>
            <a:pPr marL="97631" indent="0" algn="ctr">
              <a:buNone/>
            </a:pPr>
            <a:endParaRPr lang="en-US" sz="3450" b="1" dirty="0">
              <a:solidFill>
                <a:srgbClr val="0000A3"/>
              </a:solidFill>
              <a:latin typeface="+mj-lt"/>
              <a:ea typeface="+mj-ea"/>
              <a:cs typeface="Calibri" panose="020F0502020204030204" pitchFamily="34" charset="0"/>
            </a:endParaRPr>
          </a:p>
          <a:p>
            <a:pPr marL="97631" indent="0" algn="ctr">
              <a:lnSpc>
                <a:spcPct val="110000"/>
              </a:lnSpc>
              <a:spcBef>
                <a:spcPct val="0"/>
              </a:spcBef>
              <a:buNone/>
            </a:pPr>
            <a:r>
              <a:rPr lang="en-US" sz="2925" b="1" dirty="0">
                <a:solidFill>
                  <a:srgbClr val="0000A3"/>
                </a:solidFill>
                <a:latin typeface="+mj-lt"/>
                <a:ea typeface="+mj-ea"/>
                <a:cs typeface="Calibri" panose="020F0502020204030204" pitchFamily="34" charset="0"/>
              </a:rPr>
              <a:t>BS(Cybersecurity) Fall-2023</a:t>
            </a:r>
            <a:endParaRPr lang="en-GB" sz="2925" b="1" dirty="0">
              <a:solidFill>
                <a:srgbClr val="0000A3"/>
              </a:solidFill>
              <a:latin typeface="+mj-lt"/>
              <a:ea typeface="+mj-ea"/>
              <a:cs typeface="Calibri" panose="020F0502020204030204" pitchFamily="34" charset="0"/>
            </a:endParaRPr>
          </a:p>
          <a:p>
            <a:pPr marL="97631" indent="0" algn="ctr">
              <a:buNone/>
            </a:pPr>
            <a:endParaRPr lang="en-US" dirty="0"/>
          </a:p>
        </p:txBody>
      </p:sp>
      <p:sp>
        <p:nvSpPr>
          <p:cNvPr id="6" name="Title 5"/>
          <p:cNvSpPr>
            <a:spLocks noGrp="1"/>
          </p:cNvSpPr>
          <p:nvPr>
            <p:ph type="title"/>
          </p:nvPr>
        </p:nvSpPr>
        <p:spPr/>
        <p:txBody>
          <a:bodyPr>
            <a:normAutofit/>
          </a:bodyPr>
          <a:lstStyle/>
          <a:p>
            <a:pPr algn="ctr"/>
            <a:r>
              <a:rPr lang="en-US" sz="4050" u="sng" dirty="0"/>
              <a:t>Data Structures</a:t>
            </a:r>
          </a:p>
        </p:txBody>
      </p:sp>
      <p:sp>
        <p:nvSpPr>
          <p:cNvPr id="5" name="Slide Number Placeholder 4"/>
          <p:cNvSpPr>
            <a:spLocks noGrp="1"/>
          </p:cNvSpPr>
          <p:nvPr>
            <p:ph type="sldNum" sz="quarter" idx="4"/>
          </p:nvPr>
        </p:nvSpPr>
        <p:spPr>
          <a:xfrm>
            <a:off x="6996710" y="5726907"/>
            <a:ext cx="2057400" cy="273844"/>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825"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825"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en-US" sz="825"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pic>
        <p:nvPicPr>
          <p:cNvPr id="9" name="Picture 8" descr="A close up of a logo&#10;&#10;Description automatically generated">
            <a:extLst>
              <a:ext uri="{FF2B5EF4-FFF2-40B4-BE49-F238E27FC236}">
                <a16:creationId xmlns:a16="http://schemas.microsoft.com/office/drawing/2014/main" id="{DB104364-806D-4D0B-BACF-04FC83E27E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4709" y="693392"/>
            <a:ext cx="1645920" cy="411480"/>
          </a:xfrm>
          <a:prstGeom prst="rect">
            <a:avLst/>
          </a:prstGeom>
        </p:spPr>
      </p:pic>
      <p:pic>
        <p:nvPicPr>
          <p:cNvPr id="10" name="Picture 9">
            <a:extLst>
              <a:ext uri="{FF2B5EF4-FFF2-40B4-BE49-F238E27FC236}">
                <a16:creationId xmlns:a16="http://schemas.microsoft.com/office/drawing/2014/main" id="{17A1AC7E-78F7-4460-B8BA-207FE0CD5C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650" y="693392"/>
            <a:ext cx="1645921" cy="411480"/>
          </a:xfrm>
          <a:prstGeom prst="rect">
            <a:avLst/>
          </a:prstGeom>
        </p:spPr>
      </p:pic>
    </p:spTree>
    <p:extLst>
      <p:ext uri="{BB962C8B-B14F-4D97-AF65-F5344CB8AC3E}">
        <p14:creationId xmlns:p14="http://schemas.microsoft.com/office/powerpoint/2010/main" val="4043766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Insertion Sort (recap)</a:t>
            </a:r>
          </a:p>
        </p:txBody>
      </p:sp>
      <p:sp>
        <p:nvSpPr>
          <p:cNvPr id="4" name="Footer Placeholder 3"/>
          <p:cNvSpPr>
            <a:spLocks noGrp="1"/>
          </p:cNvSpPr>
          <p:nvPr>
            <p:ph type="ftr" sz="quarter" idx="10"/>
          </p:nvPr>
        </p:nvSpPr>
        <p:spPr/>
        <p:txBody>
          <a:bodyPr/>
          <a:lstStyle/>
          <a:p>
            <a:r>
              <a:rPr lang="en-GB" smtClean="0"/>
              <a:t>4-Array Sorting</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10</a:t>
            </a:fld>
            <a:endParaRPr lang="en-GB"/>
          </a:p>
        </p:txBody>
      </p:sp>
      <p:pic>
        <p:nvPicPr>
          <p:cNvPr id="6" name="Picture 5"/>
          <p:cNvPicPr>
            <a:picLocks noChangeAspect="1"/>
          </p:cNvPicPr>
          <p:nvPr/>
        </p:nvPicPr>
        <p:blipFill>
          <a:blip r:embed="rId2"/>
          <a:stretch>
            <a:fillRect/>
          </a:stretch>
        </p:blipFill>
        <p:spPr>
          <a:xfrm>
            <a:off x="204736" y="1124744"/>
            <a:ext cx="8661216" cy="4658201"/>
          </a:xfrm>
          <a:prstGeom prst="rect">
            <a:avLst/>
          </a:prstGeom>
        </p:spPr>
      </p:pic>
    </p:spTree>
    <p:extLst>
      <p:ext uri="{BB962C8B-B14F-4D97-AF65-F5344CB8AC3E}">
        <p14:creationId xmlns:p14="http://schemas.microsoft.com/office/powerpoint/2010/main" val="111081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case (if the array is already sorted</a:t>
            </a:r>
            <a:r>
              <a:rPr lang="en-US" dirty="0"/>
              <a:t>) (recap)</a:t>
            </a:r>
          </a:p>
        </p:txBody>
      </p:sp>
      <p:sp>
        <p:nvSpPr>
          <p:cNvPr id="4" name="Footer Placeholder 3"/>
          <p:cNvSpPr>
            <a:spLocks noGrp="1"/>
          </p:cNvSpPr>
          <p:nvPr>
            <p:ph type="ftr" sz="quarter" idx="10"/>
          </p:nvPr>
        </p:nvSpPr>
        <p:spPr/>
        <p:txBody>
          <a:bodyPr/>
          <a:lstStyle/>
          <a:p>
            <a:r>
              <a:rPr lang="en-GB" smtClean="0"/>
              <a:t>4-Array Sorting</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11</a:t>
            </a:fld>
            <a:endParaRPr lang="en-GB"/>
          </a:p>
        </p:txBody>
      </p:sp>
      <p:pic>
        <p:nvPicPr>
          <p:cNvPr id="6" name="Picture 5"/>
          <p:cNvPicPr>
            <a:picLocks noChangeAspect="1"/>
          </p:cNvPicPr>
          <p:nvPr/>
        </p:nvPicPr>
        <p:blipFill>
          <a:blip r:embed="rId2"/>
          <a:stretch>
            <a:fillRect/>
          </a:stretch>
        </p:blipFill>
        <p:spPr>
          <a:xfrm>
            <a:off x="352205" y="1124744"/>
            <a:ext cx="8444976" cy="4002631"/>
          </a:xfrm>
          <a:prstGeom prst="rect">
            <a:avLst/>
          </a:prstGeom>
        </p:spPr>
      </p:pic>
    </p:spTree>
    <p:extLst>
      <p:ext uri="{BB962C8B-B14F-4D97-AF65-F5344CB8AC3E}">
        <p14:creationId xmlns:p14="http://schemas.microsoft.com/office/powerpoint/2010/main" val="1261064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Worst case </a:t>
            </a:r>
            <a:r>
              <a:rPr lang="en-US" dirty="0"/>
              <a:t>analysis (recap)</a:t>
            </a:r>
          </a:p>
        </p:txBody>
      </p:sp>
      <p:pic>
        <p:nvPicPr>
          <p:cNvPr id="6" name="Content Placeholder 5"/>
          <p:cNvPicPr>
            <a:picLocks noGrp="1" noChangeAspect="1"/>
          </p:cNvPicPr>
          <p:nvPr>
            <p:ph idx="1"/>
          </p:nvPr>
        </p:nvPicPr>
        <p:blipFill>
          <a:blip r:embed="rId2"/>
          <a:stretch>
            <a:fillRect/>
          </a:stretch>
        </p:blipFill>
        <p:spPr>
          <a:xfrm>
            <a:off x="82610" y="1124744"/>
            <a:ext cx="9061390" cy="4728965"/>
          </a:xfrm>
          <a:prstGeom prst="rect">
            <a:avLst/>
          </a:prstGeom>
        </p:spPr>
      </p:pic>
      <p:sp>
        <p:nvSpPr>
          <p:cNvPr id="4" name="Footer Placeholder 3"/>
          <p:cNvSpPr>
            <a:spLocks noGrp="1"/>
          </p:cNvSpPr>
          <p:nvPr>
            <p:ph type="ftr" sz="quarter" idx="10"/>
          </p:nvPr>
        </p:nvSpPr>
        <p:spPr/>
        <p:txBody>
          <a:bodyPr/>
          <a:lstStyle/>
          <a:p>
            <a:r>
              <a:rPr lang="en-GB" smtClean="0"/>
              <a:t>4-Array Sorting</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12</a:t>
            </a:fld>
            <a:endParaRPr lang="en-GB"/>
          </a:p>
        </p:txBody>
      </p:sp>
    </p:spTree>
    <p:extLst>
      <p:ext uri="{BB962C8B-B14F-4D97-AF65-F5344CB8AC3E}">
        <p14:creationId xmlns:p14="http://schemas.microsoft.com/office/powerpoint/2010/main" val="1002792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Worst case analysis (recap)</a:t>
            </a:r>
          </a:p>
        </p:txBody>
      </p:sp>
      <p:sp>
        <p:nvSpPr>
          <p:cNvPr id="4" name="Footer Placeholder 3"/>
          <p:cNvSpPr>
            <a:spLocks noGrp="1"/>
          </p:cNvSpPr>
          <p:nvPr>
            <p:ph type="ftr" sz="quarter" idx="10"/>
          </p:nvPr>
        </p:nvSpPr>
        <p:spPr/>
        <p:txBody>
          <a:bodyPr/>
          <a:lstStyle/>
          <a:p>
            <a:r>
              <a:rPr lang="en-GB" smtClean="0"/>
              <a:t>4-Array Sorting</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13</a:t>
            </a:fld>
            <a:endParaRPr lang="en-GB"/>
          </a:p>
        </p:txBody>
      </p:sp>
      <p:pic>
        <p:nvPicPr>
          <p:cNvPr id="6" name="Picture 5"/>
          <p:cNvPicPr>
            <a:picLocks noChangeAspect="1"/>
          </p:cNvPicPr>
          <p:nvPr/>
        </p:nvPicPr>
        <p:blipFill>
          <a:blip r:embed="rId2"/>
          <a:stretch>
            <a:fillRect/>
          </a:stretch>
        </p:blipFill>
        <p:spPr>
          <a:xfrm>
            <a:off x="1076099" y="1398466"/>
            <a:ext cx="6991801" cy="4061067"/>
          </a:xfrm>
          <a:prstGeom prst="rect">
            <a:avLst/>
          </a:prstGeom>
        </p:spPr>
      </p:pic>
    </p:spTree>
    <p:extLst>
      <p:ext uri="{BB962C8B-B14F-4D97-AF65-F5344CB8AC3E}">
        <p14:creationId xmlns:p14="http://schemas.microsoft.com/office/powerpoint/2010/main" val="853312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Worst case analysis (recap)</a:t>
            </a:r>
          </a:p>
        </p:txBody>
      </p:sp>
      <p:pic>
        <p:nvPicPr>
          <p:cNvPr id="6" name="Content Placeholder 5"/>
          <p:cNvPicPr>
            <a:picLocks noGrp="1" noChangeAspect="1"/>
          </p:cNvPicPr>
          <p:nvPr>
            <p:ph idx="1"/>
          </p:nvPr>
        </p:nvPicPr>
        <p:blipFill>
          <a:blip r:embed="rId2"/>
          <a:stretch>
            <a:fillRect/>
          </a:stretch>
        </p:blipFill>
        <p:spPr>
          <a:xfrm>
            <a:off x="327018" y="1268760"/>
            <a:ext cx="8816982" cy="4101720"/>
          </a:xfrm>
          <a:prstGeom prst="rect">
            <a:avLst/>
          </a:prstGeom>
        </p:spPr>
      </p:pic>
      <p:sp>
        <p:nvSpPr>
          <p:cNvPr id="4" name="Footer Placeholder 3"/>
          <p:cNvSpPr>
            <a:spLocks noGrp="1"/>
          </p:cNvSpPr>
          <p:nvPr>
            <p:ph type="ftr" sz="quarter" idx="10"/>
          </p:nvPr>
        </p:nvSpPr>
        <p:spPr/>
        <p:txBody>
          <a:bodyPr/>
          <a:lstStyle/>
          <a:p>
            <a:r>
              <a:rPr lang="en-GB" smtClean="0"/>
              <a:t>4-Array Sorting</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14</a:t>
            </a:fld>
            <a:endParaRPr lang="en-GB"/>
          </a:p>
        </p:txBody>
      </p:sp>
    </p:spTree>
    <p:extLst>
      <p:ext uri="{BB962C8B-B14F-4D97-AF65-F5344CB8AC3E}">
        <p14:creationId xmlns:p14="http://schemas.microsoft.com/office/powerpoint/2010/main" val="2391248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Sorting Algorithms (recap)</a:t>
            </a:r>
          </a:p>
        </p:txBody>
      </p:sp>
      <p:sp>
        <p:nvSpPr>
          <p:cNvPr id="4" name="Footer Placeholder 3"/>
          <p:cNvSpPr>
            <a:spLocks noGrp="1"/>
          </p:cNvSpPr>
          <p:nvPr>
            <p:ph type="ftr" sz="quarter" idx="10"/>
          </p:nvPr>
        </p:nvSpPr>
        <p:spPr/>
        <p:txBody>
          <a:bodyPr/>
          <a:lstStyle/>
          <a:p>
            <a:r>
              <a:rPr lang="en-GB"/>
              <a:t>4-Array Sorting</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15</a:t>
            </a:fld>
            <a:endParaRPr lang="en-GB"/>
          </a:p>
        </p:txBody>
      </p:sp>
      <p:pic>
        <p:nvPicPr>
          <p:cNvPr id="6" name="Picture 5"/>
          <p:cNvPicPr>
            <a:picLocks noChangeAspect="1"/>
          </p:cNvPicPr>
          <p:nvPr/>
        </p:nvPicPr>
        <p:blipFill>
          <a:blip r:embed="rId2"/>
          <a:stretch>
            <a:fillRect/>
          </a:stretch>
        </p:blipFill>
        <p:spPr>
          <a:xfrm>
            <a:off x="229331" y="1412776"/>
            <a:ext cx="8715969" cy="2261287"/>
          </a:xfrm>
          <a:prstGeom prst="rect">
            <a:avLst/>
          </a:prstGeom>
        </p:spPr>
      </p:pic>
    </p:spTree>
    <p:extLst>
      <p:ext uri="{BB962C8B-B14F-4D97-AF65-F5344CB8AC3E}">
        <p14:creationId xmlns:p14="http://schemas.microsoft.com/office/powerpoint/2010/main" val="1102047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Selection sort performs sorting by repeatedly putting the largest element in the unsorted portion of the array to the end of this unsorted portion until the whole array is sorted. </a:t>
            </a:r>
          </a:p>
          <a:p>
            <a:endParaRPr lang="en-US" dirty="0"/>
          </a:p>
          <a:p>
            <a:r>
              <a:rPr lang="en-US" dirty="0"/>
              <a:t>It is similar to the way that many people do their sorting </a:t>
            </a:r>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16</a:t>
            </a:fld>
            <a:endParaRPr lang="en-GB"/>
          </a:p>
        </p:txBody>
      </p:sp>
      <p:sp>
        <p:nvSpPr>
          <p:cNvPr id="6" name="Footer Placeholder 3"/>
          <p:cNvSpPr>
            <a:spLocks noGrp="1"/>
          </p:cNvSpPr>
          <p:nvPr>
            <p:ph type="ftr" sz="quarter" idx="10"/>
          </p:nvPr>
        </p:nvSpPr>
        <p:spPr>
          <a:xfrm>
            <a:off x="3062088" y="6381750"/>
            <a:ext cx="3024188" cy="476250"/>
          </a:xfrm>
        </p:spPr>
        <p:txBody>
          <a:bodyPr/>
          <a:lstStyle/>
          <a:p>
            <a:r>
              <a:rPr lang="en-GB" dirty="0"/>
              <a:t>5 - Lists</a:t>
            </a:r>
          </a:p>
        </p:txBody>
      </p:sp>
    </p:spTree>
    <p:extLst>
      <p:ext uri="{BB962C8B-B14F-4D97-AF65-F5344CB8AC3E}">
        <p14:creationId xmlns:p14="http://schemas.microsoft.com/office/powerpoint/2010/main" val="789981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(Roadmap)</a:t>
            </a:r>
            <a:endParaRPr lang="en-US" dirty="0"/>
          </a:p>
        </p:txBody>
      </p:sp>
      <p:sp>
        <p:nvSpPr>
          <p:cNvPr id="3" name="Content Placeholder 2"/>
          <p:cNvSpPr>
            <a:spLocks noGrp="1"/>
          </p:cNvSpPr>
          <p:nvPr>
            <p:ph idx="1"/>
          </p:nvPr>
        </p:nvSpPr>
        <p:spPr/>
        <p:txBody>
          <a:bodyPr/>
          <a:lstStyle/>
          <a:p>
            <a:r>
              <a:rPr lang="en-US" dirty="0"/>
              <a:t>List as an ADT</a:t>
            </a:r>
          </a:p>
          <a:p>
            <a:r>
              <a:rPr lang="en-US" dirty="0"/>
              <a:t>An array-based implementation of lists</a:t>
            </a:r>
          </a:p>
          <a:p>
            <a:endParaRPr lang="en-US" dirty="0"/>
          </a:p>
          <a:p>
            <a:r>
              <a:rPr lang="en-US" dirty="0"/>
              <a:t>Introduction to linked lists</a:t>
            </a:r>
          </a:p>
          <a:p>
            <a:r>
              <a:rPr lang="en-US" dirty="0"/>
              <a:t>A pointer-based implementation in C++</a:t>
            </a:r>
          </a:p>
          <a:p>
            <a:r>
              <a:rPr lang="en-US" dirty="0"/>
              <a:t>Variations of linked lists</a:t>
            </a:r>
          </a:p>
          <a:p>
            <a:endParaRPr lang="en-US" dirty="0"/>
          </a:p>
        </p:txBody>
      </p:sp>
      <p:sp>
        <p:nvSpPr>
          <p:cNvPr id="4" name="Footer Placeholder 3"/>
          <p:cNvSpPr>
            <a:spLocks noGrp="1"/>
          </p:cNvSpPr>
          <p:nvPr>
            <p:ph type="ftr" sz="quarter" idx="10"/>
          </p:nvPr>
        </p:nvSpPr>
        <p:spPr/>
        <p:txBody>
          <a:bodyPr/>
          <a:lstStyle/>
          <a:p>
            <a:r>
              <a:rPr lang="en-GB"/>
              <a:t>5 - Lists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17</a:t>
            </a:fld>
            <a:endParaRPr lang="en-GB"/>
          </a:p>
        </p:txBody>
      </p:sp>
    </p:spTree>
    <p:extLst>
      <p:ext uri="{BB962C8B-B14F-4D97-AF65-F5344CB8AC3E}">
        <p14:creationId xmlns:p14="http://schemas.microsoft.com/office/powerpoint/2010/main" val="1197222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Everyday List</a:t>
            </a:r>
          </a:p>
        </p:txBody>
      </p:sp>
      <p:sp>
        <p:nvSpPr>
          <p:cNvPr id="3" name="Content Placeholder 2"/>
          <p:cNvSpPr>
            <a:spLocks noGrp="1"/>
          </p:cNvSpPr>
          <p:nvPr>
            <p:ph idx="1"/>
          </p:nvPr>
        </p:nvSpPr>
        <p:spPr/>
        <p:txBody>
          <a:bodyPr/>
          <a:lstStyle/>
          <a:p>
            <a:r>
              <a:rPr lang="en-US" dirty="0"/>
              <a:t>Everyday usage of the </a:t>
            </a:r>
            <a:r>
              <a:rPr lang="en-US" dirty="0">
                <a:solidFill>
                  <a:srgbClr val="0070C0"/>
                </a:solidFill>
              </a:rPr>
              <a:t>term “list” </a:t>
            </a:r>
            <a:r>
              <a:rPr lang="en-US" dirty="0"/>
              <a:t>refers to a </a:t>
            </a:r>
            <a:r>
              <a:rPr lang="en-US" dirty="0">
                <a:solidFill>
                  <a:srgbClr val="0070C0"/>
                </a:solidFill>
              </a:rPr>
              <a:t>linear collection of data items</a:t>
            </a:r>
          </a:p>
          <a:p>
            <a:pPr lvl="1"/>
            <a:r>
              <a:rPr lang="en-US" dirty="0"/>
              <a:t>Groceries to be purchased</a:t>
            </a:r>
          </a:p>
          <a:p>
            <a:pPr lvl="1"/>
            <a:r>
              <a:rPr lang="en-US" dirty="0"/>
              <a:t>Ingredients of a recipe </a:t>
            </a:r>
          </a:p>
          <a:p>
            <a:pPr lvl="1"/>
            <a:r>
              <a:rPr lang="en-US" dirty="0"/>
              <a:t>Job to-do list</a:t>
            </a:r>
          </a:p>
          <a:p>
            <a:pPr lvl="1"/>
            <a:r>
              <a:rPr lang="en-US" dirty="0"/>
              <a:t>List of assignments for a course</a:t>
            </a:r>
          </a:p>
          <a:p>
            <a:pPr lvl="1"/>
            <a:r>
              <a:rPr lang="en-US" dirty="0"/>
              <a:t>List of courses for summer semester</a:t>
            </a:r>
          </a:p>
          <a:p>
            <a:endParaRPr lang="en-US" dirty="0"/>
          </a:p>
          <a:p>
            <a:endParaRPr lang="en-US" dirty="0"/>
          </a:p>
          <a:p>
            <a:r>
              <a:rPr lang="en-US" dirty="0"/>
              <a:t>Can you name some others??</a:t>
            </a:r>
          </a:p>
          <a:p>
            <a:endParaRPr lang="en-US" dirty="0"/>
          </a:p>
        </p:txBody>
      </p:sp>
      <p:sp>
        <p:nvSpPr>
          <p:cNvPr id="4" name="Footer Placeholder 3"/>
          <p:cNvSpPr>
            <a:spLocks noGrp="1"/>
          </p:cNvSpPr>
          <p:nvPr>
            <p:ph type="ftr" sz="quarter" idx="10"/>
          </p:nvPr>
        </p:nvSpPr>
        <p:spPr/>
        <p:txBody>
          <a:bodyPr/>
          <a:lstStyle/>
          <a:p>
            <a:r>
              <a:rPr lang="en-GB" dirty="0"/>
              <a:t>5 - Lists</a:t>
            </a:r>
          </a:p>
        </p:txBody>
      </p:sp>
      <p:sp>
        <p:nvSpPr>
          <p:cNvPr id="5" name="Slide Number Placeholder 4"/>
          <p:cNvSpPr>
            <a:spLocks noGrp="1"/>
          </p:cNvSpPr>
          <p:nvPr>
            <p:ph type="sldNum" sz="quarter" idx="11"/>
          </p:nvPr>
        </p:nvSpPr>
        <p:spPr/>
        <p:txBody>
          <a:bodyPr/>
          <a:lstStyle/>
          <a:p>
            <a:fld id="{63C8D6E8-E2D4-466A-B54E-56FCD6F950CE}" type="slidenum">
              <a:rPr lang="en-GB" smtClean="0"/>
              <a:pPr/>
              <a:t>18</a:t>
            </a:fld>
            <a:endParaRPr lang="en-GB"/>
          </a:p>
        </p:txBody>
      </p:sp>
    </p:spTree>
    <p:extLst>
      <p:ext uri="{BB962C8B-B14F-4D97-AF65-F5344CB8AC3E}">
        <p14:creationId xmlns:p14="http://schemas.microsoft.com/office/powerpoint/2010/main" val="108833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(1)</a:t>
            </a:r>
          </a:p>
        </p:txBody>
      </p:sp>
      <p:sp>
        <p:nvSpPr>
          <p:cNvPr id="3" name="Content Placeholder 2"/>
          <p:cNvSpPr>
            <a:spLocks noGrp="1"/>
          </p:cNvSpPr>
          <p:nvPr>
            <p:ph idx="1"/>
          </p:nvPr>
        </p:nvSpPr>
        <p:spPr/>
        <p:txBody>
          <a:bodyPr/>
          <a:lstStyle/>
          <a:p>
            <a:r>
              <a:rPr lang="en-US" dirty="0"/>
              <a:t>A collection of items of the </a:t>
            </a:r>
            <a:r>
              <a:rPr lang="en-US" dirty="0">
                <a:solidFill>
                  <a:srgbClr val="0070C0"/>
                </a:solidFill>
              </a:rPr>
              <a:t>same type</a:t>
            </a:r>
          </a:p>
          <a:p>
            <a:r>
              <a:rPr lang="en-US" dirty="0"/>
              <a:t>A </a:t>
            </a:r>
            <a:r>
              <a:rPr lang="en-US" dirty="0">
                <a:solidFill>
                  <a:srgbClr val="0070C0"/>
                </a:solidFill>
              </a:rPr>
              <a:t>flexible structure </a:t>
            </a:r>
            <a:r>
              <a:rPr lang="en-US" dirty="0"/>
              <a:t>that can grow and shrink on demand</a:t>
            </a:r>
          </a:p>
          <a:p>
            <a:endParaRPr lang="en-US" dirty="0"/>
          </a:p>
          <a:p>
            <a:r>
              <a:rPr lang="en-US" dirty="0"/>
              <a:t>Elements can be:</a:t>
            </a:r>
          </a:p>
          <a:p>
            <a:pPr lvl="1"/>
            <a:r>
              <a:rPr lang="en-US" dirty="0"/>
              <a:t>Inserted</a:t>
            </a:r>
          </a:p>
          <a:p>
            <a:pPr lvl="1"/>
            <a:r>
              <a:rPr lang="en-US" dirty="0"/>
              <a:t>Accessed</a:t>
            </a:r>
          </a:p>
          <a:p>
            <a:pPr lvl="1"/>
            <a:r>
              <a:rPr lang="en-US" dirty="0"/>
              <a:t>Deleted</a:t>
            </a:r>
          </a:p>
          <a:p>
            <a:pPr marL="0" indent="0">
              <a:buNone/>
            </a:pPr>
            <a:r>
              <a:rPr lang="en-US" dirty="0"/>
              <a:t>    at </a:t>
            </a:r>
            <a:r>
              <a:rPr lang="en-US" dirty="0">
                <a:solidFill>
                  <a:srgbClr val="0070C0"/>
                </a:solidFill>
              </a:rPr>
              <a:t>any</a:t>
            </a:r>
            <a:r>
              <a:rPr lang="en-US" dirty="0"/>
              <a:t> position!</a:t>
            </a:r>
          </a:p>
          <a:p>
            <a:endParaRPr lang="en-US" dirty="0"/>
          </a:p>
        </p:txBody>
      </p:sp>
      <p:sp>
        <p:nvSpPr>
          <p:cNvPr id="4" name="Footer Placeholder 3"/>
          <p:cNvSpPr>
            <a:spLocks noGrp="1"/>
          </p:cNvSpPr>
          <p:nvPr>
            <p:ph type="ftr" sz="quarter" idx="10"/>
          </p:nvPr>
        </p:nvSpPr>
        <p:spPr/>
        <p:txBody>
          <a:bodyPr/>
          <a:lstStyle/>
          <a:p>
            <a:r>
              <a:rPr lang="en-GB"/>
              <a:t>5 - Lists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19</a:t>
            </a:fld>
            <a:endParaRPr lang="en-GB"/>
          </a:p>
        </p:txBody>
      </p:sp>
    </p:spTree>
    <p:extLst>
      <p:ext uri="{BB962C8B-B14F-4D97-AF65-F5344CB8AC3E}">
        <p14:creationId xmlns:p14="http://schemas.microsoft.com/office/powerpoint/2010/main" val="3941708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Recap</a:t>
            </a:r>
          </a:p>
          <a:p>
            <a:r>
              <a:rPr lang="en-US" dirty="0" smtClean="0"/>
              <a:t>Lists </a:t>
            </a:r>
            <a:r>
              <a:rPr lang="en-US" dirty="0"/>
              <a:t>(Roadmap)</a:t>
            </a:r>
          </a:p>
        </p:txBody>
      </p:sp>
      <p:sp>
        <p:nvSpPr>
          <p:cNvPr id="3" name="Title 2"/>
          <p:cNvSpPr>
            <a:spLocks noGrp="1"/>
          </p:cNvSpPr>
          <p:nvPr>
            <p:ph type="title"/>
          </p:nvPr>
        </p:nvSpPr>
        <p:spPr/>
        <p:txBody>
          <a:bodyPr/>
          <a:lstStyle/>
          <a:p>
            <a:r>
              <a:rPr lang="en-US" dirty="0" smtClean="0"/>
              <a:t>Agenda </a:t>
            </a:r>
            <a:endParaRPr lang="en-US" dirty="0"/>
          </a:p>
        </p:txBody>
      </p:sp>
      <p:sp>
        <p:nvSpPr>
          <p:cNvPr id="4" name="Slide Number Placeholder 3"/>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US" sz="825"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9411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(2)</a:t>
            </a:r>
          </a:p>
        </p:txBody>
      </p:sp>
      <p:sp>
        <p:nvSpPr>
          <p:cNvPr id="3" name="Content Placeholder 2"/>
          <p:cNvSpPr>
            <a:spLocks noGrp="1"/>
          </p:cNvSpPr>
          <p:nvPr>
            <p:ph idx="1"/>
          </p:nvPr>
        </p:nvSpPr>
        <p:spPr/>
        <p:txBody>
          <a:bodyPr/>
          <a:lstStyle/>
          <a:p>
            <a:r>
              <a:rPr lang="en-US" dirty="0"/>
              <a:t>A list is a sequence of </a:t>
            </a:r>
            <a:r>
              <a:rPr lang="en-US" dirty="0">
                <a:solidFill>
                  <a:srgbClr val="0070C0"/>
                </a:solidFill>
              </a:rPr>
              <a:t>zero or more elements </a:t>
            </a:r>
            <a:r>
              <a:rPr lang="en-US" dirty="0"/>
              <a:t>of a given type</a:t>
            </a:r>
          </a:p>
          <a:p>
            <a:endParaRPr lang="en-US" dirty="0"/>
          </a:p>
          <a:p>
            <a:r>
              <a:rPr lang="en-US" dirty="0"/>
              <a:t>Represented by a comma-separated sequence of elements</a:t>
            </a:r>
          </a:p>
          <a:p>
            <a:pPr lvl="1"/>
            <a:endParaRPr lang="en-US" dirty="0"/>
          </a:p>
          <a:p>
            <a:pPr lvl="1"/>
            <a:endParaRPr lang="en-US" dirty="0"/>
          </a:p>
          <a:p>
            <a:pPr lvl="1"/>
            <a:r>
              <a:rPr lang="en-US" dirty="0"/>
              <a:t>Where </a:t>
            </a:r>
            <a:r>
              <a:rPr lang="en-US" dirty="0">
                <a:solidFill>
                  <a:srgbClr val="0070C0"/>
                </a:solidFill>
              </a:rPr>
              <a:t>n ≥ 0 </a:t>
            </a:r>
            <a:r>
              <a:rPr lang="en-US" dirty="0"/>
              <a:t>and each a</a:t>
            </a:r>
            <a:r>
              <a:rPr lang="en-US" baseline="-25000" dirty="0"/>
              <a:t>i</a:t>
            </a:r>
            <a:r>
              <a:rPr lang="en-US" dirty="0"/>
              <a:t> is of type </a:t>
            </a:r>
            <a:r>
              <a:rPr lang="en-US" dirty="0" err="1">
                <a:solidFill>
                  <a:srgbClr val="0070C0"/>
                </a:solidFill>
                <a:latin typeface="Consolas" panose="020B0609020204030204" pitchFamily="49" charset="0"/>
              </a:rPr>
              <a:t>element_type</a:t>
            </a:r>
            <a:endParaRPr lang="en-US" dirty="0">
              <a:solidFill>
                <a:srgbClr val="0070C0"/>
              </a:solidFill>
              <a:latin typeface="Consolas" panose="020B0609020204030204" pitchFamily="49" charset="0"/>
            </a:endParaRPr>
          </a:p>
          <a:p>
            <a:pPr lvl="1"/>
            <a:endParaRPr lang="en-US" dirty="0"/>
          </a:p>
          <a:p>
            <a:r>
              <a:rPr lang="en-US" dirty="0"/>
              <a:t>Number of elements n determines the length of the list</a:t>
            </a:r>
          </a:p>
          <a:p>
            <a:pPr lvl="1"/>
            <a:r>
              <a:rPr lang="en-US" dirty="0"/>
              <a:t>If </a:t>
            </a:r>
            <a:r>
              <a:rPr lang="en-US" dirty="0">
                <a:solidFill>
                  <a:srgbClr val="0070C0"/>
                </a:solidFill>
                <a:latin typeface="Consolas" panose="020B0609020204030204" pitchFamily="49" charset="0"/>
              </a:rPr>
              <a:t>n ≥ 1 </a:t>
            </a:r>
          </a:p>
          <a:p>
            <a:pPr lvl="2"/>
            <a:r>
              <a:rPr lang="en-US" dirty="0"/>
              <a:t>a</a:t>
            </a:r>
            <a:r>
              <a:rPr lang="en-US" baseline="-25000" dirty="0"/>
              <a:t>1</a:t>
            </a:r>
            <a:r>
              <a:rPr lang="en-US" dirty="0"/>
              <a:t> is the first element</a:t>
            </a:r>
          </a:p>
          <a:p>
            <a:pPr lvl="2"/>
            <a:r>
              <a:rPr lang="en-US" dirty="0"/>
              <a:t>a</a:t>
            </a:r>
            <a:r>
              <a:rPr lang="en-US" baseline="-25000" dirty="0"/>
              <a:t>n</a:t>
            </a:r>
            <a:r>
              <a:rPr lang="en-US" dirty="0"/>
              <a:t> is the last element</a:t>
            </a:r>
          </a:p>
          <a:p>
            <a:pPr lvl="1"/>
            <a:r>
              <a:rPr lang="en-US" dirty="0"/>
              <a:t>If </a:t>
            </a:r>
            <a:r>
              <a:rPr lang="en-US" dirty="0">
                <a:solidFill>
                  <a:srgbClr val="0070C0"/>
                </a:solidFill>
                <a:latin typeface="Consolas" panose="020B0609020204030204" pitchFamily="49" charset="0"/>
              </a:rPr>
              <a:t>n = 0</a:t>
            </a:r>
          </a:p>
          <a:p>
            <a:pPr lvl="2"/>
            <a:r>
              <a:rPr lang="en-US" dirty="0"/>
              <a:t>List has no elements (</a:t>
            </a:r>
            <a:r>
              <a:rPr lang="en-US" dirty="0">
                <a:solidFill>
                  <a:srgbClr val="0070C0"/>
                </a:solidFill>
              </a:rPr>
              <a:t>empty list</a:t>
            </a:r>
            <a:r>
              <a:rPr lang="en-US" dirty="0"/>
              <a:t>)</a:t>
            </a:r>
          </a:p>
          <a:p>
            <a:endParaRPr lang="en-US" dirty="0"/>
          </a:p>
          <a:p>
            <a:pPr lvl="1"/>
            <a:endParaRPr lang="en-US" dirty="0"/>
          </a:p>
        </p:txBody>
      </p:sp>
      <p:sp>
        <p:nvSpPr>
          <p:cNvPr id="4" name="Footer Placeholder 3"/>
          <p:cNvSpPr>
            <a:spLocks noGrp="1"/>
          </p:cNvSpPr>
          <p:nvPr>
            <p:ph type="ftr" sz="quarter" idx="10"/>
          </p:nvPr>
        </p:nvSpPr>
        <p:spPr/>
        <p:txBody>
          <a:bodyPr/>
          <a:lstStyle/>
          <a:p>
            <a:r>
              <a:rPr lang="en-GB"/>
              <a:t>5 - Lists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20</a:t>
            </a:fld>
            <a:endParaRPr lang="en-GB"/>
          </a:p>
        </p:txBody>
      </p:sp>
      <p:sp>
        <p:nvSpPr>
          <p:cNvPr id="6" name="TextBox 5"/>
          <p:cNvSpPr txBox="1"/>
          <p:nvPr/>
        </p:nvSpPr>
        <p:spPr>
          <a:xfrm>
            <a:off x="1907704" y="2348880"/>
            <a:ext cx="3672408" cy="738664"/>
          </a:xfrm>
          <a:prstGeom prst="rect">
            <a:avLst/>
          </a:prstGeom>
          <a:noFill/>
        </p:spPr>
        <p:txBody>
          <a:bodyPr wrap="square" rtlCol="0">
            <a:spAutoFit/>
          </a:bodyPr>
          <a:lstStyle/>
          <a:p>
            <a:pPr algn="ctr"/>
            <a:r>
              <a:rPr lang="en-US" sz="2100" dirty="0">
                <a:latin typeface="Consolas" panose="020B0609020204030204" pitchFamily="49" charset="0"/>
                <a:cs typeface="Calibri" panose="020F0502020204030204" pitchFamily="34" charset="0"/>
              </a:rPr>
              <a:t>a</a:t>
            </a:r>
            <a:r>
              <a:rPr lang="en-US" sz="2100" baseline="-25000" dirty="0">
                <a:latin typeface="Consolas" panose="020B0609020204030204" pitchFamily="49" charset="0"/>
                <a:cs typeface="Calibri" panose="020F0502020204030204" pitchFamily="34" charset="0"/>
              </a:rPr>
              <a:t>1</a:t>
            </a:r>
            <a:r>
              <a:rPr lang="en-US" sz="2100" dirty="0">
                <a:latin typeface="Consolas" panose="020B0609020204030204" pitchFamily="49" charset="0"/>
                <a:cs typeface="Calibri" panose="020F0502020204030204" pitchFamily="34" charset="0"/>
              </a:rPr>
              <a:t>, a</a:t>
            </a:r>
            <a:r>
              <a:rPr lang="en-US" sz="2100" baseline="-25000" dirty="0">
                <a:latin typeface="Consolas" panose="020B0609020204030204" pitchFamily="49" charset="0"/>
                <a:cs typeface="Calibri" panose="020F0502020204030204" pitchFamily="34" charset="0"/>
              </a:rPr>
              <a:t>2</a:t>
            </a:r>
            <a:r>
              <a:rPr lang="en-US" sz="2100" dirty="0">
                <a:latin typeface="Consolas" panose="020B0609020204030204" pitchFamily="49" charset="0"/>
                <a:cs typeface="Calibri" panose="020F0502020204030204" pitchFamily="34" charset="0"/>
              </a:rPr>
              <a:t>, a</a:t>
            </a:r>
            <a:r>
              <a:rPr lang="en-US" sz="2100" baseline="-25000" dirty="0">
                <a:latin typeface="Consolas" panose="020B0609020204030204" pitchFamily="49" charset="0"/>
                <a:cs typeface="Calibri" panose="020F0502020204030204" pitchFamily="34" charset="0"/>
              </a:rPr>
              <a:t>3</a:t>
            </a:r>
            <a:r>
              <a:rPr lang="en-US" sz="2100" dirty="0">
                <a:latin typeface="Consolas" panose="020B0609020204030204" pitchFamily="49" charset="0"/>
                <a:cs typeface="Calibri" panose="020F0502020204030204" pitchFamily="34" charset="0"/>
              </a:rPr>
              <a:t>, . . . ., a</a:t>
            </a:r>
            <a:r>
              <a:rPr lang="en-US" sz="2100" baseline="-25000" dirty="0">
                <a:latin typeface="Consolas" panose="020B0609020204030204" pitchFamily="49" charset="0"/>
                <a:cs typeface="Calibri" panose="020F0502020204030204" pitchFamily="34" charset="0"/>
              </a:rPr>
              <a:t>n</a:t>
            </a:r>
          </a:p>
          <a:p>
            <a:endParaRPr lang="en-US" sz="2100" dirty="0"/>
          </a:p>
        </p:txBody>
      </p:sp>
    </p:spTree>
    <p:extLst>
      <p:ext uri="{BB962C8B-B14F-4D97-AF65-F5344CB8AC3E}">
        <p14:creationId xmlns:p14="http://schemas.microsoft.com/office/powerpoint/2010/main" val="3456278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(3)</a:t>
            </a:r>
          </a:p>
        </p:txBody>
      </p:sp>
      <p:sp>
        <p:nvSpPr>
          <p:cNvPr id="3" name="Content Placeholder 2"/>
          <p:cNvSpPr>
            <a:spLocks noGrp="1"/>
          </p:cNvSpPr>
          <p:nvPr>
            <p:ph idx="1"/>
          </p:nvPr>
        </p:nvSpPr>
        <p:spPr/>
        <p:txBody>
          <a:bodyPr/>
          <a:lstStyle/>
          <a:p>
            <a:r>
              <a:rPr lang="en-US" dirty="0"/>
              <a:t>Elements of a list can be linearly ordered according to their position</a:t>
            </a:r>
          </a:p>
          <a:p>
            <a:pPr lvl="1"/>
            <a:endParaRPr lang="en-US" dirty="0"/>
          </a:p>
          <a:p>
            <a:pPr lvl="1"/>
            <a:r>
              <a:rPr lang="en-US" dirty="0"/>
              <a:t>a</a:t>
            </a:r>
            <a:r>
              <a:rPr lang="en-US" baseline="-25000" dirty="0"/>
              <a:t>i</a:t>
            </a:r>
            <a:r>
              <a:rPr lang="en-US" dirty="0"/>
              <a:t> precedes a</a:t>
            </a:r>
            <a:r>
              <a:rPr lang="en-US" baseline="-25000" dirty="0"/>
              <a:t>i+1</a:t>
            </a:r>
            <a:r>
              <a:rPr lang="en-US" dirty="0"/>
              <a:t> for </a:t>
            </a:r>
            <a:r>
              <a:rPr lang="en-US" dirty="0" err="1">
                <a:latin typeface="Consolas" panose="020B0609020204030204" pitchFamily="49" charset="0"/>
              </a:rPr>
              <a:t>i</a:t>
            </a:r>
            <a:r>
              <a:rPr lang="en-US" dirty="0">
                <a:latin typeface="Consolas" panose="020B0609020204030204" pitchFamily="49" charset="0"/>
              </a:rPr>
              <a:t> = 1,2,3…n-1</a:t>
            </a:r>
          </a:p>
          <a:p>
            <a:pPr lvl="1"/>
            <a:endParaRPr lang="en-US" dirty="0"/>
          </a:p>
          <a:p>
            <a:pPr lvl="1"/>
            <a:r>
              <a:rPr lang="en-US" dirty="0"/>
              <a:t>a</a:t>
            </a:r>
            <a:r>
              <a:rPr lang="en-US" baseline="-25000" dirty="0"/>
              <a:t>i</a:t>
            </a:r>
            <a:r>
              <a:rPr lang="en-US" dirty="0"/>
              <a:t> follows a</a:t>
            </a:r>
            <a:r>
              <a:rPr lang="en-US" baseline="-25000" dirty="0"/>
              <a:t>i-1</a:t>
            </a:r>
            <a:r>
              <a:rPr lang="en-US" dirty="0"/>
              <a:t> for </a:t>
            </a:r>
            <a:r>
              <a:rPr lang="en-US" dirty="0" err="1">
                <a:latin typeface="Consolas" panose="020B0609020204030204" pitchFamily="49" charset="0"/>
              </a:rPr>
              <a:t>i</a:t>
            </a:r>
            <a:r>
              <a:rPr lang="en-US" dirty="0">
                <a:latin typeface="Consolas" panose="020B0609020204030204" pitchFamily="49" charset="0"/>
              </a:rPr>
              <a:t> = 2,3,4…n</a:t>
            </a:r>
          </a:p>
          <a:p>
            <a:endParaRPr lang="en-US" dirty="0"/>
          </a:p>
          <a:p>
            <a:r>
              <a:rPr lang="en-US" dirty="0"/>
              <a:t>Element a</a:t>
            </a:r>
            <a:r>
              <a:rPr lang="en-US" baseline="-25000" dirty="0"/>
              <a:t>i</a:t>
            </a:r>
            <a:r>
              <a:rPr lang="en-US" dirty="0"/>
              <a:t> is at position </a:t>
            </a:r>
            <a:r>
              <a:rPr lang="en-US" dirty="0" err="1"/>
              <a:t>i</a:t>
            </a:r>
            <a:endParaRPr lang="en-US" dirty="0"/>
          </a:p>
          <a:p>
            <a:endParaRPr lang="en-US" dirty="0"/>
          </a:p>
        </p:txBody>
      </p:sp>
      <p:sp>
        <p:nvSpPr>
          <p:cNvPr id="4" name="Footer Placeholder 3"/>
          <p:cNvSpPr>
            <a:spLocks noGrp="1"/>
          </p:cNvSpPr>
          <p:nvPr>
            <p:ph type="ftr" sz="quarter" idx="10"/>
          </p:nvPr>
        </p:nvSpPr>
        <p:spPr/>
        <p:txBody>
          <a:bodyPr/>
          <a:lstStyle/>
          <a:p>
            <a:r>
              <a:rPr lang="en-GB"/>
              <a:t>5 - Lists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21</a:t>
            </a:fld>
            <a:endParaRPr lang="en-GB"/>
          </a:p>
        </p:txBody>
      </p:sp>
    </p:spTree>
    <p:extLst>
      <p:ext uri="{BB962C8B-B14F-4D97-AF65-F5344CB8AC3E}">
        <p14:creationId xmlns:p14="http://schemas.microsoft.com/office/powerpoint/2010/main" val="644883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Lists</a:t>
            </a:r>
          </a:p>
        </p:txBody>
      </p:sp>
      <p:sp>
        <p:nvSpPr>
          <p:cNvPr id="3" name="Content Placeholder 2"/>
          <p:cNvSpPr>
            <a:spLocks noGrp="1"/>
          </p:cNvSpPr>
          <p:nvPr>
            <p:ph idx="1"/>
          </p:nvPr>
        </p:nvSpPr>
        <p:spPr/>
        <p:txBody>
          <a:bodyPr/>
          <a:lstStyle/>
          <a:p>
            <a:r>
              <a:rPr lang="en-US" dirty="0"/>
              <a:t>Can have a </a:t>
            </a:r>
            <a:r>
              <a:rPr lang="en-US" dirty="0">
                <a:solidFill>
                  <a:srgbClr val="0070C0"/>
                </a:solidFill>
              </a:rPr>
              <a:t>single element</a:t>
            </a:r>
          </a:p>
          <a:p>
            <a:endParaRPr lang="en-US" dirty="0"/>
          </a:p>
          <a:p>
            <a:r>
              <a:rPr lang="en-US" dirty="0"/>
              <a:t>Can have </a:t>
            </a:r>
            <a:r>
              <a:rPr lang="en-US" dirty="0">
                <a:solidFill>
                  <a:srgbClr val="0070C0"/>
                </a:solidFill>
              </a:rPr>
              <a:t>no</a:t>
            </a:r>
            <a:r>
              <a:rPr lang="en-US" dirty="0"/>
              <a:t> </a:t>
            </a:r>
            <a:r>
              <a:rPr lang="en-US" dirty="0">
                <a:solidFill>
                  <a:srgbClr val="0070C0"/>
                </a:solidFill>
              </a:rPr>
              <a:t>elements</a:t>
            </a:r>
          </a:p>
          <a:p>
            <a:endParaRPr lang="en-US" dirty="0"/>
          </a:p>
          <a:p>
            <a:r>
              <a:rPr lang="en-US" dirty="0"/>
              <a:t>Can be </a:t>
            </a:r>
            <a:r>
              <a:rPr lang="en-US" dirty="0">
                <a:solidFill>
                  <a:srgbClr val="0070C0"/>
                </a:solidFill>
              </a:rPr>
              <a:t>list of lists</a:t>
            </a:r>
          </a:p>
          <a:p>
            <a:endParaRPr lang="en-US" dirty="0"/>
          </a:p>
          <a:p>
            <a:r>
              <a:rPr lang="en-US" dirty="0"/>
              <a:t>Can be </a:t>
            </a:r>
            <a:r>
              <a:rPr lang="en-US" dirty="0">
                <a:solidFill>
                  <a:srgbClr val="0070C0"/>
                </a:solidFill>
              </a:rPr>
              <a:t>concatenated</a:t>
            </a:r>
            <a:r>
              <a:rPr lang="en-US" dirty="0"/>
              <a:t> together</a:t>
            </a:r>
          </a:p>
          <a:p>
            <a:endParaRPr lang="en-US" dirty="0"/>
          </a:p>
          <a:p>
            <a:r>
              <a:rPr lang="en-US" dirty="0"/>
              <a:t>Can be </a:t>
            </a:r>
            <a:r>
              <a:rPr lang="en-US" dirty="0">
                <a:solidFill>
                  <a:srgbClr val="0070C0"/>
                </a:solidFill>
              </a:rPr>
              <a:t>split</a:t>
            </a:r>
            <a:r>
              <a:rPr lang="en-US" dirty="0"/>
              <a:t> into sub-lists</a:t>
            </a:r>
          </a:p>
          <a:p>
            <a:endParaRPr lang="en-US" dirty="0"/>
          </a:p>
        </p:txBody>
      </p:sp>
      <p:sp>
        <p:nvSpPr>
          <p:cNvPr id="4" name="Footer Placeholder 3"/>
          <p:cNvSpPr>
            <a:spLocks noGrp="1"/>
          </p:cNvSpPr>
          <p:nvPr>
            <p:ph type="ftr" sz="quarter" idx="10"/>
          </p:nvPr>
        </p:nvSpPr>
        <p:spPr/>
        <p:txBody>
          <a:bodyPr/>
          <a:lstStyle/>
          <a:p>
            <a:r>
              <a:rPr lang="en-GB"/>
              <a:t>5 - Lists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22</a:t>
            </a:fld>
            <a:endParaRPr lang="en-GB"/>
          </a:p>
        </p:txBody>
      </p:sp>
    </p:spTree>
    <p:extLst>
      <p:ext uri="{BB962C8B-B14F-4D97-AF65-F5344CB8AC3E}">
        <p14:creationId xmlns:p14="http://schemas.microsoft.com/office/powerpoint/2010/main" val="32733311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as an ADT</a:t>
            </a:r>
          </a:p>
        </p:txBody>
      </p:sp>
      <p:sp>
        <p:nvSpPr>
          <p:cNvPr id="3" name="Content Placeholder 2"/>
          <p:cNvSpPr>
            <a:spLocks noGrp="1"/>
          </p:cNvSpPr>
          <p:nvPr>
            <p:ph idx="1"/>
          </p:nvPr>
        </p:nvSpPr>
        <p:spPr/>
        <p:txBody>
          <a:bodyPr/>
          <a:lstStyle/>
          <a:p>
            <a:r>
              <a:rPr lang="en-US" dirty="0"/>
              <a:t>We will look at the list as an abstract data type</a:t>
            </a:r>
          </a:p>
          <a:p>
            <a:pPr lvl="1"/>
            <a:r>
              <a:rPr lang="en-US" dirty="0"/>
              <a:t>Homogeneous</a:t>
            </a:r>
          </a:p>
          <a:p>
            <a:pPr lvl="1"/>
            <a:r>
              <a:rPr lang="en-US" dirty="0">
                <a:solidFill>
                  <a:srgbClr val="0070C0"/>
                </a:solidFill>
              </a:rPr>
              <a:t>Finite length ??</a:t>
            </a:r>
          </a:p>
          <a:p>
            <a:pPr lvl="1"/>
            <a:r>
              <a:rPr lang="en-US" dirty="0"/>
              <a:t>Sequential elements</a:t>
            </a:r>
          </a:p>
          <a:p>
            <a:endParaRPr lang="en-US" dirty="0"/>
          </a:p>
          <a:p>
            <a:r>
              <a:rPr lang="en-US" dirty="0"/>
              <a:t>Is this information sufficient for defining ADT?</a:t>
            </a:r>
          </a:p>
          <a:p>
            <a:endParaRPr lang="en-US" dirty="0"/>
          </a:p>
        </p:txBody>
      </p:sp>
      <p:sp>
        <p:nvSpPr>
          <p:cNvPr id="4" name="Footer Placeholder 3"/>
          <p:cNvSpPr>
            <a:spLocks noGrp="1"/>
          </p:cNvSpPr>
          <p:nvPr>
            <p:ph type="ftr" sz="quarter" idx="10"/>
          </p:nvPr>
        </p:nvSpPr>
        <p:spPr/>
        <p:txBody>
          <a:bodyPr/>
          <a:lstStyle/>
          <a:p>
            <a:r>
              <a:rPr lang="en-GB"/>
              <a:t>5 - Lists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23</a:t>
            </a:fld>
            <a:endParaRPr lang="en-GB"/>
          </a:p>
        </p:txBody>
      </p:sp>
    </p:spTree>
    <p:extLst>
      <p:ext uri="{BB962C8B-B14F-4D97-AF65-F5344CB8AC3E}">
        <p14:creationId xmlns:p14="http://schemas.microsoft.com/office/powerpoint/2010/main" val="776738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Operations (1)</a:t>
            </a:r>
          </a:p>
        </p:txBody>
      </p:sp>
      <p:sp>
        <p:nvSpPr>
          <p:cNvPr id="3" name="Content Placeholder 2"/>
          <p:cNvSpPr>
            <a:spLocks noGrp="1"/>
          </p:cNvSpPr>
          <p:nvPr>
            <p:ph idx="1"/>
          </p:nvPr>
        </p:nvSpPr>
        <p:spPr/>
        <p:txBody>
          <a:bodyPr/>
          <a:lstStyle/>
          <a:p>
            <a:r>
              <a:rPr lang="en-US" dirty="0">
                <a:solidFill>
                  <a:srgbClr val="0070C0"/>
                </a:solidFill>
              </a:rPr>
              <a:t>Create</a:t>
            </a:r>
            <a:r>
              <a:rPr lang="en-US" dirty="0"/>
              <a:t> the list</a:t>
            </a:r>
          </a:p>
          <a:p>
            <a:pPr lvl="1"/>
            <a:r>
              <a:rPr lang="en-US" dirty="0"/>
              <a:t>The list is initialized to an empty state</a:t>
            </a:r>
          </a:p>
          <a:p>
            <a:r>
              <a:rPr lang="en-US" dirty="0">
                <a:solidFill>
                  <a:srgbClr val="0070C0"/>
                </a:solidFill>
              </a:rPr>
              <a:t>Determine</a:t>
            </a:r>
            <a:r>
              <a:rPr lang="en-US" dirty="0"/>
              <a:t> whether the </a:t>
            </a:r>
            <a:r>
              <a:rPr lang="en-US" dirty="0">
                <a:solidFill>
                  <a:srgbClr val="0070C0"/>
                </a:solidFill>
              </a:rPr>
              <a:t>list is empty</a:t>
            </a:r>
          </a:p>
          <a:p>
            <a:pPr lvl="1"/>
            <a:r>
              <a:rPr lang="en-US" dirty="0"/>
              <a:t>Determine whether the </a:t>
            </a:r>
            <a:r>
              <a:rPr lang="en-US" dirty="0">
                <a:solidFill>
                  <a:srgbClr val="0070C0"/>
                </a:solidFill>
              </a:rPr>
              <a:t>list is full</a:t>
            </a:r>
          </a:p>
          <a:p>
            <a:r>
              <a:rPr lang="en-US" dirty="0"/>
              <a:t>Find the </a:t>
            </a:r>
            <a:r>
              <a:rPr lang="en-US" dirty="0">
                <a:solidFill>
                  <a:srgbClr val="0070C0"/>
                </a:solidFill>
              </a:rPr>
              <a:t>size</a:t>
            </a:r>
            <a:r>
              <a:rPr lang="en-US" dirty="0"/>
              <a:t> of the list</a:t>
            </a:r>
          </a:p>
          <a:p>
            <a:r>
              <a:rPr lang="en-US" dirty="0">
                <a:solidFill>
                  <a:srgbClr val="0070C0"/>
                </a:solidFill>
              </a:rPr>
              <a:t>Destroy</a:t>
            </a:r>
            <a:r>
              <a:rPr lang="en-US" dirty="0"/>
              <a:t>, or clear, the list</a:t>
            </a:r>
          </a:p>
          <a:p>
            <a:r>
              <a:rPr lang="en-US" dirty="0">
                <a:solidFill>
                  <a:srgbClr val="0070C0"/>
                </a:solidFill>
              </a:rPr>
              <a:t>Insert</a:t>
            </a:r>
            <a:r>
              <a:rPr lang="en-US" dirty="0"/>
              <a:t> an item in the list at the specified location</a:t>
            </a:r>
          </a:p>
          <a:p>
            <a:r>
              <a:rPr lang="en-US" dirty="0">
                <a:solidFill>
                  <a:srgbClr val="0070C0"/>
                </a:solidFill>
              </a:rPr>
              <a:t>Delete </a:t>
            </a:r>
            <a:r>
              <a:rPr lang="en-US" dirty="0"/>
              <a:t>an item from the list at the specified location</a:t>
            </a:r>
          </a:p>
          <a:p>
            <a:r>
              <a:rPr lang="en-US" dirty="0">
                <a:solidFill>
                  <a:srgbClr val="0070C0"/>
                </a:solidFill>
              </a:rPr>
              <a:t>Replace</a:t>
            </a:r>
            <a:r>
              <a:rPr lang="en-US" dirty="0"/>
              <a:t> an item at the specified location with another item</a:t>
            </a:r>
          </a:p>
          <a:p>
            <a:r>
              <a:rPr lang="en-US" dirty="0">
                <a:solidFill>
                  <a:srgbClr val="0070C0"/>
                </a:solidFill>
              </a:rPr>
              <a:t>Retrieve</a:t>
            </a:r>
            <a:r>
              <a:rPr lang="en-US" dirty="0"/>
              <a:t> an item from the list at the specified location</a:t>
            </a:r>
          </a:p>
          <a:p>
            <a:r>
              <a:rPr lang="en-US" dirty="0">
                <a:solidFill>
                  <a:srgbClr val="0070C0"/>
                </a:solidFill>
              </a:rPr>
              <a:t>Search</a:t>
            </a:r>
            <a:r>
              <a:rPr lang="en-US" dirty="0"/>
              <a:t> the list for a given item</a:t>
            </a:r>
          </a:p>
          <a:p>
            <a:r>
              <a:rPr lang="en-US" dirty="0">
                <a:solidFill>
                  <a:srgbClr val="0070C0"/>
                </a:solidFill>
              </a:rPr>
              <a:t>Traverse</a:t>
            </a:r>
            <a:r>
              <a:rPr lang="en-US" dirty="0"/>
              <a:t> (iterate through) the elements of the list </a:t>
            </a:r>
          </a:p>
        </p:txBody>
      </p:sp>
      <p:sp>
        <p:nvSpPr>
          <p:cNvPr id="4" name="Footer Placeholder 3"/>
          <p:cNvSpPr>
            <a:spLocks noGrp="1"/>
          </p:cNvSpPr>
          <p:nvPr>
            <p:ph type="ftr" sz="quarter" idx="10"/>
          </p:nvPr>
        </p:nvSpPr>
        <p:spPr/>
        <p:txBody>
          <a:bodyPr/>
          <a:lstStyle/>
          <a:p>
            <a:r>
              <a:rPr lang="en-GB"/>
              <a:t>5 - Lists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24</a:t>
            </a:fld>
            <a:endParaRPr lang="en-GB"/>
          </a:p>
        </p:txBody>
      </p:sp>
    </p:spTree>
    <p:extLst>
      <p:ext uri="{BB962C8B-B14F-4D97-AF65-F5344CB8AC3E}">
        <p14:creationId xmlns:p14="http://schemas.microsoft.com/office/powerpoint/2010/main" val="155426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Operations (2)</a:t>
            </a:r>
          </a:p>
        </p:txBody>
      </p:sp>
      <p:sp>
        <p:nvSpPr>
          <p:cNvPr id="3" name="Content Placeholder 2"/>
          <p:cNvSpPr>
            <a:spLocks noGrp="1"/>
          </p:cNvSpPr>
          <p:nvPr>
            <p:ph idx="1"/>
          </p:nvPr>
        </p:nvSpPr>
        <p:spPr/>
        <p:txBody>
          <a:bodyPr/>
          <a:lstStyle/>
          <a:p>
            <a:r>
              <a:rPr lang="en-US" dirty="0">
                <a:solidFill>
                  <a:srgbClr val="0070C0"/>
                </a:solidFill>
                <a:latin typeface="Consolas" panose="020B0609020204030204" pitchFamily="49" charset="0"/>
              </a:rPr>
              <a:t>INSERT(x, p, L)</a:t>
            </a:r>
          </a:p>
          <a:p>
            <a:pPr lvl="1"/>
            <a:r>
              <a:rPr lang="en-US" dirty="0"/>
              <a:t>Insert x at position p in list L </a:t>
            </a:r>
          </a:p>
          <a:p>
            <a:pPr lvl="1"/>
            <a:r>
              <a:rPr lang="en-US" dirty="0"/>
              <a:t>If list L has no position p, the result is undefined</a:t>
            </a:r>
          </a:p>
          <a:p>
            <a:endParaRPr lang="en-US" dirty="0"/>
          </a:p>
          <a:p>
            <a:r>
              <a:rPr lang="en-US" dirty="0">
                <a:solidFill>
                  <a:srgbClr val="0070C0"/>
                </a:solidFill>
                <a:latin typeface="Consolas" panose="020B0609020204030204" pitchFamily="49" charset="0"/>
              </a:rPr>
              <a:t>RETRIEVE(p, L)</a:t>
            </a:r>
          </a:p>
          <a:p>
            <a:pPr lvl="1"/>
            <a:r>
              <a:rPr lang="en-US" dirty="0"/>
              <a:t>Return the element at position p on list L</a:t>
            </a:r>
          </a:p>
          <a:p>
            <a:endParaRPr lang="en-US" dirty="0"/>
          </a:p>
          <a:p>
            <a:r>
              <a:rPr lang="en-US" dirty="0">
                <a:solidFill>
                  <a:srgbClr val="0070C0"/>
                </a:solidFill>
                <a:latin typeface="Consolas" panose="020B0609020204030204" pitchFamily="49" charset="0"/>
              </a:rPr>
              <a:t>LOCATE(x, L)</a:t>
            </a:r>
          </a:p>
          <a:p>
            <a:pPr lvl="1"/>
            <a:r>
              <a:rPr lang="en-US" dirty="0"/>
              <a:t>Return the position of x on list L</a:t>
            </a:r>
          </a:p>
          <a:p>
            <a:endParaRPr lang="en-US" dirty="0"/>
          </a:p>
          <a:p>
            <a:r>
              <a:rPr lang="en-US" dirty="0">
                <a:solidFill>
                  <a:srgbClr val="0070C0"/>
                </a:solidFill>
                <a:latin typeface="Consolas" panose="020B0609020204030204" pitchFamily="49" charset="0"/>
              </a:rPr>
              <a:t>DELETE(p, L)</a:t>
            </a:r>
          </a:p>
          <a:p>
            <a:pPr lvl="1"/>
            <a:r>
              <a:rPr lang="en-US" dirty="0"/>
              <a:t>Delete the element at position p on list L</a:t>
            </a:r>
          </a:p>
          <a:p>
            <a:endParaRPr lang="en-US" dirty="0"/>
          </a:p>
          <a:p>
            <a:endParaRPr lang="en-US" dirty="0"/>
          </a:p>
        </p:txBody>
      </p:sp>
      <p:sp>
        <p:nvSpPr>
          <p:cNvPr id="4" name="Footer Placeholder 3"/>
          <p:cNvSpPr>
            <a:spLocks noGrp="1"/>
          </p:cNvSpPr>
          <p:nvPr>
            <p:ph type="ftr" sz="quarter" idx="10"/>
          </p:nvPr>
        </p:nvSpPr>
        <p:spPr/>
        <p:txBody>
          <a:bodyPr/>
          <a:lstStyle/>
          <a:p>
            <a:r>
              <a:rPr lang="en-GB"/>
              <a:t>5 - Lists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25</a:t>
            </a:fld>
            <a:endParaRPr lang="en-GB"/>
          </a:p>
        </p:txBody>
      </p:sp>
    </p:spTree>
    <p:extLst>
      <p:ext uri="{BB962C8B-B14F-4D97-AF65-F5344CB8AC3E}">
        <p14:creationId xmlns:p14="http://schemas.microsoft.com/office/powerpoint/2010/main" val="233047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Operations (3)</a:t>
            </a:r>
          </a:p>
        </p:txBody>
      </p:sp>
      <p:sp>
        <p:nvSpPr>
          <p:cNvPr id="3" name="Content Placeholder 2"/>
          <p:cNvSpPr>
            <a:spLocks noGrp="1"/>
          </p:cNvSpPr>
          <p:nvPr>
            <p:ph idx="1"/>
          </p:nvPr>
        </p:nvSpPr>
        <p:spPr/>
        <p:txBody>
          <a:bodyPr/>
          <a:lstStyle/>
          <a:p>
            <a:r>
              <a:rPr lang="en-US" dirty="0">
                <a:solidFill>
                  <a:srgbClr val="0070C0"/>
                </a:solidFill>
                <a:latin typeface="Consolas" panose="020B0609020204030204" pitchFamily="49" charset="0"/>
              </a:rPr>
              <a:t>MAKENULL(L)</a:t>
            </a:r>
          </a:p>
          <a:p>
            <a:pPr lvl="1"/>
            <a:r>
              <a:rPr lang="en-US" dirty="0"/>
              <a:t>Causes L to become an empty list and returns position </a:t>
            </a:r>
            <a:r>
              <a:rPr lang="en-US" dirty="0">
                <a:latin typeface="Consolas" panose="020B0609020204030204" pitchFamily="49" charset="0"/>
              </a:rPr>
              <a:t>END(L) </a:t>
            </a:r>
          </a:p>
          <a:p>
            <a:endParaRPr lang="en-US" dirty="0"/>
          </a:p>
          <a:p>
            <a:r>
              <a:rPr lang="en-US" dirty="0">
                <a:solidFill>
                  <a:srgbClr val="0070C0"/>
                </a:solidFill>
                <a:latin typeface="Consolas" panose="020B0609020204030204" pitchFamily="49" charset="0"/>
              </a:rPr>
              <a:t>NEXT(p, L)</a:t>
            </a:r>
          </a:p>
          <a:p>
            <a:pPr lvl="1"/>
            <a:r>
              <a:rPr lang="en-US" dirty="0"/>
              <a:t>Return the position following p on list L</a:t>
            </a:r>
          </a:p>
          <a:p>
            <a:endParaRPr lang="en-US" dirty="0"/>
          </a:p>
          <a:p>
            <a:r>
              <a:rPr lang="en-US" dirty="0">
                <a:solidFill>
                  <a:srgbClr val="0070C0"/>
                </a:solidFill>
                <a:latin typeface="Consolas" panose="020B0609020204030204" pitchFamily="49" charset="0"/>
              </a:rPr>
              <a:t>PREVIOUS(</a:t>
            </a:r>
            <a:r>
              <a:rPr lang="en-US" dirty="0" err="1">
                <a:solidFill>
                  <a:srgbClr val="0070C0"/>
                </a:solidFill>
                <a:latin typeface="Consolas" panose="020B0609020204030204" pitchFamily="49" charset="0"/>
              </a:rPr>
              <a:t>p,L</a:t>
            </a:r>
            <a:r>
              <a:rPr lang="en-US" dirty="0">
                <a:solidFill>
                  <a:srgbClr val="0070C0"/>
                </a:solidFill>
                <a:latin typeface="Consolas" panose="020B0609020204030204" pitchFamily="49" charset="0"/>
              </a:rPr>
              <a:t>)</a:t>
            </a:r>
          </a:p>
          <a:p>
            <a:pPr lvl="1"/>
            <a:r>
              <a:rPr lang="en-US" dirty="0"/>
              <a:t>Return the position preceding position p on list L</a:t>
            </a:r>
          </a:p>
          <a:p>
            <a:endParaRPr lang="en-US" dirty="0"/>
          </a:p>
          <a:p>
            <a:r>
              <a:rPr lang="en-US" dirty="0">
                <a:solidFill>
                  <a:srgbClr val="0070C0"/>
                </a:solidFill>
                <a:latin typeface="Consolas" panose="020B0609020204030204" pitchFamily="49" charset="0"/>
              </a:rPr>
              <a:t>FIRST(L)</a:t>
            </a:r>
          </a:p>
          <a:p>
            <a:pPr lvl="1"/>
            <a:r>
              <a:rPr lang="en-US" dirty="0"/>
              <a:t>Returns the first position on the list L</a:t>
            </a:r>
          </a:p>
          <a:p>
            <a:endParaRPr lang="en-US" dirty="0"/>
          </a:p>
          <a:p>
            <a:endParaRPr lang="en-US" dirty="0"/>
          </a:p>
        </p:txBody>
      </p:sp>
      <p:sp>
        <p:nvSpPr>
          <p:cNvPr id="4" name="Footer Placeholder 3"/>
          <p:cNvSpPr>
            <a:spLocks noGrp="1"/>
          </p:cNvSpPr>
          <p:nvPr>
            <p:ph type="ftr" sz="quarter" idx="10"/>
          </p:nvPr>
        </p:nvSpPr>
        <p:spPr/>
        <p:txBody>
          <a:bodyPr/>
          <a:lstStyle/>
          <a:p>
            <a:r>
              <a:rPr lang="en-GB"/>
              <a:t>5 - Lists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26</a:t>
            </a:fld>
            <a:endParaRPr lang="en-GB"/>
          </a:p>
        </p:txBody>
      </p:sp>
    </p:spTree>
    <p:extLst>
      <p:ext uri="{BB962C8B-B14F-4D97-AF65-F5344CB8AC3E}">
        <p14:creationId xmlns:p14="http://schemas.microsoft.com/office/powerpoint/2010/main" val="319326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Operations (4)</a:t>
            </a:r>
          </a:p>
        </p:txBody>
      </p:sp>
      <p:sp>
        <p:nvSpPr>
          <p:cNvPr id="3" name="Content Placeholder 2"/>
          <p:cNvSpPr>
            <a:spLocks noGrp="1"/>
          </p:cNvSpPr>
          <p:nvPr>
            <p:ph idx="1"/>
          </p:nvPr>
        </p:nvSpPr>
        <p:spPr/>
        <p:txBody>
          <a:bodyPr/>
          <a:lstStyle/>
          <a:p>
            <a:r>
              <a:rPr lang="en-US" dirty="0">
                <a:solidFill>
                  <a:srgbClr val="0070C0"/>
                </a:solidFill>
                <a:latin typeface="Consolas" panose="020B0609020204030204" pitchFamily="49" charset="0"/>
              </a:rPr>
              <a:t>PRINTLIST(L)</a:t>
            </a:r>
          </a:p>
          <a:p>
            <a:pPr lvl="1"/>
            <a:r>
              <a:rPr lang="en-US" dirty="0"/>
              <a:t>Print the elements of L in order of occurrence</a:t>
            </a:r>
          </a:p>
          <a:p>
            <a:endParaRPr lang="en-US" dirty="0"/>
          </a:p>
          <a:p>
            <a:r>
              <a:rPr lang="en-US" dirty="0"/>
              <a:t>And more …</a:t>
            </a:r>
          </a:p>
        </p:txBody>
      </p:sp>
      <p:sp>
        <p:nvSpPr>
          <p:cNvPr id="4" name="Footer Placeholder 3"/>
          <p:cNvSpPr>
            <a:spLocks noGrp="1"/>
          </p:cNvSpPr>
          <p:nvPr>
            <p:ph type="ftr" sz="quarter" idx="10"/>
          </p:nvPr>
        </p:nvSpPr>
        <p:spPr/>
        <p:txBody>
          <a:bodyPr/>
          <a:lstStyle/>
          <a:p>
            <a:r>
              <a:rPr lang="en-GB"/>
              <a:t>5 - Lists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27</a:t>
            </a:fld>
            <a:endParaRPr lang="en-GB"/>
          </a:p>
        </p:txBody>
      </p:sp>
    </p:spTree>
    <p:extLst>
      <p:ext uri="{BB962C8B-B14F-4D97-AF65-F5344CB8AC3E}">
        <p14:creationId xmlns:p14="http://schemas.microsoft.com/office/powerpoint/2010/main" val="38037415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as a Data Structure (1)</a:t>
            </a:r>
          </a:p>
        </p:txBody>
      </p:sp>
      <p:sp>
        <p:nvSpPr>
          <p:cNvPr id="3" name="Content Placeholder 2"/>
          <p:cNvSpPr>
            <a:spLocks noGrp="1"/>
          </p:cNvSpPr>
          <p:nvPr>
            <p:ph idx="1"/>
          </p:nvPr>
        </p:nvSpPr>
        <p:spPr/>
        <p:txBody>
          <a:bodyPr/>
          <a:lstStyle/>
          <a:p>
            <a:r>
              <a:rPr lang="en-US" dirty="0"/>
              <a:t>We know the ADT of the list, how to implement it?</a:t>
            </a:r>
          </a:p>
          <a:p>
            <a:endParaRPr lang="en-US" dirty="0"/>
          </a:p>
          <a:p>
            <a:r>
              <a:rPr lang="en-US" dirty="0"/>
              <a:t>Create a List class, containing at least the following function members</a:t>
            </a:r>
          </a:p>
          <a:p>
            <a:pPr lvl="1"/>
            <a:r>
              <a:rPr lang="en-US" dirty="0"/>
              <a:t>Constructor</a:t>
            </a:r>
          </a:p>
          <a:p>
            <a:pPr lvl="1"/>
            <a:r>
              <a:rPr lang="en-US" dirty="0" err="1">
                <a:latin typeface="Consolas" panose="020B0609020204030204" pitchFamily="49" charset="0"/>
                <a:cs typeface="Courier New" panose="02070309020205020404" pitchFamily="49" charset="0"/>
              </a:rPr>
              <a:t>isEmpty</a:t>
            </a:r>
            <a:r>
              <a:rPr lang="en-US" dirty="0">
                <a:latin typeface="Consolas" panose="020B0609020204030204" pitchFamily="49" charset="0"/>
                <a:cs typeface="Courier New" panose="02070309020205020404" pitchFamily="49" charset="0"/>
              </a:rPr>
              <a:t>()</a:t>
            </a:r>
          </a:p>
          <a:p>
            <a:pPr lvl="1"/>
            <a:r>
              <a:rPr lang="en-US" dirty="0">
                <a:latin typeface="Consolas" panose="020B0609020204030204" pitchFamily="49" charset="0"/>
                <a:cs typeface="Courier New" panose="02070309020205020404" pitchFamily="49" charset="0"/>
              </a:rPr>
              <a:t>insert()</a:t>
            </a:r>
          </a:p>
          <a:p>
            <a:pPr lvl="1"/>
            <a:r>
              <a:rPr lang="en-US" dirty="0">
                <a:latin typeface="Consolas" panose="020B0609020204030204" pitchFamily="49" charset="0"/>
                <a:cs typeface="Courier New" panose="02070309020205020404" pitchFamily="49" charset="0"/>
              </a:rPr>
              <a:t>delete()</a:t>
            </a:r>
          </a:p>
          <a:p>
            <a:pPr lvl="1"/>
            <a:r>
              <a:rPr lang="en-US" dirty="0">
                <a:latin typeface="Consolas" panose="020B0609020204030204" pitchFamily="49" charset="0"/>
                <a:cs typeface="Courier New" panose="02070309020205020404" pitchFamily="49" charset="0"/>
              </a:rPr>
              <a:t>print()</a:t>
            </a:r>
          </a:p>
          <a:p>
            <a:endParaRPr lang="en-US" dirty="0"/>
          </a:p>
          <a:p>
            <a:r>
              <a:rPr lang="en-US" dirty="0"/>
              <a:t>What are the other function members?</a:t>
            </a:r>
          </a:p>
          <a:p>
            <a:pPr lvl="1"/>
            <a:r>
              <a:rPr lang="en-US" dirty="0" err="1">
                <a:latin typeface="Consolas" panose="020B0609020204030204" pitchFamily="49" charset="0"/>
                <a:cs typeface="Courier New" panose="02070309020205020404" pitchFamily="49" charset="0"/>
              </a:rPr>
              <a:t>isFull</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listSize</a:t>
            </a:r>
            <a:r>
              <a:rPr lang="en-US" dirty="0">
                <a:latin typeface="Consolas" panose="020B0609020204030204" pitchFamily="49" charset="0"/>
                <a:cs typeface="Courier New" panose="02070309020205020404" pitchFamily="49" charset="0"/>
              </a:rPr>
              <a:t>(), retrieve(), replace(), search(), </a:t>
            </a:r>
            <a:r>
              <a:rPr lang="en-US" dirty="0" err="1">
                <a:latin typeface="Consolas" panose="020B0609020204030204" pitchFamily="49" charset="0"/>
                <a:cs typeface="Courier New" panose="02070309020205020404" pitchFamily="49" charset="0"/>
              </a:rPr>
              <a:t>clearList</a:t>
            </a:r>
            <a:r>
              <a:rPr lang="en-US" dirty="0">
                <a:latin typeface="Consolas" panose="020B0609020204030204" pitchFamily="49" charset="0"/>
                <a:cs typeface="Courier New" panose="02070309020205020404" pitchFamily="49" charset="0"/>
              </a:rPr>
              <a:t>( )</a:t>
            </a:r>
            <a:r>
              <a:rPr lang="en-US" dirty="0">
                <a:latin typeface="Consolas" panose="020B0609020204030204" pitchFamily="49" charset="0"/>
              </a:rPr>
              <a:t>,  …</a:t>
            </a:r>
          </a:p>
          <a:p>
            <a:endParaRPr lang="en-US" dirty="0"/>
          </a:p>
        </p:txBody>
      </p:sp>
      <p:sp>
        <p:nvSpPr>
          <p:cNvPr id="4" name="Footer Placeholder 3"/>
          <p:cNvSpPr>
            <a:spLocks noGrp="1"/>
          </p:cNvSpPr>
          <p:nvPr>
            <p:ph type="ftr" sz="quarter" idx="10"/>
          </p:nvPr>
        </p:nvSpPr>
        <p:spPr/>
        <p:txBody>
          <a:bodyPr/>
          <a:lstStyle/>
          <a:p>
            <a:r>
              <a:rPr lang="en-GB"/>
              <a:t>5 - Lists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28</a:t>
            </a:fld>
            <a:endParaRPr lang="en-GB"/>
          </a:p>
        </p:txBody>
      </p:sp>
    </p:spTree>
    <p:extLst>
      <p:ext uri="{BB962C8B-B14F-4D97-AF65-F5344CB8AC3E}">
        <p14:creationId xmlns:p14="http://schemas.microsoft.com/office/powerpoint/2010/main" val="192695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as a Data Structure (2)</a:t>
            </a:r>
          </a:p>
        </p:txBody>
      </p:sp>
      <p:sp>
        <p:nvSpPr>
          <p:cNvPr id="3" name="Content Placeholder 2"/>
          <p:cNvSpPr>
            <a:spLocks noGrp="1"/>
          </p:cNvSpPr>
          <p:nvPr>
            <p:ph idx="1"/>
          </p:nvPr>
        </p:nvSpPr>
        <p:spPr/>
        <p:txBody>
          <a:bodyPr/>
          <a:lstStyle/>
          <a:p>
            <a:r>
              <a:rPr lang="en-US" dirty="0"/>
              <a:t>Implementation involves</a:t>
            </a:r>
          </a:p>
          <a:p>
            <a:pPr lvl="1"/>
            <a:r>
              <a:rPr lang="en-US" dirty="0"/>
              <a:t>Defining data members</a:t>
            </a:r>
          </a:p>
          <a:p>
            <a:pPr lvl="1"/>
            <a:r>
              <a:rPr lang="en-US" dirty="0"/>
              <a:t>Defining function members from design phase</a:t>
            </a:r>
          </a:p>
          <a:p>
            <a:endParaRPr lang="en-US" dirty="0"/>
          </a:p>
          <a:p>
            <a:r>
              <a:rPr lang="en-US" dirty="0"/>
              <a:t>In terms of implementation, there are two possible approaches</a:t>
            </a:r>
          </a:p>
          <a:p>
            <a:pPr lvl="1"/>
            <a:r>
              <a:rPr lang="en-US" dirty="0">
                <a:solidFill>
                  <a:srgbClr val="0070C0"/>
                </a:solidFill>
              </a:rPr>
              <a:t>Array-based</a:t>
            </a:r>
            <a:r>
              <a:rPr lang="en-US" dirty="0"/>
              <a:t> implementation of list</a:t>
            </a:r>
          </a:p>
          <a:p>
            <a:pPr lvl="1"/>
            <a:r>
              <a:rPr lang="en-US" dirty="0">
                <a:solidFill>
                  <a:srgbClr val="0070C0"/>
                </a:solidFill>
              </a:rPr>
              <a:t>Pointers-based</a:t>
            </a:r>
            <a:r>
              <a:rPr lang="en-US" dirty="0"/>
              <a:t> implementation of list (called Linked List)</a:t>
            </a:r>
          </a:p>
          <a:p>
            <a:endParaRPr lang="en-US" dirty="0"/>
          </a:p>
        </p:txBody>
      </p:sp>
      <p:sp>
        <p:nvSpPr>
          <p:cNvPr id="4" name="Footer Placeholder 3"/>
          <p:cNvSpPr>
            <a:spLocks noGrp="1"/>
          </p:cNvSpPr>
          <p:nvPr>
            <p:ph type="ftr" sz="quarter" idx="10"/>
          </p:nvPr>
        </p:nvSpPr>
        <p:spPr/>
        <p:txBody>
          <a:bodyPr/>
          <a:lstStyle/>
          <a:p>
            <a:r>
              <a:rPr lang="en-GB"/>
              <a:t>5 - Lists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29</a:t>
            </a:fld>
            <a:endParaRPr lang="en-GB"/>
          </a:p>
        </p:txBody>
      </p:sp>
    </p:spTree>
    <p:extLst>
      <p:ext uri="{BB962C8B-B14F-4D97-AF65-F5344CB8AC3E}">
        <p14:creationId xmlns:p14="http://schemas.microsoft.com/office/powerpoint/2010/main" val="292991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Bubble Sort Algorithm (recap)</a:t>
            </a:r>
            <a:endParaRPr lang="en-US" dirty="0"/>
          </a:p>
        </p:txBody>
      </p:sp>
      <p:pic>
        <p:nvPicPr>
          <p:cNvPr id="6" name="Content Placeholder 5"/>
          <p:cNvPicPr>
            <a:picLocks noGrp="1" noChangeAspect="1"/>
          </p:cNvPicPr>
          <p:nvPr>
            <p:ph idx="1"/>
          </p:nvPr>
        </p:nvPicPr>
        <p:blipFill rotWithShape="1">
          <a:blip r:embed="rId2"/>
          <a:srcRect t="-2019" b="9136"/>
          <a:stretch/>
        </p:blipFill>
        <p:spPr>
          <a:xfrm>
            <a:off x="323528" y="1052736"/>
            <a:ext cx="8304198" cy="3312368"/>
          </a:xfrm>
          <a:prstGeom prst="rect">
            <a:avLst/>
          </a:prstGeom>
        </p:spPr>
      </p:pic>
      <p:sp>
        <p:nvSpPr>
          <p:cNvPr id="4" name="Footer Placeholder 3"/>
          <p:cNvSpPr>
            <a:spLocks noGrp="1"/>
          </p:cNvSpPr>
          <p:nvPr>
            <p:ph type="ftr" sz="quarter" idx="10"/>
          </p:nvPr>
        </p:nvSpPr>
        <p:spPr/>
        <p:txBody>
          <a:bodyPr/>
          <a:lstStyle/>
          <a:p>
            <a:r>
              <a:rPr lang="en-GB" smtClean="0"/>
              <a:t>4-Array Sorting</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3</a:t>
            </a:fld>
            <a:endParaRPr lang="en-GB"/>
          </a:p>
        </p:txBody>
      </p:sp>
    </p:spTree>
    <p:extLst>
      <p:ext uri="{BB962C8B-B14F-4D97-AF65-F5344CB8AC3E}">
        <p14:creationId xmlns:p14="http://schemas.microsoft.com/office/powerpoint/2010/main" val="35822851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r>
              <a:rPr lang="en-GB"/>
              <a:t>5 - Lists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30</a:t>
            </a:fld>
            <a:endParaRPr lang="en-GB"/>
          </a:p>
        </p:txBody>
      </p:sp>
      <p:sp>
        <p:nvSpPr>
          <p:cNvPr id="6" name="TextBox 5"/>
          <p:cNvSpPr txBox="1"/>
          <p:nvPr/>
        </p:nvSpPr>
        <p:spPr>
          <a:xfrm>
            <a:off x="1043608" y="3410332"/>
            <a:ext cx="6840760" cy="523220"/>
          </a:xfrm>
          <a:prstGeom prst="rect">
            <a:avLst/>
          </a:prstGeom>
          <a:noFill/>
        </p:spPr>
        <p:txBody>
          <a:bodyPr wrap="square" rtlCol="0">
            <a:spAutoFit/>
          </a:bodyPr>
          <a:lstStyle/>
          <a:p>
            <a:pPr algn="ctr"/>
            <a:r>
              <a:rPr lang="de-DE" sz="2800" dirty="0">
                <a:solidFill>
                  <a:srgbClr val="0070C0"/>
                </a:solidFill>
              </a:rPr>
              <a:t>Array-Based Implementation of Lists</a:t>
            </a:r>
            <a:endParaRPr lang="en-US" sz="2800" dirty="0">
              <a:solidFill>
                <a:srgbClr val="0070C0"/>
              </a:solidFill>
            </a:endParaRPr>
          </a:p>
        </p:txBody>
      </p:sp>
    </p:spTree>
    <p:extLst>
      <p:ext uri="{BB962C8B-B14F-4D97-AF65-F5344CB8AC3E}">
        <p14:creationId xmlns:p14="http://schemas.microsoft.com/office/powerpoint/2010/main" val="28666161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Array-Based Implementation</a:t>
            </a:r>
          </a:p>
        </p:txBody>
      </p:sp>
      <p:sp>
        <p:nvSpPr>
          <p:cNvPr id="3" name="Content Placeholder 2"/>
          <p:cNvSpPr>
            <a:spLocks noGrp="1"/>
          </p:cNvSpPr>
          <p:nvPr>
            <p:ph idx="1"/>
          </p:nvPr>
        </p:nvSpPr>
        <p:spPr/>
        <p:txBody>
          <a:bodyPr/>
          <a:lstStyle/>
          <a:p>
            <a:r>
              <a:rPr lang="en-US" dirty="0"/>
              <a:t>An array is a viable choice for storing list elements</a:t>
            </a:r>
          </a:p>
          <a:p>
            <a:pPr lvl="1"/>
            <a:r>
              <a:rPr lang="en-US" dirty="0"/>
              <a:t>Elements are sequential</a:t>
            </a:r>
          </a:p>
          <a:p>
            <a:pPr lvl="1"/>
            <a:r>
              <a:rPr lang="en-US" dirty="0"/>
              <a:t>Array is a commonly available data type</a:t>
            </a:r>
          </a:p>
          <a:p>
            <a:pPr lvl="1"/>
            <a:r>
              <a:rPr lang="en-US" dirty="0"/>
              <a:t>Algorithm development is easy</a:t>
            </a:r>
          </a:p>
          <a:p>
            <a:endParaRPr lang="en-US" dirty="0"/>
          </a:p>
          <a:p>
            <a:r>
              <a:rPr lang="en-US" dirty="0"/>
              <a:t>Normally sequential orderings of list elements match with array indices</a:t>
            </a:r>
          </a:p>
          <a:p>
            <a:endParaRPr lang="en-US" dirty="0"/>
          </a:p>
        </p:txBody>
      </p:sp>
      <p:sp>
        <p:nvSpPr>
          <p:cNvPr id="4" name="Footer Placeholder 3"/>
          <p:cNvSpPr>
            <a:spLocks noGrp="1"/>
          </p:cNvSpPr>
          <p:nvPr>
            <p:ph type="ftr" sz="quarter" idx="10"/>
          </p:nvPr>
        </p:nvSpPr>
        <p:spPr/>
        <p:txBody>
          <a:bodyPr/>
          <a:lstStyle/>
          <a:p>
            <a:r>
              <a:rPr lang="en-GB"/>
              <a:t>5 - Lists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31</a:t>
            </a:fld>
            <a:endParaRPr lang="en-GB"/>
          </a:p>
        </p:txBody>
      </p:sp>
      <p:grpSp>
        <p:nvGrpSpPr>
          <p:cNvPr id="43" name="Group 42"/>
          <p:cNvGrpSpPr/>
          <p:nvPr/>
        </p:nvGrpSpPr>
        <p:grpSpPr>
          <a:xfrm>
            <a:off x="1140469" y="4150739"/>
            <a:ext cx="6863062" cy="1439195"/>
            <a:chOff x="2195736" y="3873164"/>
            <a:chExt cx="6863062" cy="1439195"/>
          </a:xfrm>
        </p:grpSpPr>
        <p:sp>
          <p:nvSpPr>
            <p:cNvPr id="7" name="TextBox 6"/>
            <p:cNvSpPr txBox="1"/>
            <p:nvPr/>
          </p:nvSpPr>
          <p:spPr>
            <a:xfrm>
              <a:off x="3062088" y="4568418"/>
              <a:ext cx="5542360" cy="369332"/>
            </a:xfrm>
            <a:prstGeom prst="rect">
              <a:avLst/>
            </a:prstGeom>
            <a:noFill/>
            <a:ln w="25400">
              <a:solidFill>
                <a:schemeClr val="tx1"/>
              </a:solidFill>
            </a:ln>
          </p:spPr>
          <p:txBody>
            <a:bodyPr wrap="square" rtlCol="0">
              <a:spAutoFit/>
            </a:bodyPr>
            <a:lstStyle/>
            <a:p>
              <a:r>
                <a:rPr lang="en-US" dirty="0"/>
                <a:t>   </a:t>
              </a:r>
            </a:p>
          </p:txBody>
        </p:sp>
        <p:cxnSp>
          <p:nvCxnSpPr>
            <p:cNvPr id="8" name="Straight Connector 7"/>
            <p:cNvCxnSpPr/>
            <p:nvPr/>
          </p:nvCxnSpPr>
          <p:spPr>
            <a:xfrm>
              <a:off x="3673614" y="4568418"/>
              <a:ext cx="0" cy="3600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329688" y="4568418"/>
              <a:ext cx="0" cy="3600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989190" y="4568418"/>
              <a:ext cx="0" cy="3600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95736" y="4571836"/>
              <a:ext cx="791561" cy="369332"/>
            </a:xfrm>
            <a:prstGeom prst="rect">
              <a:avLst/>
            </a:prstGeom>
            <a:noFill/>
          </p:spPr>
          <p:txBody>
            <a:bodyPr wrap="square" rtlCol="0">
              <a:spAutoFit/>
            </a:bodyPr>
            <a:lstStyle/>
            <a:p>
              <a:r>
                <a:rPr lang="en-US" dirty="0"/>
                <a:t>Array</a:t>
              </a:r>
            </a:p>
          </p:txBody>
        </p:sp>
        <p:cxnSp>
          <p:nvCxnSpPr>
            <p:cNvPr id="18" name="Straight Connector 17"/>
            <p:cNvCxnSpPr/>
            <p:nvPr/>
          </p:nvCxnSpPr>
          <p:spPr>
            <a:xfrm>
              <a:off x="6326480" y="4571836"/>
              <a:ext cx="0" cy="3600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70527" y="3947106"/>
              <a:ext cx="791561" cy="369332"/>
            </a:xfrm>
            <a:prstGeom prst="rect">
              <a:avLst/>
            </a:prstGeom>
            <a:noFill/>
          </p:spPr>
          <p:txBody>
            <a:bodyPr wrap="square" rtlCol="0">
              <a:spAutoFit/>
            </a:bodyPr>
            <a:lstStyle/>
            <a:p>
              <a:r>
                <a:rPr lang="en-US" dirty="0"/>
                <a:t>List</a:t>
              </a:r>
            </a:p>
          </p:txBody>
        </p:sp>
        <p:sp>
          <p:nvSpPr>
            <p:cNvPr id="21" name="TextBox 20"/>
            <p:cNvSpPr txBox="1"/>
            <p:nvPr/>
          </p:nvSpPr>
          <p:spPr>
            <a:xfrm>
              <a:off x="5297795" y="4496994"/>
              <a:ext cx="648072" cy="369332"/>
            </a:xfrm>
            <a:prstGeom prst="rect">
              <a:avLst/>
            </a:prstGeom>
            <a:noFill/>
          </p:spPr>
          <p:txBody>
            <a:bodyPr wrap="square" rtlCol="0">
              <a:spAutoFit/>
            </a:bodyPr>
            <a:lstStyle/>
            <a:p>
              <a:pPr algn="ctr"/>
              <a:r>
                <a:rPr lang="en-US" dirty="0"/>
                <a:t>….</a:t>
              </a:r>
              <a:endParaRPr lang="en-US" baseline="-25000" dirty="0"/>
            </a:p>
          </p:txBody>
        </p:sp>
        <p:cxnSp>
          <p:nvCxnSpPr>
            <p:cNvPr id="22" name="Straight Connector 21"/>
            <p:cNvCxnSpPr/>
            <p:nvPr/>
          </p:nvCxnSpPr>
          <p:spPr>
            <a:xfrm>
              <a:off x="6948264" y="4581128"/>
              <a:ext cx="0" cy="3600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956376" y="4581128"/>
              <a:ext cx="0" cy="3600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27283" y="4496994"/>
              <a:ext cx="648072" cy="369332"/>
            </a:xfrm>
            <a:prstGeom prst="rect">
              <a:avLst/>
            </a:prstGeom>
            <a:noFill/>
          </p:spPr>
          <p:txBody>
            <a:bodyPr wrap="square" rtlCol="0">
              <a:spAutoFit/>
            </a:bodyPr>
            <a:lstStyle/>
            <a:p>
              <a:pPr algn="ctr"/>
              <a:r>
                <a:rPr lang="en-US" dirty="0"/>
                <a:t>….</a:t>
              </a:r>
              <a:endParaRPr lang="en-US" baseline="-25000" dirty="0"/>
            </a:p>
          </p:txBody>
        </p:sp>
        <p:grpSp>
          <p:nvGrpSpPr>
            <p:cNvPr id="28" name="Group 27"/>
            <p:cNvGrpSpPr/>
            <p:nvPr/>
          </p:nvGrpSpPr>
          <p:grpSpPr>
            <a:xfrm>
              <a:off x="3025542" y="3888430"/>
              <a:ext cx="648072" cy="635956"/>
              <a:chOff x="3025542" y="3888430"/>
              <a:chExt cx="648072" cy="635956"/>
            </a:xfrm>
          </p:grpSpPr>
          <p:sp>
            <p:nvSpPr>
              <p:cNvPr id="13" name="TextBox 12"/>
              <p:cNvSpPr txBox="1"/>
              <p:nvPr/>
            </p:nvSpPr>
            <p:spPr>
              <a:xfrm>
                <a:off x="3025542" y="3888430"/>
                <a:ext cx="648072" cy="369332"/>
              </a:xfrm>
              <a:prstGeom prst="rect">
                <a:avLst/>
              </a:prstGeom>
              <a:noFill/>
            </p:spPr>
            <p:txBody>
              <a:bodyPr wrap="square" rtlCol="0">
                <a:spAutoFit/>
              </a:bodyPr>
              <a:lstStyle/>
              <a:p>
                <a:pPr algn="ctr"/>
                <a:r>
                  <a:rPr lang="en-US" dirty="0"/>
                  <a:t>a</a:t>
                </a:r>
                <a:r>
                  <a:rPr lang="en-US" baseline="-25000" dirty="0"/>
                  <a:t>1</a:t>
                </a:r>
              </a:p>
            </p:txBody>
          </p:sp>
          <p:cxnSp>
            <p:nvCxnSpPr>
              <p:cNvPr id="26" name="Straight Arrow Connector 25"/>
              <p:cNvCxnSpPr>
                <a:stCxn id="13" idx="2"/>
              </p:cNvCxnSpPr>
              <p:nvPr/>
            </p:nvCxnSpPr>
            <p:spPr>
              <a:xfrm>
                <a:off x="3349578" y="4257762"/>
                <a:ext cx="0" cy="2666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3635896" y="3873164"/>
              <a:ext cx="648072" cy="635956"/>
              <a:chOff x="3025542" y="3888430"/>
              <a:chExt cx="648072" cy="635956"/>
            </a:xfrm>
          </p:grpSpPr>
          <p:sp>
            <p:nvSpPr>
              <p:cNvPr id="30" name="TextBox 29"/>
              <p:cNvSpPr txBox="1"/>
              <p:nvPr/>
            </p:nvSpPr>
            <p:spPr>
              <a:xfrm>
                <a:off x="3025542" y="3888430"/>
                <a:ext cx="648072" cy="369332"/>
              </a:xfrm>
              <a:prstGeom prst="rect">
                <a:avLst/>
              </a:prstGeom>
              <a:noFill/>
            </p:spPr>
            <p:txBody>
              <a:bodyPr wrap="square" rtlCol="0">
                <a:spAutoFit/>
              </a:bodyPr>
              <a:lstStyle/>
              <a:p>
                <a:pPr algn="ctr"/>
                <a:r>
                  <a:rPr lang="en-US" dirty="0"/>
                  <a:t>a</a:t>
                </a:r>
                <a:r>
                  <a:rPr lang="en-US" baseline="-25000" dirty="0"/>
                  <a:t>2</a:t>
                </a:r>
              </a:p>
            </p:txBody>
          </p:sp>
          <p:cxnSp>
            <p:nvCxnSpPr>
              <p:cNvPr id="31" name="Straight Arrow Connector 30"/>
              <p:cNvCxnSpPr>
                <a:stCxn id="30" idx="2"/>
              </p:cNvCxnSpPr>
              <p:nvPr/>
            </p:nvCxnSpPr>
            <p:spPr>
              <a:xfrm>
                <a:off x="3349578" y="4257762"/>
                <a:ext cx="0" cy="2666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4283968" y="3883350"/>
              <a:ext cx="648072" cy="635956"/>
              <a:chOff x="3025542" y="3888430"/>
              <a:chExt cx="648072" cy="635956"/>
            </a:xfrm>
          </p:grpSpPr>
          <p:sp>
            <p:nvSpPr>
              <p:cNvPr id="33" name="TextBox 32"/>
              <p:cNvSpPr txBox="1"/>
              <p:nvPr/>
            </p:nvSpPr>
            <p:spPr>
              <a:xfrm>
                <a:off x="3025542" y="3888430"/>
                <a:ext cx="648072" cy="369332"/>
              </a:xfrm>
              <a:prstGeom prst="rect">
                <a:avLst/>
              </a:prstGeom>
              <a:noFill/>
            </p:spPr>
            <p:txBody>
              <a:bodyPr wrap="square" rtlCol="0">
                <a:spAutoFit/>
              </a:bodyPr>
              <a:lstStyle/>
              <a:p>
                <a:pPr algn="ctr"/>
                <a:r>
                  <a:rPr lang="en-US" dirty="0"/>
                  <a:t>a</a:t>
                </a:r>
                <a:r>
                  <a:rPr lang="en-US" baseline="-25000" dirty="0"/>
                  <a:t>3</a:t>
                </a:r>
              </a:p>
            </p:txBody>
          </p:sp>
          <p:cxnSp>
            <p:nvCxnSpPr>
              <p:cNvPr id="34" name="Straight Arrow Connector 33"/>
              <p:cNvCxnSpPr>
                <a:stCxn id="33" idx="2"/>
              </p:cNvCxnSpPr>
              <p:nvPr/>
            </p:nvCxnSpPr>
            <p:spPr>
              <a:xfrm>
                <a:off x="3349578" y="4257762"/>
                <a:ext cx="0" cy="2666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272788" y="3884315"/>
              <a:ext cx="648072" cy="635956"/>
              <a:chOff x="3025542" y="3888430"/>
              <a:chExt cx="648072" cy="635956"/>
            </a:xfrm>
          </p:grpSpPr>
          <p:sp>
            <p:nvSpPr>
              <p:cNvPr id="36" name="TextBox 35"/>
              <p:cNvSpPr txBox="1"/>
              <p:nvPr/>
            </p:nvSpPr>
            <p:spPr>
              <a:xfrm>
                <a:off x="3025542" y="3888430"/>
                <a:ext cx="648072" cy="369332"/>
              </a:xfrm>
              <a:prstGeom prst="rect">
                <a:avLst/>
              </a:prstGeom>
              <a:noFill/>
            </p:spPr>
            <p:txBody>
              <a:bodyPr wrap="square" rtlCol="0">
                <a:spAutoFit/>
              </a:bodyPr>
              <a:lstStyle/>
              <a:p>
                <a:pPr algn="ctr"/>
                <a:r>
                  <a:rPr lang="en-US" dirty="0"/>
                  <a:t>a</a:t>
                </a:r>
                <a:r>
                  <a:rPr lang="en-US" baseline="-25000" dirty="0"/>
                  <a:t>n</a:t>
                </a:r>
              </a:p>
            </p:txBody>
          </p:sp>
          <p:cxnSp>
            <p:nvCxnSpPr>
              <p:cNvPr id="37" name="Straight Arrow Connector 36"/>
              <p:cNvCxnSpPr>
                <a:stCxn id="36" idx="2"/>
              </p:cNvCxnSpPr>
              <p:nvPr/>
            </p:nvCxnSpPr>
            <p:spPr>
              <a:xfrm>
                <a:off x="3349578" y="4257762"/>
                <a:ext cx="0" cy="2666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3025542" y="4941168"/>
              <a:ext cx="648072" cy="369332"/>
            </a:xfrm>
            <a:prstGeom prst="rect">
              <a:avLst/>
            </a:prstGeom>
            <a:noFill/>
          </p:spPr>
          <p:txBody>
            <a:bodyPr wrap="square" rtlCol="0">
              <a:spAutoFit/>
            </a:bodyPr>
            <a:lstStyle/>
            <a:p>
              <a:pPr algn="ctr"/>
              <a:r>
                <a:rPr lang="en-US" dirty="0"/>
                <a:t>a[0]</a:t>
              </a:r>
              <a:endParaRPr lang="en-US" baseline="-25000" dirty="0"/>
            </a:p>
          </p:txBody>
        </p:sp>
        <p:sp>
          <p:nvSpPr>
            <p:cNvPr id="39" name="TextBox 38"/>
            <p:cNvSpPr txBox="1"/>
            <p:nvPr/>
          </p:nvSpPr>
          <p:spPr>
            <a:xfrm>
              <a:off x="3669349" y="4941168"/>
              <a:ext cx="648072" cy="369332"/>
            </a:xfrm>
            <a:prstGeom prst="rect">
              <a:avLst/>
            </a:prstGeom>
            <a:noFill/>
          </p:spPr>
          <p:txBody>
            <a:bodyPr wrap="square" rtlCol="0">
              <a:spAutoFit/>
            </a:bodyPr>
            <a:lstStyle/>
            <a:p>
              <a:pPr algn="ctr"/>
              <a:r>
                <a:rPr lang="en-US" dirty="0"/>
                <a:t>a[1]</a:t>
              </a:r>
              <a:endParaRPr lang="en-US" baseline="-25000" dirty="0"/>
            </a:p>
          </p:txBody>
        </p:sp>
        <p:sp>
          <p:nvSpPr>
            <p:cNvPr id="40" name="TextBox 39"/>
            <p:cNvSpPr txBox="1"/>
            <p:nvPr/>
          </p:nvSpPr>
          <p:spPr>
            <a:xfrm>
              <a:off x="4344825" y="4941168"/>
              <a:ext cx="648072" cy="369332"/>
            </a:xfrm>
            <a:prstGeom prst="rect">
              <a:avLst/>
            </a:prstGeom>
            <a:noFill/>
          </p:spPr>
          <p:txBody>
            <a:bodyPr wrap="square" rtlCol="0">
              <a:spAutoFit/>
            </a:bodyPr>
            <a:lstStyle/>
            <a:p>
              <a:pPr algn="ctr"/>
              <a:r>
                <a:rPr lang="en-US" dirty="0"/>
                <a:t>a[2]</a:t>
              </a:r>
              <a:endParaRPr lang="en-US" baseline="-25000" dirty="0"/>
            </a:p>
          </p:txBody>
        </p:sp>
        <p:sp>
          <p:nvSpPr>
            <p:cNvPr id="41" name="TextBox 40"/>
            <p:cNvSpPr txBox="1"/>
            <p:nvPr/>
          </p:nvSpPr>
          <p:spPr>
            <a:xfrm>
              <a:off x="6169435" y="4943027"/>
              <a:ext cx="873139" cy="369332"/>
            </a:xfrm>
            <a:prstGeom prst="rect">
              <a:avLst/>
            </a:prstGeom>
            <a:noFill/>
          </p:spPr>
          <p:txBody>
            <a:bodyPr wrap="square" rtlCol="0">
              <a:spAutoFit/>
            </a:bodyPr>
            <a:lstStyle/>
            <a:p>
              <a:pPr algn="ctr"/>
              <a:r>
                <a:rPr lang="en-US" dirty="0"/>
                <a:t>a[n-1]</a:t>
              </a:r>
              <a:endParaRPr lang="en-US" baseline="-25000" dirty="0"/>
            </a:p>
          </p:txBody>
        </p:sp>
        <p:sp>
          <p:nvSpPr>
            <p:cNvPr id="42" name="TextBox 41"/>
            <p:cNvSpPr txBox="1"/>
            <p:nvPr/>
          </p:nvSpPr>
          <p:spPr>
            <a:xfrm>
              <a:off x="7695900" y="4941168"/>
              <a:ext cx="1362898" cy="369332"/>
            </a:xfrm>
            <a:prstGeom prst="rect">
              <a:avLst/>
            </a:prstGeom>
            <a:noFill/>
          </p:spPr>
          <p:txBody>
            <a:bodyPr wrap="square" rtlCol="0">
              <a:spAutoFit/>
            </a:bodyPr>
            <a:lstStyle/>
            <a:p>
              <a:pPr algn="ctr"/>
              <a:r>
                <a:rPr lang="en-US" dirty="0"/>
                <a:t>a[SIZE -1]</a:t>
              </a:r>
              <a:endParaRPr lang="en-US" baseline="-25000" dirty="0"/>
            </a:p>
          </p:txBody>
        </p:sp>
      </p:grpSp>
    </p:spTree>
    <p:extLst>
      <p:ext uri="{BB962C8B-B14F-4D97-AF65-F5344CB8AC3E}">
        <p14:creationId xmlns:p14="http://schemas.microsoft.com/office/powerpoint/2010/main" val="35002556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Operations</a:t>
            </a:r>
          </a:p>
        </p:txBody>
      </p:sp>
      <p:sp>
        <p:nvSpPr>
          <p:cNvPr id="3" name="Content Placeholder 2"/>
          <p:cNvSpPr>
            <a:spLocks noGrp="1"/>
          </p:cNvSpPr>
          <p:nvPr>
            <p:ph idx="1"/>
          </p:nvPr>
        </p:nvSpPr>
        <p:spPr/>
        <p:txBody>
          <a:bodyPr/>
          <a:lstStyle/>
          <a:p>
            <a:r>
              <a:rPr lang="en-US" dirty="0"/>
              <a:t>Constructor</a:t>
            </a:r>
          </a:p>
          <a:p>
            <a:pPr lvl="1"/>
            <a:r>
              <a:rPr lang="en-US" dirty="0"/>
              <a:t>Static array allocated at compile time</a:t>
            </a:r>
          </a:p>
          <a:p>
            <a:r>
              <a:rPr lang="en-US" dirty="0" err="1">
                <a:latin typeface="Consolas" panose="020B0609020204030204" pitchFamily="49" charset="0"/>
                <a:cs typeface="Courier New" panose="02070309020205020404" pitchFamily="49" charset="0"/>
              </a:rPr>
              <a:t>isEmpty</a:t>
            </a:r>
            <a:endParaRPr lang="en-US" dirty="0">
              <a:latin typeface="Consolas" panose="020B0609020204030204" pitchFamily="49" charset="0"/>
              <a:cs typeface="Courier New" panose="02070309020205020404" pitchFamily="49" charset="0"/>
            </a:endParaRPr>
          </a:p>
          <a:p>
            <a:pPr lvl="1"/>
            <a:r>
              <a:rPr lang="en-US" dirty="0"/>
              <a:t>Check if </a:t>
            </a:r>
            <a:r>
              <a:rPr lang="en-US" dirty="0">
                <a:latin typeface="Consolas" panose="020B0609020204030204" pitchFamily="49" charset="0"/>
              </a:rPr>
              <a:t>size == 0</a:t>
            </a:r>
          </a:p>
          <a:p>
            <a:r>
              <a:rPr lang="en-US" dirty="0">
                <a:latin typeface="Consolas" panose="020B0609020204030204" pitchFamily="49" charset="0"/>
                <a:cs typeface="Courier New" panose="02070309020205020404" pitchFamily="49" charset="0"/>
              </a:rPr>
              <a:t>traverse/ print</a:t>
            </a:r>
          </a:p>
          <a:p>
            <a:pPr lvl="1"/>
            <a:r>
              <a:rPr lang="en-US" dirty="0"/>
              <a:t>Use a loop from 0</a:t>
            </a:r>
            <a:r>
              <a:rPr lang="en-US" baseline="30000" dirty="0"/>
              <a:t>th</a:t>
            </a:r>
            <a:r>
              <a:rPr lang="en-US" dirty="0"/>
              <a:t> element to </a:t>
            </a:r>
            <a:r>
              <a:rPr lang="en-US" dirty="0">
                <a:latin typeface="Consolas" panose="020B0609020204030204" pitchFamily="49" charset="0"/>
              </a:rPr>
              <a:t>size – 1</a:t>
            </a:r>
          </a:p>
          <a:p>
            <a:r>
              <a:rPr lang="en-US" dirty="0">
                <a:latin typeface="Consolas" panose="020B0609020204030204" pitchFamily="49" charset="0"/>
                <a:cs typeface="Courier New" panose="02070309020205020404" pitchFamily="49" charset="0"/>
              </a:rPr>
              <a:t>insert</a:t>
            </a:r>
          </a:p>
          <a:p>
            <a:pPr lvl="1"/>
            <a:r>
              <a:rPr lang="en-US" dirty="0"/>
              <a:t>Shift elements to right of insertion point</a:t>
            </a:r>
          </a:p>
          <a:p>
            <a:r>
              <a:rPr lang="en-US" dirty="0">
                <a:latin typeface="Consolas" panose="020B0609020204030204" pitchFamily="49" charset="0"/>
                <a:cs typeface="Courier New" panose="02070309020205020404" pitchFamily="49" charset="0"/>
              </a:rPr>
              <a:t>delete</a:t>
            </a:r>
          </a:p>
          <a:p>
            <a:pPr lvl="1"/>
            <a:r>
              <a:rPr lang="en-US" dirty="0"/>
              <a:t>Shift elements back</a:t>
            </a:r>
          </a:p>
          <a:p>
            <a:endParaRPr lang="en-US" dirty="0"/>
          </a:p>
        </p:txBody>
      </p:sp>
      <p:sp>
        <p:nvSpPr>
          <p:cNvPr id="4" name="Footer Placeholder 3"/>
          <p:cNvSpPr>
            <a:spLocks noGrp="1"/>
          </p:cNvSpPr>
          <p:nvPr>
            <p:ph type="ftr" sz="quarter" idx="10"/>
          </p:nvPr>
        </p:nvSpPr>
        <p:spPr/>
        <p:txBody>
          <a:bodyPr/>
          <a:lstStyle/>
          <a:p>
            <a:r>
              <a:rPr lang="en-GB"/>
              <a:t>5 - Lists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32</a:t>
            </a:fld>
            <a:endParaRPr lang="en-GB"/>
          </a:p>
        </p:txBody>
      </p:sp>
      <p:pic>
        <p:nvPicPr>
          <p:cNvPr id="7" name="Picture 6" descr="C:\Users\dwharder\Desktop\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1995938"/>
            <a:ext cx="2050777" cy="1349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C:\Users\dwharder\Desktop\r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4371641"/>
            <a:ext cx="2033864" cy="1338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677508" y="1338944"/>
            <a:ext cx="1728192" cy="584775"/>
          </a:xfrm>
          <a:prstGeom prst="rect">
            <a:avLst/>
          </a:prstGeom>
          <a:noFill/>
        </p:spPr>
        <p:txBody>
          <a:bodyPr wrap="square" rtlCol="0">
            <a:spAutoFit/>
          </a:bodyPr>
          <a:lstStyle/>
          <a:p>
            <a:pPr algn="ctr"/>
            <a:r>
              <a:rPr lang="en-US" sz="1600" dirty="0"/>
              <a:t>Insertion of a new object</a:t>
            </a:r>
          </a:p>
        </p:txBody>
      </p:sp>
      <p:sp>
        <p:nvSpPr>
          <p:cNvPr id="10" name="TextBox 9"/>
          <p:cNvSpPr txBox="1"/>
          <p:nvPr/>
        </p:nvSpPr>
        <p:spPr>
          <a:xfrm>
            <a:off x="6669052" y="3786866"/>
            <a:ext cx="1728192" cy="584775"/>
          </a:xfrm>
          <a:prstGeom prst="rect">
            <a:avLst/>
          </a:prstGeom>
          <a:noFill/>
        </p:spPr>
        <p:txBody>
          <a:bodyPr wrap="square" rtlCol="0">
            <a:spAutoFit/>
          </a:bodyPr>
          <a:lstStyle/>
          <a:p>
            <a:pPr algn="ctr"/>
            <a:r>
              <a:rPr lang="en-US" sz="1600" dirty="0"/>
              <a:t>Removal of an object</a:t>
            </a:r>
          </a:p>
        </p:txBody>
      </p:sp>
    </p:spTree>
    <p:extLst>
      <p:ext uri="{BB962C8B-B14F-4D97-AF65-F5344CB8AC3E}">
        <p14:creationId xmlns:p14="http://schemas.microsoft.com/office/powerpoint/2010/main" val="374555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Inefficiency of Array-Based Implementation</a:t>
            </a:r>
          </a:p>
        </p:txBody>
      </p:sp>
      <p:sp>
        <p:nvSpPr>
          <p:cNvPr id="3" name="Content Placeholder 2"/>
          <p:cNvSpPr>
            <a:spLocks noGrp="1"/>
          </p:cNvSpPr>
          <p:nvPr>
            <p:ph idx="1"/>
          </p:nvPr>
        </p:nvSpPr>
        <p:spPr/>
        <p:txBody>
          <a:bodyPr/>
          <a:lstStyle/>
          <a:p>
            <a:r>
              <a:rPr lang="en-US" dirty="0">
                <a:latin typeface="Consolas" panose="020B0609020204030204" pitchFamily="49" charset="0"/>
                <a:cs typeface="Courier New" panose="02070309020205020404" pitchFamily="49" charset="0"/>
              </a:rPr>
              <a:t>insert()</a:t>
            </a:r>
            <a:r>
              <a:rPr lang="en-US" dirty="0">
                <a:latin typeface="Consolas" panose="020B0609020204030204" pitchFamily="49" charset="0"/>
              </a:rPr>
              <a:t>, </a:t>
            </a:r>
            <a:r>
              <a:rPr lang="en-US" dirty="0">
                <a:latin typeface="Consolas" panose="020B0609020204030204" pitchFamily="49" charset="0"/>
                <a:cs typeface="Courier New" panose="02070309020205020404" pitchFamily="49" charset="0"/>
              </a:rPr>
              <a:t>delete() </a:t>
            </a:r>
            <a:r>
              <a:rPr lang="en-US" dirty="0"/>
              <a:t>functions inefficient for dynamic lists </a:t>
            </a:r>
          </a:p>
          <a:p>
            <a:pPr lvl="1"/>
            <a:r>
              <a:rPr lang="en-US" dirty="0"/>
              <a:t>Frequent changes</a:t>
            </a:r>
          </a:p>
          <a:p>
            <a:pPr lvl="1"/>
            <a:r>
              <a:rPr lang="en-US" dirty="0"/>
              <a:t>Many insertions and deletions</a:t>
            </a:r>
          </a:p>
          <a:p>
            <a:endParaRPr lang="en-US" dirty="0"/>
          </a:p>
        </p:txBody>
      </p:sp>
      <p:sp>
        <p:nvSpPr>
          <p:cNvPr id="4" name="Footer Placeholder 3"/>
          <p:cNvSpPr>
            <a:spLocks noGrp="1"/>
          </p:cNvSpPr>
          <p:nvPr>
            <p:ph type="ftr" sz="quarter" idx="10"/>
          </p:nvPr>
        </p:nvSpPr>
        <p:spPr/>
        <p:txBody>
          <a:bodyPr/>
          <a:lstStyle/>
          <a:p>
            <a:r>
              <a:rPr lang="en-GB"/>
              <a:t>5 - Lists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33</a:t>
            </a:fld>
            <a:endParaRPr lang="en-GB"/>
          </a:p>
        </p:txBody>
      </p:sp>
    </p:spTree>
    <p:extLst>
      <p:ext uri="{BB962C8B-B14F-4D97-AF65-F5344CB8AC3E}">
        <p14:creationId xmlns:p14="http://schemas.microsoft.com/office/powerpoint/2010/main" val="41999107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Class with Static Arrays - Problems</a:t>
            </a:r>
          </a:p>
        </p:txBody>
      </p:sp>
      <p:sp>
        <p:nvSpPr>
          <p:cNvPr id="3" name="Content Placeholder 2"/>
          <p:cNvSpPr>
            <a:spLocks noGrp="1"/>
          </p:cNvSpPr>
          <p:nvPr>
            <p:ph idx="1"/>
          </p:nvPr>
        </p:nvSpPr>
        <p:spPr/>
        <p:txBody>
          <a:bodyPr/>
          <a:lstStyle/>
          <a:p>
            <a:r>
              <a:rPr lang="en-US" dirty="0"/>
              <a:t>Stuck with </a:t>
            </a:r>
            <a:r>
              <a:rPr lang="en-US" dirty="0">
                <a:solidFill>
                  <a:srgbClr val="0070C0"/>
                </a:solidFill>
              </a:rPr>
              <a:t>"one size fits all"</a:t>
            </a:r>
          </a:p>
          <a:p>
            <a:pPr lvl="1"/>
            <a:r>
              <a:rPr lang="en-US" dirty="0"/>
              <a:t>Could be wasting space</a:t>
            </a:r>
          </a:p>
          <a:p>
            <a:pPr lvl="1"/>
            <a:r>
              <a:rPr lang="en-US" dirty="0"/>
              <a:t>Could run out of space</a:t>
            </a:r>
          </a:p>
          <a:p>
            <a:endParaRPr lang="en-US" dirty="0"/>
          </a:p>
          <a:p>
            <a:r>
              <a:rPr lang="en-US" dirty="0"/>
              <a:t>Better to have instantiation of a list by specifying the capacity (i.e., size)</a:t>
            </a:r>
          </a:p>
          <a:p>
            <a:endParaRPr lang="en-US" dirty="0"/>
          </a:p>
          <a:p>
            <a:r>
              <a:rPr lang="en-US" dirty="0"/>
              <a:t>Consider creating a List class with dynamically-allocated array</a:t>
            </a:r>
          </a:p>
          <a:p>
            <a:endParaRPr lang="en-US" dirty="0"/>
          </a:p>
        </p:txBody>
      </p:sp>
      <p:sp>
        <p:nvSpPr>
          <p:cNvPr id="4" name="Footer Placeholder 3"/>
          <p:cNvSpPr>
            <a:spLocks noGrp="1"/>
          </p:cNvSpPr>
          <p:nvPr>
            <p:ph type="ftr" sz="quarter" idx="10"/>
          </p:nvPr>
        </p:nvSpPr>
        <p:spPr/>
        <p:txBody>
          <a:bodyPr/>
          <a:lstStyle/>
          <a:p>
            <a:r>
              <a:rPr lang="en-GB"/>
              <a:t>5 - Lists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34</a:t>
            </a:fld>
            <a:endParaRPr lang="en-GB"/>
          </a:p>
        </p:txBody>
      </p:sp>
    </p:spTree>
    <p:extLst>
      <p:ext uri="{BB962C8B-B14F-4D97-AF65-F5344CB8AC3E}">
        <p14:creationId xmlns:p14="http://schemas.microsoft.com/office/powerpoint/2010/main" val="39598584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Allocation of List Class (1)</a:t>
            </a:r>
          </a:p>
        </p:txBody>
      </p:sp>
      <p:sp>
        <p:nvSpPr>
          <p:cNvPr id="3" name="Content Placeholder 2"/>
          <p:cNvSpPr>
            <a:spLocks noGrp="1"/>
          </p:cNvSpPr>
          <p:nvPr>
            <p:ph idx="1"/>
          </p:nvPr>
        </p:nvSpPr>
        <p:spPr/>
        <p:txBody>
          <a:bodyPr/>
          <a:lstStyle/>
          <a:p>
            <a:r>
              <a:rPr lang="en-US" dirty="0"/>
              <a:t>Changes required in data members</a:t>
            </a:r>
          </a:p>
          <a:p>
            <a:pPr lvl="1"/>
            <a:r>
              <a:rPr lang="en-US" dirty="0"/>
              <a:t>Eliminate constant declaration for </a:t>
            </a:r>
            <a:r>
              <a:rPr lang="en-US" dirty="0">
                <a:latin typeface="Consolas" panose="020B0609020204030204" pitchFamily="49" charset="0"/>
              </a:rPr>
              <a:t>CAPACITY/SIZE</a:t>
            </a:r>
          </a:p>
          <a:p>
            <a:pPr lvl="1"/>
            <a:r>
              <a:rPr lang="en-US" dirty="0"/>
              <a:t>Data member to store capacity specified by client program</a:t>
            </a:r>
          </a:p>
          <a:p>
            <a:endParaRPr lang="en-US" dirty="0"/>
          </a:p>
          <a:p>
            <a:r>
              <a:rPr lang="en-US" dirty="0"/>
              <a:t>Little or no changes required for many function members</a:t>
            </a:r>
          </a:p>
          <a:p>
            <a:pPr lvl="1"/>
            <a:r>
              <a:rPr lang="en-US" dirty="0" err="1">
                <a:latin typeface="Consolas" panose="020B0609020204030204" pitchFamily="49" charset="0"/>
                <a:cs typeface="Courier New" panose="02070309020205020404" pitchFamily="49" charset="0"/>
              </a:rPr>
              <a:t>isEmpty</a:t>
            </a:r>
            <a:r>
              <a:rPr lang="en-US" dirty="0">
                <a:latin typeface="Consolas" panose="020B0609020204030204" pitchFamily="49" charset="0"/>
                <a:cs typeface="Courier New" panose="02070309020205020404" pitchFamily="49" charset="0"/>
              </a:rPr>
              <a:t>()</a:t>
            </a:r>
          </a:p>
          <a:p>
            <a:pPr lvl="1"/>
            <a:r>
              <a:rPr lang="en-US" dirty="0">
                <a:latin typeface="Consolas" panose="020B0609020204030204" pitchFamily="49" charset="0"/>
                <a:cs typeface="Courier New" panose="02070309020205020404" pitchFamily="49" charset="0"/>
              </a:rPr>
              <a:t>display()</a:t>
            </a:r>
          </a:p>
          <a:p>
            <a:pPr lvl="1"/>
            <a:r>
              <a:rPr lang="en-US">
                <a:latin typeface="Consolas" panose="020B0609020204030204" pitchFamily="49" charset="0"/>
                <a:cs typeface="Courier New" panose="02070309020205020404" pitchFamily="49" charset="0"/>
              </a:rPr>
              <a:t>delete()</a:t>
            </a:r>
            <a:endParaRPr lang="en-US" dirty="0">
              <a:latin typeface="Consolas" panose="020B0609020204030204" pitchFamily="49" charset="0"/>
              <a:cs typeface="Courier New" panose="02070309020205020404" pitchFamily="49" charset="0"/>
            </a:endParaRPr>
          </a:p>
          <a:p>
            <a:pPr lvl="1"/>
            <a:r>
              <a:rPr lang="en-US" dirty="0">
                <a:latin typeface="Consolas" panose="020B0609020204030204" pitchFamily="49" charset="0"/>
                <a:cs typeface="Courier New" panose="02070309020205020404" pitchFamily="49" charset="0"/>
              </a:rPr>
              <a:t>insert()</a:t>
            </a:r>
          </a:p>
          <a:p>
            <a:endParaRPr lang="en-US" dirty="0"/>
          </a:p>
        </p:txBody>
      </p:sp>
      <p:sp>
        <p:nvSpPr>
          <p:cNvPr id="4" name="Footer Placeholder 3"/>
          <p:cNvSpPr>
            <a:spLocks noGrp="1"/>
          </p:cNvSpPr>
          <p:nvPr>
            <p:ph type="ftr" sz="quarter" idx="10"/>
          </p:nvPr>
        </p:nvSpPr>
        <p:spPr/>
        <p:txBody>
          <a:bodyPr/>
          <a:lstStyle/>
          <a:p>
            <a:r>
              <a:rPr lang="en-GB"/>
              <a:t>5 - Lists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35</a:t>
            </a:fld>
            <a:endParaRPr lang="en-GB"/>
          </a:p>
        </p:txBody>
      </p:sp>
    </p:spTree>
    <p:extLst>
      <p:ext uri="{BB962C8B-B14F-4D97-AF65-F5344CB8AC3E}">
        <p14:creationId xmlns:p14="http://schemas.microsoft.com/office/powerpoint/2010/main" val="40922597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Allocation of List Class (2)</a:t>
            </a:r>
          </a:p>
        </p:txBody>
      </p:sp>
      <p:sp>
        <p:nvSpPr>
          <p:cNvPr id="3" name="Content Placeholder 2"/>
          <p:cNvSpPr>
            <a:spLocks noGrp="1"/>
          </p:cNvSpPr>
          <p:nvPr>
            <p:ph idx="1"/>
          </p:nvPr>
        </p:nvSpPr>
        <p:spPr>
          <a:xfrm>
            <a:off x="323850" y="1124744"/>
            <a:ext cx="8496300" cy="2160240"/>
          </a:xfrm>
        </p:spPr>
        <p:txBody>
          <a:bodyPr/>
          <a:lstStyle/>
          <a:p>
            <a:r>
              <a:rPr lang="en-US" dirty="0"/>
              <a:t>Now possible to specify different sized lists</a:t>
            </a:r>
            <a:br>
              <a:rPr lang="en-US" dirty="0"/>
            </a:br>
            <a:endParaRPr lang="en-US" dirty="0"/>
          </a:p>
        </p:txBody>
      </p:sp>
      <p:sp>
        <p:nvSpPr>
          <p:cNvPr id="4" name="Footer Placeholder 3"/>
          <p:cNvSpPr>
            <a:spLocks noGrp="1"/>
          </p:cNvSpPr>
          <p:nvPr>
            <p:ph type="ftr" sz="quarter" idx="10"/>
          </p:nvPr>
        </p:nvSpPr>
        <p:spPr/>
        <p:txBody>
          <a:bodyPr/>
          <a:lstStyle/>
          <a:p>
            <a:r>
              <a:rPr lang="en-GB"/>
              <a:t>5 - Lists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36</a:t>
            </a:fld>
            <a:endParaRPr lang="en-GB" dirty="0"/>
          </a:p>
        </p:txBody>
      </p:sp>
      <p:sp>
        <p:nvSpPr>
          <p:cNvPr id="6" name="TextBox 5"/>
          <p:cNvSpPr txBox="1"/>
          <p:nvPr/>
        </p:nvSpPr>
        <p:spPr>
          <a:xfrm>
            <a:off x="2482713" y="1980887"/>
            <a:ext cx="4178572" cy="1015663"/>
          </a:xfrm>
          <a:prstGeom prst="rect">
            <a:avLst/>
          </a:prstGeom>
          <a:noFill/>
          <a:ln w="0">
            <a:solidFill>
              <a:schemeClr val="tx1"/>
            </a:solidFill>
          </a:ln>
        </p:spPr>
        <p:txBody>
          <a:bodyPr wrap="square" rtlCol="0">
            <a:spAutoFit/>
          </a:bodyPr>
          <a:lstStyle/>
          <a:p>
            <a:r>
              <a:rPr lang="en-US" sz="2000" dirty="0" err="1">
                <a:latin typeface="Consolas" panose="020B0609020204030204" pitchFamily="49" charset="0"/>
                <a:cs typeface="Courier New" panose="02070309020205020404" pitchFamily="49" charset="0"/>
              </a:rPr>
              <a:t>cin</a:t>
            </a:r>
            <a:r>
              <a:rPr lang="en-US" sz="2000" dirty="0">
                <a:latin typeface="Consolas" panose="020B0609020204030204" pitchFamily="49" charset="0"/>
                <a:cs typeface="Courier New" panose="02070309020205020404" pitchFamily="49" charset="0"/>
              </a:rPr>
              <a:t> &gt;&gt; </a:t>
            </a:r>
            <a:r>
              <a:rPr lang="en-US" sz="2000" dirty="0" err="1">
                <a:latin typeface="Consolas" panose="020B0609020204030204" pitchFamily="49" charset="0"/>
                <a:cs typeface="Courier New" panose="02070309020205020404" pitchFamily="49" charset="0"/>
              </a:rPr>
              <a:t>maxListSize</a:t>
            </a:r>
            <a:r>
              <a:rPr lang="en-US" sz="2000" dirty="0">
                <a:latin typeface="Consolas" panose="020B0609020204030204" pitchFamily="49" charset="0"/>
                <a:cs typeface="Courier New" panose="02070309020205020404" pitchFamily="49" charset="0"/>
              </a:rPr>
              <a:t>;</a:t>
            </a:r>
            <a:br>
              <a:rPr lang="en-US" sz="2000" dirty="0">
                <a:latin typeface="Consolas" panose="020B0609020204030204" pitchFamily="49" charset="0"/>
                <a:cs typeface="Courier New" panose="02070309020205020404" pitchFamily="49" charset="0"/>
              </a:rPr>
            </a:br>
            <a:r>
              <a:rPr lang="en-US" sz="2000" dirty="0">
                <a:latin typeface="Consolas" panose="020B0609020204030204" pitchFamily="49" charset="0"/>
                <a:cs typeface="Courier New" panose="02070309020205020404" pitchFamily="49" charset="0"/>
              </a:rPr>
              <a:t>List aList1 (</a:t>
            </a:r>
            <a:r>
              <a:rPr lang="en-US" sz="2000" dirty="0" err="1">
                <a:latin typeface="Consolas" panose="020B0609020204030204" pitchFamily="49" charset="0"/>
                <a:cs typeface="Courier New" panose="02070309020205020404" pitchFamily="49" charset="0"/>
              </a:rPr>
              <a:t>maxListSize</a:t>
            </a:r>
            <a:r>
              <a:rPr lang="en-US" sz="2000" dirty="0">
                <a:latin typeface="Consolas" panose="020B0609020204030204" pitchFamily="49" charset="0"/>
                <a:cs typeface="Courier New" panose="02070309020205020404" pitchFamily="49" charset="0"/>
              </a:rPr>
              <a:t>);</a:t>
            </a:r>
            <a:br>
              <a:rPr lang="en-US" sz="2000" dirty="0">
                <a:latin typeface="Consolas" panose="020B0609020204030204" pitchFamily="49" charset="0"/>
                <a:cs typeface="Courier New" panose="02070309020205020404" pitchFamily="49" charset="0"/>
              </a:rPr>
            </a:br>
            <a:r>
              <a:rPr lang="en-US" sz="2000" dirty="0">
                <a:latin typeface="Consolas" panose="020B0609020204030204" pitchFamily="49" charset="0"/>
                <a:cs typeface="Courier New" panose="02070309020205020404" pitchFamily="49" charset="0"/>
              </a:rPr>
              <a:t>List aList2 (500);</a:t>
            </a:r>
          </a:p>
        </p:txBody>
      </p:sp>
      <p:pic>
        <p:nvPicPr>
          <p:cNvPr id="36" name="Picture 35"/>
          <p:cNvPicPr>
            <a:picLocks noChangeAspect="1" noChangeArrowheads="1"/>
          </p:cNvPicPr>
          <p:nvPr/>
        </p:nvPicPr>
        <p:blipFill>
          <a:blip r:embed="rId2"/>
          <a:srcRect/>
          <a:stretch>
            <a:fillRect/>
          </a:stretch>
        </p:blipFill>
        <p:spPr bwMode="auto">
          <a:xfrm>
            <a:off x="524343" y="3212976"/>
            <a:ext cx="8095313" cy="3040161"/>
          </a:xfrm>
          <a:prstGeom prst="rect">
            <a:avLst/>
          </a:prstGeom>
          <a:noFill/>
          <a:ln>
            <a:noFill/>
          </a:ln>
          <a:effectLst>
            <a:outerShdw blurRad="63500" dist="107763" dir="2700000" algn="ctr" rotWithShape="0">
              <a:schemeClr val="bg2">
                <a:alpha val="50000"/>
              </a:schemeClr>
            </a:outerShdw>
          </a:effectLst>
        </p:spPr>
      </p:pic>
    </p:spTree>
    <p:extLst>
      <p:ext uri="{BB962C8B-B14F-4D97-AF65-F5344CB8AC3E}">
        <p14:creationId xmlns:p14="http://schemas.microsoft.com/office/powerpoint/2010/main" val="142259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List Class</a:t>
            </a:r>
          </a:p>
        </p:txBody>
      </p:sp>
      <p:sp>
        <p:nvSpPr>
          <p:cNvPr id="3" name="Content Placeholder 2"/>
          <p:cNvSpPr>
            <a:spLocks noGrp="1"/>
          </p:cNvSpPr>
          <p:nvPr>
            <p:ph idx="1"/>
          </p:nvPr>
        </p:nvSpPr>
        <p:spPr/>
        <p:txBody>
          <a:bodyPr/>
          <a:lstStyle/>
          <a:p>
            <a:r>
              <a:rPr lang="en-US" dirty="0">
                <a:solidFill>
                  <a:srgbClr val="0070C0"/>
                </a:solidFill>
              </a:rPr>
              <a:t>Problem 1:  </a:t>
            </a:r>
            <a:r>
              <a:rPr lang="en-US" dirty="0"/>
              <a:t>Array used has fixed capacity</a:t>
            </a:r>
          </a:p>
          <a:p>
            <a:pPr lvl="1"/>
            <a:r>
              <a:rPr lang="en-US" dirty="0"/>
              <a:t>If larger array needed during program execution</a:t>
            </a:r>
          </a:p>
          <a:p>
            <a:pPr lvl="1"/>
            <a:r>
              <a:rPr lang="en-US" dirty="0"/>
              <a:t>Allocate, copy smaller array to the new one</a:t>
            </a:r>
          </a:p>
          <a:p>
            <a:endParaRPr lang="en-US" dirty="0"/>
          </a:p>
          <a:p>
            <a:r>
              <a:rPr lang="en-US" dirty="0">
                <a:solidFill>
                  <a:srgbClr val="0070C0"/>
                </a:solidFill>
              </a:rPr>
              <a:t>Problem 2:  </a:t>
            </a:r>
            <a:r>
              <a:rPr lang="en-US" dirty="0"/>
              <a:t>Class bound to one type at a time</a:t>
            </a:r>
          </a:p>
          <a:p>
            <a:pPr lvl="1"/>
            <a:r>
              <a:rPr lang="en-US" dirty="0"/>
              <a:t>Create multiple List classes with differing names</a:t>
            </a:r>
          </a:p>
          <a:p>
            <a:pPr lvl="1"/>
            <a:r>
              <a:rPr lang="en-US" dirty="0"/>
              <a:t>Use class template</a:t>
            </a:r>
          </a:p>
          <a:p>
            <a:endParaRPr lang="en-US" dirty="0"/>
          </a:p>
        </p:txBody>
      </p:sp>
      <p:sp>
        <p:nvSpPr>
          <p:cNvPr id="4" name="Footer Placeholder 3"/>
          <p:cNvSpPr>
            <a:spLocks noGrp="1"/>
          </p:cNvSpPr>
          <p:nvPr>
            <p:ph type="ftr" sz="quarter" idx="10"/>
          </p:nvPr>
        </p:nvSpPr>
        <p:spPr/>
        <p:txBody>
          <a:bodyPr/>
          <a:lstStyle/>
          <a:p>
            <a:r>
              <a:rPr lang="en-GB"/>
              <a:t>5 - Lists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37</a:t>
            </a:fld>
            <a:endParaRPr lang="en-GB"/>
          </a:p>
        </p:txBody>
      </p:sp>
    </p:spTree>
    <p:extLst>
      <p:ext uri="{BB962C8B-B14F-4D97-AF65-F5344CB8AC3E}">
        <p14:creationId xmlns:p14="http://schemas.microsoft.com/office/powerpoint/2010/main" val="211624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Class with Static Arrays - Problems</a:t>
            </a:r>
          </a:p>
        </p:txBody>
      </p:sp>
      <p:sp>
        <p:nvSpPr>
          <p:cNvPr id="3" name="Content Placeholder 2"/>
          <p:cNvSpPr>
            <a:spLocks noGrp="1"/>
          </p:cNvSpPr>
          <p:nvPr>
            <p:ph idx="1"/>
          </p:nvPr>
        </p:nvSpPr>
        <p:spPr/>
        <p:txBody>
          <a:bodyPr/>
          <a:lstStyle/>
          <a:p>
            <a:r>
              <a:rPr lang="en-US" dirty="0" smtClean="0"/>
              <a:t>Usually </a:t>
            </a:r>
            <a:r>
              <a:rPr lang="en-US" dirty="0"/>
              <a:t>the number of items to be placed in any list is not known in advance in most cases.</a:t>
            </a:r>
          </a:p>
          <a:p>
            <a:r>
              <a:rPr lang="en-US" dirty="0" smtClean="0"/>
              <a:t>If </a:t>
            </a:r>
            <a:r>
              <a:rPr lang="en-US" dirty="0"/>
              <a:t>Array is used to implement a List, it could result in wastage of memory, if the entire array space is not consumed. </a:t>
            </a:r>
          </a:p>
          <a:p>
            <a:r>
              <a:rPr lang="en-US" dirty="0" smtClean="0"/>
              <a:t>In </a:t>
            </a:r>
            <a:r>
              <a:rPr lang="en-US" dirty="0"/>
              <a:t>order to overcome these shortcomings of a Arrays as a List we need an implementation of a List that would not require static list size and </a:t>
            </a:r>
          </a:p>
          <a:p>
            <a:r>
              <a:rPr lang="en-US" dirty="0"/>
              <a:t>the memory is not reserved from the start. That is, the memory is dynamically assigned as the need arises.</a:t>
            </a:r>
          </a:p>
          <a:p>
            <a:r>
              <a:rPr lang="en-US" dirty="0"/>
              <a:t>Furthermore, it would not require continuous large free memory block to store list and will be able to use scattered smaller free memory blocks.</a:t>
            </a:r>
          </a:p>
          <a:p>
            <a:endParaRPr lang="en-US" dirty="0"/>
          </a:p>
          <a:p>
            <a:r>
              <a:rPr lang="en-US" dirty="0" smtClean="0"/>
              <a:t>Linked </a:t>
            </a:r>
            <a:r>
              <a:rPr lang="en-US" dirty="0"/>
              <a:t>List implementation of a List is one such example. </a:t>
            </a:r>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38</a:t>
            </a:fld>
            <a:endParaRPr lang="en-GB"/>
          </a:p>
        </p:txBody>
      </p:sp>
      <p:sp>
        <p:nvSpPr>
          <p:cNvPr id="7" name="Footer Placeholder 3"/>
          <p:cNvSpPr>
            <a:spLocks noGrp="1"/>
          </p:cNvSpPr>
          <p:nvPr>
            <p:ph type="ftr" sz="quarter" idx="10"/>
          </p:nvPr>
        </p:nvSpPr>
        <p:spPr>
          <a:xfrm>
            <a:off x="3062088" y="6381750"/>
            <a:ext cx="3024188" cy="476250"/>
          </a:xfrm>
        </p:spPr>
        <p:txBody>
          <a:bodyPr/>
          <a:lstStyle/>
          <a:p>
            <a:r>
              <a:rPr lang="en-GB" dirty="0"/>
              <a:t>5 - Lists</a:t>
            </a:r>
          </a:p>
        </p:txBody>
      </p:sp>
    </p:spTree>
    <p:extLst>
      <p:ext uri="{BB962C8B-B14F-4D97-AF65-F5344CB8AC3E}">
        <p14:creationId xmlns:p14="http://schemas.microsoft.com/office/powerpoint/2010/main" val="139898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Allocation of List Class (1)</a:t>
            </a:r>
          </a:p>
        </p:txBody>
      </p:sp>
      <p:sp>
        <p:nvSpPr>
          <p:cNvPr id="3" name="Content Placeholder 2"/>
          <p:cNvSpPr>
            <a:spLocks noGrp="1"/>
          </p:cNvSpPr>
          <p:nvPr>
            <p:ph idx="1"/>
          </p:nvPr>
        </p:nvSpPr>
        <p:spPr/>
        <p:txBody>
          <a:bodyPr/>
          <a:lstStyle/>
          <a:p>
            <a:r>
              <a:rPr lang="en-US" dirty="0"/>
              <a:t>Changes required in data members</a:t>
            </a:r>
          </a:p>
          <a:p>
            <a:pPr lvl="1"/>
            <a:r>
              <a:rPr lang="en-US" dirty="0"/>
              <a:t>Eliminate constant declaration for </a:t>
            </a:r>
            <a:r>
              <a:rPr lang="en-US" dirty="0">
                <a:latin typeface="Consolas" panose="020B0609020204030204" pitchFamily="49" charset="0"/>
              </a:rPr>
              <a:t>CAPACITY/SIZE</a:t>
            </a:r>
          </a:p>
          <a:p>
            <a:pPr lvl="1"/>
            <a:r>
              <a:rPr lang="en-US" dirty="0"/>
              <a:t>Data member to store capacity specified by client program</a:t>
            </a:r>
          </a:p>
          <a:p>
            <a:endParaRPr lang="en-US" dirty="0"/>
          </a:p>
          <a:p>
            <a:r>
              <a:rPr lang="en-US" dirty="0"/>
              <a:t>Little or no changes required for many function members</a:t>
            </a:r>
          </a:p>
          <a:p>
            <a:pPr lvl="1"/>
            <a:r>
              <a:rPr lang="en-US" dirty="0" err="1">
                <a:latin typeface="Consolas" panose="020B0609020204030204" pitchFamily="49" charset="0"/>
                <a:cs typeface="Courier New" panose="02070309020205020404" pitchFamily="49" charset="0"/>
              </a:rPr>
              <a:t>isEmpty</a:t>
            </a:r>
            <a:r>
              <a:rPr lang="en-US" dirty="0">
                <a:latin typeface="Consolas" panose="020B0609020204030204" pitchFamily="49" charset="0"/>
                <a:cs typeface="Courier New" panose="02070309020205020404" pitchFamily="49" charset="0"/>
              </a:rPr>
              <a:t>()</a:t>
            </a:r>
          </a:p>
          <a:p>
            <a:pPr lvl="1"/>
            <a:r>
              <a:rPr lang="en-US" dirty="0">
                <a:latin typeface="Consolas" panose="020B0609020204030204" pitchFamily="49" charset="0"/>
                <a:cs typeface="Courier New" panose="02070309020205020404" pitchFamily="49" charset="0"/>
              </a:rPr>
              <a:t>display()</a:t>
            </a:r>
          </a:p>
          <a:p>
            <a:pPr lvl="1"/>
            <a:r>
              <a:rPr lang="en-US">
                <a:latin typeface="Consolas" panose="020B0609020204030204" pitchFamily="49" charset="0"/>
                <a:cs typeface="Courier New" panose="02070309020205020404" pitchFamily="49" charset="0"/>
              </a:rPr>
              <a:t>delete()</a:t>
            </a:r>
            <a:endParaRPr lang="en-US" dirty="0">
              <a:latin typeface="Consolas" panose="020B0609020204030204" pitchFamily="49" charset="0"/>
              <a:cs typeface="Courier New" panose="02070309020205020404" pitchFamily="49" charset="0"/>
            </a:endParaRPr>
          </a:p>
          <a:p>
            <a:pPr lvl="1"/>
            <a:r>
              <a:rPr lang="en-US" dirty="0">
                <a:latin typeface="Consolas" panose="020B0609020204030204" pitchFamily="49" charset="0"/>
                <a:cs typeface="Courier New" panose="02070309020205020404" pitchFamily="49" charset="0"/>
              </a:rPr>
              <a:t>insert()</a:t>
            </a:r>
          </a:p>
          <a:p>
            <a:endParaRPr lang="en-US" dirty="0"/>
          </a:p>
        </p:txBody>
      </p:sp>
      <p:sp>
        <p:nvSpPr>
          <p:cNvPr id="4" name="Footer Placeholder 3"/>
          <p:cNvSpPr>
            <a:spLocks noGrp="1"/>
          </p:cNvSpPr>
          <p:nvPr>
            <p:ph type="ftr" sz="quarter" idx="10"/>
          </p:nvPr>
        </p:nvSpPr>
        <p:spPr/>
        <p:txBody>
          <a:bodyPr/>
          <a:lstStyle/>
          <a:p>
            <a:r>
              <a:rPr lang="en-GB"/>
              <a:t>5 - Lists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39</a:t>
            </a:fld>
            <a:endParaRPr lang="en-GB"/>
          </a:p>
        </p:txBody>
      </p:sp>
    </p:spTree>
    <p:extLst>
      <p:ext uri="{BB962C8B-B14F-4D97-AF65-F5344CB8AC3E}">
        <p14:creationId xmlns:p14="http://schemas.microsoft.com/office/powerpoint/2010/main" val="1611148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 –Analysis (recap)</a:t>
            </a:r>
          </a:p>
        </p:txBody>
      </p:sp>
      <p:pic>
        <p:nvPicPr>
          <p:cNvPr id="6" name="Content Placeholder 5"/>
          <p:cNvPicPr>
            <a:picLocks noGrp="1" noChangeAspect="1"/>
          </p:cNvPicPr>
          <p:nvPr>
            <p:ph idx="1"/>
          </p:nvPr>
        </p:nvPicPr>
        <p:blipFill>
          <a:blip r:embed="rId2"/>
          <a:stretch>
            <a:fillRect/>
          </a:stretch>
        </p:blipFill>
        <p:spPr>
          <a:xfrm>
            <a:off x="323528" y="1309953"/>
            <a:ext cx="7649000" cy="4663440"/>
          </a:xfrm>
          <a:prstGeom prst="rect">
            <a:avLst/>
          </a:prstGeom>
        </p:spPr>
      </p:pic>
      <p:sp>
        <p:nvSpPr>
          <p:cNvPr id="4" name="Footer Placeholder 3"/>
          <p:cNvSpPr>
            <a:spLocks noGrp="1"/>
          </p:cNvSpPr>
          <p:nvPr>
            <p:ph type="ftr" sz="quarter" idx="10"/>
          </p:nvPr>
        </p:nvSpPr>
        <p:spPr/>
        <p:txBody>
          <a:bodyPr/>
          <a:lstStyle/>
          <a:p>
            <a:r>
              <a:rPr lang="en-GB" smtClean="0"/>
              <a:t>4-Array Sorting</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4</a:t>
            </a:fld>
            <a:endParaRPr lang="en-GB"/>
          </a:p>
        </p:txBody>
      </p:sp>
    </p:spTree>
    <p:extLst>
      <p:ext uri="{BB962C8B-B14F-4D97-AF65-F5344CB8AC3E}">
        <p14:creationId xmlns:p14="http://schemas.microsoft.com/office/powerpoint/2010/main" val="39053528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a:t>
            </a:r>
            <a:endParaRPr lang="en-US" dirty="0"/>
          </a:p>
        </p:txBody>
      </p:sp>
      <p:sp>
        <p:nvSpPr>
          <p:cNvPr id="3" name="Content Placeholder 2"/>
          <p:cNvSpPr>
            <a:spLocks noGrp="1"/>
          </p:cNvSpPr>
          <p:nvPr>
            <p:ph idx="1"/>
          </p:nvPr>
        </p:nvSpPr>
        <p:spPr/>
        <p:txBody>
          <a:bodyPr/>
          <a:lstStyle/>
          <a:p>
            <a:r>
              <a:rPr lang="en-US" dirty="0" smtClean="0"/>
              <a:t>Linked </a:t>
            </a:r>
            <a:r>
              <a:rPr lang="en-US" dirty="0"/>
              <a:t>List is an implementation of a list using linked </a:t>
            </a:r>
            <a:r>
              <a:rPr lang="en-US" dirty="0" smtClean="0"/>
              <a:t>memory.</a:t>
            </a:r>
          </a:p>
          <a:p>
            <a:r>
              <a:rPr lang="en-US" dirty="0" smtClean="0"/>
              <a:t>Linked </a:t>
            </a:r>
            <a:r>
              <a:rPr lang="en-US" dirty="0"/>
              <a:t>List overcomes the limitations of Array based list </a:t>
            </a:r>
            <a:r>
              <a:rPr lang="en-US" dirty="0" smtClean="0"/>
              <a:t>implementation.</a:t>
            </a:r>
          </a:p>
          <a:p>
            <a:r>
              <a:rPr lang="en-US" dirty="0" smtClean="0"/>
              <a:t>A </a:t>
            </a:r>
            <a:r>
              <a:rPr lang="en-US" dirty="0"/>
              <a:t>linked list is a dynamic data structure that grows and shrinks without any limitation on size(except total memory space) </a:t>
            </a:r>
            <a:endParaRPr lang="en-US" dirty="0" smtClean="0"/>
          </a:p>
          <a:p>
            <a:r>
              <a:rPr lang="en-US" dirty="0" smtClean="0"/>
              <a:t>Linked </a:t>
            </a:r>
            <a:r>
              <a:rPr lang="en-US" dirty="0"/>
              <a:t>List is a linear collection of data elements.</a:t>
            </a:r>
          </a:p>
          <a:p>
            <a:r>
              <a:rPr lang="en-US" dirty="0" smtClean="0"/>
              <a:t>Each </a:t>
            </a:r>
            <a:r>
              <a:rPr lang="en-US" dirty="0"/>
              <a:t>data element in a Linked List is called a Node.</a:t>
            </a:r>
          </a:p>
          <a:p>
            <a:r>
              <a:rPr lang="en-US" dirty="0" smtClean="0"/>
              <a:t>The </a:t>
            </a:r>
            <a:r>
              <a:rPr lang="en-US" dirty="0"/>
              <a:t>Linear order is not implemented by continuous memory locations but through pointers linking data elements. The next element to a node may be stored anywhere in the memory. </a:t>
            </a:r>
            <a:endParaRPr lang="en-US" dirty="0" smtClean="0"/>
          </a:p>
          <a:p>
            <a:r>
              <a:rPr lang="en-US" dirty="0" smtClean="0"/>
              <a:t>Linked </a:t>
            </a:r>
            <a:r>
              <a:rPr lang="en-US" dirty="0"/>
              <a:t>List keep track of next </a:t>
            </a:r>
            <a:r>
              <a:rPr lang="en-US" dirty="0" smtClean="0"/>
              <a:t>element’s location</a:t>
            </a:r>
          </a:p>
          <a:p>
            <a:r>
              <a:rPr lang="en-US" dirty="0" smtClean="0"/>
              <a:t> </a:t>
            </a:r>
          </a:p>
          <a:p>
            <a:endParaRPr lang="en-US" dirty="0"/>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40</a:t>
            </a:fld>
            <a:endParaRPr lang="en-GB"/>
          </a:p>
        </p:txBody>
      </p:sp>
      <p:sp>
        <p:nvSpPr>
          <p:cNvPr id="6" name="Footer Placeholder 3"/>
          <p:cNvSpPr>
            <a:spLocks noGrp="1"/>
          </p:cNvSpPr>
          <p:nvPr>
            <p:ph type="ftr" sz="quarter" idx="10"/>
          </p:nvPr>
        </p:nvSpPr>
        <p:spPr>
          <a:xfrm>
            <a:off x="3062088" y="6381750"/>
            <a:ext cx="3024188" cy="476250"/>
          </a:xfrm>
        </p:spPr>
        <p:txBody>
          <a:bodyPr/>
          <a:lstStyle/>
          <a:p>
            <a:r>
              <a:rPr lang="en-GB" dirty="0"/>
              <a:t>5 - Lists</a:t>
            </a:r>
          </a:p>
        </p:txBody>
      </p:sp>
    </p:spTree>
    <p:extLst>
      <p:ext uri="{BB962C8B-B14F-4D97-AF65-F5344CB8AC3E}">
        <p14:creationId xmlns:p14="http://schemas.microsoft.com/office/powerpoint/2010/main" val="213928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a:t>
            </a:r>
            <a:r>
              <a:rPr lang="en-US" dirty="0" smtClean="0"/>
              <a:t>List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To </a:t>
            </a:r>
            <a:r>
              <a:rPr lang="en-US" dirty="0"/>
              <a:t>create a linked list, at first, we define structure of individual elements or the node.</a:t>
            </a:r>
          </a:p>
          <a:p>
            <a:r>
              <a:rPr lang="en-US" dirty="0" smtClean="0"/>
              <a:t>Each </a:t>
            </a:r>
            <a:r>
              <a:rPr lang="en-US" dirty="0"/>
              <a:t>node is divided into two parts</a:t>
            </a:r>
            <a:r>
              <a:rPr lang="en-US" dirty="0" smtClean="0"/>
              <a:t>.</a:t>
            </a:r>
          </a:p>
          <a:p>
            <a:pPr lvl="1"/>
            <a:r>
              <a:rPr lang="en-US" dirty="0" smtClean="0"/>
              <a:t>Information </a:t>
            </a:r>
            <a:r>
              <a:rPr lang="en-US" dirty="0"/>
              <a:t>Part</a:t>
            </a:r>
          </a:p>
          <a:p>
            <a:pPr lvl="1"/>
            <a:r>
              <a:rPr lang="en-US" dirty="0"/>
              <a:t>Link Field or Next Pointer</a:t>
            </a:r>
          </a:p>
          <a:p>
            <a:r>
              <a:rPr lang="en-US" dirty="0" smtClean="0"/>
              <a:t>The </a:t>
            </a:r>
            <a:r>
              <a:rPr lang="en-US" dirty="0"/>
              <a:t>Information part can again consist of many data items.</a:t>
            </a:r>
          </a:p>
          <a:p>
            <a:r>
              <a:rPr lang="en-US" dirty="0" smtClean="0"/>
              <a:t>The </a:t>
            </a:r>
            <a:r>
              <a:rPr lang="en-US" dirty="0"/>
              <a:t>Next or Link pointer field holds the starting location of the next node. </a:t>
            </a:r>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41</a:t>
            </a:fld>
            <a:endParaRPr lang="en-GB"/>
          </a:p>
        </p:txBody>
      </p:sp>
      <p:pic>
        <p:nvPicPr>
          <p:cNvPr id="6" name="Picture 5"/>
          <p:cNvPicPr>
            <a:picLocks noChangeAspect="1"/>
          </p:cNvPicPr>
          <p:nvPr/>
        </p:nvPicPr>
        <p:blipFill>
          <a:blip r:embed="rId2"/>
          <a:stretch>
            <a:fillRect/>
          </a:stretch>
        </p:blipFill>
        <p:spPr>
          <a:xfrm>
            <a:off x="2411760" y="4149080"/>
            <a:ext cx="4536504" cy="1831924"/>
          </a:xfrm>
          <a:prstGeom prst="rect">
            <a:avLst/>
          </a:prstGeom>
        </p:spPr>
      </p:pic>
      <p:sp>
        <p:nvSpPr>
          <p:cNvPr id="7" name="Footer Placeholder 3"/>
          <p:cNvSpPr>
            <a:spLocks noGrp="1"/>
          </p:cNvSpPr>
          <p:nvPr>
            <p:ph type="ftr" sz="quarter" idx="10"/>
          </p:nvPr>
        </p:nvSpPr>
        <p:spPr>
          <a:xfrm>
            <a:off x="3062088" y="6381750"/>
            <a:ext cx="3024188" cy="476250"/>
          </a:xfrm>
        </p:spPr>
        <p:txBody>
          <a:bodyPr/>
          <a:lstStyle/>
          <a:p>
            <a:r>
              <a:rPr lang="en-GB" dirty="0"/>
              <a:t>5 - Lists</a:t>
            </a:r>
          </a:p>
        </p:txBody>
      </p:sp>
    </p:spTree>
    <p:extLst>
      <p:ext uri="{BB962C8B-B14F-4D97-AF65-F5344CB8AC3E}">
        <p14:creationId xmlns:p14="http://schemas.microsoft.com/office/powerpoint/2010/main" val="37605849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a:t>
            </a:r>
            <a:r>
              <a:rPr lang="en-US" dirty="0" smtClean="0"/>
              <a:t>List…</a:t>
            </a:r>
            <a:endParaRPr lang="en-US" dirty="0"/>
          </a:p>
        </p:txBody>
      </p:sp>
      <p:sp>
        <p:nvSpPr>
          <p:cNvPr id="3" name="Content Placeholder 2"/>
          <p:cNvSpPr>
            <a:spLocks noGrp="1"/>
          </p:cNvSpPr>
          <p:nvPr>
            <p:ph idx="1"/>
          </p:nvPr>
        </p:nvSpPr>
        <p:spPr/>
        <p:txBody>
          <a:bodyPr/>
          <a:lstStyle/>
          <a:p>
            <a:r>
              <a:rPr lang="en-US" dirty="0" smtClean="0"/>
              <a:t>Different </a:t>
            </a:r>
            <a:r>
              <a:rPr lang="en-US" dirty="0"/>
              <a:t>nodes may occur at different locations in main memory, depending on where the operating system assigned memory, but the </a:t>
            </a:r>
            <a:r>
              <a:rPr lang="en-US" b="1" dirty="0" err="1"/>
              <a:t>Next</a:t>
            </a:r>
            <a:r>
              <a:rPr lang="en-US" dirty="0" err="1"/>
              <a:t>part</a:t>
            </a:r>
            <a:r>
              <a:rPr lang="en-US" dirty="0"/>
              <a:t> of each node always contain the address of the next node. </a:t>
            </a:r>
            <a:endParaRPr lang="en-US" dirty="0" smtClean="0"/>
          </a:p>
          <a:p>
            <a:r>
              <a:rPr lang="en-US" dirty="0" smtClean="0"/>
              <a:t>Thus </a:t>
            </a:r>
            <a:r>
              <a:rPr lang="en-US" dirty="0"/>
              <a:t>it forms a chain of nodes which we call a Linked List. </a:t>
            </a:r>
            <a:endParaRPr lang="en-US" dirty="0" smtClean="0"/>
          </a:p>
          <a:p>
            <a:endParaRPr lang="en-US" dirty="0"/>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42</a:t>
            </a:fld>
            <a:endParaRPr lang="en-GB"/>
          </a:p>
        </p:txBody>
      </p:sp>
      <p:pic>
        <p:nvPicPr>
          <p:cNvPr id="6" name="Picture 5"/>
          <p:cNvPicPr>
            <a:picLocks noChangeAspect="1"/>
          </p:cNvPicPr>
          <p:nvPr/>
        </p:nvPicPr>
        <p:blipFill>
          <a:blip r:embed="rId2"/>
          <a:stretch>
            <a:fillRect/>
          </a:stretch>
        </p:blipFill>
        <p:spPr>
          <a:xfrm>
            <a:off x="827584" y="3284984"/>
            <a:ext cx="7134475" cy="2190982"/>
          </a:xfrm>
          <a:prstGeom prst="rect">
            <a:avLst/>
          </a:prstGeom>
        </p:spPr>
      </p:pic>
      <p:sp>
        <p:nvSpPr>
          <p:cNvPr id="7" name="Footer Placeholder 3"/>
          <p:cNvSpPr>
            <a:spLocks noGrp="1"/>
          </p:cNvSpPr>
          <p:nvPr>
            <p:ph type="ftr" sz="quarter" idx="10"/>
          </p:nvPr>
        </p:nvSpPr>
        <p:spPr>
          <a:xfrm>
            <a:off x="3062088" y="6381750"/>
            <a:ext cx="3024188" cy="476250"/>
          </a:xfrm>
        </p:spPr>
        <p:txBody>
          <a:bodyPr/>
          <a:lstStyle/>
          <a:p>
            <a:r>
              <a:rPr lang="en-GB" dirty="0"/>
              <a:t>5 - Lists</a:t>
            </a:r>
          </a:p>
        </p:txBody>
      </p:sp>
    </p:spTree>
    <p:extLst>
      <p:ext uri="{BB962C8B-B14F-4D97-AF65-F5344CB8AC3E}">
        <p14:creationId xmlns:p14="http://schemas.microsoft.com/office/powerpoint/2010/main" val="1818288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The Next pointer in Last Node</a:t>
            </a:r>
          </a:p>
          <a:p>
            <a:pPr lvl="1"/>
            <a:r>
              <a:rPr lang="en-US" dirty="0" smtClean="0"/>
              <a:t>If </a:t>
            </a:r>
            <a:r>
              <a:rPr lang="en-US" dirty="0"/>
              <a:t>there is no next node, that is, the node is the last node, then the next part has Null Pointer, which points to nothing.</a:t>
            </a:r>
          </a:p>
          <a:p>
            <a:r>
              <a:rPr lang="en-US" dirty="0" smtClean="0"/>
              <a:t>The </a:t>
            </a:r>
            <a:r>
              <a:rPr lang="en-US" dirty="0"/>
              <a:t>Start pointer</a:t>
            </a:r>
          </a:p>
          <a:p>
            <a:pPr lvl="1"/>
            <a:r>
              <a:rPr lang="en-US" dirty="0" smtClean="0"/>
              <a:t>In </a:t>
            </a:r>
            <a:r>
              <a:rPr lang="en-US" dirty="0"/>
              <a:t>Linked List we always have a START pointer that always points to First </a:t>
            </a:r>
            <a:r>
              <a:rPr lang="en-US" dirty="0" smtClean="0"/>
              <a:t>Node.</a:t>
            </a:r>
          </a:p>
          <a:p>
            <a:pPr lvl="1"/>
            <a:r>
              <a:rPr lang="en-US" dirty="0" smtClean="0"/>
              <a:t>We </a:t>
            </a:r>
            <a:r>
              <a:rPr lang="en-US" dirty="0"/>
              <a:t>also call it Head </a:t>
            </a:r>
            <a:r>
              <a:rPr lang="en-US" dirty="0" smtClean="0"/>
              <a:t>Pointer</a:t>
            </a:r>
          </a:p>
          <a:p>
            <a:pPr lvl="1"/>
            <a:r>
              <a:rPr lang="en-US" dirty="0" smtClean="0"/>
              <a:t>It </a:t>
            </a:r>
            <a:r>
              <a:rPr lang="en-US" dirty="0"/>
              <a:t>has address of the first node of a Linked </a:t>
            </a:r>
            <a:r>
              <a:rPr lang="en-US" dirty="0" smtClean="0"/>
              <a:t>List.</a:t>
            </a:r>
          </a:p>
          <a:p>
            <a:pPr lvl="1"/>
            <a:r>
              <a:rPr lang="en-US" dirty="0" smtClean="0"/>
              <a:t>Without </a:t>
            </a:r>
            <a:r>
              <a:rPr lang="en-US" dirty="0"/>
              <a:t>Start or Head pointer, it will not be possible to know the starting position of a list</a:t>
            </a:r>
            <a:r>
              <a:rPr lang="en-US" dirty="0" smtClean="0"/>
              <a:t>.</a:t>
            </a:r>
          </a:p>
          <a:p>
            <a:pPr lvl="1"/>
            <a:endParaRPr lang="en-US" dirty="0"/>
          </a:p>
        </p:txBody>
      </p:sp>
      <p:sp>
        <p:nvSpPr>
          <p:cNvPr id="4" name="Footer Placeholder 3"/>
          <p:cNvSpPr>
            <a:spLocks noGrp="1"/>
          </p:cNvSpPr>
          <p:nvPr>
            <p:ph type="ftr" sz="quarter" idx="10"/>
          </p:nvPr>
        </p:nvSpPr>
        <p:spPr/>
        <p:txBody>
          <a:bodyPr/>
          <a:lstStyle/>
          <a:p>
            <a:r>
              <a:rPr lang="en-GB" smtClean="0"/>
              <a:t>4-Array Sorting</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43</a:t>
            </a:fld>
            <a:endParaRPr lang="en-GB"/>
          </a:p>
        </p:txBody>
      </p:sp>
      <p:pic>
        <p:nvPicPr>
          <p:cNvPr id="6" name="Picture 5"/>
          <p:cNvPicPr>
            <a:picLocks noChangeAspect="1"/>
          </p:cNvPicPr>
          <p:nvPr/>
        </p:nvPicPr>
        <p:blipFill>
          <a:blip r:embed="rId2"/>
          <a:stretch>
            <a:fillRect/>
          </a:stretch>
        </p:blipFill>
        <p:spPr>
          <a:xfrm>
            <a:off x="899592" y="4581128"/>
            <a:ext cx="6480720" cy="1247513"/>
          </a:xfrm>
          <a:prstGeom prst="rect">
            <a:avLst/>
          </a:prstGeom>
        </p:spPr>
      </p:pic>
      <p:pic>
        <p:nvPicPr>
          <p:cNvPr id="7" name="Picture 6"/>
          <p:cNvPicPr>
            <a:picLocks noChangeAspect="1"/>
          </p:cNvPicPr>
          <p:nvPr/>
        </p:nvPicPr>
        <p:blipFill>
          <a:blip r:embed="rId3"/>
          <a:stretch>
            <a:fillRect/>
          </a:stretch>
        </p:blipFill>
        <p:spPr>
          <a:xfrm>
            <a:off x="1007604" y="5682234"/>
            <a:ext cx="6264696" cy="1110156"/>
          </a:xfrm>
          <a:prstGeom prst="rect">
            <a:avLst/>
          </a:prstGeom>
        </p:spPr>
      </p:pic>
    </p:spTree>
    <p:extLst>
      <p:ext uri="{BB962C8B-B14F-4D97-AF65-F5344CB8AC3E}">
        <p14:creationId xmlns:p14="http://schemas.microsoft.com/office/powerpoint/2010/main" val="367873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inside Computer Memory</a:t>
            </a:r>
            <a:endParaRPr lang="en-US" dirty="0"/>
          </a:p>
        </p:txBody>
      </p:sp>
      <p:pic>
        <p:nvPicPr>
          <p:cNvPr id="6" name="Content Placeholder 5"/>
          <p:cNvPicPr>
            <a:picLocks noGrp="1" noChangeAspect="1"/>
          </p:cNvPicPr>
          <p:nvPr>
            <p:ph idx="1"/>
          </p:nvPr>
        </p:nvPicPr>
        <p:blipFill rotWithShape="1">
          <a:blip r:embed="rId2"/>
          <a:srcRect t="6897"/>
          <a:stretch/>
        </p:blipFill>
        <p:spPr>
          <a:xfrm>
            <a:off x="755576" y="1182673"/>
            <a:ext cx="7324931" cy="5229200"/>
          </a:xfrm>
          <a:prstGeom prst="rect">
            <a:avLst/>
          </a:prstGeom>
        </p:spPr>
      </p:pic>
      <p:sp>
        <p:nvSpPr>
          <p:cNvPr id="5" name="Slide Number Placeholder 4"/>
          <p:cNvSpPr>
            <a:spLocks noGrp="1"/>
          </p:cNvSpPr>
          <p:nvPr>
            <p:ph type="sldNum" sz="quarter" idx="11"/>
          </p:nvPr>
        </p:nvSpPr>
        <p:spPr/>
        <p:txBody>
          <a:bodyPr/>
          <a:lstStyle/>
          <a:p>
            <a:fld id="{63C8D6E8-E2D4-466A-B54E-56FCD6F950CE}" type="slidenum">
              <a:rPr lang="en-GB" smtClean="0"/>
              <a:pPr/>
              <a:t>44</a:t>
            </a:fld>
            <a:endParaRPr lang="en-GB"/>
          </a:p>
        </p:txBody>
      </p:sp>
      <p:sp>
        <p:nvSpPr>
          <p:cNvPr id="7" name="Footer Placeholder 3"/>
          <p:cNvSpPr>
            <a:spLocks noGrp="1"/>
          </p:cNvSpPr>
          <p:nvPr>
            <p:ph type="ftr" sz="quarter" idx="10"/>
          </p:nvPr>
        </p:nvSpPr>
        <p:spPr>
          <a:xfrm>
            <a:off x="3062088" y="6381750"/>
            <a:ext cx="3024188" cy="476250"/>
          </a:xfrm>
        </p:spPr>
        <p:txBody>
          <a:bodyPr/>
          <a:lstStyle/>
          <a:p>
            <a:r>
              <a:rPr lang="en-GB" dirty="0"/>
              <a:t>5 - Lists</a:t>
            </a:r>
          </a:p>
        </p:txBody>
      </p:sp>
    </p:spTree>
    <p:extLst>
      <p:ext uri="{BB962C8B-B14F-4D97-AF65-F5344CB8AC3E}">
        <p14:creationId xmlns:p14="http://schemas.microsoft.com/office/powerpoint/2010/main" val="7744810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Linked List in memory: scattered nodes </a:t>
            </a:r>
          </a:p>
        </p:txBody>
      </p:sp>
      <p:pic>
        <p:nvPicPr>
          <p:cNvPr id="6" name="Content Placeholder 5"/>
          <p:cNvPicPr>
            <a:picLocks noGrp="1" noChangeAspect="1"/>
          </p:cNvPicPr>
          <p:nvPr>
            <p:ph idx="1"/>
          </p:nvPr>
        </p:nvPicPr>
        <p:blipFill>
          <a:blip r:embed="rId2"/>
          <a:stretch>
            <a:fillRect/>
          </a:stretch>
        </p:blipFill>
        <p:spPr>
          <a:xfrm>
            <a:off x="438566" y="1165945"/>
            <a:ext cx="8427622" cy="5453158"/>
          </a:xfrm>
          <a:prstGeom prst="rect">
            <a:avLst/>
          </a:prstGeom>
        </p:spPr>
      </p:pic>
      <p:sp>
        <p:nvSpPr>
          <p:cNvPr id="5" name="Slide Number Placeholder 4"/>
          <p:cNvSpPr>
            <a:spLocks noGrp="1"/>
          </p:cNvSpPr>
          <p:nvPr>
            <p:ph type="sldNum" sz="quarter" idx="11"/>
          </p:nvPr>
        </p:nvSpPr>
        <p:spPr/>
        <p:txBody>
          <a:bodyPr/>
          <a:lstStyle/>
          <a:p>
            <a:fld id="{63C8D6E8-E2D4-466A-B54E-56FCD6F950CE}" type="slidenum">
              <a:rPr lang="en-GB" smtClean="0"/>
              <a:pPr/>
              <a:t>45</a:t>
            </a:fld>
            <a:endParaRPr lang="en-GB"/>
          </a:p>
        </p:txBody>
      </p:sp>
      <p:sp>
        <p:nvSpPr>
          <p:cNvPr id="7" name="Footer Placeholder 3"/>
          <p:cNvSpPr>
            <a:spLocks noGrp="1"/>
          </p:cNvSpPr>
          <p:nvPr>
            <p:ph type="ftr" sz="quarter" idx="10"/>
          </p:nvPr>
        </p:nvSpPr>
        <p:spPr>
          <a:xfrm>
            <a:off x="3140283" y="6580408"/>
            <a:ext cx="3024188" cy="476250"/>
          </a:xfrm>
        </p:spPr>
        <p:txBody>
          <a:bodyPr/>
          <a:lstStyle/>
          <a:p>
            <a:r>
              <a:rPr lang="en-GB" dirty="0"/>
              <a:t>5 - Lists</a:t>
            </a:r>
          </a:p>
        </p:txBody>
      </p:sp>
    </p:spTree>
    <p:extLst>
      <p:ext uri="{BB962C8B-B14F-4D97-AF65-F5344CB8AC3E}">
        <p14:creationId xmlns:p14="http://schemas.microsoft.com/office/powerpoint/2010/main" val="42445926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Linked List</a:t>
            </a:r>
            <a:endParaRPr lang="en-US" dirty="0"/>
          </a:p>
        </p:txBody>
      </p:sp>
      <p:sp>
        <p:nvSpPr>
          <p:cNvPr id="3" name="Content Placeholder 2"/>
          <p:cNvSpPr>
            <a:spLocks noGrp="1"/>
          </p:cNvSpPr>
          <p:nvPr>
            <p:ph idx="1"/>
          </p:nvPr>
        </p:nvSpPr>
        <p:spPr/>
        <p:txBody>
          <a:bodyPr/>
          <a:lstStyle/>
          <a:p>
            <a:r>
              <a:rPr lang="en-US" dirty="0" smtClean="0">
                <a:solidFill>
                  <a:srgbClr val="0033CC"/>
                </a:solidFill>
              </a:rPr>
              <a:t>Linked </a:t>
            </a:r>
            <a:r>
              <a:rPr lang="en-US" dirty="0">
                <a:solidFill>
                  <a:srgbClr val="0033CC"/>
                </a:solidFill>
              </a:rPr>
              <a:t>list are dynamic </a:t>
            </a:r>
            <a:r>
              <a:rPr lang="en-US" dirty="0" smtClean="0">
                <a:solidFill>
                  <a:srgbClr val="0033CC"/>
                </a:solidFill>
              </a:rPr>
              <a:t>data structures</a:t>
            </a:r>
            <a:r>
              <a:rPr lang="en-US" dirty="0"/>
              <a:t>. That is, they can grow or shrink during the execution of a program.</a:t>
            </a:r>
          </a:p>
          <a:p>
            <a:r>
              <a:rPr lang="en-US" dirty="0" smtClean="0">
                <a:solidFill>
                  <a:srgbClr val="0033CC"/>
                </a:solidFill>
              </a:rPr>
              <a:t>Efficient memory utilization</a:t>
            </a:r>
            <a:r>
              <a:rPr lang="en-US" dirty="0">
                <a:solidFill>
                  <a:srgbClr val="0033CC"/>
                </a:solidFill>
              </a:rPr>
              <a:t>: </a:t>
            </a:r>
            <a:r>
              <a:rPr lang="en-US" dirty="0"/>
              <a:t>In linked list (or dynamic) representation, memory is not pre-allocated. Memory is allocated whenever it is required. And it is de-allocated (or removed) when it is not needed.</a:t>
            </a:r>
          </a:p>
          <a:p>
            <a:r>
              <a:rPr lang="en-US" dirty="0" smtClean="0">
                <a:solidFill>
                  <a:srgbClr val="0033CC"/>
                </a:solidFill>
              </a:rPr>
              <a:t>Insertion and deletion in </a:t>
            </a:r>
            <a:r>
              <a:rPr lang="en-US" dirty="0">
                <a:solidFill>
                  <a:srgbClr val="0033CC"/>
                </a:solidFill>
              </a:rPr>
              <a:t>middle of a List </a:t>
            </a:r>
            <a:r>
              <a:rPr lang="en-US" dirty="0" smtClean="0">
                <a:solidFill>
                  <a:srgbClr val="0033CC"/>
                </a:solidFill>
              </a:rPr>
              <a:t>are efficient</a:t>
            </a:r>
            <a:r>
              <a:rPr lang="en-US" dirty="0">
                <a:solidFill>
                  <a:srgbClr val="0033CC"/>
                </a:solidFill>
              </a:rPr>
              <a:t>. </a:t>
            </a:r>
            <a:r>
              <a:rPr lang="en-US" dirty="0"/>
              <a:t>Linked list provides flexibility in inserting a data item at a specified position and deletion of a data item from the given position.</a:t>
            </a:r>
          </a:p>
          <a:p>
            <a:r>
              <a:rPr lang="en-US" dirty="0"/>
              <a:t>Many complex applications can be easily carried out with linked list. </a:t>
            </a:r>
          </a:p>
        </p:txBody>
      </p:sp>
      <p:sp>
        <p:nvSpPr>
          <p:cNvPr id="5" name="Slide Number Placeholder 4"/>
          <p:cNvSpPr>
            <a:spLocks noGrp="1"/>
          </p:cNvSpPr>
          <p:nvPr>
            <p:ph type="sldNum" sz="quarter" idx="11"/>
          </p:nvPr>
        </p:nvSpPr>
        <p:spPr/>
        <p:txBody>
          <a:bodyPr/>
          <a:lstStyle/>
          <a:p>
            <a:fld id="{63C8D6E8-E2D4-466A-B54E-56FCD6F950CE}" type="slidenum">
              <a:rPr lang="en-GB" smtClean="0"/>
              <a:pPr/>
              <a:t>46</a:t>
            </a:fld>
            <a:endParaRPr lang="en-GB"/>
          </a:p>
        </p:txBody>
      </p:sp>
      <p:sp>
        <p:nvSpPr>
          <p:cNvPr id="6" name="Footer Placeholder 3"/>
          <p:cNvSpPr>
            <a:spLocks noGrp="1"/>
          </p:cNvSpPr>
          <p:nvPr>
            <p:ph type="ftr" sz="quarter" idx="10"/>
          </p:nvPr>
        </p:nvSpPr>
        <p:spPr>
          <a:xfrm>
            <a:off x="3062088" y="6381750"/>
            <a:ext cx="3024188" cy="476250"/>
          </a:xfrm>
        </p:spPr>
        <p:txBody>
          <a:bodyPr/>
          <a:lstStyle/>
          <a:p>
            <a:r>
              <a:rPr lang="en-GB" dirty="0"/>
              <a:t>5 - Lists</a:t>
            </a:r>
          </a:p>
        </p:txBody>
      </p:sp>
    </p:spTree>
    <p:extLst>
      <p:ext uri="{BB962C8B-B14F-4D97-AF65-F5344CB8AC3E}">
        <p14:creationId xmlns:p14="http://schemas.microsoft.com/office/powerpoint/2010/main" val="14221095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Linked List</a:t>
            </a:r>
            <a:endParaRPr lang="en-US" dirty="0"/>
          </a:p>
        </p:txBody>
      </p:sp>
      <p:sp>
        <p:nvSpPr>
          <p:cNvPr id="3" name="Content Placeholder 2"/>
          <p:cNvSpPr>
            <a:spLocks noGrp="1"/>
          </p:cNvSpPr>
          <p:nvPr>
            <p:ph idx="1"/>
          </p:nvPr>
        </p:nvSpPr>
        <p:spPr/>
        <p:txBody>
          <a:bodyPr/>
          <a:lstStyle/>
          <a:p>
            <a:r>
              <a:rPr lang="en-US" dirty="0" smtClean="0"/>
              <a:t>Memory </a:t>
            </a:r>
            <a:r>
              <a:rPr lang="en-US" dirty="0"/>
              <a:t>overhead</a:t>
            </a:r>
            <a:r>
              <a:rPr lang="en-US" dirty="0" smtClean="0"/>
              <a:t>.</a:t>
            </a:r>
          </a:p>
          <a:p>
            <a:pPr lvl="1"/>
            <a:r>
              <a:rPr lang="en-US" dirty="0" smtClean="0"/>
              <a:t>to </a:t>
            </a:r>
            <a:r>
              <a:rPr lang="en-US" dirty="0"/>
              <a:t>store an integer number, a node with integer data and address field is allocated. That is more memory space is needed.</a:t>
            </a:r>
          </a:p>
          <a:p>
            <a:pPr lvl="1"/>
            <a:r>
              <a:rPr lang="en-US" dirty="0"/>
              <a:t>It is called overhead memory.</a:t>
            </a:r>
          </a:p>
          <a:p>
            <a:r>
              <a:rPr lang="en-US" dirty="0" smtClean="0"/>
              <a:t>Access </a:t>
            </a:r>
            <a:r>
              <a:rPr lang="en-US" dirty="0"/>
              <a:t>to an arbitrary data item is little bit cumbersome and also time consuming</a:t>
            </a:r>
            <a:r>
              <a:rPr lang="en-US" dirty="0" smtClean="0"/>
              <a:t>. </a:t>
            </a:r>
          </a:p>
          <a:p>
            <a:pPr lvl="1"/>
            <a:r>
              <a:rPr lang="en-US" dirty="0" smtClean="0"/>
              <a:t>As </a:t>
            </a:r>
            <a:r>
              <a:rPr lang="en-US" dirty="0"/>
              <a:t>readily available indexes like arrays are not available. We have to traverse list to access desired node. </a:t>
            </a:r>
          </a:p>
          <a:p>
            <a:endParaRPr lang="en-US" dirty="0"/>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47</a:t>
            </a:fld>
            <a:endParaRPr lang="en-GB"/>
          </a:p>
        </p:txBody>
      </p:sp>
      <p:sp>
        <p:nvSpPr>
          <p:cNvPr id="6" name="Footer Placeholder 3"/>
          <p:cNvSpPr>
            <a:spLocks noGrp="1"/>
          </p:cNvSpPr>
          <p:nvPr>
            <p:ph type="ftr" sz="quarter" idx="10"/>
          </p:nvPr>
        </p:nvSpPr>
        <p:spPr>
          <a:xfrm>
            <a:off x="3062088" y="6381750"/>
            <a:ext cx="3024188" cy="476250"/>
          </a:xfrm>
        </p:spPr>
        <p:txBody>
          <a:bodyPr/>
          <a:lstStyle/>
          <a:p>
            <a:r>
              <a:rPr lang="en-GB" dirty="0"/>
              <a:t>5 - Lists</a:t>
            </a:r>
          </a:p>
        </p:txBody>
      </p:sp>
    </p:spTree>
    <p:extLst>
      <p:ext uri="{BB962C8B-B14F-4D97-AF65-F5344CB8AC3E}">
        <p14:creationId xmlns:p14="http://schemas.microsoft.com/office/powerpoint/2010/main" val="4950123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Linked List</a:t>
            </a:r>
            <a:endParaRPr lang="en-US" dirty="0"/>
          </a:p>
        </p:txBody>
      </p:sp>
      <p:sp>
        <p:nvSpPr>
          <p:cNvPr id="3" name="Content Placeholder 2"/>
          <p:cNvSpPr>
            <a:spLocks noGrp="1"/>
          </p:cNvSpPr>
          <p:nvPr>
            <p:ph idx="1"/>
          </p:nvPr>
        </p:nvSpPr>
        <p:spPr/>
        <p:txBody>
          <a:bodyPr/>
          <a:lstStyle/>
          <a:p>
            <a:r>
              <a:rPr lang="en-US" dirty="0" smtClean="0"/>
              <a:t>Singly </a:t>
            </a:r>
            <a:r>
              <a:rPr lang="en-US" dirty="0"/>
              <a:t>linked list</a:t>
            </a:r>
          </a:p>
          <a:p>
            <a:r>
              <a:rPr lang="en-US" dirty="0" smtClean="0"/>
              <a:t>Doubly </a:t>
            </a:r>
            <a:r>
              <a:rPr lang="en-US" dirty="0"/>
              <a:t>linked list</a:t>
            </a:r>
          </a:p>
          <a:p>
            <a:r>
              <a:rPr lang="en-US" dirty="0" smtClean="0"/>
              <a:t>Circular </a:t>
            </a:r>
            <a:r>
              <a:rPr lang="en-US" dirty="0"/>
              <a:t>linked list </a:t>
            </a:r>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48</a:t>
            </a:fld>
            <a:endParaRPr lang="en-GB"/>
          </a:p>
        </p:txBody>
      </p:sp>
      <p:sp>
        <p:nvSpPr>
          <p:cNvPr id="6" name="Footer Placeholder 3"/>
          <p:cNvSpPr>
            <a:spLocks noGrp="1"/>
          </p:cNvSpPr>
          <p:nvPr>
            <p:ph type="ftr" sz="quarter" idx="10"/>
          </p:nvPr>
        </p:nvSpPr>
        <p:spPr>
          <a:xfrm>
            <a:off x="3062088" y="6381750"/>
            <a:ext cx="3024188" cy="476250"/>
          </a:xfrm>
        </p:spPr>
        <p:txBody>
          <a:bodyPr/>
          <a:lstStyle/>
          <a:p>
            <a:r>
              <a:rPr lang="en-GB" dirty="0"/>
              <a:t>5 - Lists</a:t>
            </a:r>
          </a:p>
        </p:txBody>
      </p:sp>
    </p:spTree>
    <p:extLst>
      <p:ext uri="{BB962C8B-B14F-4D97-AF65-F5344CB8AC3E}">
        <p14:creationId xmlns:p14="http://schemas.microsoft.com/office/powerpoint/2010/main" val="38677160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3"/>
          </p:nvPr>
        </p:nvSpPr>
        <p:spPr/>
        <p:txBody>
          <a:bodyPr/>
          <a:lstStyle/>
          <a:p>
            <a:r>
              <a:rPr lang="en-GB"/>
              <a:t>6-Linked List Variations</a:t>
            </a:r>
            <a:endParaRPr lang="en-GB" dirty="0"/>
          </a:p>
        </p:txBody>
      </p:sp>
      <p:sp>
        <p:nvSpPr>
          <p:cNvPr id="6" name="Slide Number Placeholder 5"/>
          <p:cNvSpPr>
            <a:spLocks noGrp="1"/>
          </p:cNvSpPr>
          <p:nvPr>
            <p:ph type="sldNum" sz="quarter" idx="4"/>
          </p:nvPr>
        </p:nvSpPr>
        <p:spPr/>
        <p:txBody>
          <a:bodyPr/>
          <a:lstStyle/>
          <a:p>
            <a:fld id="{930464EE-74C5-42DE-B41A-1E7939C181C3}" type="slidenum">
              <a:rPr lang="en-GB" smtClean="0"/>
              <a:pPr/>
              <a:t>49</a:t>
            </a:fld>
            <a:endParaRPr lang="en-GB" dirty="0"/>
          </a:p>
        </p:txBody>
      </p:sp>
      <p:sp>
        <p:nvSpPr>
          <p:cNvPr id="3" name="Title 2"/>
          <p:cNvSpPr>
            <a:spLocks noGrp="1"/>
          </p:cNvSpPr>
          <p:nvPr>
            <p:ph type="ctrTitle"/>
          </p:nvPr>
        </p:nvSpPr>
        <p:spPr/>
        <p:txBody>
          <a:bodyPr/>
          <a:lstStyle/>
          <a:p>
            <a:r>
              <a:rPr lang="de-DE" dirty="0"/>
              <a:t>Data Structures</a:t>
            </a:r>
            <a:endParaRPr lang="en-US" sz="2100" dirty="0">
              <a:solidFill>
                <a:schemeClr val="tx1"/>
              </a:solidFill>
            </a:endParaRPr>
          </a:p>
        </p:txBody>
      </p:sp>
      <p:sp>
        <p:nvSpPr>
          <p:cNvPr id="4" name="Subtitle 3"/>
          <p:cNvSpPr>
            <a:spLocks noGrp="1"/>
          </p:cNvSpPr>
          <p:nvPr>
            <p:ph type="subTitle" idx="1"/>
          </p:nvPr>
        </p:nvSpPr>
        <p:spPr/>
        <p:txBody>
          <a:bodyPr/>
          <a:lstStyle/>
          <a:p>
            <a:r>
              <a:rPr lang="de-DE" b="1" dirty="0"/>
              <a:t>6. Linked List Variations</a:t>
            </a:r>
          </a:p>
        </p:txBody>
      </p:sp>
    </p:spTree>
    <p:extLst>
      <p:ext uri="{BB962C8B-B14F-4D97-AF65-F5344CB8AC3E}">
        <p14:creationId xmlns:p14="http://schemas.microsoft.com/office/powerpoint/2010/main" val="3166406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 –Analysis (recap)</a:t>
            </a:r>
          </a:p>
        </p:txBody>
      </p:sp>
      <p:pic>
        <p:nvPicPr>
          <p:cNvPr id="6" name="Content Placeholder 5"/>
          <p:cNvPicPr>
            <a:picLocks noGrp="1" noChangeAspect="1"/>
          </p:cNvPicPr>
          <p:nvPr>
            <p:ph idx="1"/>
          </p:nvPr>
        </p:nvPicPr>
        <p:blipFill>
          <a:blip r:embed="rId2"/>
          <a:stretch>
            <a:fillRect/>
          </a:stretch>
        </p:blipFill>
        <p:spPr>
          <a:xfrm>
            <a:off x="302144" y="1124744"/>
            <a:ext cx="8304809" cy="4064012"/>
          </a:xfrm>
          <a:prstGeom prst="rect">
            <a:avLst/>
          </a:prstGeom>
        </p:spPr>
      </p:pic>
      <p:sp>
        <p:nvSpPr>
          <p:cNvPr id="4" name="Footer Placeholder 3"/>
          <p:cNvSpPr>
            <a:spLocks noGrp="1"/>
          </p:cNvSpPr>
          <p:nvPr>
            <p:ph type="ftr" sz="quarter" idx="10"/>
          </p:nvPr>
        </p:nvSpPr>
        <p:spPr/>
        <p:txBody>
          <a:bodyPr/>
          <a:lstStyle/>
          <a:p>
            <a:r>
              <a:rPr lang="en-GB" smtClean="0"/>
              <a:t>4-Array Sorting</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5</a:t>
            </a:fld>
            <a:endParaRPr lang="en-GB"/>
          </a:p>
        </p:txBody>
      </p:sp>
    </p:spTree>
    <p:extLst>
      <p:ext uri="{BB962C8B-B14F-4D97-AF65-F5344CB8AC3E}">
        <p14:creationId xmlns:p14="http://schemas.microsoft.com/office/powerpoint/2010/main" val="33714948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chemeClr val="bg1">
                    <a:lumMod val="50000"/>
                  </a:schemeClr>
                </a:solidFill>
              </a:rPr>
              <a:t>List as an ADT</a:t>
            </a:r>
          </a:p>
          <a:p>
            <a:r>
              <a:rPr lang="en-US" dirty="0">
                <a:solidFill>
                  <a:schemeClr val="bg1">
                    <a:lumMod val="50000"/>
                  </a:schemeClr>
                </a:solidFill>
              </a:rPr>
              <a:t>An array-based implementation of lists</a:t>
            </a:r>
          </a:p>
          <a:p>
            <a:endParaRPr lang="en-US" dirty="0"/>
          </a:p>
          <a:p>
            <a:r>
              <a:rPr lang="en-US" dirty="0">
                <a:solidFill>
                  <a:schemeClr val="bg1">
                    <a:lumMod val="50000"/>
                  </a:schemeClr>
                </a:solidFill>
              </a:rPr>
              <a:t>Introduction to linked lists</a:t>
            </a:r>
          </a:p>
          <a:p>
            <a:r>
              <a:rPr lang="en-US" dirty="0">
                <a:solidFill>
                  <a:schemeClr val="bg1">
                    <a:lumMod val="50000"/>
                  </a:schemeClr>
                </a:solidFill>
              </a:rPr>
              <a:t>A pointer-based implementation in C++</a:t>
            </a:r>
          </a:p>
          <a:p>
            <a:r>
              <a:rPr lang="en-US" dirty="0"/>
              <a:t>Variations of linked lists</a:t>
            </a:r>
          </a:p>
          <a:p>
            <a:endParaRPr lang="en-US" dirty="0"/>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50</a:t>
            </a:fld>
            <a:endParaRPr lang="en-GB"/>
          </a:p>
        </p:txBody>
      </p:sp>
    </p:spTree>
    <p:extLst>
      <p:ext uri="{BB962C8B-B14F-4D97-AF65-F5344CB8AC3E}">
        <p14:creationId xmlns:p14="http://schemas.microsoft.com/office/powerpoint/2010/main" val="32112105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 Advantages </a:t>
            </a:r>
          </a:p>
        </p:txBody>
      </p:sp>
      <p:sp>
        <p:nvSpPr>
          <p:cNvPr id="3" name="Content Placeholder 2"/>
          <p:cNvSpPr>
            <a:spLocks noGrp="1"/>
          </p:cNvSpPr>
          <p:nvPr>
            <p:ph idx="1"/>
          </p:nvPr>
        </p:nvSpPr>
        <p:spPr/>
        <p:txBody>
          <a:bodyPr/>
          <a:lstStyle/>
          <a:p>
            <a:r>
              <a:rPr lang="en-US" dirty="0"/>
              <a:t>Access any item as long as external link to first item maintained</a:t>
            </a:r>
          </a:p>
          <a:p>
            <a:endParaRPr lang="en-US" dirty="0"/>
          </a:p>
          <a:p>
            <a:r>
              <a:rPr lang="en-US" dirty="0">
                <a:solidFill>
                  <a:srgbClr val="0070C0"/>
                </a:solidFill>
              </a:rPr>
              <a:t>Insert</a:t>
            </a:r>
            <a:r>
              <a:rPr lang="en-US" dirty="0"/>
              <a:t> new item </a:t>
            </a:r>
            <a:r>
              <a:rPr lang="en-US" dirty="0">
                <a:solidFill>
                  <a:srgbClr val="0070C0"/>
                </a:solidFill>
              </a:rPr>
              <a:t>without shifting</a:t>
            </a:r>
          </a:p>
          <a:p>
            <a:endParaRPr lang="en-US" dirty="0"/>
          </a:p>
          <a:p>
            <a:r>
              <a:rPr lang="en-US" dirty="0">
                <a:solidFill>
                  <a:srgbClr val="0070C0"/>
                </a:solidFill>
              </a:rPr>
              <a:t>Delete</a:t>
            </a:r>
            <a:r>
              <a:rPr lang="en-US" dirty="0"/>
              <a:t> existing item </a:t>
            </a:r>
            <a:r>
              <a:rPr lang="en-US" dirty="0">
                <a:solidFill>
                  <a:srgbClr val="0070C0"/>
                </a:solidFill>
              </a:rPr>
              <a:t>without shifting</a:t>
            </a:r>
          </a:p>
          <a:p>
            <a:endParaRPr lang="en-US" dirty="0"/>
          </a:p>
          <a:p>
            <a:r>
              <a:rPr lang="en-US" dirty="0"/>
              <a:t>Can </a:t>
            </a:r>
            <a:r>
              <a:rPr lang="en-US" dirty="0">
                <a:solidFill>
                  <a:srgbClr val="0070C0"/>
                </a:solidFill>
              </a:rPr>
              <a:t>expand/contract</a:t>
            </a:r>
            <a:r>
              <a:rPr lang="en-US" dirty="0"/>
              <a:t> (flexible) as necessary</a:t>
            </a:r>
          </a:p>
          <a:p>
            <a:endParaRPr lang="en-US" dirty="0"/>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51</a:t>
            </a:fld>
            <a:endParaRPr lang="en-GB"/>
          </a:p>
        </p:txBody>
      </p:sp>
    </p:spTree>
    <p:extLst>
      <p:ext uri="{BB962C8B-B14F-4D97-AF65-F5344CB8AC3E}">
        <p14:creationId xmlns:p14="http://schemas.microsoft.com/office/powerpoint/2010/main" val="41120765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 Disadvantages (1) </a:t>
            </a:r>
          </a:p>
        </p:txBody>
      </p:sp>
      <p:sp>
        <p:nvSpPr>
          <p:cNvPr id="3" name="Content Placeholder 2"/>
          <p:cNvSpPr>
            <a:spLocks noGrp="1"/>
          </p:cNvSpPr>
          <p:nvPr>
            <p:ph idx="1"/>
          </p:nvPr>
        </p:nvSpPr>
        <p:spPr/>
        <p:txBody>
          <a:bodyPr/>
          <a:lstStyle/>
          <a:p>
            <a:r>
              <a:rPr lang="en-US" dirty="0"/>
              <a:t>Overhead of links </a:t>
            </a:r>
          </a:p>
          <a:p>
            <a:pPr lvl="1"/>
            <a:r>
              <a:rPr lang="en-US" dirty="0"/>
              <a:t>Used only internally, pure overhead</a:t>
            </a:r>
          </a:p>
          <a:p>
            <a:pPr lvl="3"/>
            <a:endParaRPr lang="en-US" dirty="0"/>
          </a:p>
          <a:p>
            <a:r>
              <a:rPr lang="en-US" dirty="0"/>
              <a:t>If dynamic, must provide </a:t>
            </a:r>
          </a:p>
          <a:p>
            <a:pPr lvl="1"/>
            <a:r>
              <a:rPr lang="en-US" dirty="0"/>
              <a:t>Destructor</a:t>
            </a:r>
          </a:p>
          <a:p>
            <a:pPr lvl="1"/>
            <a:r>
              <a:rPr lang="en-US" dirty="0"/>
              <a:t>Copy constructor</a:t>
            </a:r>
          </a:p>
          <a:p>
            <a:pPr lvl="1"/>
            <a:r>
              <a:rPr lang="en-US" dirty="0"/>
              <a:t>Assignment operator</a:t>
            </a:r>
          </a:p>
          <a:p>
            <a:pPr lvl="3"/>
            <a:endParaRPr lang="en-US" dirty="0"/>
          </a:p>
          <a:p>
            <a:r>
              <a:rPr lang="en-US" dirty="0">
                <a:solidFill>
                  <a:srgbClr val="0070C0"/>
                </a:solidFill>
              </a:rPr>
              <a:t>No </a:t>
            </a:r>
            <a:r>
              <a:rPr lang="en-US" dirty="0"/>
              <a:t>longer have </a:t>
            </a:r>
            <a:r>
              <a:rPr lang="en-US" dirty="0">
                <a:solidFill>
                  <a:srgbClr val="0070C0"/>
                </a:solidFill>
              </a:rPr>
              <a:t>direct access</a:t>
            </a:r>
            <a:r>
              <a:rPr lang="en-US" dirty="0"/>
              <a:t> to each element of the list</a:t>
            </a:r>
          </a:p>
          <a:p>
            <a:pPr lvl="1"/>
            <a:r>
              <a:rPr lang="en-US" dirty="0"/>
              <a:t>Many sorting algorithms need direct access</a:t>
            </a:r>
          </a:p>
          <a:p>
            <a:pPr lvl="1"/>
            <a:r>
              <a:rPr lang="en-US" dirty="0"/>
              <a:t>Binary search needs direct access</a:t>
            </a:r>
          </a:p>
          <a:p>
            <a:pPr lvl="3"/>
            <a:endParaRPr lang="en-US" dirty="0"/>
          </a:p>
          <a:p>
            <a:r>
              <a:rPr lang="en-US" dirty="0">
                <a:solidFill>
                  <a:srgbClr val="0070C0"/>
                </a:solidFill>
              </a:rPr>
              <a:t>Access</a:t>
            </a:r>
            <a:r>
              <a:rPr lang="en-US" dirty="0"/>
              <a:t> of n</a:t>
            </a:r>
            <a:r>
              <a:rPr lang="en-US" baseline="30000" dirty="0"/>
              <a:t>th</a:t>
            </a:r>
            <a:r>
              <a:rPr lang="en-US" dirty="0"/>
              <a:t> item now </a:t>
            </a:r>
            <a:r>
              <a:rPr lang="en-US" dirty="0">
                <a:solidFill>
                  <a:srgbClr val="0070C0"/>
                </a:solidFill>
              </a:rPr>
              <a:t>less efficient </a:t>
            </a:r>
          </a:p>
          <a:p>
            <a:pPr lvl="1"/>
            <a:r>
              <a:rPr lang="en-US" dirty="0"/>
              <a:t>Must go through first element, then second, and then third, etc.</a:t>
            </a:r>
          </a:p>
          <a:p>
            <a:endParaRPr lang="en-US" dirty="0"/>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52</a:t>
            </a:fld>
            <a:endParaRPr lang="en-GB"/>
          </a:p>
        </p:txBody>
      </p:sp>
    </p:spTree>
    <p:extLst>
      <p:ext uri="{BB962C8B-B14F-4D97-AF65-F5344CB8AC3E}">
        <p14:creationId xmlns:p14="http://schemas.microsoft.com/office/powerpoint/2010/main" val="357077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 Disadvantages (2) </a:t>
            </a:r>
          </a:p>
        </p:txBody>
      </p:sp>
      <p:sp>
        <p:nvSpPr>
          <p:cNvPr id="3" name="Content Placeholder 2"/>
          <p:cNvSpPr>
            <a:spLocks noGrp="1"/>
          </p:cNvSpPr>
          <p:nvPr>
            <p:ph idx="1"/>
          </p:nvPr>
        </p:nvSpPr>
        <p:spPr>
          <a:xfrm>
            <a:off x="323850" y="1124744"/>
            <a:ext cx="8496300" cy="1224136"/>
          </a:xfrm>
        </p:spPr>
        <p:txBody>
          <a:bodyPr/>
          <a:lstStyle/>
          <a:p>
            <a:r>
              <a:rPr lang="en-US" dirty="0">
                <a:solidFill>
                  <a:srgbClr val="0070C0"/>
                </a:solidFill>
              </a:rPr>
              <a:t>List-processing algorithms </a:t>
            </a:r>
            <a:r>
              <a:rPr lang="en-US" dirty="0"/>
              <a:t>that require </a:t>
            </a:r>
            <a:r>
              <a:rPr lang="en-US" dirty="0">
                <a:solidFill>
                  <a:srgbClr val="0070C0"/>
                </a:solidFill>
              </a:rPr>
              <a:t>fast access to each element cannot be done as efficiently </a:t>
            </a:r>
            <a:r>
              <a:rPr lang="en-US" dirty="0"/>
              <a:t>with linked lists</a:t>
            </a:r>
          </a:p>
          <a:p>
            <a:r>
              <a:rPr lang="en-US" dirty="0"/>
              <a:t>Consider adding an element at the end of the list</a:t>
            </a:r>
          </a:p>
          <a:p>
            <a:endParaRPr lang="en-US" dirty="0"/>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53</a:t>
            </a:fld>
            <a:endParaRPr lang="en-GB"/>
          </a:p>
        </p:txBody>
      </p:sp>
      <p:graphicFrame>
        <p:nvGraphicFramePr>
          <p:cNvPr id="6" name="Table 5"/>
          <p:cNvGraphicFramePr>
            <a:graphicFrameLocks noGrp="1"/>
          </p:cNvGraphicFramePr>
          <p:nvPr>
            <p:extLst/>
          </p:nvPr>
        </p:nvGraphicFramePr>
        <p:xfrm>
          <a:off x="467544" y="2520791"/>
          <a:ext cx="7992888" cy="741680"/>
        </p:xfrm>
        <a:graphic>
          <a:graphicData uri="http://schemas.openxmlformats.org/drawingml/2006/table">
            <a:tbl>
              <a:tblPr firstRow="1" bandRow="1">
                <a:tableStyleId>{F5AB1C69-6EDB-4FF4-983F-18BD219EF322}</a:tableStyleId>
              </a:tblPr>
              <a:tblGrid>
                <a:gridCol w="3996444">
                  <a:extLst>
                    <a:ext uri="{9D8B030D-6E8A-4147-A177-3AD203B41FA5}">
                      <a16:colId xmlns:a16="http://schemas.microsoft.com/office/drawing/2014/main" val="20000"/>
                    </a:ext>
                  </a:extLst>
                </a:gridCol>
                <a:gridCol w="3996444">
                  <a:extLst>
                    <a:ext uri="{9D8B030D-6E8A-4147-A177-3AD203B41FA5}">
                      <a16:colId xmlns:a16="http://schemas.microsoft.com/office/drawing/2014/main" val="20001"/>
                    </a:ext>
                  </a:extLst>
                </a:gridCol>
              </a:tblGrid>
              <a:tr h="370840">
                <a:tc>
                  <a:txBody>
                    <a:bodyPr/>
                    <a:lstStyle/>
                    <a:p>
                      <a:r>
                        <a:rPr lang="en-US" b="0" dirty="0">
                          <a:solidFill>
                            <a:schemeClr val="tx1"/>
                          </a:solidFill>
                        </a:rPr>
                        <a:t>Array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solidFill>
                            <a:schemeClr val="tx1"/>
                          </a:solidFill>
                        </a:rPr>
                        <a:t>Linked List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b="1" dirty="0">
                          <a:solidFill>
                            <a:srgbClr val="0070C0"/>
                          </a:solidFill>
                          <a:latin typeface="Consolas" panose="020B0609020204030204" pitchFamily="49" charset="0"/>
                          <a:cs typeface="Courier New" panose="02070309020205020404" pitchFamily="49" charset="0"/>
                        </a:rPr>
                        <a:t>a[size++] =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255979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 Disadvantages (3) </a:t>
            </a:r>
          </a:p>
        </p:txBody>
      </p:sp>
      <p:sp>
        <p:nvSpPr>
          <p:cNvPr id="3" name="Content Placeholder 2"/>
          <p:cNvSpPr>
            <a:spLocks noGrp="1"/>
          </p:cNvSpPr>
          <p:nvPr>
            <p:ph idx="1"/>
          </p:nvPr>
        </p:nvSpPr>
        <p:spPr>
          <a:xfrm>
            <a:off x="323850" y="1124744"/>
            <a:ext cx="8496300" cy="1224136"/>
          </a:xfrm>
        </p:spPr>
        <p:txBody>
          <a:bodyPr/>
          <a:lstStyle/>
          <a:p>
            <a:r>
              <a:rPr lang="en-US" dirty="0">
                <a:solidFill>
                  <a:srgbClr val="0070C0"/>
                </a:solidFill>
              </a:rPr>
              <a:t>List-processing algorithms </a:t>
            </a:r>
            <a:r>
              <a:rPr lang="en-US" dirty="0"/>
              <a:t>that require </a:t>
            </a:r>
            <a:r>
              <a:rPr lang="en-US" dirty="0">
                <a:solidFill>
                  <a:srgbClr val="0070C0"/>
                </a:solidFill>
              </a:rPr>
              <a:t>fast access to each element cannot be done as efficiently </a:t>
            </a:r>
            <a:r>
              <a:rPr lang="en-US" dirty="0"/>
              <a:t>with linked lists</a:t>
            </a:r>
          </a:p>
          <a:p>
            <a:r>
              <a:rPr lang="en-US" dirty="0"/>
              <a:t>Consider adding an element at the end of the list</a:t>
            </a:r>
          </a:p>
          <a:p>
            <a:endParaRPr lang="en-US" dirty="0"/>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54</a:t>
            </a:fld>
            <a:endParaRPr lang="en-GB"/>
          </a:p>
        </p:txBody>
      </p:sp>
      <p:graphicFrame>
        <p:nvGraphicFramePr>
          <p:cNvPr id="6" name="Table 5"/>
          <p:cNvGraphicFramePr>
            <a:graphicFrameLocks noGrp="1"/>
          </p:cNvGraphicFramePr>
          <p:nvPr>
            <p:extLst/>
          </p:nvPr>
        </p:nvGraphicFramePr>
        <p:xfrm>
          <a:off x="467544" y="2520791"/>
          <a:ext cx="7992888" cy="1394968"/>
        </p:xfrm>
        <a:graphic>
          <a:graphicData uri="http://schemas.openxmlformats.org/drawingml/2006/table">
            <a:tbl>
              <a:tblPr firstRow="1" bandRow="1">
                <a:tableStyleId>{F5AB1C69-6EDB-4FF4-983F-18BD219EF322}</a:tableStyleId>
              </a:tblPr>
              <a:tblGrid>
                <a:gridCol w="3996444">
                  <a:extLst>
                    <a:ext uri="{9D8B030D-6E8A-4147-A177-3AD203B41FA5}">
                      <a16:colId xmlns:a16="http://schemas.microsoft.com/office/drawing/2014/main" val="20000"/>
                    </a:ext>
                  </a:extLst>
                </a:gridCol>
                <a:gridCol w="3996444">
                  <a:extLst>
                    <a:ext uri="{9D8B030D-6E8A-4147-A177-3AD203B41FA5}">
                      <a16:colId xmlns:a16="http://schemas.microsoft.com/office/drawing/2014/main" val="20001"/>
                    </a:ext>
                  </a:extLst>
                </a:gridCol>
              </a:tblGrid>
              <a:tr h="370840">
                <a:tc>
                  <a:txBody>
                    <a:bodyPr/>
                    <a:lstStyle/>
                    <a:p>
                      <a:r>
                        <a:rPr lang="en-US" b="0" dirty="0">
                          <a:solidFill>
                            <a:schemeClr val="tx1"/>
                          </a:solidFill>
                        </a:rPr>
                        <a:t>Array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solidFill>
                            <a:schemeClr val="tx1"/>
                          </a:solidFill>
                        </a:rPr>
                        <a:t>Linked List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b="1" dirty="0">
                          <a:solidFill>
                            <a:srgbClr val="0070C0"/>
                          </a:solidFill>
                          <a:latin typeface="Consolas" panose="020B0609020204030204" pitchFamily="49" charset="0"/>
                          <a:cs typeface="Courier New" panose="02070309020205020404" pitchFamily="49" charset="0"/>
                        </a:rPr>
                        <a:t>a[size++] =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70C0"/>
                          </a:solidFill>
                          <a:effectLst/>
                          <a:latin typeface="+mn-lt"/>
                          <a:ea typeface="ＭＳ Ｐゴシック" charset="0"/>
                        </a:rPr>
                        <a:t>Get</a:t>
                      </a:r>
                      <a:r>
                        <a:rPr kumimoji="0" lang="en-US" sz="1800" b="0" i="0" u="none" strike="noStrike" cap="none" normalizeH="0" baseline="0" dirty="0">
                          <a:ln>
                            <a:noFill/>
                          </a:ln>
                          <a:solidFill>
                            <a:schemeClr val="tx1"/>
                          </a:solidFill>
                          <a:effectLst/>
                          <a:latin typeface="+mn-lt"/>
                          <a:ea typeface="ＭＳ Ｐゴシック" charset="0"/>
                        </a:rPr>
                        <a:t> a new node;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70C0"/>
                          </a:solidFill>
                          <a:effectLst/>
                          <a:latin typeface="+mn-lt"/>
                          <a:ea typeface="ＭＳ Ｐゴシック" charset="0"/>
                        </a:rPr>
                        <a:t>Set</a:t>
                      </a:r>
                      <a:r>
                        <a:rPr kumimoji="0" lang="en-US" sz="1800" b="0" i="0" u="none" strike="noStrike" cap="none" normalizeH="0" baseline="0" dirty="0">
                          <a:ln>
                            <a:noFill/>
                          </a:ln>
                          <a:solidFill>
                            <a:srgbClr val="0070C0"/>
                          </a:solidFill>
                          <a:effectLst/>
                          <a:latin typeface="+mn-lt"/>
                          <a:ea typeface="ＭＳ Ｐゴシック" charset="0"/>
                        </a:rPr>
                        <a:t> </a:t>
                      </a:r>
                      <a:r>
                        <a:rPr kumimoji="0" lang="en-US" sz="1800" b="0" i="0" u="none" strike="noStrike" cap="none" normalizeH="0" baseline="0" dirty="0">
                          <a:ln>
                            <a:noFill/>
                          </a:ln>
                          <a:solidFill>
                            <a:schemeClr val="tx1"/>
                          </a:solidFill>
                          <a:effectLst/>
                          <a:latin typeface="+mn-lt"/>
                          <a:ea typeface="ＭＳ Ｐゴシック" charset="0"/>
                        </a:rPr>
                        <a:t>data part = value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n-lt"/>
                          <a:ea typeface="ＭＳ Ｐゴシック" charset="0"/>
                        </a:rPr>
                        <a:t>      next part = </a:t>
                      </a:r>
                      <a:r>
                        <a:rPr kumimoji="0" lang="en-US" sz="1800" b="0" i="1" u="none" strike="noStrike" cap="none" normalizeH="0" baseline="0" dirty="0" err="1">
                          <a:ln>
                            <a:noFill/>
                          </a:ln>
                          <a:solidFill>
                            <a:schemeClr val="tx1"/>
                          </a:solidFill>
                          <a:effectLst/>
                          <a:latin typeface="+mn-lt"/>
                          <a:ea typeface="ＭＳ Ｐゴシック" charset="0"/>
                        </a:rPr>
                        <a:t>null_value</a:t>
                      </a:r>
                      <a:endParaRPr kumimoji="0" lang="en-US" sz="1800" b="0" i="0" u="none" strike="noStrike" cap="none" normalizeH="0" baseline="0" dirty="0">
                        <a:ln>
                          <a:noFill/>
                        </a:ln>
                        <a:solidFill>
                          <a:schemeClr val="tx1"/>
                        </a:solidFill>
                        <a:effectLst/>
                        <a:latin typeface="+mn-lt"/>
                        <a:ea typeface="ＭＳ Ｐゴシック"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359544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 Disadvantages (4) </a:t>
            </a:r>
          </a:p>
        </p:txBody>
      </p:sp>
      <p:sp>
        <p:nvSpPr>
          <p:cNvPr id="3" name="Content Placeholder 2"/>
          <p:cNvSpPr>
            <a:spLocks noGrp="1"/>
          </p:cNvSpPr>
          <p:nvPr>
            <p:ph idx="1"/>
          </p:nvPr>
        </p:nvSpPr>
        <p:spPr>
          <a:xfrm>
            <a:off x="323850" y="1124744"/>
            <a:ext cx="8496300" cy="1224136"/>
          </a:xfrm>
        </p:spPr>
        <p:txBody>
          <a:bodyPr/>
          <a:lstStyle/>
          <a:p>
            <a:r>
              <a:rPr lang="en-US" dirty="0">
                <a:solidFill>
                  <a:srgbClr val="0070C0"/>
                </a:solidFill>
              </a:rPr>
              <a:t>List-processing algorithms </a:t>
            </a:r>
            <a:r>
              <a:rPr lang="en-US" dirty="0"/>
              <a:t>that require </a:t>
            </a:r>
            <a:r>
              <a:rPr lang="en-US" dirty="0">
                <a:solidFill>
                  <a:srgbClr val="0070C0"/>
                </a:solidFill>
              </a:rPr>
              <a:t>fast access to each element cannot be done as efficiently </a:t>
            </a:r>
            <a:r>
              <a:rPr lang="en-US" dirty="0"/>
              <a:t>with linked lists</a:t>
            </a:r>
          </a:p>
          <a:p>
            <a:r>
              <a:rPr lang="en-US" dirty="0"/>
              <a:t>Consider adding an element at the end of the list</a:t>
            </a:r>
          </a:p>
          <a:p>
            <a:endParaRPr lang="en-US" dirty="0"/>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55</a:t>
            </a:fld>
            <a:endParaRPr lang="en-GB"/>
          </a:p>
        </p:txBody>
      </p:sp>
      <p:graphicFrame>
        <p:nvGraphicFramePr>
          <p:cNvPr id="6" name="Table 5"/>
          <p:cNvGraphicFramePr>
            <a:graphicFrameLocks noGrp="1"/>
          </p:cNvGraphicFramePr>
          <p:nvPr>
            <p:extLst/>
          </p:nvPr>
        </p:nvGraphicFramePr>
        <p:xfrm>
          <a:off x="467544" y="2520791"/>
          <a:ext cx="7992888" cy="2053336"/>
        </p:xfrm>
        <a:graphic>
          <a:graphicData uri="http://schemas.openxmlformats.org/drawingml/2006/table">
            <a:tbl>
              <a:tblPr firstRow="1" bandRow="1">
                <a:tableStyleId>{F5AB1C69-6EDB-4FF4-983F-18BD219EF322}</a:tableStyleId>
              </a:tblPr>
              <a:tblGrid>
                <a:gridCol w="3996444">
                  <a:extLst>
                    <a:ext uri="{9D8B030D-6E8A-4147-A177-3AD203B41FA5}">
                      <a16:colId xmlns:a16="http://schemas.microsoft.com/office/drawing/2014/main" val="20000"/>
                    </a:ext>
                  </a:extLst>
                </a:gridCol>
                <a:gridCol w="3996444">
                  <a:extLst>
                    <a:ext uri="{9D8B030D-6E8A-4147-A177-3AD203B41FA5}">
                      <a16:colId xmlns:a16="http://schemas.microsoft.com/office/drawing/2014/main" val="20001"/>
                    </a:ext>
                  </a:extLst>
                </a:gridCol>
              </a:tblGrid>
              <a:tr h="370840">
                <a:tc>
                  <a:txBody>
                    <a:bodyPr/>
                    <a:lstStyle/>
                    <a:p>
                      <a:r>
                        <a:rPr lang="en-US" b="0" dirty="0">
                          <a:solidFill>
                            <a:schemeClr val="tx1"/>
                          </a:solidFill>
                        </a:rPr>
                        <a:t>Array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solidFill>
                            <a:schemeClr val="tx1"/>
                          </a:solidFill>
                        </a:rPr>
                        <a:t>Linked List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b="1" dirty="0">
                          <a:solidFill>
                            <a:srgbClr val="0070C0"/>
                          </a:solidFill>
                          <a:latin typeface="Consolas" panose="020B0609020204030204" pitchFamily="49" charset="0"/>
                          <a:cs typeface="Courier New" panose="02070309020205020404" pitchFamily="49" charset="0"/>
                        </a:rPr>
                        <a:t>a[size++] =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70C0"/>
                          </a:solidFill>
                          <a:effectLst/>
                          <a:latin typeface="+mn-lt"/>
                          <a:ea typeface="ＭＳ Ｐゴシック" charset="0"/>
                        </a:rPr>
                        <a:t>Get</a:t>
                      </a:r>
                      <a:r>
                        <a:rPr kumimoji="0" lang="en-US" sz="1800" b="0" i="0" u="none" strike="noStrike" cap="none" normalizeH="0" baseline="0" dirty="0">
                          <a:ln>
                            <a:noFill/>
                          </a:ln>
                          <a:solidFill>
                            <a:schemeClr val="tx1"/>
                          </a:solidFill>
                          <a:effectLst/>
                          <a:latin typeface="+mn-lt"/>
                          <a:ea typeface="ＭＳ Ｐゴシック" charset="0"/>
                        </a:rPr>
                        <a:t> a new node;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70C0"/>
                          </a:solidFill>
                          <a:effectLst/>
                          <a:latin typeface="+mn-lt"/>
                          <a:ea typeface="ＭＳ Ｐゴシック" charset="0"/>
                        </a:rPr>
                        <a:t>Set</a:t>
                      </a:r>
                      <a:r>
                        <a:rPr kumimoji="0" lang="en-US" sz="1800" b="0" i="0" u="none" strike="noStrike" cap="none" normalizeH="0" baseline="0" dirty="0">
                          <a:ln>
                            <a:noFill/>
                          </a:ln>
                          <a:solidFill>
                            <a:srgbClr val="0070C0"/>
                          </a:solidFill>
                          <a:effectLst/>
                          <a:latin typeface="+mn-lt"/>
                          <a:ea typeface="ＭＳ Ｐゴシック" charset="0"/>
                        </a:rPr>
                        <a:t> </a:t>
                      </a:r>
                      <a:r>
                        <a:rPr kumimoji="0" lang="en-US" sz="1800" b="0" i="0" u="none" strike="noStrike" cap="none" normalizeH="0" baseline="0" dirty="0">
                          <a:ln>
                            <a:noFill/>
                          </a:ln>
                          <a:solidFill>
                            <a:schemeClr val="tx1"/>
                          </a:solidFill>
                          <a:effectLst/>
                          <a:latin typeface="+mn-lt"/>
                          <a:ea typeface="ＭＳ Ｐゴシック" charset="0"/>
                        </a:rPr>
                        <a:t>data part = value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n-lt"/>
                          <a:ea typeface="ＭＳ Ｐゴシック" charset="0"/>
                        </a:rPr>
                        <a:t>      next part = </a:t>
                      </a:r>
                      <a:r>
                        <a:rPr kumimoji="0" lang="en-US" sz="1800" b="0" i="1" u="none" strike="noStrike" cap="none" normalizeH="0" baseline="0" dirty="0" err="1">
                          <a:ln>
                            <a:noFill/>
                          </a:ln>
                          <a:solidFill>
                            <a:schemeClr val="tx1"/>
                          </a:solidFill>
                          <a:effectLst/>
                          <a:latin typeface="+mn-lt"/>
                          <a:ea typeface="ＭＳ Ｐゴシック" charset="0"/>
                        </a:rPr>
                        <a:t>null_value</a:t>
                      </a:r>
                      <a:endParaRPr kumimoji="0" lang="en-US" sz="1800" b="0" i="0" u="none" strike="noStrike" cap="none" normalizeH="0" baseline="0" dirty="0">
                        <a:ln>
                          <a:noFill/>
                        </a:ln>
                        <a:solidFill>
                          <a:schemeClr val="tx1"/>
                        </a:solidFill>
                        <a:effectLst/>
                        <a:latin typeface="+mn-lt"/>
                        <a:ea typeface="ＭＳ Ｐゴシック"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70C0"/>
                          </a:solidFill>
                          <a:effectLst/>
                          <a:latin typeface="+mn-lt"/>
                          <a:ea typeface="ＭＳ Ｐゴシック" charset="0"/>
                        </a:rPr>
                        <a:t>If</a:t>
                      </a:r>
                      <a:r>
                        <a:rPr kumimoji="0" lang="en-US" sz="1800" b="0" i="0" u="none" strike="noStrike" cap="none" normalizeH="0" baseline="0" dirty="0">
                          <a:ln>
                            <a:noFill/>
                          </a:ln>
                          <a:solidFill>
                            <a:schemeClr val="tx1"/>
                          </a:solidFill>
                          <a:effectLst/>
                          <a:latin typeface="+mn-lt"/>
                          <a:ea typeface="ＭＳ Ｐゴシック" charset="0"/>
                        </a:rPr>
                        <a:t> list is empty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n-lt"/>
                          <a:ea typeface="ＭＳ Ｐゴシック" charset="0"/>
                        </a:rPr>
                        <a:t>   Set head to point to new node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0972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 Disadvantages (5) </a:t>
            </a:r>
          </a:p>
        </p:txBody>
      </p:sp>
      <p:sp>
        <p:nvSpPr>
          <p:cNvPr id="3" name="Content Placeholder 2"/>
          <p:cNvSpPr>
            <a:spLocks noGrp="1"/>
          </p:cNvSpPr>
          <p:nvPr>
            <p:ph idx="1"/>
          </p:nvPr>
        </p:nvSpPr>
        <p:spPr>
          <a:xfrm>
            <a:off x="323850" y="1124744"/>
            <a:ext cx="8496300" cy="1224136"/>
          </a:xfrm>
        </p:spPr>
        <p:txBody>
          <a:bodyPr/>
          <a:lstStyle/>
          <a:p>
            <a:r>
              <a:rPr lang="en-US" dirty="0">
                <a:solidFill>
                  <a:srgbClr val="0070C0"/>
                </a:solidFill>
              </a:rPr>
              <a:t>List-processing algorithms </a:t>
            </a:r>
            <a:r>
              <a:rPr lang="en-US" dirty="0"/>
              <a:t>that require </a:t>
            </a:r>
            <a:r>
              <a:rPr lang="en-US" dirty="0">
                <a:solidFill>
                  <a:srgbClr val="0070C0"/>
                </a:solidFill>
              </a:rPr>
              <a:t>fast access to each element cannot be done as efficiently </a:t>
            </a:r>
            <a:r>
              <a:rPr lang="en-US" dirty="0"/>
              <a:t>with linked lists</a:t>
            </a:r>
          </a:p>
          <a:p>
            <a:r>
              <a:rPr lang="en-US" dirty="0"/>
              <a:t>Consider adding an element at the end of the list</a:t>
            </a:r>
          </a:p>
          <a:p>
            <a:endParaRPr lang="en-US" dirty="0"/>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56</a:t>
            </a:fld>
            <a:endParaRPr lang="en-GB"/>
          </a:p>
        </p:txBody>
      </p:sp>
      <p:graphicFrame>
        <p:nvGraphicFramePr>
          <p:cNvPr id="6" name="Table 5"/>
          <p:cNvGraphicFramePr>
            <a:graphicFrameLocks noGrp="1"/>
          </p:cNvGraphicFramePr>
          <p:nvPr>
            <p:extLst/>
          </p:nvPr>
        </p:nvGraphicFramePr>
        <p:xfrm>
          <a:off x="467544" y="2520791"/>
          <a:ext cx="7992888" cy="3644392"/>
        </p:xfrm>
        <a:graphic>
          <a:graphicData uri="http://schemas.openxmlformats.org/drawingml/2006/table">
            <a:tbl>
              <a:tblPr firstRow="1" bandRow="1">
                <a:tableStyleId>{F5AB1C69-6EDB-4FF4-983F-18BD219EF322}</a:tableStyleId>
              </a:tblPr>
              <a:tblGrid>
                <a:gridCol w="3996444">
                  <a:extLst>
                    <a:ext uri="{9D8B030D-6E8A-4147-A177-3AD203B41FA5}">
                      <a16:colId xmlns:a16="http://schemas.microsoft.com/office/drawing/2014/main" val="20000"/>
                    </a:ext>
                  </a:extLst>
                </a:gridCol>
                <a:gridCol w="3996444">
                  <a:extLst>
                    <a:ext uri="{9D8B030D-6E8A-4147-A177-3AD203B41FA5}">
                      <a16:colId xmlns:a16="http://schemas.microsoft.com/office/drawing/2014/main" val="20001"/>
                    </a:ext>
                  </a:extLst>
                </a:gridCol>
              </a:tblGrid>
              <a:tr h="370840">
                <a:tc>
                  <a:txBody>
                    <a:bodyPr/>
                    <a:lstStyle/>
                    <a:p>
                      <a:r>
                        <a:rPr lang="en-US" b="0" dirty="0">
                          <a:solidFill>
                            <a:schemeClr val="tx1"/>
                          </a:solidFill>
                        </a:rPr>
                        <a:t>Array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solidFill>
                            <a:schemeClr val="tx1"/>
                          </a:solidFill>
                        </a:rPr>
                        <a:t>Linked List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b="1" dirty="0">
                          <a:solidFill>
                            <a:srgbClr val="0070C0"/>
                          </a:solidFill>
                          <a:latin typeface="Consolas" panose="020B0609020204030204" pitchFamily="49" charset="0"/>
                          <a:cs typeface="Courier New" panose="02070309020205020404" pitchFamily="49" charset="0"/>
                        </a:rPr>
                        <a:t>a[size++] =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70C0"/>
                          </a:solidFill>
                          <a:effectLst/>
                          <a:latin typeface="+mn-lt"/>
                          <a:ea typeface="ＭＳ Ｐゴシック" charset="0"/>
                        </a:rPr>
                        <a:t>Get</a:t>
                      </a:r>
                      <a:r>
                        <a:rPr kumimoji="0" lang="en-US" sz="1800" b="0" i="0" u="none" strike="noStrike" cap="none" normalizeH="0" baseline="0" dirty="0">
                          <a:ln>
                            <a:noFill/>
                          </a:ln>
                          <a:solidFill>
                            <a:schemeClr val="tx1"/>
                          </a:solidFill>
                          <a:effectLst/>
                          <a:latin typeface="+mn-lt"/>
                          <a:ea typeface="ＭＳ Ｐゴシック" charset="0"/>
                        </a:rPr>
                        <a:t> a new node;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70C0"/>
                          </a:solidFill>
                          <a:effectLst/>
                          <a:latin typeface="+mn-lt"/>
                          <a:ea typeface="ＭＳ Ｐゴシック" charset="0"/>
                        </a:rPr>
                        <a:t>Set</a:t>
                      </a:r>
                      <a:r>
                        <a:rPr kumimoji="0" lang="en-US" sz="1800" b="0" i="0" u="none" strike="noStrike" cap="none" normalizeH="0" baseline="0" dirty="0">
                          <a:ln>
                            <a:noFill/>
                          </a:ln>
                          <a:solidFill>
                            <a:srgbClr val="0070C0"/>
                          </a:solidFill>
                          <a:effectLst/>
                          <a:latin typeface="+mn-lt"/>
                          <a:ea typeface="ＭＳ Ｐゴシック" charset="0"/>
                        </a:rPr>
                        <a:t> </a:t>
                      </a:r>
                      <a:r>
                        <a:rPr kumimoji="0" lang="en-US" sz="1800" b="0" i="0" u="none" strike="noStrike" cap="none" normalizeH="0" baseline="0" dirty="0">
                          <a:ln>
                            <a:noFill/>
                          </a:ln>
                          <a:solidFill>
                            <a:schemeClr val="tx1"/>
                          </a:solidFill>
                          <a:effectLst/>
                          <a:latin typeface="+mn-lt"/>
                          <a:ea typeface="ＭＳ Ｐゴシック" charset="0"/>
                        </a:rPr>
                        <a:t>data part = value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n-lt"/>
                          <a:ea typeface="ＭＳ Ｐゴシック" charset="0"/>
                        </a:rPr>
                        <a:t>      next part = </a:t>
                      </a:r>
                      <a:r>
                        <a:rPr kumimoji="0" lang="en-US" sz="1800" b="0" i="1" u="none" strike="noStrike" cap="none" normalizeH="0" baseline="0" dirty="0" err="1">
                          <a:ln>
                            <a:noFill/>
                          </a:ln>
                          <a:solidFill>
                            <a:schemeClr val="tx1"/>
                          </a:solidFill>
                          <a:effectLst/>
                          <a:latin typeface="+mn-lt"/>
                          <a:ea typeface="ＭＳ Ｐゴシック" charset="0"/>
                        </a:rPr>
                        <a:t>null_value</a:t>
                      </a:r>
                      <a:endParaRPr kumimoji="0" lang="en-US" sz="1800" b="0" i="0" u="none" strike="noStrike" cap="none" normalizeH="0" baseline="0" dirty="0">
                        <a:ln>
                          <a:noFill/>
                        </a:ln>
                        <a:solidFill>
                          <a:schemeClr val="tx1"/>
                        </a:solidFill>
                        <a:effectLst/>
                        <a:latin typeface="+mn-lt"/>
                        <a:ea typeface="ＭＳ Ｐゴシック"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70C0"/>
                          </a:solidFill>
                          <a:effectLst/>
                          <a:latin typeface="+mn-lt"/>
                          <a:ea typeface="ＭＳ Ｐゴシック" charset="0"/>
                        </a:rPr>
                        <a:t>If</a:t>
                      </a:r>
                      <a:r>
                        <a:rPr kumimoji="0" lang="en-US" sz="1800" b="0" i="0" u="none" strike="noStrike" cap="none" normalizeH="0" baseline="0" dirty="0">
                          <a:ln>
                            <a:noFill/>
                          </a:ln>
                          <a:solidFill>
                            <a:schemeClr val="tx1"/>
                          </a:solidFill>
                          <a:effectLst/>
                          <a:latin typeface="+mn-lt"/>
                          <a:ea typeface="ＭＳ Ｐゴシック" charset="0"/>
                        </a:rPr>
                        <a:t> list is empty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n-lt"/>
                          <a:ea typeface="ＭＳ Ｐゴシック" charset="0"/>
                        </a:rPr>
                        <a:t>   Set head to point to new node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70C0"/>
                          </a:solidFill>
                          <a:effectLst/>
                          <a:latin typeface="+mn-lt"/>
                          <a:ea typeface="ＭＳ Ｐゴシック" charset="0"/>
                        </a:rPr>
                        <a:t>Else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n-lt"/>
                          <a:ea typeface="ＭＳ Ｐゴシック" charset="0"/>
                        </a:rPr>
                        <a:t>   Traverse list to find last node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n-lt"/>
                          <a:ea typeface="ＭＳ Ｐゴシック" charset="0"/>
                        </a:rPr>
                        <a:t>   Set next part of last node to point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n-lt"/>
                          <a:ea typeface="ＭＳ Ｐゴシック" charset="0"/>
                        </a:rPr>
                        <a:t>   to new node</a:t>
                      </a:r>
                    </a:p>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15"/>
          <p:cNvGrpSpPr>
            <a:grpSpLocks/>
          </p:cNvGrpSpPr>
          <p:nvPr/>
        </p:nvGrpSpPr>
        <p:grpSpPr bwMode="auto">
          <a:xfrm>
            <a:off x="755576" y="4869160"/>
            <a:ext cx="3998913" cy="839788"/>
            <a:chOff x="448" y="3332"/>
            <a:chExt cx="2519" cy="529"/>
          </a:xfrm>
        </p:grpSpPr>
        <p:sp>
          <p:nvSpPr>
            <p:cNvPr id="8" name="Oval 16"/>
            <p:cNvSpPr>
              <a:spLocks noChangeArrowheads="1"/>
            </p:cNvSpPr>
            <p:nvPr/>
          </p:nvSpPr>
          <p:spPr bwMode="auto">
            <a:xfrm>
              <a:off x="2803" y="3332"/>
              <a:ext cx="164" cy="3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fr-FR" sz="1600">
                <a:latin typeface="+mn-lt"/>
                <a:ea typeface="ＭＳ Ｐゴシック" charset="0"/>
              </a:endParaRPr>
            </a:p>
          </p:txBody>
        </p:sp>
        <p:sp>
          <p:nvSpPr>
            <p:cNvPr id="9" name="Text Box 17"/>
            <p:cNvSpPr txBox="1">
              <a:spLocks noChangeArrowheads="1"/>
            </p:cNvSpPr>
            <p:nvPr/>
          </p:nvSpPr>
          <p:spPr bwMode="auto">
            <a:xfrm>
              <a:off x="448" y="3648"/>
              <a:ext cx="1769" cy="213"/>
            </a:xfrm>
            <a:prstGeom prst="rect">
              <a:avLst/>
            </a:prstGeom>
            <a:solidFill>
              <a:schemeClr val="accent1"/>
            </a:solidFill>
            <a:ln>
              <a:noFill/>
            </a:ln>
            <a:effectLst>
              <a:outerShdw blurRad="63500"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spcBef>
                  <a:spcPct val="50000"/>
                </a:spcBef>
                <a:defRPr/>
              </a:pPr>
              <a:r>
                <a:rPr lang="en-US" sz="1600" dirty="0">
                  <a:latin typeface="+mn-lt"/>
                  <a:ea typeface="ＭＳ Ｐゴシック" charset="0"/>
                </a:rPr>
                <a:t>This is the inefficient part</a:t>
              </a:r>
            </a:p>
          </p:txBody>
        </p:sp>
        <p:sp>
          <p:nvSpPr>
            <p:cNvPr id="10" name="Line 18"/>
            <p:cNvSpPr>
              <a:spLocks noChangeShapeType="1"/>
            </p:cNvSpPr>
            <p:nvPr/>
          </p:nvSpPr>
          <p:spPr bwMode="auto">
            <a:xfrm flipV="1">
              <a:off x="2217" y="3469"/>
              <a:ext cx="586" cy="2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fr-FR" sz="1600">
                <a:latin typeface="+mn-lt"/>
                <a:ea typeface="ＭＳ Ｐゴシック" charset="0"/>
              </a:endParaRPr>
            </a:p>
          </p:txBody>
        </p:sp>
      </p:grpSp>
    </p:spTree>
    <p:extLst>
      <p:ext uri="{BB962C8B-B14F-4D97-AF65-F5344CB8AC3E}">
        <p14:creationId xmlns:p14="http://schemas.microsoft.com/office/powerpoint/2010/main" val="328812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Applications</a:t>
            </a:r>
          </a:p>
        </p:txBody>
      </p:sp>
      <p:sp>
        <p:nvSpPr>
          <p:cNvPr id="3" name="Content Placeholder 2"/>
          <p:cNvSpPr>
            <a:spLocks noGrp="1"/>
          </p:cNvSpPr>
          <p:nvPr>
            <p:ph idx="1"/>
          </p:nvPr>
        </p:nvSpPr>
        <p:spPr>
          <a:xfrm>
            <a:off x="323850" y="1124744"/>
            <a:ext cx="8496300" cy="3960440"/>
          </a:xfrm>
        </p:spPr>
        <p:txBody>
          <a:bodyPr/>
          <a:lstStyle/>
          <a:p>
            <a:r>
              <a:rPr lang="en-US" dirty="0"/>
              <a:t>Applications that maintain a Most Recently Used (MRU) list</a:t>
            </a:r>
          </a:p>
          <a:p>
            <a:pPr lvl="1"/>
            <a:r>
              <a:rPr lang="en-US" dirty="0"/>
              <a:t>For example, a linked list of file names</a:t>
            </a:r>
          </a:p>
          <a:p>
            <a:endParaRPr lang="en-US" dirty="0"/>
          </a:p>
          <a:p>
            <a:r>
              <a:rPr lang="en-US" dirty="0"/>
              <a:t>Cache in the browser that allows to hit the BACK button </a:t>
            </a:r>
          </a:p>
          <a:p>
            <a:pPr lvl="1"/>
            <a:r>
              <a:rPr lang="en-US" dirty="0"/>
              <a:t>A linked list of URLs</a:t>
            </a:r>
          </a:p>
          <a:p>
            <a:endParaRPr lang="en-US" dirty="0"/>
          </a:p>
          <a:p>
            <a:r>
              <a:rPr lang="en-US" dirty="0"/>
              <a:t>Undo functionality in Photoshop or Word </a:t>
            </a:r>
          </a:p>
          <a:p>
            <a:pPr lvl="1"/>
            <a:r>
              <a:rPr lang="en-US" dirty="0"/>
              <a:t> A linked list of state</a:t>
            </a:r>
          </a:p>
          <a:p>
            <a:endParaRPr lang="en-US" dirty="0"/>
          </a:p>
          <a:p>
            <a:r>
              <a:rPr lang="en-US" dirty="0"/>
              <a:t>A list in the GPS of the turns along your route</a:t>
            </a:r>
          </a:p>
          <a:p>
            <a:pPr marL="0" indent="0">
              <a:buNone/>
            </a:pPr>
            <a:endParaRPr lang="en-US" dirty="0"/>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57</a:t>
            </a:fld>
            <a:endParaRPr lang="en-GB"/>
          </a:p>
        </p:txBody>
      </p:sp>
      <p:sp>
        <p:nvSpPr>
          <p:cNvPr id="6" name="TextBox 5"/>
          <p:cNvSpPr txBox="1"/>
          <p:nvPr/>
        </p:nvSpPr>
        <p:spPr>
          <a:xfrm>
            <a:off x="899592" y="5364135"/>
            <a:ext cx="6984776" cy="369332"/>
          </a:xfrm>
          <a:prstGeom prst="rect">
            <a:avLst/>
          </a:prstGeom>
          <a:noFill/>
        </p:spPr>
        <p:txBody>
          <a:bodyPr wrap="square" rtlCol="0">
            <a:spAutoFit/>
          </a:bodyPr>
          <a:lstStyle/>
          <a:p>
            <a:pPr algn="ctr"/>
            <a:r>
              <a:rPr lang="en-US" b="1" dirty="0">
                <a:solidFill>
                  <a:srgbClr val="0070C0"/>
                </a:solidFill>
              </a:rPr>
              <a:t>Can we traverse the linked list in the reverse direction!</a:t>
            </a:r>
          </a:p>
        </p:txBody>
      </p:sp>
    </p:spTree>
    <p:extLst>
      <p:ext uri="{BB962C8B-B14F-4D97-AF65-F5344CB8AC3E}">
        <p14:creationId xmlns:p14="http://schemas.microsoft.com/office/powerpoint/2010/main" val="145943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58</a:t>
            </a:fld>
            <a:endParaRPr lang="en-GB"/>
          </a:p>
        </p:txBody>
      </p:sp>
      <p:sp>
        <p:nvSpPr>
          <p:cNvPr id="6" name="TextBox 5"/>
          <p:cNvSpPr txBox="1"/>
          <p:nvPr/>
        </p:nvSpPr>
        <p:spPr>
          <a:xfrm>
            <a:off x="1043608" y="3284984"/>
            <a:ext cx="6840760" cy="523220"/>
          </a:xfrm>
          <a:prstGeom prst="rect">
            <a:avLst/>
          </a:prstGeom>
          <a:noFill/>
        </p:spPr>
        <p:txBody>
          <a:bodyPr wrap="square" rtlCol="0">
            <a:spAutoFit/>
          </a:bodyPr>
          <a:lstStyle/>
          <a:p>
            <a:pPr algn="ctr"/>
            <a:r>
              <a:rPr lang="de-DE" sz="2800" dirty="0">
                <a:solidFill>
                  <a:srgbClr val="0070C0"/>
                </a:solidFill>
              </a:rPr>
              <a:t>Doubly Linked List</a:t>
            </a:r>
            <a:endParaRPr lang="en-US" sz="2800" dirty="0">
              <a:solidFill>
                <a:srgbClr val="0070C0"/>
              </a:solidFill>
            </a:endParaRPr>
          </a:p>
        </p:txBody>
      </p:sp>
    </p:spTree>
    <p:extLst>
      <p:ext uri="{BB962C8B-B14F-4D97-AF65-F5344CB8AC3E}">
        <p14:creationId xmlns:p14="http://schemas.microsoft.com/office/powerpoint/2010/main" val="29894359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Doubly Linked List</a:t>
            </a:r>
          </a:p>
        </p:txBody>
      </p:sp>
      <p:sp>
        <p:nvSpPr>
          <p:cNvPr id="3" name="Content Placeholder 2"/>
          <p:cNvSpPr>
            <a:spLocks noGrp="1"/>
          </p:cNvSpPr>
          <p:nvPr>
            <p:ph idx="1"/>
          </p:nvPr>
        </p:nvSpPr>
        <p:spPr>
          <a:xfrm>
            <a:off x="323850" y="1124744"/>
            <a:ext cx="8496300" cy="1296144"/>
          </a:xfrm>
        </p:spPr>
        <p:txBody>
          <a:bodyPr/>
          <a:lstStyle/>
          <a:p>
            <a:r>
              <a:rPr lang="en-US" dirty="0"/>
              <a:t>Every node contains the </a:t>
            </a:r>
            <a:r>
              <a:rPr lang="en-US" dirty="0">
                <a:solidFill>
                  <a:srgbClr val="0070C0"/>
                </a:solidFill>
              </a:rPr>
              <a:t>address of the previous node </a:t>
            </a:r>
            <a:r>
              <a:rPr lang="en-US" dirty="0"/>
              <a:t>except the first node</a:t>
            </a:r>
          </a:p>
          <a:p>
            <a:pPr lvl="1"/>
            <a:r>
              <a:rPr lang="en-US" dirty="0"/>
              <a:t>Both forward and backward traversal of the list is possible</a:t>
            </a:r>
          </a:p>
          <a:p>
            <a:endParaRPr lang="en-US" dirty="0">
              <a:solidFill>
                <a:srgbClr val="0070C0"/>
              </a:solidFill>
            </a:endParaRPr>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59</a:t>
            </a:fld>
            <a:endParaRPr lang="en-GB"/>
          </a:p>
        </p:txBody>
      </p:sp>
      <p:sp>
        <p:nvSpPr>
          <p:cNvPr id="7" name="Rectangle 3"/>
          <p:cNvSpPr>
            <a:spLocks noChangeArrowheads="1"/>
          </p:cNvSpPr>
          <p:nvPr/>
        </p:nvSpPr>
        <p:spPr bwMode="auto">
          <a:xfrm>
            <a:off x="1057076" y="3318079"/>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endParaRPr lang="zh-CN" sz="2400">
              <a:latin typeface="+mn-lt"/>
              <a:ea typeface="SimSun" pitchFamily="2" charset="-122"/>
            </a:endParaRPr>
          </a:p>
        </p:txBody>
      </p:sp>
      <p:sp>
        <p:nvSpPr>
          <p:cNvPr id="8" name="Rectangle 5"/>
          <p:cNvSpPr>
            <a:spLocks noChangeArrowheads="1"/>
          </p:cNvSpPr>
          <p:nvPr/>
        </p:nvSpPr>
        <p:spPr bwMode="auto">
          <a:xfrm>
            <a:off x="3038276" y="3318079"/>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a</a:t>
            </a:r>
          </a:p>
        </p:txBody>
      </p:sp>
      <p:sp>
        <p:nvSpPr>
          <p:cNvPr id="9" name="Rectangle 7"/>
          <p:cNvSpPr>
            <a:spLocks noChangeArrowheads="1"/>
          </p:cNvSpPr>
          <p:nvPr/>
        </p:nvSpPr>
        <p:spPr bwMode="auto">
          <a:xfrm>
            <a:off x="5019476" y="3318079"/>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b</a:t>
            </a:r>
          </a:p>
        </p:txBody>
      </p:sp>
      <p:sp>
        <p:nvSpPr>
          <p:cNvPr id="10" name="Rectangle 9"/>
          <p:cNvSpPr>
            <a:spLocks noChangeArrowheads="1"/>
          </p:cNvSpPr>
          <p:nvPr/>
        </p:nvSpPr>
        <p:spPr bwMode="auto">
          <a:xfrm>
            <a:off x="7000676" y="3318079"/>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c</a:t>
            </a:r>
          </a:p>
        </p:txBody>
      </p:sp>
      <p:sp>
        <p:nvSpPr>
          <p:cNvPr id="11" name="Text Box 11"/>
          <p:cNvSpPr txBox="1">
            <a:spLocks noChangeArrowheads="1"/>
          </p:cNvSpPr>
          <p:nvPr/>
        </p:nvSpPr>
        <p:spPr bwMode="auto">
          <a:xfrm>
            <a:off x="980876" y="4613479"/>
            <a:ext cx="990600" cy="461665"/>
          </a:xfrm>
          <a:prstGeom prst="rect">
            <a:avLst/>
          </a:prstGeom>
          <a:noFill/>
          <a:ln w="9525">
            <a:noFill/>
            <a:miter lim="800000"/>
            <a:headEnd/>
            <a:tailEnd type="none" w="lg" len="lg"/>
          </a:ln>
        </p:spPr>
        <p:txBody>
          <a:bodyPr wrap="square">
            <a:spAutoFit/>
          </a:bodyPr>
          <a:lstStyle/>
          <a:p>
            <a:r>
              <a:rPr lang="en-US" altLang="zh-CN" sz="2400" dirty="0">
                <a:latin typeface="+mn-lt"/>
                <a:ea typeface="SimSun" pitchFamily="2" charset="-122"/>
              </a:rPr>
              <a:t>head</a:t>
            </a:r>
          </a:p>
        </p:txBody>
      </p:sp>
      <p:sp>
        <p:nvSpPr>
          <p:cNvPr id="12" name="Line 12"/>
          <p:cNvSpPr>
            <a:spLocks noChangeShapeType="1"/>
          </p:cNvSpPr>
          <p:nvPr/>
        </p:nvSpPr>
        <p:spPr bwMode="auto">
          <a:xfrm>
            <a:off x="1971476" y="3508579"/>
            <a:ext cx="10668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13" name="Line 13"/>
          <p:cNvSpPr>
            <a:spLocks noChangeShapeType="1"/>
          </p:cNvSpPr>
          <p:nvPr/>
        </p:nvSpPr>
        <p:spPr bwMode="auto">
          <a:xfrm>
            <a:off x="3952676" y="3508579"/>
            <a:ext cx="10668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14" name="Line 14"/>
          <p:cNvSpPr>
            <a:spLocks noChangeShapeType="1"/>
          </p:cNvSpPr>
          <p:nvPr/>
        </p:nvSpPr>
        <p:spPr bwMode="auto">
          <a:xfrm flipH="1" flipV="1">
            <a:off x="1057076" y="4080079"/>
            <a:ext cx="2286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5" name="Line 15"/>
          <p:cNvSpPr>
            <a:spLocks noChangeShapeType="1"/>
          </p:cNvSpPr>
          <p:nvPr/>
        </p:nvSpPr>
        <p:spPr bwMode="auto">
          <a:xfrm>
            <a:off x="5933876" y="3508579"/>
            <a:ext cx="10668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16" name="Oval 16"/>
          <p:cNvSpPr>
            <a:spLocks noChangeAspect="1" noChangeArrowheads="1"/>
          </p:cNvSpPr>
          <p:nvPr/>
        </p:nvSpPr>
        <p:spPr bwMode="auto">
          <a:xfrm>
            <a:off x="7838876" y="3470479"/>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grpSp>
        <p:nvGrpSpPr>
          <p:cNvPr id="17" name="Group 18"/>
          <p:cNvGrpSpPr>
            <a:grpSpLocks/>
          </p:cNvGrpSpPr>
          <p:nvPr/>
        </p:nvGrpSpPr>
        <p:grpSpPr bwMode="auto">
          <a:xfrm>
            <a:off x="1742876" y="3318079"/>
            <a:ext cx="381000" cy="381000"/>
            <a:chOff x="1104" y="1008"/>
            <a:chExt cx="240" cy="240"/>
          </a:xfrm>
        </p:grpSpPr>
        <p:sp>
          <p:nvSpPr>
            <p:cNvPr id="18" name="Line 4"/>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9" name="Line 17"/>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20" name="Group 19"/>
          <p:cNvGrpSpPr>
            <a:grpSpLocks/>
          </p:cNvGrpSpPr>
          <p:nvPr/>
        </p:nvGrpSpPr>
        <p:grpSpPr bwMode="auto">
          <a:xfrm>
            <a:off x="3724076" y="3318079"/>
            <a:ext cx="381000" cy="381000"/>
            <a:chOff x="1104" y="1008"/>
            <a:chExt cx="240" cy="240"/>
          </a:xfrm>
        </p:grpSpPr>
        <p:sp>
          <p:nvSpPr>
            <p:cNvPr id="21" name="Line 20"/>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22" name="Line 21"/>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23" name="Group 22"/>
          <p:cNvGrpSpPr>
            <a:grpSpLocks/>
          </p:cNvGrpSpPr>
          <p:nvPr/>
        </p:nvGrpSpPr>
        <p:grpSpPr bwMode="auto">
          <a:xfrm>
            <a:off x="5705276" y="3318079"/>
            <a:ext cx="381000" cy="381000"/>
            <a:chOff x="1104" y="1008"/>
            <a:chExt cx="240" cy="240"/>
          </a:xfrm>
        </p:grpSpPr>
        <p:sp>
          <p:nvSpPr>
            <p:cNvPr id="24" name="Line 23"/>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25" name="Line 24"/>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26" name="Group 25"/>
          <p:cNvGrpSpPr>
            <a:grpSpLocks/>
          </p:cNvGrpSpPr>
          <p:nvPr/>
        </p:nvGrpSpPr>
        <p:grpSpPr bwMode="auto">
          <a:xfrm>
            <a:off x="7686476" y="3318079"/>
            <a:ext cx="381000" cy="381000"/>
            <a:chOff x="1104" y="1008"/>
            <a:chExt cx="240" cy="240"/>
          </a:xfrm>
        </p:grpSpPr>
        <p:sp>
          <p:nvSpPr>
            <p:cNvPr id="27" name="Line 26"/>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28" name="Line 27"/>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29" name="Group 28"/>
          <p:cNvGrpSpPr>
            <a:grpSpLocks/>
          </p:cNvGrpSpPr>
          <p:nvPr/>
        </p:nvGrpSpPr>
        <p:grpSpPr bwMode="auto">
          <a:xfrm flipH="1" flipV="1">
            <a:off x="1057076" y="3699079"/>
            <a:ext cx="381000" cy="381000"/>
            <a:chOff x="1104" y="1008"/>
            <a:chExt cx="240" cy="240"/>
          </a:xfrm>
        </p:grpSpPr>
        <p:sp>
          <p:nvSpPr>
            <p:cNvPr id="30" name="Line 29"/>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31" name="Line 30"/>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32" name="Group 31"/>
          <p:cNvGrpSpPr>
            <a:grpSpLocks/>
          </p:cNvGrpSpPr>
          <p:nvPr/>
        </p:nvGrpSpPr>
        <p:grpSpPr bwMode="auto">
          <a:xfrm flipH="1" flipV="1">
            <a:off x="3038276" y="3699079"/>
            <a:ext cx="381000" cy="381000"/>
            <a:chOff x="1104" y="1008"/>
            <a:chExt cx="240" cy="240"/>
          </a:xfrm>
        </p:grpSpPr>
        <p:sp>
          <p:nvSpPr>
            <p:cNvPr id="33" name="Line 32"/>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34" name="Line 33"/>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35" name="Group 34"/>
          <p:cNvGrpSpPr>
            <a:grpSpLocks/>
          </p:cNvGrpSpPr>
          <p:nvPr/>
        </p:nvGrpSpPr>
        <p:grpSpPr bwMode="auto">
          <a:xfrm flipH="1" flipV="1">
            <a:off x="5019476" y="3699079"/>
            <a:ext cx="381000" cy="381000"/>
            <a:chOff x="1104" y="1008"/>
            <a:chExt cx="240" cy="240"/>
          </a:xfrm>
        </p:grpSpPr>
        <p:sp>
          <p:nvSpPr>
            <p:cNvPr id="36" name="Line 35"/>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37" name="Line 36"/>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38" name="Group 37"/>
          <p:cNvGrpSpPr>
            <a:grpSpLocks/>
          </p:cNvGrpSpPr>
          <p:nvPr/>
        </p:nvGrpSpPr>
        <p:grpSpPr bwMode="auto">
          <a:xfrm flipH="1" flipV="1">
            <a:off x="7000676" y="3699079"/>
            <a:ext cx="381000" cy="381000"/>
            <a:chOff x="1104" y="1008"/>
            <a:chExt cx="240" cy="240"/>
          </a:xfrm>
        </p:grpSpPr>
        <p:sp>
          <p:nvSpPr>
            <p:cNvPr id="39" name="Line 38"/>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40" name="Line 39"/>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41" name="Line 40"/>
          <p:cNvSpPr>
            <a:spLocks noChangeShapeType="1"/>
          </p:cNvSpPr>
          <p:nvPr/>
        </p:nvSpPr>
        <p:spPr bwMode="auto">
          <a:xfrm flipH="1">
            <a:off x="2123876" y="3908629"/>
            <a:ext cx="10668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42" name="Line 41"/>
          <p:cNvSpPr>
            <a:spLocks noChangeShapeType="1"/>
          </p:cNvSpPr>
          <p:nvPr/>
        </p:nvSpPr>
        <p:spPr bwMode="auto">
          <a:xfrm flipH="1">
            <a:off x="4105076" y="3908629"/>
            <a:ext cx="10668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43" name="Line 42"/>
          <p:cNvSpPr>
            <a:spLocks noChangeShapeType="1"/>
          </p:cNvSpPr>
          <p:nvPr/>
        </p:nvSpPr>
        <p:spPr bwMode="auto">
          <a:xfrm flipH="1">
            <a:off x="6086276" y="3908629"/>
            <a:ext cx="10668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44" name="Oval 43"/>
          <p:cNvSpPr>
            <a:spLocks noChangeAspect="1" noChangeArrowheads="1"/>
          </p:cNvSpPr>
          <p:nvPr/>
        </p:nvSpPr>
        <p:spPr bwMode="auto">
          <a:xfrm>
            <a:off x="1209476" y="3851479"/>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sp>
        <p:nvSpPr>
          <p:cNvPr id="45" name="Line 44"/>
          <p:cNvSpPr>
            <a:spLocks noChangeShapeType="1"/>
          </p:cNvSpPr>
          <p:nvPr/>
        </p:nvSpPr>
        <p:spPr bwMode="auto">
          <a:xfrm flipH="1" flipV="1">
            <a:off x="7000676" y="4080079"/>
            <a:ext cx="762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46" name="Text Box 45"/>
          <p:cNvSpPr txBox="1">
            <a:spLocks noChangeArrowheads="1"/>
          </p:cNvSpPr>
          <p:nvPr/>
        </p:nvSpPr>
        <p:spPr bwMode="auto">
          <a:xfrm>
            <a:off x="6886376" y="4689679"/>
            <a:ext cx="590546" cy="461665"/>
          </a:xfrm>
          <a:prstGeom prst="rect">
            <a:avLst/>
          </a:prstGeom>
          <a:noFill/>
          <a:ln w="9525">
            <a:noFill/>
            <a:miter lim="800000"/>
            <a:headEnd/>
            <a:tailEnd type="none" w="lg" len="lg"/>
          </a:ln>
        </p:spPr>
        <p:txBody>
          <a:bodyPr wrap="none">
            <a:spAutoFit/>
          </a:bodyPr>
          <a:lstStyle/>
          <a:p>
            <a:r>
              <a:rPr lang="en-US" altLang="zh-CN" sz="2400" dirty="0">
                <a:latin typeface="+mn-lt"/>
                <a:ea typeface="SimSun" pitchFamily="2" charset="-122"/>
              </a:rPr>
              <a:t>tail</a:t>
            </a:r>
          </a:p>
        </p:txBody>
      </p:sp>
      <p:sp>
        <p:nvSpPr>
          <p:cNvPr id="47" name="Text Box 11"/>
          <p:cNvSpPr txBox="1">
            <a:spLocks noChangeArrowheads="1"/>
          </p:cNvSpPr>
          <p:nvPr/>
        </p:nvSpPr>
        <p:spPr bwMode="auto">
          <a:xfrm>
            <a:off x="4790876" y="4583316"/>
            <a:ext cx="914400" cy="461665"/>
          </a:xfrm>
          <a:prstGeom prst="rect">
            <a:avLst/>
          </a:prstGeom>
          <a:noFill/>
          <a:ln w="9525">
            <a:noFill/>
            <a:miter lim="800000"/>
            <a:headEnd/>
            <a:tailEnd type="none" w="lg" len="lg"/>
          </a:ln>
        </p:spPr>
        <p:txBody>
          <a:bodyPr wrap="square">
            <a:spAutoFit/>
          </a:bodyPr>
          <a:lstStyle/>
          <a:p>
            <a:r>
              <a:rPr lang="en-US" altLang="zh-CN" sz="2400" dirty="0" err="1">
                <a:latin typeface="+mn-lt"/>
                <a:ea typeface="SimSun" pitchFamily="2" charset="-122"/>
              </a:rPr>
              <a:t>prev</a:t>
            </a:r>
            <a:endParaRPr lang="en-US" altLang="zh-CN" sz="2400" dirty="0">
              <a:latin typeface="+mn-lt"/>
              <a:ea typeface="SimSun" pitchFamily="2" charset="-122"/>
            </a:endParaRPr>
          </a:p>
        </p:txBody>
      </p:sp>
      <p:sp>
        <p:nvSpPr>
          <p:cNvPr id="48" name="Line 14"/>
          <p:cNvSpPr>
            <a:spLocks noChangeShapeType="1"/>
          </p:cNvSpPr>
          <p:nvPr/>
        </p:nvSpPr>
        <p:spPr bwMode="auto">
          <a:xfrm flipV="1">
            <a:off x="5171876" y="3973716"/>
            <a:ext cx="3175"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49" name="Text Box 11"/>
          <p:cNvSpPr txBox="1">
            <a:spLocks noChangeArrowheads="1"/>
          </p:cNvSpPr>
          <p:nvPr/>
        </p:nvSpPr>
        <p:spPr bwMode="auto">
          <a:xfrm>
            <a:off x="3571676" y="2449716"/>
            <a:ext cx="1000324" cy="461665"/>
          </a:xfrm>
          <a:prstGeom prst="rect">
            <a:avLst/>
          </a:prstGeom>
          <a:noFill/>
          <a:ln w="9525">
            <a:noFill/>
            <a:miter lim="800000"/>
            <a:headEnd/>
            <a:tailEnd type="none" w="lg" len="lg"/>
          </a:ln>
        </p:spPr>
        <p:txBody>
          <a:bodyPr wrap="square">
            <a:spAutoFit/>
          </a:bodyPr>
          <a:lstStyle/>
          <a:p>
            <a:r>
              <a:rPr lang="en-US" altLang="zh-CN" sz="2400" dirty="0">
                <a:latin typeface="+mn-lt"/>
                <a:ea typeface="SimSun" pitchFamily="2" charset="-122"/>
              </a:rPr>
              <a:t>next</a:t>
            </a:r>
          </a:p>
        </p:txBody>
      </p:sp>
      <p:sp>
        <p:nvSpPr>
          <p:cNvPr id="50" name="Line 14"/>
          <p:cNvSpPr>
            <a:spLocks noChangeShapeType="1"/>
          </p:cNvSpPr>
          <p:nvPr/>
        </p:nvSpPr>
        <p:spPr bwMode="auto">
          <a:xfrm flipH="1">
            <a:off x="3952674" y="2906916"/>
            <a:ext cx="2" cy="457200"/>
          </a:xfrm>
          <a:prstGeom prst="line">
            <a:avLst/>
          </a:prstGeom>
          <a:noFill/>
          <a:ln w="9525">
            <a:solidFill>
              <a:schemeClr val="tx1"/>
            </a:solidFill>
            <a:round/>
            <a:headEnd/>
            <a:tailEnd type="triangle" w="lg" len="lg"/>
          </a:ln>
        </p:spPr>
        <p:txBody>
          <a:bodyPr/>
          <a:lstStyle/>
          <a:p>
            <a:endParaRPr lang="en-US">
              <a:latin typeface="+mn-lt"/>
            </a:endParaRPr>
          </a:p>
        </p:txBody>
      </p:sp>
    </p:spTree>
    <p:extLst>
      <p:ext uri="{BB962C8B-B14F-4D97-AF65-F5344CB8AC3E}">
        <p14:creationId xmlns:p14="http://schemas.microsoft.com/office/powerpoint/2010/main" val="1999770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 –Analysis (recap)</a:t>
            </a:r>
          </a:p>
        </p:txBody>
      </p:sp>
      <p:pic>
        <p:nvPicPr>
          <p:cNvPr id="6" name="Content Placeholder 5"/>
          <p:cNvPicPr>
            <a:picLocks noGrp="1" noChangeAspect="1"/>
          </p:cNvPicPr>
          <p:nvPr>
            <p:ph idx="1"/>
          </p:nvPr>
        </p:nvPicPr>
        <p:blipFill>
          <a:blip r:embed="rId2"/>
          <a:stretch>
            <a:fillRect/>
          </a:stretch>
        </p:blipFill>
        <p:spPr>
          <a:xfrm>
            <a:off x="539552" y="1175598"/>
            <a:ext cx="8208911" cy="5101124"/>
          </a:xfrm>
          <a:prstGeom prst="rect">
            <a:avLst/>
          </a:prstGeom>
        </p:spPr>
      </p:pic>
      <p:sp>
        <p:nvSpPr>
          <p:cNvPr id="4" name="Footer Placeholder 3"/>
          <p:cNvSpPr>
            <a:spLocks noGrp="1"/>
          </p:cNvSpPr>
          <p:nvPr>
            <p:ph type="ftr" sz="quarter" idx="10"/>
          </p:nvPr>
        </p:nvSpPr>
        <p:spPr/>
        <p:txBody>
          <a:bodyPr/>
          <a:lstStyle/>
          <a:p>
            <a:r>
              <a:rPr lang="en-GB" smtClean="0"/>
              <a:t>4-Array Sorting</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6</a:t>
            </a:fld>
            <a:endParaRPr lang="en-GB"/>
          </a:p>
        </p:txBody>
      </p:sp>
    </p:spTree>
    <p:extLst>
      <p:ext uri="{BB962C8B-B14F-4D97-AF65-F5344CB8AC3E}">
        <p14:creationId xmlns:p14="http://schemas.microsoft.com/office/powerpoint/2010/main" val="31353062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Class</a:t>
            </a:r>
          </a:p>
        </p:txBody>
      </p:sp>
      <p:sp>
        <p:nvSpPr>
          <p:cNvPr id="3" name="Content Placeholder 2"/>
          <p:cNvSpPr>
            <a:spLocks noGrp="1"/>
          </p:cNvSpPr>
          <p:nvPr>
            <p:ph idx="1"/>
          </p:nvPr>
        </p:nvSpPr>
        <p:spPr/>
        <p:txBody>
          <a:bodyPr/>
          <a:lstStyle/>
          <a:p>
            <a:r>
              <a:rPr lang="en-US" dirty="0" err="1">
                <a:solidFill>
                  <a:srgbClr val="0070C0"/>
                </a:solidFill>
                <a:latin typeface="Consolas" panose="020B0609020204030204" pitchFamily="49" charset="0"/>
                <a:cs typeface="Courier New" panose="02070309020205020404" pitchFamily="49" charset="0"/>
              </a:rPr>
              <a:t>DoubleListNode</a:t>
            </a:r>
            <a:r>
              <a:rPr lang="en-US" dirty="0"/>
              <a:t> class contains three data members</a:t>
            </a:r>
          </a:p>
          <a:p>
            <a:pPr lvl="1"/>
            <a:r>
              <a:rPr lang="en-US" dirty="0">
                <a:latin typeface="Consolas" panose="020B0609020204030204" pitchFamily="49" charset="0"/>
                <a:cs typeface="Courier New" panose="02070309020205020404" pitchFamily="49" charset="0"/>
              </a:rPr>
              <a:t>data</a:t>
            </a:r>
            <a:r>
              <a:rPr lang="en-US" dirty="0"/>
              <a:t>: double-type data in this example</a:t>
            </a:r>
          </a:p>
          <a:p>
            <a:pPr lvl="1"/>
            <a:r>
              <a:rPr lang="en-US" dirty="0">
                <a:latin typeface="Consolas" panose="020B0609020204030204" pitchFamily="49" charset="0"/>
                <a:cs typeface="Courier New" panose="02070309020205020404" pitchFamily="49" charset="0"/>
              </a:rPr>
              <a:t>next</a:t>
            </a:r>
            <a:r>
              <a:rPr lang="en-US" dirty="0"/>
              <a:t>: a pointer to the next node in the list</a:t>
            </a:r>
          </a:p>
          <a:p>
            <a:pPr lvl="1"/>
            <a:r>
              <a:rPr lang="en-US" dirty="0" err="1">
                <a:latin typeface="Consolas" panose="020B0609020204030204" pitchFamily="49" charset="0"/>
                <a:cs typeface="Courier New" panose="02070309020205020404" pitchFamily="49" charset="0"/>
              </a:rPr>
              <a:t>Prev</a:t>
            </a:r>
            <a:r>
              <a:rPr lang="en-US" dirty="0"/>
              <a:t>: a pointer to the pervious node in the list</a:t>
            </a:r>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60</a:t>
            </a:fld>
            <a:endParaRPr lang="en-GB"/>
          </a:p>
        </p:txBody>
      </p:sp>
      <p:sp>
        <p:nvSpPr>
          <p:cNvPr id="6" name="TextBox 5"/>
          <p:cNvSpPr txBox="1"/>
          <p:nvPr/>
        </p:nvSpPr>
        <p:spPr>
          <a:xfrm>
            <a:off x="1151620" y="3429000"/>
            <a:ext cx="6840760" cy="1754326"/>
          </a:xfrm>
          <a:prstGeom prst="rect">
            <a:avLst/>
          </a:prstGeom>
          <a:noFill/>
          <a:ln w="12700">
            <a:solidFill>
              <a:srgbClr val="0070C0"/>
            </a:solidFill>
          </a:ln>
        </p:spPr>
        <p:txBody>
          <a:bodyPr wrap="square" rtlCol="0">
            <a:spAutoFit/>
          </a:bodyPr>
          <a:lstStyle/>
          <a:p>
            <a:pPr eaLnBrk="1" hangingPunct="1"/>
            <a:r>
              <a:rPr lang="en-US" altLang="zh-CN" b="1" dirty="0">
                <a:latin typeface="Consolas" panose="020B0609020204030204" pitchFamily="49" charset="0"/>
                <a:cs typeface="Courier New" panose="02070309020205020404" pitchFamily="49" charset="0"/>
              </a:rPr>
              <a:t>class</a:t>
            </a:r>
            <a:r>
              <a:rPr lang="en-US" altLang="zh-CN"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DoubleListNode</a:t>
            </a:r>
            <a:r>
              <a:rPr lang="en-US" altLang="zh-CN" dirty="0">
                <a:latin typeface="Consolas" panose="020B0609020204030204" pitchFamily="49" charset="0"/>
                <a:cs typeface="Courier New" panose="02070309020205020404" pitchFamily="49" charset="0"/>
              </a:rPr>
              <a:t> {</a:t>
            </a:r>
          </a:p>
          <a:p>
            <a:pPr eaLnBrk="1" hangingPunct="1"/>
            <a:r>
              <a:rPr lang="en-US" altLang="zh-CN" dirty="0">
                <a:latin typeface="Consolas" panose="020B0609020204030204" pitchFamily="49" charset="0"/>
                <a:cs typeface="Courier New" panose="02070309020205020404" pitchFamily="49" charset="0"/>
              </a:rPr>
              <a:t>   public:</a:t>
            </a:r>
          </a:p>
          <a:p>
            <a:pPr eaLnBrk="1" hangingPunct="1"/>
            <a:r>
              <a:rPr lang="en-US" altLang="zh-CN" dirty="0">
                <a:latin typeface="Consolas" panose="020B0609020204030204" pitchFamily="49" charset="0"/>
                <a:cs typeface="Courier New" panose="02070309020205020404" pitchFamily="49" charset="0"/>
              </a:rPr>
              <a:t>      double data;            </a:t>
            </a:r>
            <a:r>
              <a:rPr lang="en-US" altLang="zh-CN" dirty="0">
                <a:solidFill>
                  <a:srgbClr val="00B050"/>
                </a:solidFill>
                <a:latin typeface="Consolas" panose="020B0609020204030204" pitchFamily="49" charset="0"/>
                <a:cs typeface="Courier New" panose="02070309020205020404" pitchFamily="49" charset="0"/>
              </a:rPr>
              <a:t>// data</a:t>
            </a:r>
          </a:p>
          <a:p>
            <a:pPr eaLnBrk="1" hangingPunct="1"/>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DoubleListNode</a:t>
            </a:r>
            <a:r>
              <a:rPr lang="en-US" dirty="0">
                <a:latin typeface="Consolas" panose="020B0609020204030204" pitchFamily="49" charset="0"/>
                <a:cs typeface="Courier New" panose="02070309020205020404" pitchFamily="49" charset="0"/>
              </a:rPr>
              <a:t> </a:t>
            </a:r>
            <a:r>
              <a:rPr lang="en-US" altLang="zh-CN" dirty="0">
                <a:latin typeface="Consolas" panose="020B0609020204030204" pitchFamily="49" charset="0"/>
                <a:cs typeface="Courier New" panose="02070309020205020404" pitchFamily="49" charset="0"/>
              </a:rPr>
              <a:t>* next;  </a:t>
            </a:r>
            <a:r>
              <a:rPr lang="en-US" altLang="zh-CN" dirty="0">
                <a:solidFill>
                  <a:srgbClr val="00B050"/>
                </a:solidFill>
                <a:latin typeface="Consolas" panose="020B0609020204030204" pitchFamily="49" charset="0"/>
                <a:cs typeface="Courier New" panose="02070309020205020404" pitchFamily="49" charset="0"/>
              </a:rPr>
              <a:t>// pointer to next</a:t>
            </a:r>
          </a:p>
          <a:p>
            <a:pPr eaLnBrk="1" hangingPunct="1"/>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DoubleListNode</a:t>
            </a:r>
            <a:r>
              <a:rPr lang="en-US" dirty="0">
                <a:latin typeface="Consolas" panose="020B0609020204030204" pitchFamily="49" charset="0"/>
                <a:cs typeface="Courier New" panose="02070309020205020404" pitchFamily="49" charset="0"/>
              </a:rPr>
              <a:t> </a:t>
            </a:r>
            <a:r>
              <a:rPr lang="en-US" altLang="zh-CN" dirty="0">
                <a:latin typeface="Consolas" panose="020B0609020204030204" pitchFamily="49" charset="0"/>
                <a:cs typeface="Courier New" panose="02070309020205020404" pitchFamily="49" charset="0"/>
              </a:rPr>
              <a:t>* </a:t>
            </a:r>
            <a:r>
              <a:rPr lang="en-US" altLang="zh-CN" dirty="0" err="1">
                <a:latin typeface="Consolas" panose="020B0609020204030204" pitchFamily="49" charset="0"/>
                <a:cs typeface="Courier New" panose="02070309020205020404" pitchFamily="49" charset="0"/>
              </a:rPr>
              <a:t>prev</a:t>
            </a:r>
            <a:r>
              <a:rPr lang="en-US" altLang="zh-CN" dirty="0">
                <a:latin typeface="Consolas" panose="020B0609020204030204" pitchFamily="49" charset="0"/>
                <a:cs typeface="Courier New" panose="02070309020205020404" pitchFamily="49" charset="0"/>
              </a:rPr>
              <a:t>;  </a:t>
            </a:r>
            <a:r>
              <a:rPr lang="en-US" altLang="zh-CN" dirty="0">
                <a:solidFill>
                  <a:srgbClr val="00B050"/>
                </a:solidFill>
                <a:latin typeface="Consolas" panose="020B0609020204030204" pitchFamily="49" charset="0"/>
                <a:cs typeface="Courier New" panose="02070309020205020404" pitchFamily="49" charset="0"/>
              </a:rPr>
              <a:t>// pointer to previous</a:t>
            </a:r>
          </a:p>
          <a:p>
            <a:pPr eaLnBrk="1" hangingPunct="1"/>
            <a:r>
              <a:rPr lang="en-US" altLang="zh-CN"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390399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Class</a:t>
            </a:r>
          </a:p>
        </p:txBody>
      </p:sp>
      <p:sp>
        <p:nvSpPr>
          <p:cNvPr id="3" name="Content Placeholder 2"/>
          <p:cNvSpPr>
            <a:spLocks noGrp="1"/>
          </p:cNvSpPr>
          <p:nvPr>
            <p:ph idx="1"/>
          </p:nvPr>
        </p:nvSpPr>
        <p:spPr/>
        <p:txBody>
          <a:bodyPr/>
          <a:lstStyle/>
          <a:p>
            <a:r>
              <a:rPr lang="en-US" dirty="0"/>
              <a:t>List class contains two pointers</a:t>
            </a:r>
          </a:p>
          <a:p>
            <a:pPr lvl="1"/>
            <a:r>
              <a:rPr lang="en-US" dirty="0">
                <a:latin typeface="Consolas" panose="020B0609020204030204" pitchFamily="49" charset="0"/>
                <a:cs typeface="Courier New" panose="02070309020205020404" pitchFamily="49" charset="0"/>
              </a:rPr>
              <a:t>head</a:t>
            </a:r>
            <a:r>
              <a:rPr lang="en-US" dirty="0"/>
              <a:t>: a pointer to the first node in the list </a:t>
            </a:r>
          </a:p>
          <a:p>
            <a:pPr lvl="1"/>
            <a:r>
              <a:rPr lang="en-US" dirty="0">
                <a:latin typeface="Consolas" panose="020B0609020204030204" pitchFamily="49" charset="0"/>
                <a:cs typeface="Courier New" panose="02070309020205020404" pitchFamily="49" charset="0"/>
              </a:rPr>
              <a:t>tail</a:t>
            </a:r>
            <a:r>
              <a:rPr lang="en-US" dirty="0"/>
              <a:t>: a pointer to the last node in the list</a:t>
            </a:r>
          </a:p>
          <a:p>
            <a:pPr lvl="1"/>
            <a:r>
              <a:rPr lang="en-US" dirty="0"/>
              <a:t>Since the list is empty initially, </a:t>
            </a:r>
            <a:r>
              <a:rPr lang="en-US" dirty="0">
                <a:latin typeface="Consolas" panose="020B0609020204030204" pitchFamily="49" charset="0"/>
                <a:cs typeface="Courier New" panose="02070309020205020404" pitchFamily="49" charset="0"/>
              </a:rPr>
              <a:t>head</a:t>
            </a:r>
            <a:r>
              <a:rPr lang="en-US" dirty="0"/>
              <a:t> and </a:t>
            </a:r>
            <a:r>
              <a:rPr lang="en-US" dirty="0">
                <a:latin typeface="Consolas" panose="020B0609020204030204" pitchFamily="49" charset="0"/>
                <a:cs typeface="Courier New" panose="02070309020205020404" pitchFamily="49" charset="0"/>
              </a:rPr>
              <a:t>tail</a:t>
            </a:r>
            <a:r>
              <a:rPr lang="en-US" dirty="0"/>
              <a:t> are set to </a:t>
            </a:r>
            <a:r>
              <a:rPr lang="en-US" dirty="0">
                <a:latin typeface="Consolas" panose="020B0609020204030204" pitchFamily="49" charset="0"/>
                <a:cs typeface="Courier New" panose="02070309020205020404" pitchFamily="49" charset="0"/>
              </a:rPr>
              <a:t>NULL</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61</a:t>
            </a:fld>
            <a:endParaRPr lang="en-GB"/>
          </a:p>
        </p:txBody>
      </p:sp>
      <p:sp>
        <p:nvSpPr>
          <p:cNvPr id="6" name="TextBox 5"/>
          <p:cNvSpPr txBox="1"/>
          <p:nvPr/>
        </p:nvSpPr>
        <p:spPr>
          <a:xfrm>
            <a:off x="503548" y="2924944"/>
            <a:ext cx="8136904" cy="3139321"/>
          </a:xfrm>
          <a:prstGeom prst="rect">
            <a:avLst/>
          </a:prstGeom>
          <a:noFill/>
          <a:ln w="12700">
            <a:solidFill>
              <a:srgbClr val="0070C0"/>
            </a:solidFill>
          </a:ln>
        </p:spPr>
        <p:txBody>
          <a:bodyPr wrap="square" rtlCol="0">
            <a:spAutoFit/>
          </a:bodyPr>
          <a:lstStyle/>
          <a:p>
            <a:r>
              <a:rPr lang="en-US" b="1" dirty="0">
                <a:latin typeface="Consolas" panose="020B0609020204030204" pitchFamily="49" charset="0"/>
                <a:cs typeface="Courier New" panose="02070309020205020404" pitchFamily="49" charset="0"/>
              </a:rPr>
              <a:t>class</a:t>
            </a:r>
            <a:r>
              <a:rPr lang="en-US" dirty="0">
                <a:latin typeface="Consolas" panose="020B0609020204030204" pitchFamily="49" charset="0"/>
                <a:cs typeface="Courier New" panose="02070309020205020404" pitchFamily="49" charset="0"/>
              </a:rPr>
              <a:t> List {</a:t>
            </a:r>
          </a:p>
          <a:p>
            <a:r>
              <a:rPr lang="en-US" dirty="0">
                <a:latin typeface="Consolas" panose="020B0609020204030204" pitchFamily="49" charset="0"/>
                <a:cs typeface="Courier New" panose="02070309020205020404" pitchFamily="49" charset="0"/>
              </a:rPr>
              <a:t>   public:</a:t>
            </a:r>
          </a:p>
          <a:p>
            <a:r>
              <a:rPr lang="en-US" dirty="0">
                <a:latin typeface="Consolas" panose="020B0609020204030204" pitchFamily="49" charset="0"/>
                <a:cs typeface="Courier New" panose="02070309020205020404" pitchFamily="49" charset="0"/>
              </a:rPr>
              <a:t>      List(void) { </a:t>
            </a:r>
            <a:r>
              <a:rPr lang="en-US" dirty="0">
                <a:solidFill>
                  <a:srgbClr val="0070C0"/>
                </a:solidFill>
                <a:latin typeface="Consolas" panose="020B0609020204030204" pitchFamily="49" charset="0"/>
                <a:cs typeface="Courier New" panose="02070309020205020404" pitchFamily="49" charset="0"/>
              </a:rPr>
              <a:t>head = NULL; tail = NULL; </a:t>
            </a:r>
            <a:r>
              <a:rPr lang="en-US" dirty="0">
                <a:latin typeface="Consolas" panose="020B0609020204030204" pitchFamily="49" charset="0"/>
                <a:cs typeface="Courier New" panose="02070309020205020404" pitchFamily="49" charset="0"/>
              </a:rPr>
              <a:t>}  </a:t>
            </a:r>
            <a:r>
              <a:rPr lang="en-US" dirty="0">
                <a:solidFill>
                  <a:srgbClr val="00B050"/>
                </a:solidFill>
                <a:latin typeface="Consolas" panose="020B0609020204030204" pitchFamily="49" charset="0"/>
                <a:cs typeface="Courier New" panose="02070309020205020404" pitchFamily="49" charset="0"/>
              </a:rPr>
              <a:t>// constructor</a:t>
            </a:r>
          </a:p>
          <a:p>
            <a:r>
              <a:rPr lang="en-US" dirty="0">
                <a:solidFill>
                  <a:srgbClr val="00B050"/>
                </a:solidFill>
                <a:latin typeface="Consolas" panose="020B0609020204030204" pitchFamily="49" charset="0"/>
                <a:cs typeface="Courier New" panose="02070309020205020404" pitchFamily="49" charset="0"/>
              </a:rPr>
              <a:t>      </a:t>
            </a:r>
            <a:r>
              <a:rPr lang="en-US" dirty="0">
                <a:latin typeface="Consolas" panose="020B0609020204030204" pitchFamily="49" charset="0"/>
                <a:cs typeface="Courier New" panose="02070309020205020404" pitchFamily="49" charset="0"/>
              </a:rPr>
              <a:t>~List(void);	                          </a:t>
            </a:r>
            <a:r>
              <a:rPr lang="en-US" dirty="0">
                <a:solidFill>
                  <a:srgbClr val="00B050"/>
                </a:solidFill>
                <a:latin typeface="Consolas" panose="020B0609020204030204" pitchFamily="49" charset="0"/>
                <a:cs typeface="Courier New" panose="02070309020205020404" pitchFamily="49" charset="0"/>
              </a:rPr>
              <a:t>// destructor</a:t>
            </a:r>
          </a:p>
          <a:p>
            <a:endParaRPr lang="en-US" dirty="0">
              <a:solidFill>
                <a:srgbClr val="00B050"/>
              </a:solidFill>
              <a:latin typeface="Consolas" panose="020B0609020204030204" pitchFamily="49" charset="0"/>
              <a:cs typeface="Courier New" panose="02070309020205020404" pitchFamily="49" charset="0"/>
            </a:endParaRPr>
          </a:p>
          <a:p>
            <a:r>
              <a:rPr lang="en-US" dirty="0">
                <a:solidFill>
                  <a:srgbClr val="00B050"/>
                </a:solidFill>
                <a:latin typeface="Consolas" panose="020B0609020204030204" pitchFamily="49" charset="0"/>
                <a:cs typeface="Courier New" panose="02070309020205020404" pitchFamily="49" charset="0"/>
              </a:rPr>
              <a:t>      </a:t>
            </a:r>
            <a:r>
              <a:rPr lang="en-US" dirty="0">
                <a:latin typeface="Consolas" panose="020B0609020204030204" pitchFamily="49" charset="0"/>
                <a:cs typeface="Courier New" panose="02070309020205020404" pitchFamily="49" charset="0"/>
              </a:rPr>
              <a:t>. . .</a:t>
            </a:r>
          </a:p>
          <a:p>
            <a:endParaRPr lang="en-US" dirty="0">
              <a:latin typeface="Consolas" panose="020B0609020204030204" pitchFamily="49" charset="0"/>
              <a:cs typeface="Courier New" panose="02070309020205020404" pitchFamily="49" charset="0"/>
            </a:endParaRPr>
          </a:p>
          <a:p>
            <a:r>
              <a:rPr lang="en-US" dirty="0">
                <a:latin typeface="Consolas" panose="020B0609020204030204" pitchFamily="49" charset="0"/>
                <a:cs typeface="Courier New" panose="02070309020205020404" pitchFamily="49" charset="0"/>
              </a:rPr>
              <a:t>   private:</a:t>
            </a:r>
          </a:p>
          <a:p>
            <a:r>
              <a:rPr lang="en-US" dirty="0">
                <a:solidFill>
                  <a:srgbClr val="0070C0"/>
                </a:solidFill>
                <a:latin typeface="Consolas" panose="020B0609020204030204" pitchFamily="49" charset="0"/>
                <a:cs typeface="Courier New" panose="02070309020205020404" pitchFamily="49" charset="0"/>
              </a:rPr>
              <a:t>      </a:t>
            </a:r>
            <a:r>
              <a:rPr lang="en-US" dirty="0" err="1">
                <a:solidFill>
                  <a:srgbClr val="0070C0"/>
                </a:solidFill>
                <a:latin typeface="Consolas" panose="020B0609020204030204" pitchFamily="49" charset="0"/>
                <a:cs typeface="Courier New" panose="02070309020205020404" pitchFamily="49" charset="0"/>
              </a:rPr>
              <a:t>DoubleListNode</a:t>
            </a:r>
            <a:r>
              <a:rPr lang="en-US" dirty="0">
                <a:solidFill>
                  <a:srgbClr val="0070C0"/>
                </a:solidFill>
                <a:latin typeface="Consolas" panose="020B0609020204030204" pitchFamily="49" charset="0"/>
                <a:cs typeface="Courier New" panose="02070309020205020404" pitchFamily="49" charset="0"/>
              </a:rPr>
              <a:t> * head;</a:t>
            </a:r>
          </a:p>
          <a:p>
            <a:r>
              <a:rPr lang="en-US" dirty="0">
                <a:solidFill>
                  <a:srgbClr val="0070C0"/>
                </a:solidFill>
                <a:latin typeface="Consolas" panose="020B0609020204030204" pitchFamily="49" charset="0"/>
                <a:cs typeface="Courier New" panose="02070309020205020404" pitchFamily="49" charset="0"/>
              </a:rPr>
              <a:t>      </a:t>
            </a:r>
            <a:r>
              <a:rPr lang="en-US" dirty="0" err="1">
                <a:solidFill>
                  <a:srgbClr val="0070C0"/>
                </a:solidFill>
                <a:latin typeface="Consolas" panose="020B0609020204030204" pitchFamily="49" charset="0"/>
                <a:cs typeface="Courier New" panose="02070309020205020404" pitchFamily="49" charset="0"/>
              </a:rPr>
              <a:t>DoubleListNode</a:t>
            </a:r>
            <a:r>
              <a:rPr lang="en-US" dirty="0">
                <a:solidFill>
                  <a:srgbClr val="0070C0"/>
                </a:solidFill>
                <a:latin typeface="Consolas" panose="020B0609020204030204" pitchFamily="49" charset="0"/>
                <a:cs typeface="Courier New" panose="02070309020205020404" pitchFamily="49" charset="0"/>
              </a:rPr>
              <a:t> * tail;</a:t>
            </a:r>
          </a:p>
          <a:p>
            <a:r>
              <a:rPr lang="en-US"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25072848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First Node</a:t>
            </a:r>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62</a:t>
            </a:fld>
            <a:endParaRPr lang="en-GB"/>
          </a:p>
        </p:txBody>
      </p:sp>
      <p:grpSp>
        <p:nvGrpSpPr>
          <p:cNvPr id="6" name="Group 5"/>
          <p:cNvGrpSpPr/>
          <p:nvPr/>
        </p:nvGrpSpPr>
        <p:grpSpPr>
          <a:xfrm>
            <a:off x="2411761" y="1752600"/>
            <a:ext cx="3828495" cy="762000"/>
            <a:chOff x="-255239" y="1752600"/>
            <a:chExt cx="3828495" cy="762000"/>
          </a:xfrm>
        </p:grpSpPr>
        <p:sp>
          <p:nvSpPr>
            <p:cNvPr id="7" name="Rectangle 3"/>
            <p:cNvSpPr>
              <a:spLocks noChangeArrowheads="1"/>
            </p:cNvSpPr>
            <p:nvPr/>
          </p:nvSpPr>
          <p:spPr bwMode="auto">
            <a:xfrm>
              <a:off x="1181100" y="17526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endParaRPr lang="zh-CN" sz="2400">
                <a:latin typeface="+mn-lt"/>
                <a:ea typeface="SimSun" pitchFamily="2" charset="-122"/>
              </a:endParaRPr>
            </a:p>
          </p:txBody>
        </p:sp>
        <p:sp>
          <p:nvSpPr>
            <p:cNvPr id="8" name="Text Box 7"/>
            <p:cNvSpPr txBox="1">
              <a:spLocks noChangeArrowheads="1"/>
            </p:cNvSpPr>
            <p:nvPr/>
          </p:nvSpPr>
          <p:spPr bwMode="auto">
            <a:xfrm>
              <a:off x="-255239" y="1905000"/>
              <a:ext cx="941040" cy="461665"/>
            </a:xfrm>
            <a:prstGeom prst="rect">
              <a:avLst/>
            </a:prstGeom>
            <a:noFill/>
            <a:ln w="9525">
              <a:noFill/>
              <a:miter lim="800000"/>
              <a:headEnd/>
              <a:tailEnd type="none" w="lg" len="lg"/>
            </a:ln>
          </p:spPr>
          <p:txBody>
            <a:bodyPr wrap="square">
              <a:spAutoFit/>
            </a:bodyPr>
            <a:lstStyle/>
            <a:p>
              <a:r>
                <a:rPr lang="en-US" altLang="zh-CN" sz="2400" dirty="0">
                  <a:latin typeface="+mn-lt"/>
                  <a:ea typeface="SimSun" pitchFamily="2" charset="-122"/>
                </a:rPr>
                <a:t>head</a:t>
              </a:r>
            </a:p>
          </p:txBody>
        </p:sp>
        <p:grpSp>
          <p:nvGrpSpPr>
            <p:cNvPr id="9" name="Group 13"/>
            <p:cNvGrpSpPr>
              <a:grpSpLocks/>
            </p:cNvGrpSpPr>
            <p:nvPr/>
          </p:nvGrpSpPr>
          <p:grpSpPr bwMode="auto">
            <a:xfrm>
              <a:off x="1866900" y="1752600"/>
              <a:ext cx="381000" cy="381000"/>
              <a:chOff x="1104" y="1008"/>
              <a:chExt cx="240" cy="240"/>
            </a:xfrm>
          </p:grpSpPr>
          <p:sp>
            <p:nvSpPr>
              <p:cNvPr id="17" name="Line 14"/>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8" name="Line 15"/>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0" name="Group 25"/>
            <p:cNvGrpSpPr>
              <a:grpSpLocks/>
            </p:cNvGrpSpPr>
            <p:nvPr/>
          </p:nvGrpSpPr>
          <p:grpSpPr bwMode="auto">
            <a:xfrm flipH="1" flipV="1">
              <a:off x="1181100" y="2133600"/>
              <a:ext cx="381000" cy="381000"/>
              <a:chOff x="1104" y="1008"/>
              <a:chExt cx="240" cy="240"/>
            </a:xfrm>
          </p:grpSpPr>
          <p:sp>
            <p:nvSpPr>
              <p:cNvPr id="15" name="Line 26"/>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6" name="Line 27"/>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11" name="Oval 40"/>
            <p:cNvSpPr>
              <a:spLocks noChangeAspect="1" noChangeArrowheads="1"/>
            </p:cNvSpPr>
            <p:nvPr/>
          </p:nvSpPr>
          <p:spPr bwMode="auto">
            <a:xfrm>
              <a:off x="1333500" y="2286000"/>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sp>
          <p:nvSpPr>
            <p:cNvPr id="12" name="Line 41"/>
            <p:cNvSpPr>
              <a:spLocks noChangeShapeType="1"/>
            </p:cNvSpPr>
            <p:nvPr/>
          </p:nvSpPr>
          <p:spPr bwMode="auto">
            <a:xfrm flipH="1" flipV="1">
              <a:off x="2247900" y="2133600"/>
              <a:ext cx="6858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13" name="Text Box 42"/>
            <p:cNvSpPr txBox="1">
              <a:spLocks noChangeArrowheads="1"/>
            </p:cNvSpPr>
            <p:nvPr/>
          </p:nvSpPr>
          <p:spPr bwMode="auto">
            <a:xfrm>
              <a:off x="2982710" y="1900535"/>
              <a:ext cx="590546" cy="461665"/>
            </a:xfrm>
            <a:prstGeom prst="rect">
              <a:avLst/>
            </a:prstGeom>
            <a:noFill/>
            <a:ln w="9525">
              <a:noFill/>
              <a:miter lim="800000"/>
              <a:headEnd/>
              <a:tailEnd type="none" w="lg" len="lg"/>
            </a:ln>
          </p:spPr>
          <p:txBody>
            <a:bodyPr wrap="none">
              <a:spAutoFit/>
            </a:bodyPr>
            <a:lstStyle/>
            <a:p>
              <a:r>
                <a:rPr lang="en-US" altLang="zh-CN" sz="2400" dirty="0">
                  <a:latin typeface="+mn-lt"/>
                  <a:ea typeface="SimSun" pitchFamily="2" charset="-122"/>
                </a:rPr>
                <a:t>tail</a:t>
              </a:r>
            </a:p>
          </p:txBody>
        </p:sp>
        <p:sp>
          <p:nvSpPr>
            <p:cNvPr id="14" name="Line 41"/>
            <p:cNvSpPr>
              <a:spLocks noChangeShapeType="1"/>
            </p:cNvSpPr>
            <p:nvPr/>
          </p:nvSpPr>
          <p:spPr bwMode="auto">
            <a:xfrm flipV="1">
              <a:off x="609600" y="2133600"/>
              <a:ext cx="571500" cy="0"/>
            </a:xfrm>
            <a:prstGeom prst="line">
              <a:avLst/>
            </a:prstGeom>
            <a:noFill/>
            <a:ln w="9525">
              <a:solidFill>
                <a:schemeClr val="tx1"/>
              </a:solidFill>
              <a:round/>
              <a:headEnd/>
              <a:tailEnd type="triangle" w="lg" len="lg"/>
            </a:ln>
          </p:spPr>
          <p:txBody>
            <a:bodyPr/>
            <a:lstStyle/>
            <a:p>
              <a:endParaRPr lang="en-US">
                <a:latin typeface="+mn-lt"/>
              </a:endParaRPr>
            </a:p>
          </p:txBody>
        </p:sp>
      </p:grpSp>
      <p:sp>
        <p:nvSpPr>
          <p:cNvPr id="19" name="TextBox 18"/>
          <p:cNvSpPr txBox="1"/>
          <p:nvPr/>
        </p:nvSpPr>
        <p:spPr>
          <a:xfrm>
            <a:off x="819757" y="4218546"/>
            <a:ext cx="4464496" cy="1477328"/>
          </a:xfrm>
          <a:prstGeom prst="rect">
            <a:avLst/>
          </a:prstGeom>
          <a:noFill/>
        </p:spPr>
        <p:txBody>
          <a:bodyPr wrap="square" rtlCol="0">
            <a:spAutoFit/>
          </a:bodyPr>
          <a:lstStyle/>
          <a:p>
            <a:r>
              <a:rPr lang="en-US" dirty="0">
                <a:solidFill>
                  <a:srgbClr val="00B050"/>
                </a:solidFill>
                <a:latin typeface="Consolas" panose="020B0609020204030204" pitchFamily="49" charset="0"/>
                <a:cs typeface="Courier New" panose="02070309020205020404" pitchFamily="49" charset="0"/>
              </a:rPr>
              <a:t>// Adding first node</a:t>
            </a:r>
          </a:p>
          <a:p>
            <a:r>
              <a:rPr lang="en-US" dirty="0">
                <a:latin typeface="Consolas" panose="020B0609020204030204" pitchFamily="49" charset="0"/>
                <a:cs typeface="Courier New" panose="02070309020205020404" pitchFamily="49" charset="0"/>
              </a:rPr>
              <a:t>head = </a:t>
            </a:r>
            <a:r>
              <a:rPr lang="en-US" b="1" dirty="0">
                <a:latin typeface="Consolas" panose="020B0609020204030204" pitchFamily="49" charset="0"/>
                <a:cs typeface="Courier New" panose="02070309020205020404" pitchFamily="49" charset="0"/>
              </a:rPr>
              <a:t>new</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DoubleListNode</a:t>
            </a:r>
            <a:r>
              <a:rPr lang="en-US" dirty="0">
                <a:latin typeface="Consolas" panose="020B0609020204030204" pitchFamily="49" charset="0"/>
                <a:cs typeface="Courier New" panose="02070309020205020404" pitchFamily="49" charset="0"/>
              </a:rPr>
              <a:t>;</a:t>
            </a:r>
          </a:p>
          <a:p>
            <a:r>
              <a:rPr lang="en-US" dirty="0">
                <a:latin typeface="Consolas" panose="020B0609020204030204" pitchFamily="49" charset="0"/>
                <a:cs typeface="Courier New" panose="02070309020205020404" pitchFamily="49" charset="0"/>
              </a:rPr>
              <a:t>head-&gt;next = null;</a:t>
            </a:r>
          </a:p>
          <a:p>
            <a:r>
              <a:rPr lang="en-US" dirty="0">
                <a:latin typeface="Consolas" panose="020B0609020204030204" pitchFamily="49" charset="0"/>
                <a:cs typeface="Courier New" panose="02070309020205020404" pitchFamily="49" charset="0"/>
              </a:rPr>
              <a:t>head-&gt;</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 = null;</a:t>
            </a:r>
          </a:p>
          <a:p>
            <a:r>
              <a:rPr lang="en-US" dirty="0">
                <a:latin typeface="Consolas" panose="020B0609020204030204" pitchFamily="49" charset="0"/>
                <a:cs typeface="Courier New" panose="02070309020205020404" pitchFamily="49" charset="0"/>
              </a:rPr>
              <a:t>tail = head;</a:t>
            </a:r>
          </a:p>
        </p:txBody>
      </p:sp>
      <p:sp>
        <p:nvSpPr>
          <p:cNvPr id="20" name="Oval 40"/>
          <p:cNvSpPr>
            <a:spLocks noChangeAspect="1" noChangeArrowheads="1"/>
          </p:cNvSpPr>
          <p:nvPr/>
        </p:nvSpPr>
        <p:spPr bwMode="auto">
          <a:xfrm>
            <a:off x="4639816" y="1912640"/>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spTree>
    <p:extLst>
      <p:ext uri="{BB962C8B-B14F-4D97-AF65-F5344CB8AC3E}">
        <p14:creationId xmlns:p14="http://schemas.microsoft.com/office/powerpoint/2010/main" val="319716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 Node in Doubly Linked List (1)</a:t>
            </a:r>
          </a:p>
        </p:txBody>
      </p:sp>
      <p:sp>
        <p:nvSpPr>
          <p:cNvPr id="3" name="Content Placeholder 2"/>
          <p:cNvSpPr>
            <a:spLocks noGrp="1"/>
          </p:cNvSpPr>
          <p:nvPr>
            <p:ph idx="1"/>
          </p:nvPr>
        </p:nvSpPr>
        <p:spPr/>
        <p:txBody>
          <a:bodyPr/>
          <a:lstStyle/>
          <a:p>
            <a:r>
              <a:rPr lang="en-US" dirty="0"/>
              <a:t>To add a new item after the linked list node pointed by </a:t>
            </a:r>
            <a:r>
              <a:rPr lang="en-US" dirty="0">
                <a:solidFill>
                  <a:srgbClr val="0070C0"/>
                </a:solidFill>
                <a:latin typeface="Consolas" panose="020B0609020204030204" pitchFamily="49" charset="0"/>
                <a:cs typeface="Courier New" panose="02070309020205020404" pitchFamily="49" charset="0"/>
              </a:rPr>
              <a:t>current</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63</a:t>
            </a:fld>
            <a:endParaRPr lang="en-GB"/>
          </a:p>
        </p:txBody>
      </p:sp>
      <p:sp>
        <p:nvSpPr>
          <p:cNvPr id="6" name="Rectangle 3"/>
          <p:cNvSpPr>
            <a:spLocks noChangeArrowheads="1"/>
          </p:cNvSpPr>
          <p:nvPr/>
        </p:nvSpPr>
        <p:spPr bwMode="auto">
          <a:xfrm>
            <a:off x="918592" y="1811288"/>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endParaRPr lang="zh-CN" sz="2400">
              <a:latin typeface="+mn-lt"/>
              <a:ea typeface="SimSun" pitchFamily="2" charset="-122"/>
            </a:endParaRPr>
          </a:p>
        </p:txBody>
      </p:sp>
      <p:sp>
        <p:nvSpPr>
          <p:cNvPr id="7" name="Rectangle 4"/>
          <p:cNvSpPr>
            <a:spLocks noChangeArrowheads="1"/>
          </p:cNvSpPr>
          <p:nvPr/>
        </p:nvSpPr>
        <p:spPr bwMode="auto">
          <a:xfrm>
            <a:off x="3433192" y="1811288"/>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dirty="0">
                <a:latin typeface="+mn-lt"/>
                <a:ea typeface="SimSun" pitchFamily="2" charset="-122"/>
              </a:rPr>
              <a:t>a</a:t>
            </a:r>
          </a:p>
        </p:txBody>
      </p:sp>
      <p:sp>
        <p:nvSpPr>
          <p:cNvPr id="8" name="Rectangle 6"/>
          <p:cNvSpPr>
            <a:spLocks noChangeArrowheads="1"/>
          </p:cNvSpPr>
          <p:nvPr/>
        </p:nvSpPr>
        <p:spPr bwMode="auto">
          <a:xfrm>
            <a:off x="7319392" y="1811288"/>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c</a:t>
            </a:r>
          </a:p>
        </p:txBody>
      </p:sp>
      <p:sp>
        <p:nvSpPr>
          <p:cNvPr id="9" name="Text Box 7"/>
          <p:cNvSpPr txBox="1">
            <a:spLocks noChangeArrowheads="1"/>
          </p:cNvSpPr>
          <p:nvPr/>
        </p:nvSpPr>
        <p:spPr bwMode="auto">
          <a:xfrm>
            <a:off x="842392" y="3106688"/>
            <a:ext cx="845567" cy="461665"/>
          </a:xfrm>
          <a:prstGeom prst="rect">
            <a:avLst/>
          </a:prstGeom>
          <a:noFill/>
          <a:ln w="9525">
            <a:noFill/>
            <a:miter lim="800000"/>
            <a:headEnd/>
            <a:tailEnd type="none" w="lg" len="lg"/>
          </a:ln>
        </p:spPr>
        <p:txBody>
          <a:bodyPr wrap="square">
            <a:spAutoFit/>
          </a:bodyPr>
          <a:lstStyle/>
          <a:p>
            <a:r>
              <a:rPr lang="en-US" altLang="zh-CN" sz="2400" dirty="0">
                <a:latin typeface="+mn-lt"/>
                <a:ea typeface="SimSun" pitchFamily="2" charset="-122"/>
              </a:rPr>
              <a:t>head</a:t>
            </a:r>
          </a:p>
        </p:txBody>
      </p:sp>
      <p:sp>
        <p:nvSpPr>
          <p:cNvPr id="10" name="Line 8"/>
          <p:cNvSpPr>
            <a:spLocks noChangeShapeType="1"/>
          </p:cNvSpPr>
          <p:nvPr/>
        </p:nvSpPr>
        <p:spPr bwMode="auto">
          <a:xfrm flipV="1">
            <a:off x="1832992" y="2001788"/>
            <a:ext cx="16002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11" name="Line 9"/>
          <p:cNvSpPr>
            <a:spLocks noChangeShapeType="1"/>
          </p:cNvSpPr>
          <p:nvPr/>
        </p:nvSpPr>
        <p:spPr bwMode="auto">
          <a:xfrm>
            <a:off x="4347592" y="2039888"/>
            <a:ext cx="29718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12" name="Line 10"/>
          <p:cNvSpPr>
            <a:spLocks noChangeShapeType="1"/>
          </p:cNvSpPr>
          <p:nvPr/>
        </p:nvSpPr>
        <p:spPr bwMode="auto">
          <a:xfrm flipH="1" flipV="1">
            <a:off x="918592" y="2573288"/>
            <a:ext cx="2286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3" name="Oval 12"/>
          <p:cNvSpPr>
            <a:spLocks noChangeAspect="1" noChangeArrowheads="1"/>
          </p:cNvSpPr>
          <p:nvPr/>
        </p:nvSpPr>
        <p:spPr bwMode="auto">
          <a:xfrm>
            <a:off x="8157592" y="1963688"/>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grpSp>
        <p:nvGrpSpPr>
          <p:cNvPr id="14" name="Group 13"/>
          <p:cNvGrpSpPr>
            <a:grpSpLocks/>
          </p:cNvGrpSpPr>
          <p:nvPr/>
        </p:nvGrpSpPr>
        <p:grpSpPr bwMode="auto">
          <a:xfrm>
            <a:off x="1604392" y="1811288"/>
            <a:ext cx="381000" cy="381000"/>
            <a:chOff x="1104" y="1008"/>
            <a:chExt cx="240" cy="240"/>
          </a:xfrm>
        </p:grpSpPr>
        <p:sp>
          <p:nvSpPr>
            <p:cNvPr id="15" name="Line 14"/>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6" name="Line 15"/>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7" name="Group 16"/>
          <p:cNvGrpSpPr>
            <a:grpSpLocks/>
          </p:cNvGrpSpPr>
          <p:nvPr/>
        </p:nvGrpSpPr>
        <p:grpSpPr bwMode="auto">
          <a:xfrm>
            <a:off x="4118992" y="1811288"/>
            <a:ext cx="381000" cy="381000"/>
            <a:chOff x="1104" y="1008"/>
            <a:chExt cx="240" cy="240"/>
          </a:xfrm>
        </p:grpSpPr>
        <p:sp>
          <p:nvSpPr>
            <p:cNvPr id="18" name="Line 17"/>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9" name="Line 18"/>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20" name="Group 22"/>
          <p:cNvGrpSpPr>
            <a:grpSpLocks/>
          </p:cNvGrpSpPr>
          <p:nvPr/>
        </p:nvGrpSpPr>
        <p:grpSpPr bwMode="auto">
          <a:xfrm>
            <a:off x="8005192" y="1811288"/>
            <a:ext cx="381000" cy="381000"/>
            <a:chOff x="1104" y="1008"/>
            <a:chExt cx="240" cy="240"/>
          </a:xfrm>
        </p:grpSpPr>
        <p:sp>
          <p:nvSpPr>
            <p:cNvPr id="21" name="Line 23"/>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22" name="Line 24"/>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23" name="Group 25"/>
          <p:cNvGrpSpPr>
            <a:grpSpLocks/>
          </p:cNvGrpSpPr>
          <p:nvPr/>
        </p:nvGrpSpPr>
        <p:grpSpPr bwMode="auto">
          <a:xfrm flipH="1" flipV="1">
            <a:off x="918592" y="2192288"/>
            <a:ext cx="381000" cy="381000"/>
            <a:chOff x="1104" y="1008"/>
            <a:chExt cx="240" cy="240"/>
          </a:xfrm>
        </p:grpSpPr>
        <p:sp>
          <p:nvSpPr>
            <p:cNvPr id="24" name="Line 26"/>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25" name="Line 27"/>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26" name="Group 28"/>
          <p:cNvGrpSpPr>
            <a:grpSpLocks/>
          </p:cNvGrpSpPr>
          <p:nvPr/>
        </p:nvGrpSpPr>
        <p:grpSpPr bwMode="auto">
          <a:xfrm flipH="1" flipV="1">
            <a:off x="3433192" y="2192288"/>
            <a:ext cx="381000" cy="381000"/>
            <a:chOff x="1104" y="1008"/>
            <a:chExt cx="240" cy="240"/>
          </a:xfrm>
        </p:grpSpPr>
        <p:sp>
          <p:nvSpPr>
            <p:cNvPr id="27" name="Line 29"/>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28" name="Line 30"/>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29" name="Group 34"/>
          <p:cNvGrpSpPr>
            <a:grpSpLocks/>
          </p:cNvGrpSpPr>
          <p:nvPr/>
        </p:nvGrpSpPr>
        <p:grpSpPr bwMode="auto">
          <a:xfrm flipH="1" flipV="1">
            <a:off x="7319392" y="2192288"/>
            <a:ext cx="381000" cy="381000"/>
            <a:chOff x="1104" y="1008"/>
            <a:chExt cx="240" cy="240"/>
          </a:xfrm>
        </p:grpSpPr>
        <p:sp>
          <p:nvSpPr>
            <p:cNvPr id="30" name="Line 35"/>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31" name="Line 36"/>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32" name="Line 37"/>
          <p:cNvSpPr>
            <a:spLocks noChangeShapeType="1"/>
          </p:cNvSpPr>
          <p:nvPr/>
        </p:nvSpPr>
        <p:spPr bwMode="auto">
          <a:xfrm flipH="1">
            <a:off x="1985392" y="2382788"/>
            <a:ext cx="16764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33" name="Line 38"/>
          <p:cNvSpPr>
            <a:spLocks noChangeShapeType="1"/>
          </p:cNvSpPr>
          <p:nvPr/>
        </p:nvSpPr>
        <p:spPr bwMode="auto">
          <a:xfrm flipH="1">
            <a:off x="4499992" y="2420888"/>
            <a:ext cx="29718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34" name="Oval 40"/>
          <p:cNvSpPr>
            <a:spLocks noChangeAspect="1" noChangeArrowheads="1"/>
          </p:cNvSpPr>
          <p:nvPr/>
        </p:nvSpPr>
        <p:spPr bwMode="auto">
          <a:xfrm>
            <a:off x="1070992" y="2344688"/>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sp>
        <p:nvSpPr>
          <p:cNvPr id="35" name="Line 41"/>
          <p:cNvSpPr>
            <a:spLocks noChangeShapeType="1"/>
          </p:cNvSpPr>
          <p:nvPr/>
        </p:nvSpPr>
        <p:spPr bwMode="auto">
          <a:xfrm flipH="1" flipV="1">
            <a:off x="7319392" y="2573288"/>
            <a:ext cx="762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36" name="Text Box 42"/>
          <p:cNvSpPr txBox="1">
            <a:spLocks noChangeArrowheads="1"/>
          </p:cNvSpPr>
          <p:nvPr/>
        </p:nvSpPr>
        <p:spPr bwMode="auto">
          <a:xfrm>
            <a:off x="7205092" y="3182888"/>
            <a:ext cx="590546" cy="461665"/>
          </a:xfrm>
          <a:prstGeom prst="rect">
            <a:avLst/>
          </a:prstGeom>
          <a:noFill/>
          <a:ln w="9525">
            <a:noFill/>
            <a:miter lim="800000"/>
            <a:headEnd/>
            <a:tailEnd type="none" w="lg" len="lg"/>
          </a:ln>
        </p:spPr>
        <p:txBody>
          <a:bodyPr wrap="none">
            <a:spAutoFit/>
          </a:bodyPr>
          <a:lstStyle/>
          <a:p>
            <a:r>
              <a:rPr lang="en-US" altLang="zh-CN" sz="2400" dirty="0">
                <a:latin typeface="+mn-lt"/>
                <a:ea typeface="SimSun" pitchFamily="2" charset="-122"/>
              </a:rPr>
              <a:t>tail</a:t>
            </a:r>
          </a:p>
        </p:txBody>
      </p:sp>
      <p:sp>
        <p:nvSpPr>
          <p:cNvPr id="37" name="Text Box 52"/>
          <p:cNvSpPr txBox="1">
            <a:spLocks noChangeArrowheads="1"/>
          </p:cNvSpPr>
          <p:nvPr/>
        </p:nvSpPr>
        <p:spPr bwMode="auto">
          <a:xfrm>
            <a:off x="3112517" y="3487688"/>
            <a:ext cx="1154611" cy="461665"/>
          </a:xfrm>
          <a:prstGeom prst="rect">
            <a:avLst/>
          </a:prstGeom>
          <a:noFill/>
          <a:ln w="9525">
            <a:noFill/>
            <a:miter lim="800000"/>
            <a:headEnd/>
            <a:tailEnd type="none" w="lg" len="lg"/>
          </a:ln>
        </p:spPr>
        <p:txBody>
          <a:bodyPr wrap="none">
            <a:spAutoFit/>
          </a:bodyPr>
          <a:lstStyle/>
          <a:p>
            <a:r>
              <a:rPr lang="en-US" altLang="zh-CN" sz="2400" dirty="0">
                <a:latin typeface="+mn-lt"/>
                <a:ea typeface="SimSun" pitchFamily="2" charset="-122"/>
              </a:rPr>
              <a:t>current</a:t>
            </a:r>
          </a:p>
        </p:txBody>
      </p:sp>
      <p:sp>
        <p:nvSpPr>
          <p:cNvPr id="38" name="Line 53"/>
          <p:cNvSpPr>
            <a:spLocks noChangeShapeType="1"/>
          </p:cNvSpPr>
          <p:nvPr/>
        </p:nvSpPr>
        <p:spPr bwMode="auto">
          <a:xfrm flipH="1" flipV="1">
            <a:off x="3433192" y="2573288"/>
            <a:ext cx="0" cy="914400"/>
          </a:xfrm>
          <a:prstGeom prst="line">
            <a:avLst/>
          </a:prstGeom>
          <a:noFill/>
          <a:ln w="9525">
            <a:solidFill>
              <a:schemeClr val="tx1"/>
            </a:solidFill>
            <a:round/>
            <a:headEnd/>
            <a:tailEnd type="triangle" w="lg" len="lg"/>
          </a:ln>
        </p:spPr>
        <p:txBody>
          <a:bodyPr/>
          <a:lstStyle/>
          <a:p>
            <a:endParaRPr lang="en-US">
              <a:latin typeface="+mn-lt"/>
            </a:endParaRPr>
          </a:p>
        </p:txBody>
      </p:sp>
      <p:sp>
        <p:nvSpPr>
          <p:cNvPr id="39" name="TextBox 38"/>
          <p:cNvSpPr txBox="1"/>
          <p:nvPr/>
        </p:nvSpPr>
        <p:spPr>
          <a:xfrm>
            <a:off x="467544" y="4205867"/>
            <a:ext cx="5722380" cy="1938992"/>
          </a:xfrm>
          <a:prstGeom prst="rect">
            <a:avLst/>
          </a:prstGeom>
          <a:noFill/>
        </p:spPr>
        <p:txBody>
          <a:bodyPr wrap="square" rtlCol="0">
            <a:spAutoFit/>
          </a:bodyPr>
          <a:lstStyle/>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 = </a:t>
            </a:r>
            <a:r>
              <a:rPr lang="en-US" sz="2000" b="1" dirty="0">
                <a:latin typeface="Consolas" panose="020B0609020204030204" pitchFamily="49" charset="0"/>
                <a:cs typeface="Courier New" panose="02070309020205020404" pitchFamily="49" charset="0"/>
              </a:rPr>
              <a:t>new</a:t>
            </a:r>
            <a:r>
              <a:rPr lang="en-US" sz="2000" dirty="0">
                <a:latin typeface="Consolas" panose="020B0609020204030204" pitchFamily="49" charset="0"/>
                <a:cs typeface="Courier New" panose="02070309020205020404" pitchFamily="49" charset="0"/>
              </a:rPr>
              <a:t> </a:t>
            </a:r>
            <a:r>
              <a:rPr lang="en-US" sz="2000" dirty="0" err="1">
                <a:latin typeface="Consolas" panose="020B0609020204030204" pitchFamily="49" charset="0"/>
                <a:cs typeface="Courier New" panose="02070309020205020404" pitchFamily="49" charset="0"/>
              </a:rPr>
              <a:t>DoublyLinkedListNode</a:t>
            </a:r>
            <a:endParaRPr lang="en-US" sz="2000" dirty="0">
              <a:latin typeface="Consolas" panose="020B0609020204030204" pitchFamily="49" charset="0"/>
              <a:cs typeface="Courier New" panose="02070309020205020404" pitchFamily="49" charset="0"/>
            </a:endParaRP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 current;</a:t>
            </a: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-&gt;next = current-&gt;next;</a:t>
            </a: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-&gt;next = </a:t>
            </a:r>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a:t>
            </a: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-&gt;next-&gt;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 </a:t>
            </a:r>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a:t>
            </a:r>
          </a:p>
          <a:p>
            <a:r>
              <a:rPr lang="en-US" sz="2000" dirty="0">
                <a:latin typeface="Consolas" panose="020B0609020204030204" pitchFamily="49" charset="0"/>
                <a:cs typeface="Courier New" panose="02070309020205020404" pitchFamily="49" charset="0"/>
              </a:rPr>
              <a:t>current = </a:t>
            </a:r>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107325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 Node in Doubly Linked List (2)</a:t>
            </a:r>
          </a:p>
        </p:txBody>
      </p:sp>
      <p:sp>
        <p:nvSpPr>
          <p:cNvPr id="3" name="Content Placeholder 2"/>
          <p:cNvSpPr>
            <a:spLocks noGrp="1"/>
          </p:cNvSpPr>
          <p:nvPr>
            <p:ph idx="1"/>
          </p:nvPr>
        </p:nvSpPr>
        <p:spPr/>
        <p:txBody>
          <a:bodyPr/>
          <a:lstStyle/>
          <a:p>
            <a:r>
              <a:rPr lang="en-US" dirty="0"/>
              <a:t>To add a new item after the linked list node pointed by </a:t>
            </a:r>
            <a:r>
              <a:rPr lang="en-US" dirty="0">
                <a:solidFill>
                  <a:srgbClr val="0070C0"/>
                </a:solidFill>
                <a:latin typeface="Consolas" panose="020B0609020204030204" pitchFamily="49" charset="0"/>
                <a:cs typeface="Courier New" panose="02070309020205020404" pitchFamily="49" charset="0"/>
              </a:rPr>
              <a:t>current</a:t>
            </a:r>
            <a:endParaRPr lang="en-US" dirty="0">
              <a:latin typeface="Consolas" panose="020B06090202040302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64</a:t>
            </a:fld>
            <a:endParaRPr lang="en-GB" dirty="0"/>
          </a:p>
        </p:txBody>
      </p:sp>
      <p:sp>
        <p:nvSpPr>
          <p:cNvPr id="6" name="Rectangle 3"/>
          <p:cNvSpPr>
            <a:spLocks noChangeArrowheads="1"/>
          </p:cNvSpPr>
          <p:nvPr/>
        </p:nvSpPr>
        <p:spPr bwMode="auto">
          <a:xfrm>
            <a:off x="918592" y="1811288"/>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endParaRPr lang="zh-CN" sz="2400">
              <a:latin typeface="+mn-lt"/>
              <a:ea typeface="SimSun" pitchFamily="2" charset="-122"/>
            </a:endParaRPr>
          </a:p>
        </p:txBody>
      </p:sp>
      <p:sp>
        <p:nvSpPr>
          <p:cNvPr id="7" name="Rectangle 4"/>
          <p:cNvSpPr>
            <a:spLocks noChangeArrowheads="1"/>
          </p:cNvSpPr>
          <p:nvPr/>
        </p:nvSpPr>
        <p:spPr bwMode="auto">
          <a:xfrm>
            <a:off x="3433192" y="1811288"/>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dirty="0">
                <a:latin typeface="+mn-lt"/>
                <a:ea typeface="SimSun" pitchFamily="2" charset="-122"/>
              </a:rPr>
              <a:t>a</a:t>
            </a:r>
          </a:p>
        </p:txBody>
      </p:sp>
      <p:sp>
        <p:nvSpPr>
          <p:cNvPr id="8" name="Rectangle 6"/>
          <p:cNvSpPr>
            <a:spLocks noChangeArrowheads="1"/>
          </p:cNvSpPr>
          <p:nvPr/>
        </p:nvSpPr>
        <p:spPr bwMode="auto">
          <a:xfrm>
            <a:off x="7319392" y="1811288"/>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c</a:t>
            </a:r>
          </a:p>
        </p:txBody>
      </p:sp>
      <p:sp>
        <p:nvSpPr>
          <p:cNvPr id="9" name="Text Box 7"/>
          <p:cNvSpPr txBox="1">
            <a:spLocks noChangeArrowheads="1"/>
          </p:cNvSpPr>
          <p:nvPr/>
        </p:nvSpPr>
        <p:spPr bwMode="auto">
          <a:xfrm>
            <a:off x="842392" y="3106688"/>
            <a:ext cx="845567" cy="461665"/>
          </a:xfrm>
          <a:prstGeom prst="rect">
            <a:avLst/>
          </a:prstGeom>
          <a:noFill/>
          <a:ln w="9525">
            <a:noFill/>
            <a:miter lim="800000"/>
            <a:headEnd/>
            <a:tailEnd type="none" w="lg" len="lg"/>
          </a:ln>
        </p:spPr>
        <p:txBody>
          <a:bodyPr wrap="square">
            <a:spAutoFit/>
          </a:bodyPr>
          <a:lstStyle/>
          <a:p>
            <a:r>
              <a:rPr lang="en-US" altLang="zh-CN" sz="2400" dirty="0">
                <a:latin typeface="+mn-lt"/>
                <a:ea typeface="SimSun" pitchFamily="2" charset="-122"/>
              </a:rPr>
              <a:t>head</a:t>
            </a:r>
          </a:p>
        </p:txBody>
      </p:sp>
      <p:sp>
        <p:nvSpPr>
          <p:cNvPr id="10" name="Line 8"/>
          <p:cNvSpPr>
            <a:spLocks noChangeShapeType="1"/>
          </p:cNvSpPr>
          <p:nvPr/>
        </p:nvSpPr>
        <p:spPr bwMode="auto">
          <a:xfrm flipV="1">
            <a:off x="1832992" y="2001788"/>
            <a:ext cx="16002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11" name="Line 9"/>
          <p:cNvSpPr>
            <a:spLocks noChangeShapeType="1"/>
          </p:cNvSpPr>
          <p:nvPr/>
        </p:nvSpPr>
        <p:spPr bwMode="auto">
          <a:xfrm>
            <a:off x="4347592" y="2039888"/>
            <a:ext cx="29718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12" name="Line 10"/>
          <p:cNvSpPr>
            <a:spLocks noChangeShapeType="1"/>
          </p:cNvSpPr>
          <p:nvPr/>
        </p:nvSpPr>
        <p:spPr bwMode="auto">
          <a:xfrm flipH="1" flipV="1">
            <a:off x="918592" y="2573288"/>
            <a:ext cx="2286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3" name="Oval 12"/>
          <p:cNvSpPr>
            <a:spLocks noChangeAspect="1" noChangeArrowheads="1"/>
          </p:cNvSpPr>
          <p:nvPr/>
        </p:nvSpPr>
        <p:spPr bwMode="auto">
          <a:xfrm>
            <a:off x="8157592" y="1963688"/>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grpSp>
        <p:nvGrpSpPr>
          <p:cNvPr id="14" name="Group 13"/>
          <p:cNvGrpSpPr>
            <a:grpSpLocks/>
          </p:cNvGrpSpPr>
          <p:nvPr/>
        </p:nvGrpSpPr>
        <p:grpSpPr bwMode="auto">
          <a:xfrm>
            <a:off x="1604392" y="1811288"/>
            <a:ext cx="381000" cy="381000"/>
            <a:chOff x="1104" y="1008"/>
            <a:chExt cx="240" cy="240"/>
          </a:xfrm>
        </p:grpSpPr>
        <p:sp>
          <p:nvSpPr>
            <p:cNvPr id="15" name="Line 14"/>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6" name="Line 15"/>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7" name="Group 16"/>
          <p:cNvGrpSpPr>
            <a:grpSpLocks/>
          </p:cNvGrpSpPr>
          <p:nvPr/>
        </p:nvGrpSpPr>
        <p:grpSpPr bwMode="auto">
          <a:xfrm>
            <a:off x="4118992" y="1811288"/>
            <a:ext cx="381000" cy="381000"/>
            <a:chOff x="1104" y="1008"/>
            <a:chExt cx="240" cy="240"/>
          </a:xfrm>
        </p:grpSpPr>
        <p:sp>
          <p:nvSpPr>
            <p:cNvPr id="18" name="Line 17"/>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9" name="Line 18"/>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20" name="Group 22"/>
          <p:cNvGrpSpPr>
            <a:grpSpLocks/>
          </p:cNvGrpSpPr>
          <p:nvPr/>
        </p:nvGrpSpPr>
        <p:grpSpPr bwMode="auto">
          <a:xfrm>
            <a:off x="8005192" y="1811288"/>
            <a:ext cx="381000" cy="381000"/>
            <a:chOff x="1104" y="1008"/>
            <a:chExt cx="240" cy="240"/>
          </a:xfrm>
        </p:grpSpPr>
        <p:sp>
          <p:nvSpPr>
            <p:cNvPr id="21" name="Line 23"/>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22" name="Line 24"/>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23" name="Group 25"/>
          <p:cNvGrpSpPr>
            <a:grpSpLocks/>
          </p:cNvGrpSpPr>
          <p:nvPr/>
        </p:nvGrpSpPr>
        <p:grpSpPr bwMode="auto">
          <a:xfrm flipH="1" flipV="1">
            <a:off x="918592" y="2192288"/>
            <a:ext cx="381000" cy="381000"/>
            <a:chOff x="1104" y="1008"/>
            <a:chExt cx="240" cy="240"/>
          </a:xfrm>
        </p:grpSpPr>
        <p:sp>
          <p:nvSpPr>
            <p:cNvPr id="24" name="Line 26"/>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25" name="Line 27"/>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26" name="Group 28"/>
          <p:cNvGrpSpPr>
            <a:grpSpLocks/>
          </p:cNvGrpSpPr>
          <p:nvPr/>
        </p:nvGrpSpPr>
        <p:grpSpPr bwMode="auto">
          <a:xfrm flipH="1" flipV="1">
            <a:off x="3433192" y="2192288"/>
            <a:ext cx="381000" cy="381000"/>
            <a:chOff x="1104" y="1008"/>
            <a:chExt cx="240" cy="240"/>
          </a:xfrm>
        </p:grpSpPr>
        <p:sp>
          <p:nvSpPr>
            <p:cNvPr id="27" name="Line 29"/>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28" name="Line 30"/>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29" name="Group 34"/>
          <p:cNvGrpSpPr>
            <a:grpSpLocks/>
          </p:cNvGrpSpPr>
          <p:nvPr/>
        </p:nvGrpSpPr>
        <p:grpSpPr bwMode="auto">
          <a:xfrm flipH="1" flipV="1">
            <a:off x="7319392" y="2192288"/>
            <a:ext cx="381000" cy="381000"/>
            <a:chOff x="1104" y="1008"/>
            <a:chExt cx="240" cy="240"/>
          </a:xfrm>
        </p:grpSpPr>
        <p:sp>
          <p:nvSpPr>
            <p:cNvPr id="30" name="Line 35"/>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31" name="Line 36"/>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32" name="Line 37"/>
          <p:cNvSpPr>
            <a:spLocks noChangeShapeType="1"/>
          </p:cNvSpPr>
          <p:nvPr/>
        </p:nvSpPr>
        <p:spPr bwMode="auto">
          <a:xfrm flipH="1">
            <a:off x="1985392" y="2382788"/>
            <a:ext cx="16764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33" name="Line 38"/>
          <p:cNvSpPr>
            <a:spLocks noChangeShapeType="1"/>
          </p:cNvSpPr>
          <p:nvPr/>
        </p:nvSpPr>
        <p:spPr bwMode="auto">
          <a:xfrm flipH="1">
            <a:off x="4499992" y="2420888"/>
            <a:ext cx="29718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34" name="Oval 40"/>
          <p:cNvSpPr>
            <a:spLocks noChangeAspect="1" noChangeArrowheads="1"/>
          </p:cNvSpPr>
          <p:nvPr/>
        </p:nvSpPr>
        <p:spPr bwMode="auto">
          <a:xfrm>
            <a:off x="1070992" y="2344688"/>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sp>
        <p:nvSpPr>
          <p:cNvPr id="35" name="Line 41"/>
          <p:cNvSpPr>
            <a:spLocks noChangeShapeType="1"/>
          </p:cNvSpPr>
          <p:nvPr/>
        </p:nvSpPr>
        <p:spPr bwMode="auto">
          <a:xfrm flipH="1" flipV="1">
            <a:off x="7319392" y="2573288"/>
            <a:ext cx="762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36" name="Text Box 42"/>
          <p:cNvSpPr txBox="1">
            <a:spLocks noChangeArrowheads="1"/>
          </p:cNvSpPr>
          <p:nvPr/>
        </p:nvSpPr>
        <p:spPr bwMode="auto">
          <a:xfrm>
            <a:off x="7205092" y="3182888"/>
            <a:ext cx="590546" cy="461665"/>
          </a:xfrm>
          <a:prstGeom prst="rect">
            <a:avLst/>
          </a:prstGeom>
          <a:noFill/>
          <a:ln w="9525">
            <a:noFill/>
            <a:miter lim="800000"/>
            <a:headEnd/>
            <a:tailEnd type="none" w="lg" len="lg"/>
          </a:ln>
        </p:spPr>
        <p:txBody>
          <a:bodyPr wrap="none">
            <a:spAutoFit/>
          </a:bodyPr>
          <a:lstStyle/>
          <a:p>
            <a:r>
              <a:rPr lang="en-US" altLang="zh-CN" sz="2400" dirty="0">
                <a:latin typeface="+mn-lt"/>
                <a:ea typeface="SimSun" pitchFamily="2" charset="-122"/>
              </a:rPr>
              <a:t>tail</a:t>
            </a:r>
          </a:p>
        </p:txBody>
      </p:sp>
      <p:sp>
        <p:nvSpPr>
          <p:cNvPr id="37" name="Text Box 52"/>
          <p:cNvSpPr txBox="1">
            <a:spLocks noChangeArrowheads="1"/>
          </p:cNvSpPr>
          <p:nvPr/>
        </p:nvSpPr>
        <p:spPr bwMode="auto">
          <a:xfrm>
            <a:off x="3112517" y="3487688"/>
            <a:ext cx="1154611" cy="461665"/>
          </a:xfrm>
          <a:prstGeom prst="rect">
            <a:avLst/>
          </a:prstGeom>
          <a:noFill/>
          <a:ln w="9525">
            <a:noFill/>
            <a:miter lim="800000"/>
            <a:headEnd/>
            <a:tailEnd type="none" w="lg" len="lg"/>
          </a:ln>
        </p:spPr>
        <p:txBody>
          <a:bodyPr wrap="none">
            <a:spAutoFit/>
          </a:bodyPr>
          <a:lstStyle/>
          <a:p>
            <a:r>
              <a:rPr lang="en-US" altLang="zh-CN" sz="2400" dirty="0">
                <a:latin typeface="+mn-lt"/>
                <a:ea typeface="SimSun" pitchFamily="2" charset="-122"/>
              </a:rPr>
              <a:t>current</a:t>
            </a:r>
          </a:p>
        </p:txBody>
      </p:sp>
      <p:sp>
        <p:nvSpPr>
          <p:cNvPr id="38" name="Line 53"/>
          <p:cNvSpPr>
            <a:spLocks noChangeShapeType="1"/>
          </p:cNvSpPr>
          <p:nvPr/>
        </p:nvSpPr>
        <p:spPr bwMode="auto">
          <a:xfrm flipH="1" flipV="1">
            <a:off x="3433192" y="2573288"/>
            <a:ext cx="0" cy="914400"/>
          </a:xfrm>
          <a:prstGeom prst="line">
            <a:avLst/>
          </a:prstGeom>
          <a:noFill/>
          <a:ln w="9525">
            <a:solidFill>
              <a:schemeClr val="tx1"/>
            </a:solidFill>
            <a:round/>
            <a:headEnd/>
            <a:tailEnd type="triangle" w="lg" len="lg"/>
          </a:ln>
        </p:spPr>
        <p:txBody>
          <a:bodyPr/>
          <a:lstStyle/>
          <a:p>
            <a:endParaRPr lang="en-US">
              <a:latin typeface="+mn-lt"/>
            </a:endParaRPr>
          </a:p>
        </p:txBody>
      </p:sp>
      <p:sp>
        <p:nvSpPr>
          <p:cNvPr id="39" name="TextBox 38"/>
          <p:cNvSpPr txBox="1"/>
          <p:nvPr/>
        </p:nvSpPr>
        <p:spPr>
          <a:xfrm>
            <a:off x="467544" y="4205867"/>
            <a:ext cx="5722380" cy="1938992"/>
          </a:xfrm>
          <a:prstGeom prst="rect">
            <a:avLst/>
          </a:prstGeom>
          <a:noFill/>
        </p:spPr>
        <p:txBody>
          <a:bodyPr wrap="square" rtlCol="0">
            <a:spAutoFit/>
          </a:bodyPr>
          <a:lstStyle/>
          <a:p>
            <a:r>
              <a:rPr lang="en-US" sz="2000" b="1" dirty="0" err="1">
                <a:solidFill>
                  <a:srgbClr val="0070C0"/>
                </a:solidFill>
                <a:latin typeface="Consolas" panose="020B0609020204030204" pitchFamily="49" charset="0"/>
                <a:cs typeface="Courier New" panose="02070309020205020404" pitchFamily="49" charset="0"/>
              </a:rPr>
              <a:t>newNode</a:t>
            </a:r>
            <a:r>
              <a:rPr lang="en-US" sz="2000" b="1" dirty="0">
                <a:solidFill>
                  <a:srgbClr val="0070C0"/>
                </a:solidFill>
                <a:latin typeface="Consolas" panose="020B0609020204030204" pitchFamily="49" charset="0"/>
                <a:cs typeface="Courier New" panose="02070309020205020404" pitchFamily="49" charset="0"/>
              </a:rPr>
              <a:t> = new </a:t>
            </a:r>
            <a:r>
              <a:rPr lang="en-US" sz="2000" b="1" dirty="0" err="1">
                <a:solidFill>
                  <a:srgbClr val="0070C0"/>
                </a:solidFill>
                <a:latin typeface="Consolas" panose="020B0609020204030204" pitchFamily="49" charset="0"/>
                <a:cs typeface="Courier New" panose="02070309020205020404" pitchFamily="49" charset="0"/>
              </a:rPr>
              <a:t>DoublyLinkedListNode</a:t>
            </a:r>
            <a:endParaRPr lang="en-US" sz="2000" b="1" dirty="0">
              <a:solidFill>
                <a:srgbClr val="0070C0"/>
              </a:solidFill>
              <a:latin typeface="Consolas" panose="020B0609020204030204" pitchFamily="49" charset="0"/>
              <a:cs typeface="Courier New" panose="02070309020205020404" pitchFamily="49" charset="0"/>
            </a:endParaRP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 current;</a:t>
            </a: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-&gt;next = current-&gt;next;</a:t>
            </a: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-&gt;next = </a:t>
            </a:r>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a:t>
            </a: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-&gt;next-&gt;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 </a:t>
            </a:r>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a:t>
            </a:r>
          </a:p>
          <a:p>
            <a:r>
              <a:rPr lang="en-US" sz="2000" dirty="0">
                <a:latin typeface="Consolas" panose="020B0609020204030204" pitchFamily="49" charset="0"/>
                <a:cs typeface="Courier New" panose="02070309020205020404" pitchFamily="49" charset="0"/>
              </a:rPr>
              <a:t>current = </a:t>
            </a:r>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a:t>
            </a:r>
          </a:p>
        </p:txBody>
      </p:sp>
      <p:sp>
        <p:nvSpPr>
          <p:cNvPr id="40" name="Rectangle 36"/>
          <p:cNvSpPr>
            <a:spLocks noChangeArrowheads="1"/>
          </p:cNvSpPr>
          <p:nvPr/>
        </p:nvSpPr>
        <p:spPr bwMode="auto">
          <a:xfrm>
            <a:off x="5123124" y="290296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b</a:t>
            </a:r>
          </a:p>
        </p:txBody>
      </p:sp>
      <p:grpSp>
        <p:nvGrpSpPr>
          <p:cNvPr id="41" name="Group 37"/>
          <p:cNvGrpSpPr>
            <a:grpSpLocks/>
          </p:cNvGrpSpPr>
          <p:nvPr/>
        </p:nvGrpSpPr>
        <p:grpSpPr bwMode="auto">
          <a:xfrm>
            <a:off x="5808924" y="2902960"/>
            <a:ext cx="381000" cy="381000"/>
            <a:chOff x="1104" y="1008"/>
            <a:chExt cx="240" cy="240"/>
          </a:xfrm>
        </p:grpSpPr>
        <p:sp>
          <p:nvSpPr>
            <p:cNvPr id="42" name="Line 38"/>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43" name="Line 39"/>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44" name="Group 40"/>
          <p:cNvGrpSpPr>
            <a:grpSpLocks/>
          </p:cNvGrpSpPr>
          <p:nvPr/>
        </p:nvGrpSpPr>
        <p:grpSpPr bwMode="auto">
          <a:xfrm flipH="1" flipV="1">
            <a:off x="5123124" y="3283960"/>
            <a:ext cx="381000" cy="381000"/>
            <a:chOff x="1104" y="1008"/>
            <a:chExt cx="240" cy="240"/>
          </a:xfrm>
        </p:grpSpPr>
        <p:sp>
          <p:nvSpPr>
            <p:cNvPr id="45" name="Line 41"/>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46" name="Line 42"/>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Tree>
    <p:extLst>
      <p:ext uri="{BB962C8B-B14F-4D97-AF65-F5344CB8AC3E}">
        <p14:creationId xmlns:p14="http://schemas.microsoft.com/office/powerpoint/2010/main" val="6635151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 Node in Doubly Linked List (3)</a:t>
            </a:r>
          </a:p>
        </p:txBody>
      </p:sp>
      <p:sp>
        <p:nvSpPr>
          <p:cNvPr id="3" name="Content Placeholder 2"/>
          <p:cNvSpPr>
            <a:spLocks noGrp="1"/>
          </p:cNvSpPr>
          <p:nvPr>
            <p:ph idx="1"/>
          </p:nvPr>
        </p:nvSpPr>
        <p:spPr/>
        <p:txBody>
          <a:bodyPr/>
          <a:lstStyle/>
          <a:p>
            <a:r>
              <a:rPr lang="en-US" dirty="0"/>
              <a:t>To add a new item after the linked list node pointed by </a:t>
            </a:r>
            <a:r>
              <a:rPr lang="en-US" dirty="0">
                <a:solidFill>
                  <a:srgbClr val="0070C0"/>
                </a:solidFill>
                <a:latin typeface="Consolas" panose="020B0609020204030204" pitchFamily="49" charset="0"/>
                <a:cs typeface="Courier New" panose="02070309020205020404" pitchFamily="49" charset="0"/>
              </a:rPr>
              <a:t>current</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65</a:t>
            </a:fld>
            <a:endParaRPr lang="en-GB" dirty="0"/>
          </a:p>
        </p:txBody>
      </p:sp>
      <p:sp>
        <p:nvSpPr>
          <p:cNvPr id="39" name="TextBox 38"/>
          <p:cNvSpPr txBox="1"/>
          <p:nvPr/>
        </p:nvSpPr>
        <p:spPr>
          <a:xfrm>
            <a:off x="467544" y="4205867"/>
            <a:ext cx="5722380" cy="1938992"/>
          </a:xfrm>
          <a:prstGeom prst="rect">
            <a:avLst/>
          </a:prstGeom>
          <a:noFill/>
        </p:spPr>
        <p:txBody>
          <a:bodyPr wrap="square" rtlCol="0">
            <a:spAutoFit/>
          </a:bodyPr>
          <a:lstStyle/>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 = new </a:t>
            </a:r>
            <a:r>
              <a:rPr lang="en-US" sz="2000" dirty="0" err="1">
                <a:latin typeface="Consolas" panose="020B0609020204030204" pitchFamily="49" charset="0"/>
                <a:cs typeface="Courier New" panose="02070309020205020404" pitchFamily="49" charset="0"/>
              </a:rPr>
              <a:t>DoublyLinkedListNode</a:t>
            </a:r>
            <a:endParaRPr lang="en-US" sz="2000" dirty="0">
              <a:latin typeface="Consolas" panose="020B0609020204030204" pitchFamily="49" charset="0"/>
              <a:cs typeface="Courier New" panose="02070309020205020404" pitchFamily="49" charset="0"/>
            </a:endParaRPr>
          </a:p>
          <a:p>
            <a:r>
              <a:rPr lang="en-US" sz="2000" b="1" dirty="0" err="1">
                <a:solidFill>
                  <a:srgbClr val="0070C0"/>
                </a:solidFill>
                <a:latin typeface="Consolas" panose="020B0609020204030204" pitchFamily="49" charset="0"/>
                <a:cs typeface="Courier New" panose="02070309020205020404" pitchFamily="49" charset="0"/>
              </a:rPr>
              <a:t>newNode</a:t>
            </a:r>
            <a:r>
              <a:rPr lang="en-US" sz="2000" b="1" dirty="0">
                <a:solidFill>
                  <a:srgbClr val="0070C0"/>
                </a:solidFill>
                <a:latin typeface="Consolas" panose="020B0609020204030204" pitchFamily="49" charset="0"/>
                <a:cs typeface="Courier New" panose="02070309020205020404" pitchFamily="49" charset="0"/>
              </a:rPr>
              <a:t>-&gt;</a:t>
            </a:r>
            <a:r>
              <a:rPr lang="en-US" sz="2000" b="1" dirty="0" err="1">
                <a:solidFill>
                  <a:srgbClr val="0070C0"/>
                </a:solidFill>
                <a:latin typeface="Consolas" panose="020B0609020204030204" pitchFamily="49" charset="0"/>
                <a:cs typeface="Courier New" panose="02070309020205020404" pitchFamily="49" charset="0"/>
              </a:rPr>
              <a:t>prev</a:t>
            </a:r>
            <a:r>
              <a:rPr lang="en-US" sz="2000" b="1" dirty="0">
                <a:solidFill>
                  <a:srgbClr val="0070C0"/>
                </a:solidFill>
                <a:latin typeface="Consolas" panose="020B0609020204030204" pitchFamily="49" charset="0"/>
                <a:cs typeface="Courier New" panose="02070309020205020404" pitchFamily="49" charset="0"/>
              </a:rPr>
              <a:t> = current;</a:t>
            </a: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-&gt;next = current-&gt;next;</a:t>
            </a: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-&gt;next = </a:t>
            </a:r>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a:t>
            </a: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-&gt;next-&gt;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 </a:t>
            </a:r>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a:t>
            </a:r>
          </a:p>
          <a:p>
            <a:r>
              <a:rPr lang="en-US" sz="2000" dirty="0">
                <a:latin typeface="Consolas" panose="020B0609020204030204" pitchFamily="49" charset="0"/>
                <a:cs typeface="Courier New" panose="02070309020205020404" pitchFamily="49" charset="0"/>
              </a:rPr>
              <a:t>current = </a:t>
            </a:r>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a:t>
            </a:r>
          </a:p>
        </p:txBody>
      </p:sp>
      <p:sp>
        <p:nvSpPr>
          <p:cNvPr id="47" name="Rectangle 3"/>
          <p:cNvSpPr>
            <a:spLocks noChangeArrowheads="1"/>
          </p:cNvSpPr>
          <p:nvPr/>
        </p:nvSpPr>
        <p:spPr bwMode="auto">
          <a:xfrm>
            <a:off x="800472" y="183852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endParaRPr lang="zh-CN" sz="2400">
              <a:latin typeface="+mn-lt"/>
              <a:ea typeface="SimSun" pitchFamily="2" charset="-122"/>
            </a:endParaRPr>
          </a:p>
        </p:txBody>
      </p:sp>
      <p:sp>
        <p:nvSpPr>
          <p:cNvPr id="48" name="Rectangle 4"/>
          <p:cNvSpPr>
            <a:spLocks noChangeArrowheads="1"/>
          </p:cNvSpPr>
          <p:nvPr/>
        </p:nvSpPr>
        <p:spPr bwMode="auto">
          <a:xfrm>
            <a:off x="3315072" y="183852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a</a:t>
            </a:r>
          </a:p>
        </p:txBody>
      </p:sp>
      <p:sp>
        <p:nvSpPr>
          <p:cNvPr id="49" name="Rectangle 5"/>
          <p:cNvSpPr>
            <a:spLocks noChangeArrowheads="1"/>
          </p:cNvSpPr>
          <p:nvPr/>
        </p:nvSpPr>
        <p:spPr bwMode="auto">
          <a:xfrm>
            <a:off x="7201272" y="183852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c</a:t>
            </a:r>
          </a:p>
        </p:txBody>
      </p:sp>
      <p:sp>
        <p:nvSpPr>
          <p:cNvPr id="50" name="Text Box 6"/>
          <p:cNvSpPr txBox="1">
            <a:spLocks noChangeArrowheads="1"/>
          </p:cNvSpPr>
          <p:nvPr/>
        </p:nvSpPr>
        <p:spPr bwMode="auto">
          <a:xfrm>
            <a:off x="724272" y="3133920"/>
            <a:ext cx="990600" cy="461665"/>
          </a:xfrm>
          <a:prstGeom prst="rect">
            <a:avLst/>
          </a:prstGeom>
          <a:noFill/>
          <a:ln w="9525">
            <a:noFill/>
            <a:miter lim="800000"/>
            <a:headEnd/>
            <a:tailEnd type="none" w="lg" len="lg"/>
          </a:ln>
        </p:spPr>
        <p:txBody>
          <a:bodyPr wrap="square">
            <a:spAutoFit/>
          </a:bodyPr>
          <a:lstStyle/>
          <a:p>
            <a:r>
              <a:rPr lang="en-US" altLang="zh-CN" sz="2400" dirty="0">
                <a:latin typeface="+mn-lt"/>
                <a:ea typeface="SimSun" pitchFamily="2" charset="-122"/>
              </a:rPr>
              <a:t>head</a:t>
            </a:r>
          </a:p>
        </p:txBody>
      </p:sp>
      <p:sp>
        <p:nvSpPr>
          <p:cNvPr id="51" name="Line 7"/>
          <p:cNvSpPr>
            <a:spLocks noChangeShapeType="1"/>
          </p:cNvSpPr>
          <p:nvPr/>
        </p:nvSpPr>
        <p:spPr bwMode="auto">
          <a:xfrm flipV="1">
            <a:off x="1714872" y="2029020"/>
            <a:ext cx="16002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52" name="Line 8"/>
          <p:cNvSpPr>
            <a:spLocks noChangeShapeType="1"/>
          </p:cNvSpPr>
          <p:nvPr/>
        </p:nvSpPr>
        <p:spPr bwMode="auto">
          <a:xfrm>
            <a:off x="4229472" y="2067120"/>
            <a:ext cx="29718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53" name="Line 9"/>
          <p:cNvSpPr>
            <a:spLocks noChangeShapeType="1"/>
          </p:cNvSpPr>
          <p:nvPr/>
        </p:nvSpPr>
        <p:spPr bwMode="auto">
          <a:xfrm flipH="1" flipV="1">
            <a:off x="800472" y="2600520"/>
            <a:ext cx="2286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54" name="Oval 10"/>
          <p:cNvSpPr>
            <a:spLocks noChangeAspect="1" noChangeArrowheads="1"/>
          </p:cNvSpPr>
          <p:nvPr/>
        </p:nvSpPr>
        <p:spPr bwMode="auto">
          <a:xfrm>
            <a:off x="8039472" y="1990920"/>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grpSp>
        <p:nvGrpSpPr>
          <p:cNvPr id="55" name="Group 11"/>
          <p:cNvGrpSpPr>
            <a:grpSpLocks/>
          </p:cNvGrpSpPr>
          <p:nvPr/>
        </p:nvGrpSpPr>
        <p:grpSpPr bwMode="auto">
          <a:xfrm>
            <a:off x="1486272" y="1838520"/>
            <a:ext cx="381000" cy="381000"/>
            <a:chOff x="1104" y="1008"/>
            <a:chExt cx="240" cy="240"/>
          </a:xfrm>
        </p:grpSpPr>
        <p:sp>
          <p:nvSpPr>
            <p:cNvPr id="56" name="Line 12"/>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57" name="Line 13"/>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58" name="Group 14"/>
          <p:cNvGrpSpPr>
            <a:grpSpLocks/>
          </p:cNvGrpSpPr>
          <p:nvPr/>
        </p:nvGrpSpPr>
        <p:grpSpPr bwMode="auto">
          <a:xfrm>
            <a:off x="4000872" y="1838520"/>
            <a:ext cx="381000" cy="381000"/>
            <a:chOff x="1104" y="1008"/>
            <a:chExt cx="240" cy="240"/>
          </a:xfrm>
        </p:grpSpPr>
        <p:sp>
          <p:nvSpPr>
            <p:cNvPr id="59" name="Line 15"/>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60" name="Line 16"/>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61" name="Group 17"/>
          <p:cNvGrpSpPr>
            <a:grpSpLocks/>
          </p:cNvGrpSpPr>
          <p:nvPr/>
        </p:nvGrpSpPr>
        <p:grpSpPr bwMode="auto">
          <a:xfrm>
            <a:off x="7887072" y="1838520"/>
            <a:ext cx="381000" cy="381000"/>
            <a:chOff x="1104" y="1008"/>
            <a:chExt cx="240" cy="240"/>
          </a:xfrm>
        </p:grpSpPr>
        <p:sp>
          <p:nvSpPr>
            <p:cNvPr id="62" name="Line 18"/>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63" name="Line 19"/>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64" name="Group 20"/>
          <p:cNvGrpSpPr>
            <a:grpSpLocks/>
          </p:cNvGrpSpPr>
          <p:nvPr/>
        </p:nvGrpSpPr>
        <p:grpSpPr bwMode="auto">
          <a:xfrm flipH="1" flipV="1">
            <a:off x="800472" y="2219520"/>
            <a:ext cx="381000" cy="381000"/>
            <a:chOff x="1104" y="1008"/>
            <a:chExt cx="240" cy="240"/>
          </a:xfrm>
        </p:grpSpPr>
        <p:sp>
          <p:nvSpPr>
            <p:cNvPr id="65" name="Line 21"/>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66" name="Line 22"/>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67" name="Group 23"/>
          <p:cNvGrpSpPr>
            <a:grpSpLocks/>
          </p:cNvGrpSpPr>
          <p:nvPr/>
        </p:nvGrpSpPr>
        <p:grpSpPr bwMode="auto">
          <a:xfrm flipH="1" flipV="1">
            <a:off x="3315072" y="2219520"/>
            <a:ext cx="381000" cy="381000"/>
            <a:chOff x="1104" y="1008"/>
            <a:chExt cx="240" cy="240"/>
          </a:xfrm>
        </p:grpSpPr>
        <p:sp>
          <p:nvSpPr>
            <p:cNvPr id="68" name="Line 24"/>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69" name="Line 25"/>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70" name="Group 26"/>
          <p:cNvGrpSpPr>
            <a:grpSpLocks/>
          </p:cNvGrpSpPr>
          <p:nvPr/>
        </p:nvGrpSpPr>
        <p:grpSpPr bwMode="auto">
          <a:xfrm flipH="1" flipV="1">
            <a:off x="7201272" y="2219520"/>
            <a:ext cx="381000" cy="381000"/>
            <a:chOff x="1104" y="1008"/>
            <a:chExt cx="240" cy="240"/>
          </a:xfrm>
        </p:grpSpPr>
        <p:sp>
          <p:nvSpPr>
            <p:cNvPr id="71" name="Line 27"/>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72" name="Line 28"/>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73" name="Line 29"/>
          <p:cNvSpPr>
            <a:spLocks noChangeShapeType="1"/>
          </p:cNvSpPr>
          <p:nvPr/>
        </p:nvSpPr>
        <p:spPr bwMode="auto">
          <a:xfrm flipH="1">
            <a:off x="1867272" y="2410020"/>
            <a:ext cx="16764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74" name="Line 30"/>
          <p:cNvSpPr>
            <a:spLocks noChangeShapeType="1"/>
          </p:cNvSpPr>
          <p:nvPr/>
        </p:nvSpPr>
        <p:spPr bwMode="auto">
          <a:xfrm flipH="1">
            <a:off x="4381872" y="2448120"/>
            <a:ext cx="29718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75" name="Oval 31"/>
          <p:cNvSpPr>
            <a:spLocks noChangeAspect="1" noChangeArrowheads="1"/>
          </p:cNvSpPr>
          <p:nvPr/>
        </p:nvSpPr>
        <p:spPr bwMode="auto">
          <a:xfrm>
            <a:off x="952872" y="2371920"/>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sp>
        <p:nvSpPr>
          <p:cNvPr id="76" name="Line 32"/>
          <p:cNvSpPr>
            <a:spLocks noChangeShapeType="1"/>
          </p:cNvSpPr>
          <p:nvPr/>
        </p:nvSpPr>
        <p:spPr bwMode="auto">
          <a:xfrm flipH="1" flipV="1">
            <a:off x="7201272" y="2600520"/>
            <a:ext cx="762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77" name="Text Box 33"/>
          <p:cNvSpPr txBox="1">
            <a:spLocks noChangeArrowheads="1"/>
          </p:cNvSpPr>
          <p:nvPr/>
        </p:nvSpPr>
        <p:spPr bwMode="auto">
          <a:xfrm>
            <a:off x="7086972" y="3210120"/>
            <a:ext cx="590546" cy="461665"/>
          </a:xfrm>
          <a:prstGeom prst="rect">
            <a:avLst/>
          </a:prstGeom>
          <a:noFill/>
          <a:ln w="9525">
            <a:noFill/>
            <a:miter lim="800000"/>
            <a:headEnd/>
            <a:tailEnd type="none" w="lg" len="lg"/>
          </a:ln>
        </p:spPr>
        <p:txBody>
          <a:bodyPr wrap="none">
            <a:spAutoFit/>
          </a:bodyPr>
          <a:lstStyle/>
          <a:p>
            <a:r>
              <a:rPr lang="en-US" altLang="zh-CN" sz="2400">
                <a:latin typeface="+mn-lt"/>
                <a:ea typeface="SimSun" pitchFamily="2" charset="-122"/>
              </a:rPr>
              <a:t>tail</a:t>
            </a:r>
          </a:p>
        </p:txBody>
      </p:sp>
      <p:sp>
        <p:nvSpPr>
          <p:cNvPr id="78" name="Rectangle 35"/>
          <p:cNvSpPr>
            <a:spLocks noChangeArrowheads="1"/>
          </p:cNvSpPr>
          <p:nvPr/>
        </p:nvSpPr>
        <p:spPr bwMode="auto">
          <a:xfrm>
            <a:off x="5220072" y="305772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b</a:t>
            </a:r>
          </a:p>
        </p:txBody>
      </p:sp>
      <p:grpSp>
        <p:nvGrpSpPr>
          <p:cNvPr id="79" name="Group 36"/>
          <p:cNvGrpSpPr>
            <a:grpSpLocks/>
          </p:cNvGrpSpPr>
          <p:nvPr/>
        </p:nvGrpSpPr>
        <p:grpSpPr bwMode="auto">
          <a:xfrm>
            <a:off x="5905872" y="3057720"/>
            <a:ext cx="381000" cy="381000"/>
            <a:chOff x="1104" y="1008"/>
            <a:chExt cx="240" cy="240"/>
          </a:xfrm>
        </p:grpSpPr>
        <p:sp>
          <p:nvSpPr>
            <p:cNvPr id="80" name="Line 37"/>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81" name="Line 38"/>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82" name="Group 39"/>
          <p:cNvGrpSpPr>
            <a:grpSpLocks/>
          </p:cNvGrpSpPr>
          <p:nvPr/>
        </p:nvGrpSpPr>
        <p:grpSpPr bwMode="auto">
          <a:xfrm flipH="1" flipV="1">
            <a:off x="5220072" y="3438720"/>
            <a:ext cx="381000" cy="381000"/>
            <a:chOff x="1104" y="1008"/>
            <a:chExt cx="240" cy="240"/>
          </a:xfrm>
        </p:grpSpPr>
        <p:sp>
          <p:nvSpPr>
            <p:cNvPr id="83" name="Line 40"/>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84" name="Line 41"/>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85" name="Text Box 43"/>
          <p:cNvSpPr txBox="1">
            <a:spLocks noChangeArrowheads="1"/>
          </p:cNvSpPr>
          <p:nvPr/>
        </p:nvSpPr>
        <p:spPr bwMode="auto">
          <a:xfrm>
            <a:off x="2994397" y="3514920"/>
            <a:ext cx="1154611" cy="461665"/>
          </a:xfrm>
          <a:prstGeom prst="rect">
            <a:avLst/>
          </a:prstGeom>
          <a:noFill/>
          <a:ln w="9525">
            <a:noFill/>
            <a:miter lim="800000"/>
            <a:headEnd/>
            <a:tailEnd type="none" w="lg" len="lg"/>
          </a:ln>
        </p:spPr>
        <p:txBody>
          <a:bodyPr wrap="none">
            <a:spAutoFit/>
          </a:bodyPr>
          <a:lstStyle/>
          <a:p>
            <a:r>
              <a:rPr lang="en-US" altLang="zh-CN" sz="2400">
                <a:latin typeface="+mn-lt"/>
                <a:ea typeface="SimSun" pitchFamily="2" charset="-122"/>
              </a:rPr>
              <a:t>current</a:t>
            </a:r>
          </a:p>
        </p:txBody>
      </p:sp>
      <p:sp>
        <p:nvSpPr>
          <p:cNvPr id="86" name="Line 44"/>
          <p:cNvSpPr>
            <a:spLocks noChangeShapeType="1"/>
          </p:cNvSpPr>
          <p:nvPr/>
        </p:nvSpPr>
        <p:spPr bwMode="auto">
          <a:xfrm flipH="1" flipV="1">
            <a:off x="3315072" y="2600520"/>
            <a:ext cx="0" cy="914400"/>
          </a:xfrm>
          <a:prstGeom prst="line">
            <a:avLst/>
          </a:prstGeom>
          <a:noFill/>
          <a:ln w="9525">
            <a:solidFill>
              <a:schemeClr val="tx1"/>
            </a:solidFill>
            <a:round/>
            <a:headEnd/>
            <a:tailEnd type="triangle" w="lg" len="lg"/>
          </a:ln>
        </p:spPr>
        <p:txBody>
          <a:bodyPr/>
          <a:lstStyle/>
          <a:p>
            <a:endParaRPr lang="en-US">
              <a:latin typeface="+mn-lt"/>
            </a:endParaRPr>
          </a:p>
        </p:txBody>
      </p:sp>
      <p:sp>
        <p:nvSpPr>
          <p:cNvPr id="87" name="Line 45"/>
          <p:cNvSpPr>
            <a:spLocks noChangeShapeType="1"/>
          </p:cNvSpPr>
          <p:nvPr/>
        </p:nvSpPr>
        <p:spPr bwMode="auto">
          <a:xfrm flipH="1" flipV="1">
            <a:off x="4381872" y="2600520"/>
            <a:ext cx="1066800" cy="1066800"/>
          </a:xfrm>
          <a:prstGeom prst="line">
            <a:avLst/>
          </a:prstGeom>
          <a:noFill/>
          <a:ln w="9525">
            <a:solidFill>
              <a:srgbClr val="FF0000"/>
            </a:solidFill>
            <a:round/>
            <a:headEnd/>
            <a:tailEnd type="triangle" w="lg" len="lg"/>
          </a:ln>
        </p:spPr>
        <p:txBody>
          <a:bodyPr/>
          <a:lstStyle/>
          <a:p>
            <a:endParaRPr lang="en-US">
              <a:latin typeface="+mn-lt"/>
            </a:endParaRPr>
          </a:p>
        </p:txBody>
      </p:sp>
    </p:spTree>
    <p:extLst>
      <p:ext uri="{BB962C8B-B14F-4D97-AF65-F5344CB8AC3E}">
        <p14:creationId xmlns:p14="http://schemas.microsoft.com/office/powerpoint/2010/main" val="22019973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 Node in Doubly Linked List (3)</a:t>
            </a:r>
          </a:p>
        </p:txBody>
      </p:sp>
      <p:sp>
        <p:nvSpPr>
          <p:cNvPr id="3" name="Content Placeholder 2"/>
          <p:cNvSpPr>
            <a:spLocks noGrp="1"/>
          </p:cNvSpPr>
          <p:nvPr>
            <p:ph idx="1"/>
          </p:nvPr>
        </p:nvSpPr>
        <p:spPr/>
        <p:txBody>
          <a:bodyPr/>
          <a:lstStyle/>
          <a:p>
            <a:r>
              <a:rPr lang="en-US" dirty="0"/>
              <a:t>To add a new item after the linked list node pointed by </a:t>
            </a:r>
            <a:r>
              <a:rPr lang="en-US" dirty="0">
                <a:solidFill>
                  <a:srgbClr val="0070C0"/>
                </a:solidFill>
                <a:latin typeface="Consolas" panose="020B0609020204030204" pitchFamily="49" charset="0"/>
                <a:cs typeface="Courier New" panose="02070309020205020404" pitchFamily="49" charset="0"/>
              </a:rPr>
              <a:t>current</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66</a:t>
            </a:fld>
            <a:endParaRPr lang="en-GB" dirty="0"/>
          </a:p>
        </p:txBody>
      </p:sp>
      <p:sp>
        <p:nvSpPr>
          <p:cNvPr id="39" name="TextBox 38"/>
          <p:cNvSpPr txBox="1"/>
          <p:nvPr/>
        </p:nvSpPr>
        <p:spPr>
          <a:xfrm>
            <a:off x="467544" y="4205867"/>
            <a:ext cx="5722380" cy="1938992"/>
          </a:xfrm>
          <a:prstGeom prst="rect">
            <a:avLst/>
          </a:prstGeom>
          <a:noFill/>
        </p:spPr>
        <p:txBody>
          <a:bodyPr wrap="square" rtlCol="0">
            <a:spAutoFit/>
          </a:bodyPr>
          <a:lstStyle/>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 = new </a:t>
            </a:r>
            <a:r>
              <a:rPr lang="en-US" sz="2000" dirty="0" err="1">
                <a:latin typeface="Consolas" panose="020B0609020204030204" pitchFamily="49" charset="0"/>
                <a:cs typeface="Courier New" panose="02070309020205020404" pitchFamily="49" charset="0"/>
              </a:rPr>
              <a:t>DoublyLinkedListNode</a:t>
            </a:r>
            <a:endParaRPr lang="en-US" sz="2000" dirty="0">
              <a:latin typeface="Consolas" panose="020B0609020204030204" pitchFamily="49" charset="0"/>
              <a:cs typeface="Courier New" panose="02070309020205020404" pitchFamily="49" charset="0"/>
            </a:endParaRP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 current;</a:t>
            </a:r>
          </a:p>
          <a:p>
            <a:r>
              <a:rPr lang="en-US" sz="2000" b="1" dirty="0" err="1">
                <a:solidFill>
                  <a:srgbClr val="0070C0"/>
                </a:solidFill>
                <a:latin typeface="Consolas" panose="020B0609020204030204" pitchFamily="49" charset="0"/>
                <a:cs typeface="Courier New" panose="02070309020205020404" pitchFamily="49" charset="0"/>
              </a:rPr>
              <a:t>newNode</a:t>
            </a:r>
            <a:r>
              <a:rPr lang="en-US" sz="2000" b="1" dirty="0">
                <a:solidFill>
                  <a:srgbClr val="0070C0"/>
                </a:solidFill>
                <a:latin typeface="Consolas" panose="020B0609020204030204" pitchFamily="49" charset="0"/>
                <a:cs typeface="Courier New" panose="02070309020205020404" pitchFamily="49" charset="0"/>
              </a:rPr>
              <a:t>-&gt;next = current-&gt;next;</a:t>
            </a: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-&gt;next = </a:t>
            </a:r>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a:t>
            </a: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-&gt;next-&gt;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 </a:t>
            </a:r>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a:t>
            </a:r>
          </a:p>
          <a:p>
            <a:r>
              <a:rPr lang="en-US" sz="2000" dirty="0">
                <a:latin typeface="Consolas" panose="020B0609020204030204" pitchFamily="49" charset="0"/>
                <a:cs typeface="Courier New" panose="02070309020205020404" pitchFamily="49" charset="0"/>
              </a:rPr>
              <a:t>current = </a:t>
            </a:r>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a:t>
            </a:r>
          </a:p>
        </p:txBody>
      </p:sp>
      <p:sp>
        <p:nvSpPr>
          <p:cNvPr id="88" name="Rectangle 3"/>
          <p:cNvSpPr>
            <a:spLocks noChangeArrowheads="1"/>
          </p:cNvSpPr>
          <p:nvPr/>
        </p:nvSpPr>
        <p:spPr bwMode="auto">
          <a:xfrm>
            <a:off x="905272" y="18431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endParaRPr lang="zh-CN" sz="2400">
              <a:latin typeface="+mn-lt"/>
              <a:ea typeface="SimSun" pitchFamily="2" charset="-122"/>
            </a:endParaRPr>
          </a:p>
        </p:txBody>
      </p:sp>
      <p:sp>
        <p:nvSpPr>
          <p:cNvPr id="89" name="Rectangle 4"/>
          <p:cNvSpPr>
            <a:spLocks noChangeArrowheads="1"/>
          </p:cNvSpPr>
          <p:nvPr/>
        </p:nvSpPr>
        <p:spPr bwMode="auto">
          <a:xfrm>
            <a:off x="3419872" y="18431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a</a:t>
            </a:r>
          </a:p>
        </p:txBody>
      </p:sp>
      <p:sp>
        <p:nvSpPr>
          <p:cNvPr id="90" name="Rectangle 5"/>
          <p:cNvSpPr>
            <a:spLocks noChangeArrowheads="1"/>
          </p:cNvSpPr>
          <p:nvPr/>
        </p:nvSpPr>
        <p:spPr bwMode="auto">
          <a:xfrm>
            <a:off x="7306072" y="18431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c</a:t>
            </a:r>
          </a:p>
        </p:txBody>
      </p:sp>
      <p:sp>
        <p:nvSpPr>
          <p:cNvPr id="91" name="Text Box 6"/>
          <p:cNvSpPr txBox="1">
            <a:spLocks noChangeArrowheads="1"/>
          </p:cNvSpPr>
          <p:nvPr/>
        </p:nvSpPr>
        <p:spPr bwMode="auto">
          <a:xfrm>
            <a:off x="829072" y="3138500"/>
            <a:ext cx="990600" cy="461665"/>
          </a:xfrm>
          <a:prstGeom prst="rect">
            <a:avLst/>
          </a:prstGeom>
          <a:noFill/>
          <a:ln w="9525">
            <a:noFill/>
            <a:miter lim="800000"/>
            <a:headEnd/>
            <a:tailEnd type="none" w="lg" len="lg"/>
          </a:ln>
        </p:spPr>
        <p:txBody>
          <a:bodyPr wrap="square">
            <a:spAutoFit/>
          </a:bodyPr>
          <a:lstStyle/>
          <a:p>
            <a:r>
              <a:rPr lang="en-US" altLang="zh-CN" sz="2400" dirty="0">
                <a:latin typeface="+mn-lt"/>
                <a:ea typeface="SimSun" pitchFamily="2" charset="-122"/>
              </a:rPr>
              <a:t>head</a:t>
            </a:r>
          </a:p>
        </p:txBody>
      </p:sp>
      <p:sp>
        <p:nvSpPr>
          <p:cNvPr id="92" name="Line 7"/>
          <p:cNvSpPr>
            <a:spLocks noChangeShapeType="1"/>
          </p:cNvSpPr>
          <p:nvPr/>
        </p:nvSpPr>
        <p:spPr bwMode="auto">
          <a:xfrm flipV="1">
            <a:off x="1819672" y="2033600"/>
            <a:ext cx="16002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93" name="Line 8"/>
          <p:cNvSpPr>
            <a:spLocks noChangeShapeType="1"/>
          </p:cNvSpPr>
          <p:nvPr/>
        </p:nvSpPr>
        <p:spPr bwMode="auto">
          <a:xfrm>
            <a:off x="4334272" y="2071700"/>
            <a:ext cx="29718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94" name="Line 9"/>
          <p:cNvSpPr>
            <a:spLocks noChangeShapeType="1"/>
          </p:cNvSpPr>
          <p:nvPr/>
        </p:nvSpPr>
        <p:spPr bwMode="auto">
          <a:xfrm flipH="1" flipV="1">
            <a:off x="905272" y="2605100"/>
            <a:ext cx="2286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95" name="Oval 10"/>
          <p:cNvSpPr>
            <a:spLocks noChangeAspect="1" noChangeArrowheads="1"/>
          </p:cNvSpPr>
          <p:nvPr/>
        </p:nvSpPr>
        <p:spPr bwMode="auto">
          <a:xfrm>
            <a:off x="8144272" y="1995500"/>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grpSp>
        <p:nvGrpSpPr>
          <p:cNvPr id="96" name="Group 11"/>
          <p:cNvGrpSpPr>
            <a:grpSpLocks/>
          </p:cNvGrpSpPr>
          <p:nvPr/>
        </p:nvGrpSpPr>
        <p:grpSpPr bwMode="auto">
          <a:xfrm>
            <a:off x="1591072" y="1843100"/>
            <a:ext cx="381000" cy="381000"/>
            <a:chOff x="1104" y="1008"/>
            <a:chExt cx="240" cy="240"/>
          </a:xfrm>
        </p:grpSpPr>
        <p:sp>
          <p:nvSpPr>
            <p:cNvPr id="97" name="Line 12"/>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98" name="Line 13"/>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99" name="Group 14"/>
          <p:cNvGrpSpPr>
            <a:grpSpLocks/>
          </p:cNvGrpSpPr>
          <p:nvPr/>
        </p:nvGrpSpPr>
        <p:grpSpPr bwMode="auto">
          <a:xfrm>
            <a:off x="4105672" y="1843100"/>
            <a:ext cx="381000" cy="381000"/>
            <a:chOff x="1104" y="1008"/>
            <a:chExt cx="240" cy="240"/>
          </a:xfrm>
        </p:grpSpPr>
        <p:sp>
          <p:nvSpPr>
            <p:cNvPr id="100" name="Line 15"/>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01" name="Line 16"/>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02" name="Group 17"/>
          <p:cNvGrpSpPr>
            <a:grpSpLocks/>
          </p:cNvGrpSpPr>
          <p:nvPr/>
        </p:nvGrpSpPr>
        <p:grpSpPr bwMode="auto">
          <a:xfrm>
            <a:off x="7991872" y="1843100"/>
            <a:ext cx="381000" cy="381000"/>
            <a:chOff x="1104" y="1008"/>
            <a:chExt cx="240" cy="240"/>
          </a:xfrm>
        </p:grpSpPr>
        <p:sp>
          <p:nvSpPr>
            <p:cNvPr id="103" name="Line 18"/>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04" name="Line 19"/>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05" name="Group 20"/>
          <p:cNvGrpSpPr>
            <a:grpSpLocks/>
          </p:cNvGrpSpPr>
          <p:nvPr/>
        </p:nvGrpSpPr>
        <p:grpSpPr bwMode="auto">
          <a:xfrm flipH="1" flipV="1">
            <a:off x="905272" y="2224100"/>
            <a:ext cx="381000" cy="381000"/>
            <a:chOff x="1104" y="1008"/>
            <a:chExt cx="240" cy="240"/>
          </a:xfrm>
        </p:grpSpPr>
        <p:sp>
          <p:nvSpPr>
            <p:cNvPr id="106" name="Line 21"/>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07" name="Line 22"/>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08" name="Group 23"/>
          <p:cNvGrpSpPr>
            <a:grpSpLocks/>
          </p:cNvGrpSpPr>
          <p:nvPr/>
        </p:nvGrpSpPr>
        <p:grpSpPr bwMode="auto">
          <a:xfrm flipH="1" flipV="1">
            <a:off x="3419872" y="2224100"/>
            <a:ext cx="381000" cy="381000"/>
            <a:chOff x="1104" y="1008"/>
            <a:chExt cx="240" cy="240"/>
          </a:xfrm>
        </p:grpSpPr>
        <p:sp>
          <p:nvSpPr>
            <p:cNvPr id="109" name="Line 24"/>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10" name="Line 25"/>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11" name="Group 26"/>
          <p:cNvGrpSpPr>
            <a:grpSpLocks/>
          </p:cNvGrpSpPr>
          <p:nvPr/>
        </p:nvGrpSpPr>
        <p:grpSpPr bwMode="auto">
          <a:xfrm flipH="1" flipV="1">
            <a:off x="7306072" y="2224100"/>
            <a:ext cx="381000" cy="381000"/>
            <a:chOff x="1104" y="1008"/>
            <a:chExt cx="240" cy="240"/>
          </a:xfrm>
        </p:grpSpPr>
        <p:sp>
          <p:nvSpPr>
            <p:cNvPr id="112" name="Line 27"/>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13" name="Line 28"/>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114" name="Line 29"/>
          <p:cNvSpPr>
            <a:spLocks noChangeShapeType="1"/>
          </p:cNvSpPr>
          <p:nvPr/>
        </p:nvSpPr>
        <p:spPr bwMode="auto">
          <a:xfrm flipH="1">
            <a:off x="1972072" y="2414600"/>
            <a:ext cx="16764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115" name="Line 30"/>
          <p:cNvSpPr>
            <a:spLocks noChangeShapeType="1"/>
          </p:cNvSpPr>
          <p:nvPr/>
        </p:nvSpPr>
        <p:spPr bwMode="auto">
          <a:xfrm flipH="1">
            <a:off x="4486672" y="2452700"/>
            <a:ext cx="29718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116" name="Oval 31"/>
          <p:cNvSpPr>
            <a:spLocks noChangeAspect="1" noChangeArrowheads="1"/>
          </p:cNvSpPr>
          <p:nvPr/>
        </p:nvSpPr>
        <p:spPr bwMode="auto">
          <a:xfrm>
            <a:off x="1057672" y="2376500"/>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sp>
        <p:nvSpPr>
          <p:cNvPr id="117" name="Line 32"/>
          <p:cNvSpPr>
            <a:spLocks noChangeShapeType="1"/>
          </p:cNvSpPr>
          <p:nvPr/>
        </p:nvSpPr>
        <p:spPr bwMode="auto">
          <a:xfrm flipH="1" flipV="1">
            <a:off x="7306072" y="2605100"/>
            <a:ext cx="762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18" name="Text Box 33"/>
          <p:cNvSpPr txBox="1">
            <a:spLocks noChangeArrowheads="1"/>
          </p:cNvSpPr>
          <p:nvPr/>
        </p:nvSpPr>
        <p:spPr bwMode="auto">
          <a:xfrm>
            <a:off x="7191772" y="3214700"/>
            <a:ext cx="590546" cy="461665"/>
          </a:xfrm>
          <a:prstGeom prst="rect">
            <a:avLst/>
          </a:prstGeom>
          <a:noFill/>
          <a:ln w="9525">
            <a:noFill/>
            <a:miter lim="800000"/>
            <a:headEnd/>
            <a:tailEnd type="none" w="lg" len="lg"/>
          </a:ln>
        </p:spPr>
        <p:txBody>
          <a:bodyPr wrap="none">
            <a:spAutoFit/>
          </a:bodyPr>
          <a:lstStyle/>
          <a:p>
            <a:r>
              <a:rPr lang="en-US" altLang="zh-CN" sz="2400">
                <a:latin typeface="+mn-lt"/>
                <a:ea typeface="SimSun" pitchFamily="2" charset="-122"/>
              </a:rPr>
              <a:t>tail</a:t>
            </a:r>
          </a:p>
        </p:txBody>
      </p:sp>
      <p:sp>
        <p:nvSpPr>
          <p:cNvPr id="119" name="Rectangle 35"/>
          <p:cNvSpPr>
            <a:spLocks noChangeArrowheads="1"/>
          </p:cNvSpPr>
          <p:nvPr/>
        </p:nvSpPr>
        <p:spPr bwMode="auto">
          <a:xfrm>
            <a:off x="5324872" y="30623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b</a:t>
            </a:r>
          </a:p>
        </p:txBody>
      </p:sp>
      <p:grpSp>
        <p:nvGrpSpPr>
          <p:cNvPr id="120" name="Group 36"/>
          <p:cNvGrpSpPr>
            <a:grpSpLocks/>
          </p:cNvGrpSpPr>
          <p:nvPr/>
        </p:nvGrpSpPr>
        <p:grpSpPr bwMode="auto">
          <a:xfrm>
            <a:off x="6010672" y="3062300"/>
            <a:ext cx="381000" cy="381000"/>
            <a:chOff x="1104" y="1008"/>
            <a:chExt cx="240" cy="240"/>
          </a:xfrm>
        </p:grpSpPr>
        <p:sp>
          <p:nvSpPr>
            <p:cNvPr id="121" name="Line 37"/>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22" name="Line 38"/>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23" name="Group 39"/>
          <p:cNvGrpSpPr>
            <a:grpSpLocks/>
          </p:cNvGrpSpPr>
          <p:nvPr/>
        </p:nvGrpSpPr>
        <p:grpSpPr bwMode="auto">
          <a:xfrm flipH="1" flipV="1">
            <a:off x="5324872" y="3443300"/>
            <a:ext cx="381000" cy="381000"/>
            <a:chOff x="1104" y="1008"/>
            <a:chExt cx="240" cy="240"/>
          </a:xfrm>
        </p:grpSpPr>
        <p:sp>
          <p:nvSpPr>
            <p:cNvPr id="124" name="Line 40"/>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25" name="Line 41"/>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126" name="Text Box 43"/>
          <p:cNvSpPr txBox="1">
            <a:spLocks noChangeArrowheads="1"/>
          </p:cNvSpPr>
          <p:nvPr/>
        </p:nvSpPr>
        <p:spPr bwMode="auto">
          <a:xfrm>
            <a:off x="3099197" y="3519500"/>
            <a:ext cx="1154611" cy="461665"/>
          </a:xfrm>
          <a:prstGeom prst="rect">
            <a:avLst/>
          </a:prstGeom>
          <a:noFill/>
          <a:ln w="9525">
            <a:noFill/>
            <a:miter lim="800000"/>
            <a:headEnd/>
            <a:tailEnd type="none" w="lg" len="lg"/>
          </a:ln>
        </p:spPr>
        <p:txBody>
          <a:bodyPr wrap="none">
            <a:spAutoFit/>
          </a:bodyPr>
          <a:lstStyle/>
          <a:p>
            <a:r>
              <a:rPr lang="en-US" altLang="zh-CN" sz="2400">
                <a:latin typeface="+mn-lt"/>
                <a:ea typeface="SimSun" pitchFamily="2" charset="-122"/>
              </a:rPr>
              <a:t>current</a:t>
            </a:r>
          </a:p>
        </p:txBody>
      </p:sp>
      <p:sp>
        <p:nvSpPr>
          <p:cNvPr id="127" name="Line 44"/>
          <p:cNvSpPr>
            <a:spLocks noChangeShapeType="1"/>
          </p:cNvSpPr>
          <p:nvPr/>
        </p:nvSpPr>
        <p:spPr bwMode="auto">
          <a:xfrm flipH="1" flipV="1">
            <a:off x="3419872" y="2605100"/>
            <a:ext cx="0" cy="9144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28" name="Line 45"/>
          <p:cNvSpPr>
            <a:spLocks noChangeShapeType="1"/>
          </p:cNvSpPr>
          <p:nvPr/>
        </p:nvSpPr>
        <p:spPr bwMode="auto">
          <a:xfrm flipH="1" flipV="1">
            <a:off x="4486672" y="2605100"/>
            <a:ext cx="1066800" cy="1066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29" name="Line 47"/>
          <p:cNvSpPr>
            <a:spLocks noChangeShapeType="1"/>
          </p:cNvSpPr>
          <p:nvPr/>
        </p:nvSpPr>
        <p:spPr bwMode="auto">
          <a:xfrm flipV="1">
            <a:off x="6239272" y="2224100"/>
            <a:ext cx="1066800" cy="990600"/>
          </a:xfrm>
          <a:prstGeom prst="line">
            <a:avLst/>
          </a:prstGeom>
          <a:noFill/>
          <a:ln w="9525">
            <a:solidFill>
              <a:srgbClr val="FF0000"/>
            </a:solidFill>
            <a:round/>
            <a:headEnd/>
            <a:tailEnd type="triangle" w="lg" len="lg"/>
          </a:ln>
        </p:spPr>
        <p:txBody>
          <a:bodyPr/>
          <a:lstStyle/>
          <a:p>
            <a:endParaRPr lang="en-US">
              <a:latin typeface="+mn-lt"/>
            </a:endParaRPr>
          </a:p>
        </p:txBody>
      </p:sp>
    </p:spTree>
    <p:extLst>
      <p:ext uri="{BB962C8B-B14F-4D97-AF65-F5344CB8AC3E}">
        <p14:creationId xmlns:p14="http://schemas.microsoft.com/office/powerpoint/2010/main" val="21705408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 Node in Doubly Linked List (3)</a:t>
            </a:r>
          </a:p>
        </p:txBody>
      </p:sp>
      <p:sp>
        <p:nvSpPr>
          <p:cNvPr id="3" name="Content Placeholder 2"/>
          <p:cNvSpPr>
            <a:spLocks noGrp="1"/>
          </p:cNvSpPr>
          <p:nvPr>
            <p:ph idx="1"/>
          </p:nvPr>
        </p:nvSpPr>
        <p:spPr>
          <a:xfrm>
            <a:off x="323850" y="1124744"/>
            <a:ext cx="8496300" cy="601907"/>
          </a:xfrm>
        </p:spPr>
        <p:txBody>
          <a:bodyPr/>
          <a:lstStyle/>
          <a:p>
            <a:r>
              <a:rPr lang="en-US" dirty="0"/>
              <a:t>To add a new item after the linked list node pointed by </a:t>
            </a:r>
            <a:r>
              <a:rPr lang="en-US" dirty="0">
                <a:solidFill>
                  <a:srgbClr val="0070C0"/>
                </a:solidFill>
                <a:latin typeface="Consolas" panose="020B0609020204030204" pitchFamily="49" charset="0"/>
                <a:cs typeface="Courier New" panose="02070309020205020404" pitchFamily="49" charset="0"/>
              </a:rPr>
              <a:t>current</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67</a:t>
            </a:fld>
            <a:endParaRPr lang="en-GB" dirty="0"/>
          </a:p>
        </p:txBody>
      </p:sp>
      <p:sp>
        <p:nvSpPr>
          <p:cNvPr id="39" name="TextBox 38"/>
          <p:cNvSpPr txBox="1"/>
          <p:nvPr/>
        </p:nvSpPr>
        <p:spPr>
          <a:xfrm>
            <a:off x="467544" y="4205867"/>
            <a:ext cx="5722380" cy="1938992"/>
          </a:xfrm>
          <a:prstGeom prst="rect">
            <a:avLst/>
          </a:prstGeom>
          <a:noFill/>
        </p:spPr>
        <p:txBody>
          <a:bodyPr wrap="square" rtlCol="0">
            <a:spAutoFit/>
          </a:bodyPr>
          <a:lstStyle/>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 = new </a:t>
            </a:r>
            <a:r>
              <a:rPr lang="en-US" sz="2000" dirty="0" err="1">
                <a:latin typeface="Consolas" panose="020B0609020204030204" pitchFamily="49" charset="0"/>
                <a:cs typeface="Courier New" panose="02070309020205020404" pitchFamily="49" charset="0"/>
              </a:rPr>
              <a:t>DoublyLinkedListNode</a:t>
            </a:r>
            <a:endParaRPr lang="en-US" sz="2000" dirty="0">
              <a:latin typeface="Consolas" panose="020B0609020204030204" pitchFamily="49" charset="0"/>
              <a:cs typeface="Courier New" panose="02070309020205020404" pitchFamily="49" charset="0"/>
            </a:endParaRP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 current;</a:t>
            </a: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-&gt;next = current-&gt;next;</a:t>
            </a:r>
          </a:p>
          <a:p>
            <a:r>
              <a:rPr lang="en-US" sz="2000" b="1" dirty="0" err="1">
                <a:solidFill>
                  <a:srgbClr val="0070C0"/>
                </a:solidFill>
                <a:latin typeface="Consolas" panose="020B0609020204030204" pitchFamily="49" charset="0"/>
                <a:cs typeface="Courier New" panose="02070309020205020404" pitchFamily="49" charset="0"/>
              </a:rPr>
              <a:t>newNode</a:t>
            </a:r>
            <a:r>
              <a:rPr lang="en-US" sz="2000" b="1" dirty="0">
                <a:solidFill>
                  <a:srgbClr val="0070C0"/>
                </a:solidFill>
                <a:latin typeface="Consolas" panose="020B0609020204030204" pitchFamily="49" charset="0"/>
                <a:cs typeface="Courier New" panose="02070309020205020404" pitchFamily="49" charset="0"/>
              </a:rPr>
              <a:t>-&gt;</a:t>
            </a:r>
            <a:r>
              <a:rPr lang="en-US" sz="2000" b="1" dirty="0" err="1">
                <a:solidFill>
                  <a:srgbClr val="0070C0"/>
                </a:solidFill>
                <a:latin typeface="Consolas" panose="020B0609020204030204" pitchFamily="49" charset="0"/>
                <a:cs typeface="Courier New" panose="02070309020205020404" pitchFamily="49" charset="0"/>
              </a:rPr>
              <a:t>prev</a:t>
            </a:r>
            <a:r>
              <a:rPr lang="en-US" sz="2000" b="1" dirty="0">
                <a:solidFill>
                  <a:srgbClr val="0070C0"/>
                </a:solidFill>
                <a:latin typeface="Consolas" panose="020B0609020204030204" pitchFamily="49" charset="0"/>
                <a:cs typeface="Courier New" panose="02070309020205020404" pitchFamily="49" charset="0"/>
              </a:rPr>
              <a:t>-&gt;next = </a:t>
            </a:r>
            <a:r>
              <a:rPr lang="en-US" sz="2000" b="1" dirty="0" err="1">
                <a:solidFill>
                  <a:srgbClr val="0070C0"/>
                </a:solidFill>
                <a:latin typeface="Consolas" panose="020B0609020204030204" pitchFamily="49" charset="0"/>
                <a:cs typeface="Courier New" panose="02070309020205020404" pitchFamily="49" charset="0"/>
              </a:rPr>
              <a:t>newNode</a:t>
            </a:r>
            <a:r>
              <a:rPr lang="en-US" sz="2000" b="1" dirty="0">
                <a:solidFill>
                  <a:srgbClr val="0070C0"/>
                </a:solidFill>
                <a:latin typeface="Consolas" panose="020B0609020204030204" pitchFamily="49" charset="0"/>
                <a:cs typeface="Courier New" panose="02070309020205020404" pitchFamily="49" charset="0"/>
              </a:rPr>
              <a:t>;</a:t>
            </a: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-&gt;next-&gt;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 </a:t>
            </a:r>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a:t>
            </a:r>
          </a:p>
          <a:p>
            <a:r>
              <a:rPr lang="en-US" sz="2000" dirty="0">
                <a:latin typeface="Consolas" panose="020B0609020204030204" pitchFamily="49" charset="0"/>
                <a:cs typeface="Courier New" panose="02070309020205020404" pitchFamily="49" charset="0"/>
              </a:rPr>
              <a:t>current = </a:t>
            </a:r>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a:t>
            </a:r>
          </a:p>
        </p:txBody>
      </p:sp>
      <p:sp>
        <p:nvSpPr>
          <p:cNvPr id="49" name="Rectangle 3"/>
          <p:cNvSpPr>
            <a:spLocks noChangeArrowheads="1"/>
          </p:cNvSpPr>
          <p:nvPr/>
        </p:nvSpPr>
        <p:spPr bwMode="auto">
          <a:xfrm>
            <a:off x="926976" y="1845416"/>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endParaRPr lang="zh-CN" sz="2400">
              <a:latin typeface="+mn-lt"/>
              <a:ea typeface="SimSun" pitchFamily="2" charset="-122"/>
            </a:endParaRPr>
          </a:p>
        </p:txBody>
      </p:sp>
      <p:sp>
        <p:nvSpPr>
          <p:cNvPr id="50" name="Rectangle 4"/>
          <p:cNvSpPr>
            <a:spLocks noChangeArrowheads="1"/>
          </p:cNvSpPr>
          <p:nvPr/>
        </p:nvSpPr>
        <p:spPr bwMode="auto">
          <a:xfrm>
            <a:off x="3441576" y="1845416"/>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a</a:t>
            </a:r>
          </a:p>
        </p:txBody>
      </p:sp>
      <p:sp>
        <p:nvSpPr>
          <p:cNvPr id="51" name="Rectangle 5"/>
          <p:cNvSpPr>
            <a:spLocks noChangeArrowheads="1"/>
          </p:cNvSpPr>
          <p:nvPr/>
        </p:nvSpPr>
        <p:spPr bwMode="auto">
          <a:xfrm>
            <a:off x="7327776" y="1845416"/>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c</a:t>
            </a:r>
          </a:p>
        </p:txBody>
      </p:sp>
      <p:sp>
        <p:nvSpPr>
          <p:cNvPr id="52" name="Text Box 6"/>
          <p:cNvSpPr txBox="1">
            <a:spLocks noChangeArrowheads="1"/>
          </p:cNvSpPr>
          <p:nvPr/>
        </p:nvSpPr>
        <p:spPr bwMode="auto">
          <a:xfrm>
            <a:off x="850776" y="3140816"/>
            <a:ext cx="853951" cy="461665"/>
          </a:xfrm>
          <a:prstGeom prst="rect">
            <a:avLst/>
          </a:prstGeom>
          <a:noFill/>
          <a:ln w="9525">
            <a:noFill/>
            <a:miter lim="800000"/>
            <a:headEnd/>
            <a:tailEnd type="none" w="lg" len="lg"/>
          </a:ln>
        </p:spPr>
        <p:txBody>
          <a:bodyPr wrap="square">
            <a:spAutoFit/>
          </a:bodyPr>
          <a:lstStyle/>
          <a:p>
            <a:r>
              <a:rPr lang="en-US" altLang="zh-CN" sz="2400" dirty="0">
                <a:latin typeface="+mn-lt"/>
                <a:ea typeface="SimSun" pitchFamily="2" charset="-122"/>
              </a:rPr>
              <a:t>head</a:t>
            </a:r>
          </a:p>
        </p:txBody>
      </p:sp>
      <p:sp>
        <p:nvSpPr>
          <p:cNvPr id="53" name="Line 7"/>
          <p:cNvSpPr>
            <a:spLocks noChangeShapeType="1"/>
          </p:cNvSpPr>
          <p:nvPr/>
        </p:nvSpPr>
        <p:spPr bwMode="auto">
          <a:xfrm flipV="1">
            <a:off x="1841376" y="2035916"/>
            <a:ext cx="16002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54" name="Line 8"/>
          <p:cNvSpPr>
            <a:spLocks noChangeShapeType="1"/>
          </p:cNvSpPr>
          <p:nvPr/>
        </p:nvSpPr>
        <p:spPr bwMode="auto">
          <a:xfrm>
            <a:off x="4355976" y="2074016"/>
            <a:ext cx="2971800" cy="0"/>
          </a:xfrm>
          <a:prstGeom prst="line">
            <a:avLst/>
          </a:prstGeom>
          <a:noFill/>
          <a:ln w="12700">
            <a:solidFill>
              <a:srgbClr val="0070C0"/>
            </a:solidFill>
            <a:prstDash val="dash"/>
            <a:round/>
            <a:headEnd/>
            <a:tailEnd type="triangle" w="lg" len="lg"/>
          </a:ln>
        </p:spPr>
        <p:txBody>
          <a:bodyPr/>
          <a:lstStyle/>
          <a:p>
            <a:endParaRPr lang="en-US">
              <a:latin typeface="+mn-lt"/>
            </a:endParaRPr>
          </a:p>
        </p:txBody>
      </p:sp>
      <p:sp>
        <p:nvSpPr>
          <p:cNvPr id="55" name="Line 9"/>
          <p:cNvSpPr>
            <a:spLocks noChangeShapeType="1"/>
          </p:cNvSpPr>
          <p:nvPr/>
        </p:nvSpPr>
        <p:spPr bwMode="auto">
          <a:xfrm flipH="1" flipV="1">
            <a:off x="926976" y="2607416"/>
            <a:ext cx="2286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56" name="Oval 10"/>
          <p:cNvSpPr>
            <a:spLocks noChangeAspect="1" noChangeArrowheads="1"/>
          </p:cNvSpPr>
          <p:nvPr/>
        </p:nvSpPr>
        <p:spPr bwMode="auto">
          <a:xfrm>
            <a:off x="8165976" y="1997816"/>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grpSp>
        <p:nvGrpSpPr>
          <p:cNvPr id="57" name="Group 11"/>
          <p:cNvGrpSpPr>
            <a:grpSpLocks/>
          </p:cNvGrpSpPr>
          <p:nvPr/>
        </p:nvGrpSpPr>
        <p:grpSpPr bwMode="auto">
          <a:xfrm>
            <a:off x="1612776" y="1845416"/>
            <a:ext cx="381000" cy="381000"/>
            <a:chOff x="1104" y="1008"/>
            <a:chExt cx="240" cy="240"/>
          </a:xfrm>
        </p:grpSpPr>
        <p:sp>
          <p:nvSpPr>
            <p:cNvPr id="58" name="Line 12"/>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59" name="Line 13"/>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60" name="Group 14"/>
          <p:cNvGrpSpPr>
            <a:grpSpLocks/>
          </p:cNvGrpSpPr>
          <p:nvPr/>
        </p:nvGrpSpPr>
        <p:grpSpPr bwMode="auto">
          <a:xfrm>
            <a:off x="4127376" y="1845416"/>
            <a:ext cx="381000" cy="381000"/>
            <a:chOff x="1104" y="1008"/>
            <a:chExt cx="240" cy="240"/>
          </a:xfrm>
        </p:grpSpPr>
        <p:sp>
          <p:nvSpPr>
            <p:cNvPr id="61" name="Line 15"/>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62" name="Line 16"/>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63" name="Group 17"/>
          <p:cNvGrpSpPr>
            <a:grpSpLocks/>
          </p:cNvGrpSpPr>
          <p:nvPr/>
        </p:nvGrpSpPr>
        <p:grpSpPr bwMode="auto">
          <a:xfrm>
            <a:off x="8013576" y="1845416"/>
            <a:ext cx="381000" cy="381000"/>
            <a:chOff x="1104" y="1008"/>
            <a:chExt cx="240" cy="240"/>
          </a:xfrm>
        </p:grpSpPr>
        <p:sp>
          <p:nvSpPr>
            <p:cNvPr id="64" name="Line 18"/>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65" name="Line 19"/>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66" name="Group 20"/>
          <p:cNvGrpSpPr>
            <a:grpSpLocks/>
          </p:cNvGrpSpPr>
          <p:nvPr/>
        </p:nvGrpSpPr>
        <p:grpSpPr bwMode="auto">
          <a:xfrm flipH="1" flipV="1">
            <a:off x="926976" y="2226416"/>
            <a:ext cx="381000" cy="381000"/>
            <a:chOff x="1104" y="1008"/>
            <a:chExt cx="240" cy="240"/>
          </a:xfrm>
        </p:grpSpPr>
        <p:sp>
          <p:nvSpPr>
            <p:cNvPr id="67" name="Line 21"/>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68" name="Line 22"/>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69" name="Group 23"/>
          <p:cNvGrpSpPr>
            <a:grpSpLocks/>
          </p:cNvGrpSpPr>
          <p:nvPr/>
        </p:nvGrpSpPr>
        <p:grpSpPr bwMode="auto">
          <a:xfrm flipH="1" flipV="1">
            <a:off x="3441576" y="2226416"/>
            <a:ext cx="381000" cy="381000"/>
            <a:chOff x="1104" y="1008"/>
            <a:chExt cx="240" cy="240"/>
          </a:xfrm>
        </p:grpSpPr>
        <p:sp>
          <p:nvSpPr>
            <p:cNvPr id="70" name="Line 24"/>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71" name="Line 25"/>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72" name="Group 26"/>
          <p:cNvGrpSpPr>
            <a:grpSpLocks/>
          </p:cNvGrpSpPr>
          <p:nvPr/>
        </p:nvGrpSpPr>
        <p:grpSpPr bwMode="auto">
          <a:xfrm flipH="1" flipV="1">
            <a:off x="7327776" y="2226416"/>
            <a:ext cx="381000" cy="381000"/>
            <a:chOff x="1104" y="1008"/>
            <a:chExt cx="240" cy="240"/>
          </a:xfrm>
        </p:grpSpPr>
        <p:sp>
          <p:nvSpPr>
            <p:cNvPr id="73" name="Line 27"/>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74" name="Line 28"/>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75" name="Line 29"/>
          <p:cNvSpPr>
            <a:spLocks noChangeShapeType="1"/>
          </p:cNvSpPr>
          <p:nvPr/>
        </p:nvSpPr>
        <p:spPr bwMode="auto">
          <a:xfrm flipH="1">
            <a:off x="1993776" y="2416916"/>
            <a:ext cx="16764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76" name="Line 30"/>
          <p:cNvSpPr>
            <a:spLocks noChangeShapeType="1"/>
          </p:cNvSpPr>
          <p:nvPr/>
        </p:nvSpPr>
        <p:spPr bwMode="auto">
          <a:xfrm flipH="1">
            <a:off x="4508376" y="2455016"/>
            <a:ext cx="29718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77" name="Oval 31"/>
          <p:cNvSpPr>
            <a:spLocks noChangeAspect="1" noChangeArrowheads="1"/>
          </p:cNvSpPr>
          <p:nvPr/>
        </p:nvSpPr>
        <p:spPr bwMode="auto">
          <a:xfrm>
            <a:off x="1079376" y="2378816"/>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sp>
        <p:nvSpPr>
          <p:cNvPr id="78" name="Line 32"/>
          <p:cNvSpPr>
            <a:spLocks noChangeShapeType="1"/>
          </p:cNvSpPr>
          <p:nvPr/>
        </p:nvSpPr>
        <p:spPr bwMode="auto">
          <a:xfrm flipH="1" flipV="1">
            <a:off x="7327776" y="2607416"/>
            <a:ext cx="762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79" name="Text Box 33"/>
          <p:cNvSpPr txBox="1">
            <a:spLocks noChangeArrowheads="1"/>
          </p:cNvSpPr>
          <p:nvPr/>
        </p:nvSpPr>
        <p:spPr bwMode="auto">
          <a:xfrm>
            <a:off x="7213476" y="3217016"/>
            <a:ext cx="590546" cy="461665"/>
          </a:xfrm>
          <a:prstGeom prst="rect">
            <a:avLst/>
          </a:prstGeom>
          <a:noFill/>
          <a:ln w="9525">
            <a:noFill/>
            <a:miter lim="800000"/>
            <a:headEnd/>
            <a:tailEnd type="none" w="lg" len="lg"/>
          </a:ln>
        </p:spPr>
        <p:txBody>
          <a:bodyPr wrap="none">
            <a:spAutoFit/>
          </a:bodyPr>
          <a:lstStyle/>
          <a:p>
            <a:r>
              <a:rPr lang="en-US" altLang="zh-CN" sz="2400">
                <a:latin typeface="+mn-lt"/>
                <a:ea typeface="SimSun" pitchFamily="2" charset="-122"/>
              </a:rPr>
              <a:t>tail</a:t>
            </a:r>
          </a:p>
        </p:txBody>
      </p:sp>
      <p:sp>
        <p:nvSpPr>
          <p:cNvPr id="80" name="Rectangle 35"/>
          <p:cNvSpPr>
            <a:spLocks noChangeArrowheads="1"/>
          </p:cNvSpPr>
          <p:nvPr/>
        </p:nvSpPr>
        <p:spPr bwMode="auto">
          <a:xfrm>
            <a:off x="5346576" y="3064616"/>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b</a:t>
            </a:r>
          </a:p>
        </p:txBody>
      </p:sp>
      <p:grpSp>
        <p:nvGrpSpPr>
          <p:cNvPr id="81" name="Group 36"/>
          <p:cNvGrpSpPr>
            <a:grpSpLocks/>
          </p:cNvGrpSpPr>
          <p:nvPr/>
        </p:nvGrpSpPr>
        <p:grpSpPr bwMode="auto">
          <a:xfrm>
            <a:off x="6032376" y="3064616"/>
            <a:ext cx="381000" cy="381000"/>
            <a:chOff x="1104" y="1008"/>
            <a:chExt cx="240" cy="240"/>
          </a:xfrm>
        </p:grpSpPr>
        <p:sp>
          <p:nvSpPr>
            <p:cNvPr id="82" name="Line 37"/>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83" name="Line 38"/>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84" name="Group 39"/>
          <p:cNvGrpSpPr>
            <a:grpSpLocks/>
          </p:cNvGrpSpPr>
          <p:nvPr/>
        </p:nvGrpSpPr>
        <p:grpSpPr bwMode="auto">
          <a:xfrm flipH="1" flipV="1">
            <a:off x="5346576" y="3445616"/>
            <a:ext cx="381000" cy="381000"/>
            <a:chOff x="1104" y="1008"/>
            <a:chExt cx="240" cy="240"/>
          </a:xfrm>
        </p:grpSpPr>
        <p:sp>
          <p:nvSpPr>
            <p:cNvPr id="85" name="Line 40"/>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86" name="Line 41"/>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87" name="Text Box 43"/>
          <p:cNvSpPr txBox="1">
            <a:spLocks noChangeArrowheads="1"/>
          </p:cNvSpPr>
          <p:nvPr/>
        </p:nvSpPr>
        <p:spPr bwMode="auto">
          <a:xfrm>
            <a:off x="3120901" y="3521816"/>
            <a:ext cx="1154611" cy="461665"/>
          </a:xfrm>
          <a:prstGeom prst="rect">
            <a:avLst/>
          </a:prstGeom>
          <a:noFill/>
          <a:ln w="9525">
            <a:noFill/>
            <a:miter lim="800000"/>
            <a:headEnd/>
            <a:tailEnd type="none" w="lg" len="lg"/>
          </a:ln>
        </p:spPr>
        <p:txBody>
          <a:bodyPr wrap="none">
            <a:spAutoFit/>
          </a:bodyPr>
          <a:lstStyle/>
          <a:p>
            <a:r>
              <a:rPr lang="en-US" altLang="zh-CN" sz="2400">
                <a:latin typeface="+mn-lt"/>
                <a:ea typeface="SimSun" pitchFamily="2" charset="-122"/>
              </a:rPr>
              <a:t>current</a:t>
            </a:r>
          </a:p>
        </p:txBody>
      </p:sp>
      <p:sp>
        <p:nvSpPr>
          <p:cNvPr id="130" name="Line 44"/>
          <p:cNvSpPr>
            <a:spLocks noChangeShapeType="1"/>
          </p:cNvSpPr>
          <p:nvPr/>
        </p:nvSpPr>
        <p:spPr bwMode="auto">
          <a:xfrm flipH="1" flipV="1">
            <a:off x="3441576" y="2607416"/>
            <a:ext cx="0" cy="9144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31" name="Line 45"/>
          <p:cNvSpPr>
            <a:spLocks noChangeShapeType="1"/>
          </p:cNvSpPr>
          <p:nvPr/>
        </p:nvSpPr>
        <p:spPr bwMode="auto">
          <a:xfrm flipH="1" flipV="1">
            <a:off x="4508376" y="2607416"/>
            <a:ext cx="1066800" cy="1066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32" name="Line 46"/>
          <p:cNvSpPr>
            <a:spLocks noChangeShapeType="1"/>
          </p:cNvSpPr>
          <p:nvPr/>
        </p:nvSpPr>
        <p:spPr bwMode="auto">
          <a:xfrm>
            <a:off x="4355976" y="2074016"/>
            <a:ext cx="990600" cy="990600"/>
          </a:xfrm>
          <a:prstGeom prst="line">
            <a:avLst/>
          </a:prstGeom>
          <a:noFill/>
          <a:ln w="9525">
            <a:solidFill>
              <a:srgbClr val="FF0000"/>
            </a:solidFill>
            <a:round/>
            <a:headEnd/>
            <a:tailEnd type="triangle" w="lg" len="lg"/>
          </a:ln>
        </p:spPr>
        <p:txBody>
          <a:bodyPr/>
          <a:lstStyle/>
          <a:p>
            <a:endParaRPr lang="en-US">
              <a:latin typeface="+mn-lt"/>
            </a:endParaRPr>
          </a:p>
        </p:txBody>
      </p:sp>
      <p:sp>
        <p:nvSpPr>
          <p:cNvPr id="133" name="Line 48"/>
          <p:cNvSpPr>
            <a:spLocks noChangeShapeType="1"/>
          </p:cNvSpPr>
          <p:nvPr/>
        </p:nvSpPr>
        <p:spPr bwMode="auto">
          <a:xfrm flipV="1">
            <a:off x="6260976" y="2226416"/>
            <a:ext cx="1066800" cy="990600"/>
          </a:xfrm>
          <a:prstGeom prst="line">
            <a:avLst/>
          </a:prstGeom>
          <a:noFill/>
          <a:ln w="9525">
            <a:solidFill>
              <a:schemeClr val="tx1"/>
            </a:solidFill>
            <a:round/>
            <a:headEnd/>
            <a:tailEnd type="triangle" w="lg" len="lg"/>
          </a:ln>
        </p:spPr>
        <p:txBody>
          <a:bodyPr/>
          <a:lstStyle/>
          <a:p>
            <a:endParaRPr lang="en-US">
              <a:latin typeface="+mn-lt"/>
            </a:endParaRPr>
          </a:p>
        </p:txBody>
      </p:sp>
      <p:sp>
        <p:nvSpPr>
          <p:cNvPr id="6" name="TextBox 5"/>
          <p:cNvSpPr txBox="1"/>
          <p:nvPr/>
        </p:nvSpPr>
        <p:spPr>
          <a:xfrm>
            <a:off x="4955704" y="5121848"/>
            <a:ext cx="3677344" cy="369332"/>
          </a:xfrm>
          <a:prstGeom prst="rect">
            <a:avLst/>
          </a:prstGeom>
          <a:noFill/>
        </p:spPr>
        <p:txBody>
          <a:bodyPr wrap="square" rtlCol="0">
            <a:spAutoFit/>
          </a:bodyPr>
          <a:lstStyle/>
          <a:p>
            <a:r>
              <a:rPr lang="en-US" b="1" dirty="0">
                <a:solidFill>
                  <a:srgbClr val="00B050"/>
                </a:solidFill>
                <a:latin typeface="Consolas" panose="020B0609020204030204" pitchFamily="49" charset="0"/>
                <a:cs typeface="Courier New" panose="02070309020205020404" pitchFamily="49" charset="0"/>
              </a:rPr>
              <a:t>//Current-&gt;next = </a:t>
            </a:r>
            <a:r>
              <a:rPr lang="en-US" b="1" dirty="0" err="1">
                <a:solidFill>
                  <a:srgbClr val="00B050"/>
                </a:solidFill>
                <a:latin typeface="Consolas" panose="020B0609020204030204" pitchFamily="49" charset="0"/>
                <a:cs typeface="Courier New" panose="02070309020205020404" pitchFamily="49" charset="0"/>
              </a:rPr>
              <a:t>newNode</a:t>
            </a:r>
            <a:endParaRPr lang="en-US" b="1" dirty="0">
              <a:solidFill>
                <a:srgbClr val="00B050"/>
              </a:solidFill>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0950178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 Node in Doubly Linked List (3)</a:t>
            </a:r>
          </a:p>
        </p:txBody>
      </p:sp>
      <p:sp>
        <p:nvSpPr>
          <p:cNvPr id="3" name="Content Placeholder 2"/>
          <p:cNvSpPr>
            <a:spLocks noGrp="1"/>
          </p:cNvSpPr>
          <p:nvPr>
            <p:ph idx="1"/>
          </p:nvPr>
        </p:nvSpPr>
        <p:spPr>
          <a:xfrm>
            <a:off x="323850" y="1124744"/>
            <a:ext cx="8496300" cy="601907"/>
          </a:xfrm>
        </p:spPr>
        <p:txBody>
          <a:bodyPr/>
          <a:lstStyle/>
          <a:p>
            <a:r>
              <a:rPr lang="en-US" dirty="0"/>
              <a:t>To add a new item after the linked list node pointed by </a:t>
            </a:r>
            <a:r>
              <a:rPr lang="en-US" dirty="0">
                <a:solidFill>
                  <a:srgbClr val="0070C0"/>
                </a:solidFill>
                <a:latin typeface="Consolas" panose="020B0609020204030204" pitchFamily="49" charset="0"/>
                <a:cs typeface="Courier New" panose="02070309020205020404" pitchFamily="49" charset="0"/>
              </a:rPr>
              <a:t>current</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68</a:t>
            </a:fld>
            <a:endParaRPr lang="en-GB" dirty="0"/>
          </a:p>
        </p:txBody>
      </p:sp>
      <p:sp>
        <p:nvSpPr>
          <p:cNvPr id="39" name="TextBox 38"/>
          <p:cNvSpPr txBox="1"/>
          <p:nvPr/>
        </p:nvSpPr>
        <p:spPr>
          <a:xfrm>
            <a:off x="467544" y="4205867"/>
            <a:ext cx="5722380" cy="1938992"/>
          </a:xfrm>
          <a:prstGeom prst="rect">
            <a:avLst/>
          </a:prstGeom>
          <a:noFill/>
        </p:spPr>
        <p:txBody>
          <a:bodyPr wrap="square" rtlCol="0">
            <a:spAutoFit/>
          </a:bodyPr>
          <a:lstStyle/>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 = new </a:t>
            </a:r>
            <a:r>
              <a:rPr lang="en-US" sz="2000" dirty="0" err="1">
                <a:latin typeface="Consolas" panose="020B0609020204030204" pitchFamily="49" charset="0"/>
                <a:cs typeface="Courier New" panose="02070309020205020404" pitchFamily="49" charset="0"/>
              </a:rPr>
              <a:t>DoublyLinkedListNode</a:t>
            </a:r>
            <a:endParaRPr lang="en-US" sz="2000" dirty="0">
              <a:latin typeface="Consolas" panose="020B0609020204030204" pitchFamily="49" charset="0"/>
              <a:cs typeface="Courier New" panose="02070309020205020404" pitchFamily="49" charset="0"/>
            </a:endParaRP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 current;</a:t>
            </a: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-&gt;next = current-&gt;next;</a:t>
            </a: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-&gt;next = </a:t>
            </a:r>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a:t>
            </a:r>
          </a:p>
          <a:p>
            <a:r>
              <a:rPr lang="en-US" sz="2000" b="1" dirty="0" err="1">
                <a:solidFill>
                  <a:srgbClr val="0070C0"/>
                </a:solidFill>
                <a:latin typeface="Consolas" panose="020B0609020204030204" pitchFamily="49" charset="0"/>
                <a:cs typeface="Courier New" panose="02070309020205020404" pitchFamily="49" charset="0"/>
              </a:rPr>
              <a:t>newNode</a:t>
            </a:r>
            <a:r>
              <a:rPr lang="en-US" sz="2000" b="1" dirty="0">
                <a:solidFill>
                  <a:srgbClr val="0070C0"/>
                </a:solidFill>
                <a:latin typeface="Consolas" panose="020B0609020204030204" pitchFamily="49" charset="0"/>
                <a:cs typeface="Courier New" panose="02070309020205020404" pitchFamily="49" charset="0"/>
              </a:rPr>
              <a:t>-&gt;next-&gt;</a:t>
            </a:r>
            <a:r>
              <a:rPr lang="en-US" sz="2000" b="1" dirty="0" err="1">
                <a:solidFill>
                  <a:srgbClr val="0070C0"/>
                </a:solidFill>
                <a:latin typeface="Consolas" panose="020B0609020204030204" pitchFamily="49" charset="0"/>
                <a:cs typeface="Courier New" panose="02070309020205020404" pitchFamily="49" charset="0"/>
              </a:rPr>
              <a:t>prev</a:t>
            </a:r>
            <a:r>
              <a:rPr lang="en-US" sz="2000" b="1" dirty="0">
                <a:solidFill>
                  <a:srgbClr val="0070C0"/>
                </a:solidFill>
                <a:latin typeface="Consolas" panose="020B0609020204030204" pitchFamily="49" charset="0"/>
                <a:cs typeface="Courier New" panose="02070309020205020404" pitchFamily="49" charset="0"/>
              </a:rPr>
              <a:t> = </a:t>
            </a:r>
            <a:r>
              <a:rPr lang="en-US" sz="2000" b="1" dirty="0" err="1">
                <a:solidFill>
                  <a:srgbClr val="0070C0"/>
                </a:solidFill>
                <a:latin typeface="Consolas" panose="020B0609020204030204" pitchFamily="49" charset="0"/>
                <a:cs typeface="Courier New" panose="02070309020205020404" pitchFamily="49" charset="0"/>
              </a:rPr>
              <a:t>newNode</a:t>
            </a:r>
            <a:r>
              <a:rPr lang="en-US" sz="2000" b="1" dirty="0">
                <a:solidFill>
                  <a:srgbClr val="0070C0"/>
                </a:solidFill>
                <a:latin typeface="Consolas" panose="020B0609020204030204" pitchFamily="49" charset="0"/>
                <a:cs typeface="Courier New" panose="02070309020205020404" pitchFamily="49" charset="0"/>
              </a:rPr>
              <a:t>;</a:t>
            </a:r>
          </a:p>
          <a:p>
            <a:r>
              <a:rPr lang="en-US" sz="2000" dirty="0">
                <a:latin typeface="Consolas" panose="020B0609020204030204" pitchFamily="49" charset="0"/>
                <a:cs typeface="Courier New" panose="02070309020205020404" pitchFamily="49" charset="0"/>
              </a:rPr>
              <a:t>current = </a:t>
            </a:r>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a:t>
            </a:r>
          </a:p>
        </p:txBody>
      </p:sp>
      <p:sp>
        <p:nvSpPr>
          <p:cNvPr id="88" name="Rectangle 3"/>
          <p:cNvSpPr>
            <a:spLocks noChangeArrowheads="1"/>
          </p:cNvSpPr>
          <p:nvPr/>
        </p:nvSpPr>
        <p:spPr bwMode="auto">
          <a:xfrm>
            <a:off x="977280" y="184855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endParaRPr lang="zh-CN" sz="2400">
              <a:latin typeface="+mn-lt"/>
              <a:ea typeface="SimSun" pitchFamily="2" charset="-122"/>
            </a:endParaRPr>
          </a:p>
        </p:txBody>
      </p:sp>
      <p:sp>
        <p:nvSpPr>
          <p:cNvPr id="89" name="Rectangle 4"/>
          <p:cNvSpPr>
            <a:spLocks noChangeArrowheads="1"/>
          </p:cNvSpPr>
          <p:nvPr/>
        </p:nvSpPr>
        <p:spPr bwMode="auto">
          <a:xfrm>
            <a:off x="3491880" y="184855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a</a:t>
            </a:r>
          </a:p>
        </p:txBody>
      </p:sp>
      <p:sp>
        <p:nvSpPr>
          <p:cNvPr id="90" name="Rectangle 5"/>
          <p:cNvSpPr>
            <a:spLocks noChangeArrowheads="1"/>
          </p:cNvSpPr>
          <p:nvPr/>
        </p:nvSpPr>
        <p:spPr bwMode="auto">
          <a:xfrm>
            <a:off x="7378080" y="184855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c</a:t>
            </a:r>
          </a:p>
        </p:txBody>
      </p:sp>
      <p:sp>
        <p:nvSpPr>
          <p:cNvPr id="91" name="Text Box 6"/>
          <p:cNvSpPr txBox="1">
            <a:spLocks noChangeArrowheads="1"/>
          </p:cNvSpPr>
          <p:nvPr/>
        </p:nvSpPr>
        <p:spPr bwMode="auto">
          <a:xfrm>
            <a:off x="901080" y="3143950"/>
            <a:ext cx="934616" cy="461665"/>
          </a:xfrm>
          <a:prstGeom prst="rect">
            <a:avLst/>
          </a:prstGeom>
          <a:noFill/>
          <a:ln w="9525">
            <a:noFill/>
            <a:miter lim="800000"/>
            <a:headEnd/>
            <a:tailEnd type="none" w="lg" len="lg"/>
          </a:ln>
        </p:spPr>
        <p:txBody>
          <a:bodyPr wrap="square">
            <a:spAutoFit/>
          </a:bodyPr>
          <a:lstStyle/>
          <a:p>
            <a:r>
              <a:rPr lang="en-US" altLang="zh-CN" sz="2400" dirty="0">
                <a:latin typeface="+mn-lt"/>
                <a:ea typeface="SimSun" pitchFamily="2" charset="-122"/>
              </a:rPr>
              <a:t>head</a:t>
            </a:r>
          </a:p>
        </p:txBody>
      </p:sp>
      <p:sp>
        <p:nvSpPr>
          <p:cNvPr id="92" name="Line 7"/>
          <p:cNvSpPr>
            <a:spLocks noChangeShapeType="1"/>
          </p:cNvSpPr>
          <p:nvPr/>
        </p:nvSpPr>
        <p:spPr bwMode="auto">
          <a:xfrm flipV="1">
            <a:off x="1891680" y="2039050"/>
            <a:ext cx="16002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93" name="Line 9"/>
          <p:cNvSpPr>
            <a:spLocks noChangeShapeType="1"/>
          </p:cNvSpPr>
          <p:nvPr/>
        </p:nvSpPr>
        <p:spPr bwMode="auto">
          <a:xfrm flipH="1" flipV="1">
            <a:off x="977280" y="2610550"/>
            <a:ext cx="2286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94" name="Oval 10"/>
          <p:cNvSpPr>
            <a:spLocks noChangeAspect="1" noChangeArrowheads="1"/>
          </p:cNvSpPr>
          <p:nvPr/>
        </p:nvSpPr>
        <p:spPr bwMode="auto">
          <a:xfrm>
            <a:off x="8216280" y="2000950"/>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grpSp>
        <p:nvGrpSpPr>
          <p:cNvPr id="95" name="Group 11"/>
          <p:cNvGrpSpPr>
            <a:grpSpLocks/>
          </p:cNvGrpSpPr>
          <p:nvPr/>
        </p:nvGrpSpPr>
        <p:grpSpPr bwMode="auto">
          <a:xfrm>
            <a:off x="1663080" y="1848550"/>
            <a:ext cx="381000" cy="381000"/>
            <a:chOff x="1104" y="1008"/>
            <a:chExt cx="240" cy="240"/>
          </a:xfrm>
        </p:grpSpPr>
        <p:sp>
          <p:nvSpPr>
            <p:cNvPr id="96" name="Line 12"/>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97" name="Line 13"/>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98" name="Group 14"/>
          <p:cNvGrpSpPr>
            <a:grpSpLocks/>
          </p:cNvGrpSpPr>
          <p:nvPr/>
        </p:nvGrpSpPr>
        <p:grpSpPr bwMode="auto">
          <a:xfrm>
            <a:off x="4177680" y="1848550"/>
            <a:ext cx="381000" cy="381000"/>
            <a:chOff x="1104" y="1008"/>
            <a:chExt cx="240" cy="240"/>
          </a:xfrm>
        </p:grpSpPr>
        <p:sp>
          <p:nvSpPr>
            <p:cNvPr id="99" name="Line 15"/>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00" name="Line 16"/>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01" name="Group 17"/>
          <p:cNvGrpSpPr>
            <a:grpSpLocks/>
          </p:cNvGrpSpPr>
          <p:nvPr/>
        </p:nvGrpSpPr>
        <p:grpSpPr bwMode="auto">
          <a:xfrm>
            <a:off x="8063880" y="1848550"/>
            <a:ext cx="381000" cy="381000"/>
            <a:chOff x="1104" y="1008"/>
            <a:chExt cx="240" cy="240"/>
          </a:xfrm>
        </p:grpSpPr>
        <p:sp>
          <p:nvSpPr>
            <p:cNvPr id="102" name="Line 18"/>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03" name="Line 19"/>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04" name="Group 20"/>
          <p:cNvGrpSpPr>
            <a:grpSpLocks/>
          </p:cNvGrpSpPr>
          <p:nvPr/>
        </p:nvGrpSpPr>
        <p:grpSpPr bwMode="auto">
          <a:xfrm flipH="1" flipV="1">
            <a:off x="977280" y="2229550"/>
            <a:ext cx="381000" cy="381000"/>
            <a:chOff x="1104" y="1008"/>
            <a:chExt cx="240" cy="240"/>
          </a:xfrm>
        </p:grpSpPr>
        <p:sp>
          <p:nvSpPr>
            <p:cNvPr id="105" name="Line 21"/>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06" name="Line 22"/>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07" name="Group 23"/>
          <p:cNvGrpSpPr>
            <a:grpSpLocks/>
          </p:cNvGrpSpPr>
          <p:nvPr/>
        </p:nvGrpSpPr>
        <p:grpSpPr bwMode="auto">
          <a:xfrm flipH="1" flipV="1">
            <a:off x="3491880" y="2229550"/>
            <a:ext cx="381000" cy="381000"/>
            <a:chOff x="1104" y="1008"/>
            <a:chExt cx="240" cy="240"/>
          </a:xfrm>
        </p:grpSpPr>
        <p:sp>
          <p:nvSpPr>
            <p:cNvPr id="108" name="Line 24"/>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09" name="Line 25"/>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10" name="Group 26"/>
          <p:cNvGrpSpPr>
            <a:grpSpLocks/>
          </p:cNvGrpSpPr>
          <p:nvPr/>
        </p:nvGrpSpPr>
        <p:grpSpPr bwMode="auto">
          <a:xfrm flipH="1" flipV="1">
            <a:off x="7378080" y="2229550"/>
            <a:ext cx="381000" cy="381000"/>
            <a:chOff x="1104" y="1008"/>
            <a:chExt cx="240" cy="240"/>
          </a:xfrm>
        </p:grpSpPr>
        <p:sp>
          <p:nvSpPr>
            <p:cNvPr id="111" name="Line 27"/>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12" name="Line 28"/>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113" name="Line 29"/>
          <p:cNvSpPr>
            <a:spLocks noChangeShapeType="1"/>
          </p:cNvSpPr>
          <p:nvPr/>
        </p:nvSpPr>
        <p:spPr bwMode="auto">
          <a:xfrm flipH="1">
            <a:off x="2044080" y="2420050"/>
            <a:ext cx="16764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114" name="Oval 31"/>
          <p:cNvSpPr>
            <a:spLocks noChangeAspect="1" noChangeArrowheads="1"/>
          </p:cNvSpPr>
          <p:nvPr/>
        </p:nvSpPr>
        <p:spPr bwMode="auto">
          <a:xfrm>
            <a:off x="1129680" y="2381950"/>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sp>
        <p:nvSpPr>
          <p:cNvPr id="115" name="Line 32"/>
          <p:cNvSpPr>
            <a:spLocks noChangeShapeType="1"/>
          </p:cNvSpPr>
          <p:nvPr/>
        </p:nvSpPr>
        <p:spPr bwMode="auto">
          <a:xfrm flipH="1" flipV="1">
            <a:off x="7378080" y="2610550"/>
            <a:ext cx="762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16" name="Text Box 33"/>
          <p:cNvSpPr txBox="1">
            <a:spLocks noChangeArrowheads="1"/>
          </p:cNvSpPr>
          <p:nvPr/>
        </p:nvSpPr>
        <p:spPr bwMode="auto">
          <a:xfrm>
            <a:off x="7263780" y="3220150"/>
            <a:ext cx="590546" cy="461665"/>
          </a:xfrm>
          <a:prstGeom prst="rect">
            <a:avLst/>
          </a:prstGeom>
          <a:noFill/>
          <a:ln w="9525">
            <a:noFill/>
            <a:miter lim="800000"/>
            <a:headEnd/>
            <a:tailEnd type="none" w="lg" len="lg"/>
          </a:ln>
        </p:spPr>
        <p:txBody>
          <a:bodyPr wrap="none">
            <a:spAutoFit/>
          </a:bodyPr>
          <a:lstStyle/>
          <a:p>
            <a:r>
              <a:rPr lang="en-US" altLang="zh-CN" sz="2400">
                <a:latin typeface="+mn-lt"/>
                <a:ea typeface="SimSun" pitchFamily="2" charset="-122"/>
              </a:rPr>
              <a:t>tail</a:t>
            </a:r>
          </a:p>
        </p:txBody>
      </p:sp>
      <p:sp>
        <p:nvSpPr>
          <p:cNvPr id="117" name="Rectangle 35"/>
          <p:cNvSpPr>
            <a:spLocks noChangeArrowheads="1"/>
          </p:cNvSpPr>
          <p:nvPr/>
        </p:nvSpPr>
        <p:spPr bwMode="auto">
          <a:xfrm>
            <a:off x="5396880" y="306775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b</a:t>
            </a:r>
          </a:p>
        </p:txBody>
      </p:sp>
      <p:grpSp>
        <p:nvGrpSpPr>
          <p:cNvPr id="118" name="Group 36"/>
          <p:cNvGrpSpPr>
            <a:grpSpLocks/>
          </p:cNvGrpSpPr>
          <p:nvPr/>
        </p:nvGrpSpPr>
        <p:grpSpPr bwMode="auto">
          <a:xfrm>
            <a:off x="6082680" y="3067750"/>
            <a:ext cx="381000" cy="381000"/>
            <a:chOff x="1104" y="1008"/>
            <a:chExt cx="240" cy="240"/>
          </a:xfrm>
        </p:grpSpPr>
        <p:sp>
          <p:nvSpPr>
            <p:cNvPr id="119" name="Line 37"/>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20" name="Line 38"/>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21" name="Group 39"/>
          <p:cNvGrpSpPr>
            <a:grpSpLocks/>
          </p:cNvGrpSpPr>
          <p:nvPr/>
        </p:nvGrpSpPr>
        <p:grpSpPr bwMode="auto">
          <a:xfrm flipH="1" flipV="1">
            <a:off x="5396880" y="3448750"/>
            <a:ext cx="381000" cy="381000"/>
            <a:chOff x="1104" y="1008"/>
            <a:chExt cx="240" cy="240"/>
          </a:xfrm>
        </p:grpSpPr>
        <p:sp>
          <p:nvSpPr>
            <p:cNvPr id="122" name="Line 40"/>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23" name="Line 41"/>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124" name="Text Box 43"/>
          <p:cNvSpPr txBox="1">
            <a:spLocks noChangeArrowheads="1"/>
          </p:cNvSpPr>
          <p:nvPr/>
        </p:nvSpPr>
        <p:spPr bwMode="auto">
          <a:xfrm>
            <a:off x="3171205" y="3524950"/>
            <a:ext cx="1154611" cy="461665"/>
          </a:xfrm>
          <a:prstGeom prst="rect">
            <a:avLst/>
          </a:prstGeom>
          <a:noFill/>
          <a:ln w="9525">
            <a:noFill/>
            <a:miter lim="800000"/>
            <a:headEnd/>
            <a:tailEnd type="none" w="lg" len="lg"/>
          </a:ln>
        </p:spPr>
        <p:txBody>
          <a:bodyPr wrap="none">
            <a:spAutoFit/>
          </a:bodyPr>
          <a:lstStyle/>
          <a:p>
            <a:r>
              <a:rPr lang="en-US" altLang="zh-CN" sz="2400">
                <a:latin typeface="+mn-lt"/>
                <a:ea typeface="SimSun" pitchFamily="2" charset="-122"/>
              </a:rPr>
              <a:t>current</a:t>
            </a:r>
          </a:p>
        </p:txBody>
      </p:sp>
      <p:sp>
        <p:nvSpPr>
          <p:cNvPr id="125" name="Line 44"/>
          <p:cNvSpPr>
            <a:spLocks noChangeShapeType="1"/>
          </p:cNvSpPr>
          <p:nvPr/>
        </p:nvSpPr>
        <p:spPr bwMode="auto">
          <a:xfrm flipH="1" flipV="1">
            <a:off x="3491880" y="2610550"/>
            <a:ext cx="0" cy="9144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26" name="Line 45"/>
          <p:cNvSpPr>
            <a:spLocks noChangeShapeType="1"/>
          </p:cNvSpPr>
          <p:nvPr/>
        </p:nvSpPr>
        <p:spPr bwMode="auto">
          <a:xfrm flipH="1" flipV="1">
            <a:off x="4558680" y="2610550"/>
            <a:ext cx="1066800" cy="1066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27" name="Line 46"/>
          <p:cNvSpPr>
            <a:spLocks noChangeShapeType="1"/>
          </p:cNvSpPr>
          <p:nvPr/>
        </p:nvSpPr>
        <p:spPr bwMode="auto">
          <a:xfrm>
            <a:off x="4406280" y="2077150"/>
            <a:ext cx="990600" cy="9906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28" name="Line 47"/>
          <p:cNvSpPr>
            <a:spLocks noChangeShapeType="1"/>
          </p:cNvSpPr>
          <p:nvPr/>
        </p:nvSpPr>
        <p:spPr bwMode="auto">
          <a:xfrm flipV="1">
            <a:off x="6311280" y="2077150"/>
            <a:ext cx="1066800" cy="11430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29" name="Line 49"/>
          <p:cNvSpPr>
            <a:spLocks noChangeShapeType="1"/>
          </p:cNvSpPr>
          <p:nvPr/>
        </p:nvSpPr>
        <p:spPr bwMode="auto">
          <a:xfrm flipH="1">
            <a:off x="6463680" y="2458150"/>
            <a:ext cx="1066800" cy="1219200"/>
          </a:xfrm>
          <a:prstGeom prst="line">
            <a:avLst/>
          </a:prstGeom>
          <a:noFill/>
          <a:ln w="9525">
            <a:solidFill>
              <a:srgbClr val="FF0000"/>
            </a:solidFill>
            <a:round/>
            <a:headEnd/>
            <a:tailEnd type="triangle" w="lg" len="lg"/>
          </a:ln>
        </p:spPr>
        <p:txBody>
          <a:bodyPr/>
          <a:lstStyle/>
          <a:p>
            <a:endParaRPr lang="en-US">
              <a:latin typeface="+mn-lt"/>
            </a:endParaRPr>
          </a:p>
        </p:txBody>
      </p:sp>
      <p:sp>
        <p:nvSpPr>
          <p:cNvPr id="134" name="Line 50"/>
          <p:cNvSpPr>
            <a:spLocks noChangeShapeType="1"/>
          </p:cNvSpPr>
          <p:nvPr/>
        </p:nvSpPr>
        <p:spPr bwMode="auto">
          <a:xfrm flipH="1">
            <a:off x="4558680" y="2458150"/>
            <a:ext cx="2971800" cy="0"/>
          </a:xfrm>
          <a:prstGeom prst="line">
            <a:avLst/>
          </a:prstGeom>
          <a:noFill/>
          <a:ln w="12700">
            <a:solidFill>
              <a:srgbClr val="0070C0"/>
            </a:solidFill>
            <a:prstDash val="dash"/>
            <a:round/>
            <a:headEnd/>
            <a:tailEnd type="triangle" w="lg" len="lg"/>
          </a:ln>
        </p:spPr>
        <p:txBody>
          <a:bodyPr/>
          <a:lstStyle/>
          <a:p>
            <a:endParaRPr lang="en-US">
              <a:latin typeface="+mn-lt"/>
            </a:endParaRPr>
          </a:p>
        </p:txBody>
      </p:sp>
    </p:spTree>
    <p:extLst>
      <p:ext uri="{BB962C8B-B14F-4D97-AF65-F5344CB8AC3E}">
        <p14:creationId xmlns:p14="http://schemas.microsoft.com/office/powerpoint/2010/main" val="15276645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 Node in Doubly Linked List (3)</a:t>
            </a:r>
          </a:p>
        </p:txBody>
      </p:sp>
      <p:sp>
        <p:nvSpPr>
          <p:cNvPr id="3" name="Content Placeholder 2"/>
          <p:cNvSpPr>
            <a:spLocks noGrp="1"/>
          </p:cNvSpPr>
          <p:nvPr>
            <p:ph idx="1"/>
          </p:nvPr>
        </p:nvSpPr>
        <p:spPr>
          <a:xfrm>
            <a:off x="323850" y="1124744"/>
            <a:ext cx="8496300" cy="601907"/>
          </a:xfrm>
        </p:spPr>
        <p:txBody>
          <a:bodyPr/>
          <a:lstStyle/>
          <a:p>
            <a:r>
              <a:rPr lang="en-US" dirty="0"/>
              <a:t>To add a new item after the linked list node pointed by </a:t>
            </a:r>
            <a:r>
              <a:rPr lang="en-US" dirty="0">
                <a:solidFill>
                  <a:srgbClr val="0070C0"/>
                </a:solidFill>
                <a:latin typeface="Consolas" panose="020B0609020204030204" pitchFamily="49" charset="0"/>
                <a:cs typeface="Courier New" panose="02070309020205020404" pitchFamily="49" charset="0"/>
              </a:rPr>
              <a:t>current</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69</a:t>
            </a:fld>
            <a:endParaRPr lang="en-GB" dirty="0"/>
          </a:p>
        </p:txBody>
      </p:sp>
      <p:sp>
        <p:nvSpPr>
          <p:cNvPr id="39" name="TextBox 38"/>
          <p:cNvSpPr txBox="1"/>
          <p:nvPr/>
        </p:nvSpPr>
        <p:spPr>
          <a:xfrm>
            <a:off x="467544" y="4205867"/>
            <a:ext cx="5722380" cy="1938992"/>
          </a:xfrm>
          <a:prstGeom prst="rect">
            <a:avLst/>
          </a:prstGeom>
          <a:noFill/>
        </p:spPr>
        <p:txBody>
          <a:bodyPr wrap="square" rtlCol="0">
            <a:spAutoFit/>
          </a:bodyPr>
          <a:lstStyle/>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 = new </a:t>
            </a:r>
            <a:r>
              <a:rPr lang="en-US" sz="2000" dirty="0" err="1">
                <a:latin typeface="Consolas" panose="020B0609020204030204" pitchFamily="49" charset="0"/>
                <a:cs typeface="Courier New" panose="02070309020205020404" pitchFamily="49" charset="0"/>
              </a:rPr>
              <a:t>DoublyLinkedListNode</a:t>
            </a:r>
            <a:endParaRPr lang="en-US" sz="2000" dirty="0">
              <a:latin typeface="Consolas" panose="020B0609020204030204" pitchFamily="49" charset="0"/>
              <a:cs typeface="Courier New" panose="02070309020205020404" pitchFamily="49" charset="0"/>
            </a:endParaRP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 current;</a:t>
            </a: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-&gt;next = current-&gt;next;</a:t>
            </a: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-&gt;next = </a:t>
            </a:r>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a:t>
            </a:r>
          </a:p>
          <a:p>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-&gt;next-&gt;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 </a:t>
            </a:r>
            <a:r>
              <a:rPr lang="en-US" sz="2000" dirty="0" err="1">
                <a:latin typeface="Consolas" panose="020B0609020204030204" pitchFamily="49" charset="0"/>
                <a:cs typeface="Courier New" panose="02070309020205020404" pitchFamily="49" charset="0"/>
              </a:rPr>
              <a:t>newNode</a:t>
            </a:r>
            <a:r>
              <a:rPr lang="en-US" sz="2000" dirty="0">
                <a:latin typeface="Consolas" panose="020B0609020204030204" pitchFamily="49" charset="0"/>
                <a:cs typeface="Courier New" panose="02070309020205020404" pitchFamily="49" charset="0"/>
              </a:rPr>
              <a:t>;</a:t>
            </a:r>
          </a:p>
          <a:p>
            <a:r>
              <a:rPr lang="en-US" sz="2000" b="1" dirty="0">
                <a:solidFill>
                  <a:srgbClr val="0070C0"/>
                </a:solidFill>
                <a:latin typeface="Consolas" panose="020B0609020204030204" pitchFamily="49" charset="0"/>
                <a:cs typeface="Courier New" panose="02070309020205020404" pitchFamily="49" charset="0"/>
              </a:rPr>
              <a:t>current = </a:t>
            </a:r>
            <a:r>
              <a:rPr lang="en-US" sz="2000" b="1" dirty="0" err="1">
                <a:solidFill>
                  <a:srgbClr val="0070C0"/>
                </a:solidFill>
                <a:latin typeface="Consolas" panose="020B0609020204030204" pitchFamily="49" charset="0"/>
                <a:cs typeface="Courier New" panose="02070309020205020404" pitchFamily="49" charset="0"/>
              </a:rPr>
              <a:t>newNode</a:t>
            </a:r>
            <a:r>
              <a:rPr lang="en-US" sz="2000" b="1" dirty="0">
                <a:solidFill>
                  <a:srgbClr val="0070C0"/>
                </a:solidFill>
                <a:latin typeface="Consolas" panose="020B0609020204030204" pitchFamily="49" charset="0"/>
                <a:cs typeface="Courier New" panose="02070309020205020404" pitchFamily="49" charset="0"/>
              </a:rPr>
              <a:t>;</a:t>
            </a:r>
          </a:p>
        </p:txBody>
      </p:sp>
      <p:sp>
        <p:nvSpPr>
          <p:cNvPr id="50" name="Rectangle 4"/>
          <p:cNvSpPr>
            <a:spLocks noChangeArrowheads="1"/>
          </p:cNvSpPr>
          <p:nvPr/>
        </p:nvSpPr>
        <p:spPr bwMode="auto">
          <a:xfrm>
            <a:off x="977280" y="1875752"/>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endParaRPr lang="zh-CN" sz="2400">
              <a:latin typeface="+mn-lt"/>
              <a:ea typeface="SimSun" pitchFamily="2" charset="-122"/>
            </a:endParaRPr>
          </a:p>
        </p:txBody>
      </p:sp>
      <p:sp>
        <p:nvSpPr>
          <p:cNvPr id="51" name="Rectangle 5"/>
          <p:cNvSpPr>
            <a:spLocks noChangeArrowheads="1"/>
          </p:cNvSpPr>
          <p:nvPr/>
        </p:nvSpPr>
        <p:spPr bwMode="auto">
          <a:xfrm>
            <a:off x="3491880" y="1875752"/>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a</a:t>
            </a:r>
          </a:p>
        </p:txBody>
      </p:sp>
      <p:sp>
        <p:nvSpPr>
          <p:cNvPr id="52" name="Rectangle 6"/>
          <p:cNvSpPr>
            <a:spLocks noChangeArrowheads="1"/>
          </p:cNvSpPr>
          <p:nvPr/>
        </p:nvSpPr>
        <p:spPr bwMode="auto">
          <a:xfrm>
            <a:off x="7378080" y="1875752"/>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c</a:t>
            </a:r>
          </a:p>
        </p:txBody>
      </p:sp>
      <p:sp>
        <p:nvSpPr>
          <p:cNvPr id="53" name="Text Box 7"/>
          <p:cNvSpPr txBox="1">
            <a:spLocks noChangeArrowheads="1"/>
          </p:cNvSpPr>
          <p:nvPr/>
        </p:nvSpPr>
        <p:spPr bwMode="auto">
          <a:xfrm>
            <a:off x="901080" y="3171152"/>
            <a:ext cx="990600" cy="461665"/>
          </a:xfrm>
          <a:prstGeom prst="rect">
            <a:avLst/>
          </a:prstGeom>
          <a:noFill/>
          <a:ln w="9525">
            <a:noFill/>
            <a:miter lim="800000"/>
            <a:headEnd/>
            <a:tailEnd type="none" w="lg" len="lg"/>
          </a:ln>
        </p:spPr>
        <p:txBody>
          <a:bodyPr wrap="square">
            <a:spAutoFit/>
          </a:bodyPr>
          <a:lstStyle/>
          <a:p>
            <a:r>
              <a:rPr lang="en-US" altLang="zh-CN" sz="2400" dirty="0">
                <a:latin typeface="+mn-lt"/>
                <a:ea typeface="SimSun" pitchFamily="2" charset="-122"/>
              </a:rPr>
              <a:t>head</a:t>
            </a:r>
          </a:p>
        </p:txBody>
      </p:sp>
      <p:sp>
        <p:nvSpPr>
          <p:cNvPr id="54" name="Line 8"/>
          <p:cNvSpPr>
            <a:spLocks noChangeShapeType="1"/>
          </p:cNvSpPr>
          <p:nvPr/>
        </p:nvSpPr>
        <p:spPr bwMode="auto">
          <a:xfrm flipV="1">
            <a:off x="1891680" y="2066252"/>
            <a:ext cx="16002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55" name="Line 10"/>
          <p:cNvSpPr>
            <a:spLocks noChangeShapeType="1"/>
          </p:cNvSpPr>
          <p:nvPr/>
        </p:nvSpPr>
        <p:spPr bwMode="auto">
          <a:xfrm flipH="1" flipV="1">
            <a:off x="977280" y="2637752"/>
            <a:ext cx="2286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56" name="Oval 11"/>
          <p:cNvSpPr>
            <a:spLocks noChangeAspect="1" noChangeArrowheads="1"/>
          </p:cNvSpPr>
          <p:nvPr/>
        </p:nvSpPr>
        <p:spPr bwMode="auto">
          <a:xfrm>
            <a:off x="8216280" y="2028152"/>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grpSp>
        <p:nvGrpSpPr>
          <p:cNvPr id="57" name="Group 12"/>
          <p:cNvGrpSpPr>
            <a:grpSpLocks/>
          </p:cNvGrpSpPr>
          <p:nvPr/>
        </p:nvGrpSpPr>
        <p:grpSpPr bwMode="auto">
          <a:xfrm>
            <a:off x="1663080" y="1875752"/>
            <a:ext cx="381000" cy="381000"/>
            <a:chOff x="1104" y="1008"/>
            <a:chExt cx="240" cy="240"/>
          </a:xfrm>
        </p:grpSpPr>
        <p:sp>
          <p:nvSpPr>
            <p:cNvPr id="58" name="Line 13"/>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59" name="Line 14"/>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60" name="Group 15"/>
          <p:cNvGrpSpPr>
            <a:grpSpLocks/>
          </p:cNvGrpSpPr>
          <p:nvPr/>
        </p:nvGrpSpPr>
        <p:grpSpPr bwMode="auto">
          <a:xfrm>
            <a:off x="4177680" y="1875752"/>
            <a:ext cx="381000" cy="381000"/>
            <a:chOff x="1104" y="1008"/>
            <a:chExt cx="240" cy="240"/>
          </a:xfrm>
        </p:grpSpPr>
        <p:sp>
          <p:nvSpPr>
            <p:cNvPr id="61" name="Line 16"/>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62" name="Line 17"/>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63" name="Group 18"/>
          <p:cNvGrpSpPr>
            <a:grpSpLocks/>
          </p:cNvGrpSpPr>
          <p:nvPr/>
        </p:nvGrpSpPr>
        <p:grpSpPr bwMode="auto">
          <a:xfrm>
            <a:off x="8063880" y="1875752"/>
            <a:ext cx="381000" cy="381000"/>
            <a:chOff x="1104" y="1008"/>
            <a:chExt cx="240" cy="240"/>
          </a:xfrm>
        </p:grpSpPr>
        <p:sp>
          <p:nvSpPr>
            <p:cNvPr id="64" name="Line 19"/>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65" name="Line 20"/>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66" name="Group 21"/>
          <p:cNvGrpSpPr>
            <a:grpSpLocks/>
          </p:cNvGrpSpPr>
          <p:nvPr/>
        </p:nvGrpSpPr>
        <p:grpSpPr bwMode="auto">
          <a:xfrm flipH="1" flipV="1">
            <a:off x="977280" y="2256752"/>
            <a:ext cx="381000" cy="381000"/>
            <a:chOff x="1104" y="1008"/>
            <a:chExt cx="240" cy="240"/>
          </a:xfrm>
        </p:grpSpPr>
        <p:sp>
          <p:nvSpPr>
            <p:cNvPr id="67" name="Line 22"/>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68" name="Line 23"/>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69" name="Group 24"/>
          <p:cNvGrpSpPr>
            <a:grpSpLocks/>
          </p:cNvGrpSpPr>
          <p:nvPr/>
        </p:nvGrpSpPr>
        <p:grpSpPr bwMode="auto">
          <a:xfrm flipH="1" flipV="1">
            <a:off x="3491880" y="2256752"/>
            <a:ext cx="381000" cy="381000"/>
            <a:chOff x="1104" y="1008"/>
            <a:chExt cx="240" cy="240"/>
          </a:xfrm>
        </p:grpSpPr>
        <p:sp>
          <p:nvSpPr>
            <p:cNvPr id="70" name="Line 25"/>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71" name="Line 26"/>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72" name="Group 27"/>
          <p:cNvGrpSpPr>
            <a:grpSpLocks/>
          </p:cNvGrpSpPr>
          <p:nvPr/>
        </p:nvGrpSpPr>
        <p:grpSpPr bwMode="auto">
          <a:xfrm flipH="1" flipV="1">
            <a:off x="7378080" y="2256752"/>
            <a:ext cx="381000" cy="381000"/>
            <a:chOff x="1104" y="1008"/>
            <a:chExt cx="240" cy="240"/>
          </a:xfrm>
        </p:grpSpPr>
        <p:sp>
          <p:nvSpPr>
            <p:cNvPr id="73" name="Line 28"/>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74" name="Line 29"/>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75" name="Line 30"/>
          <p:cNvSpPr>
            <a:spLocks noChangeShapeType="1"/>
          </p:cNvSpPr>
          <p:nvPr/>
        </p:nvSpPr>
        <p:spPr bwMode="auto">
          <a:xfrm flipH="1">
            <a:off x="2044080" y="2447252"/>
            <a:ext cx="16764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76" name="Oval 32"/>
          <p:cNvSpPr>
            <a:spLocks noChangeAspect="1" noChangeArrowheads="1"/>
          </p:cNvSpPr>
          <p:nvPr/>
        </p:nvSpPr>
        <p:spPr bwMode="auto">
          <a:xfrm>
            <a:off x="1129680" y="2409152"/>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sp>
        <p:nvSpPr>
          <p:cNvPr id="77" name="Line 33"/>
          <p:cNvSpPr>
            <a:spLocks noChangeShapeType="1"/>
          </p:cNvSpPr>
          <p:nvPr/>
        </p:nvSpPr>
        <p:spPr bwMode="auto">
          <a:xfrm flipH="1" flipV="1">
            <a:off x="7378080" y="2637752"/>
            <a:ext cx="762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78" name="Text Box 34"/>
          <p:cNvSpPr txBox="1">
            <a:spLocks noChangeArrowheads="1"/>
          </p:cNvSpPr>
          <p:nvPr/>
        </p:nvSpPr>
        <p:spPr bwMode="auto">
          <a:xfrm>
            <a:off x="7263780" y="3247352"/>
            <a:ext cx="590546" cy="461665"/>
          </a:xfrm>
          <a:prstGeom prst="rect">
            <a:avLst/>
          </a:prstGeom>
          <a:noFill/>
          <a:ln w="9525">
            <a:noFill/>
            <a:miter lim="800000"/>
            <a:headEnd/>
            <a:tailEnd type="none" w="lg" len="lg"/>
          </a:ln>
        </p:spPr>
        <p:txBody>
          <a:bodyPr wrap="none">
            <a:spAutoFit/>
          </a:bodyPr>
          <a:lstStyle/>
          <a:p>
            <a:r>
              <a:rPr lang="en-US" altLang="zh-CN" sz="2400">
                <a:latin typeface="+mn-lt"/>
                <a:ea typeface="SimSun" pitchFamily="2" charset="-122"/>
              </a:rPr>
              <a:t>tail</a:t>
            </a:r>
          </a:p>
        </p:txBody>
      </p:sp>
      <p:sp>
        <p:nvSpPr>
          <p:cNvPr id="79" name="Rectangle 36"/>
          <p:cNvSpPr>
            <a:spLocks noChangeArrowheads="1"/>
          </p:cNvSpPr>
          <p:nvPr/>
        </p:nvSpPr>
        <p:spPr bwMode="auto">
          <a:xfrm>
            <a:off x="5396880" y="3094952"/>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b</a:t>
            </a:r>
          </a:p>
        </p:txBody>
      </p:sp>
      <p:grpSp>
        <p:nvGrpSpPr>
          <p:cNvPr id="80" name="Group 37"/>
          <p:cNvGrpSpPr>
            <a:grpSpLocks/>
          </p:cNvGrpSpPr>
          <p:nvPr/>
        </p:nvGrpSpPr>
        <p:grpSpPr bwMode="auto">
          <a:xfrm>
            <a:off x="6082680" y="3094952"/>
            <a:ext cx="381000" cy="381000"/>
            <a:chOff x="1104" y="1008"/>
            <a:chExt cx="240" cy="240"/>
          </a:xfrm>
        </p:grpSpPr>
        <p:sp>
          <p:nvSpPr>
            <p:cNvPr id="81" name="Line 38"/>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82" name="Line 39"/>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83" name="Group 40"/>
          <p:cNvGrpSpPr>
            <a:grpSpLocks/>
          </p:cNvGrpSpPr>
          <p:nvPr/>
        </p:nvGrpSpPr>
        <p:grpSpPr bwMode="auto">
          <a:xfrm flipH="1" flipV="1">
            <a:off x="5396880" y="3475952"/>
            <a:ext cx="381000" cy="381000"/>
            <a:chOff x="1104" y="1008"/>
            <a:chExt cx="240" cy="240"/>
          </a:xfrm>
        </p:grpSpPr>
        <p:sp>
          <p:nvSpPr>
            <p:cNvPr id="84" name="Line 41"/>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85" name="Line 42"/>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86" name="Text Box 43"/>
          <p:cNvSpPr txBox="1">
            <a:spLocks noChangeArrowheads="1"/>
          </p:cNvSpPr>
          <p:nvPr/>
        </p:nvSpPr>
        <p:spPr bwMode="auto">
          <a:xfrm>
            <a:off x="3171205" y="3552152"/>
            <a:ext cx="1154611" cy="461665"/>
          </a:xfrm>
          <a:prstGeom prst="rect">
            <a:avLst/>
          </a:prstGeom>
          <a:noFill/>
          <a:ln w="9525">
            <a:noFill/>
            <a:miter lim="800000"/>
            <a:headEnd/>
            <a:tailEnd type="none" w="lg" len="lg"/>
          </a:ln>
        </p:spPr>
        <p:txBody>
          <a:bodyPr wrap="none">
            <a:spAutoFit/>
          </a:bodyPr>
          <a:lstStyle/>
          <a:p>
            <a:r>
              <a:rPr lang="en-US" altLang="zh-CN" sz="2400">
                <a:latin typeface="+mn-lt"/>
                <a:ea typeface="SimSun" pitchFamily="2" charset="-122"/>
              </a:rPr>
              <a:t>current</a:t>
            </a:r>
          </a:p>
        </p:txBody>
      </p:sp>
      <p:sp>
        <p:nvSpPr>
          <p:cNvPr id="87" name="Line 44"/>
          <p:cNvSpPr>
            <a:spLocks noChangeShapeType="1"/>
          </p:cNvSpPr>
          <p:nvPr/>
        </p:nvSpPr>
        <p:spPr bwMode="auto">
          <a:xfrm flipV="1">
            <a:off x="4253880" y="3552152"/>
            <a:ext cx="1066800" cy="2286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30" name="Line 45"/>
          <p:cNvSpPr>
            <a:spLocks noChangeShapeType="1"/>
          </p:cNvSpPr>
          <p:nvPr/>
        </p:nvSpPr>
        <p:spPr bwMode="auto">
          <a:xfrm flipH="1" flipV="1">
            <a:off x="4558680" y="2637752"/>
            <a:ext cx="1066800" cy="1066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31" name="Line 46"/>
          <p:cNvSpPr>
            <a:spLocks noChangeShapeType="1"/>
          </p:cNvSpPr>
          <p:nvPr/>
        </p:nvSpPr>
        <p:spPr bwMode="auto">
          <a:xfrm>
            <a:off x="4406280" y="2104352"/>
            <a:ext cx="990600" cy="9906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32" name="Line 48"/>
          <p:cNvSpPr>
            <a:spLocks noChangeShapeType="1"/>
          </p:cNvSpPr>
          <p:nvPr/>
        </p:nvSpPr>
        <p:spPr bwMode="auto">
          <a:xfrm flipV="1">
            <a:off x="6311280" y="2104352"/>
            <a:ext cx="1066800" cy="11430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33" name="Line 49"/>
          <p:cNvSpPr>
            <a:spLocks noChangeShapeType="1"/>
          </p:cNvSpPr>
          <p:nvPr/>
        </p:nvSpPr>
        <p:spPr bwMode="auto">
          <a:xfrm flipH="1">
            <a:off x="6463680" y="2485352"/>
            <a:ext cx="1066800" cy="1219200"/>
          </a:xfrm>
          <a:prstGeom prst="line">
            <a:avLst/>
          </a:prstGeom>
          <a:noFill/>
          <a:ln w="9525">
            <a:solidFill>
              <a:schemeClr val="tx1"/>
            </a:solidFill>
            <a:round/>
            <a:headEnd/>
            <a:tailEnd type="triangle" w="lg" len="lg"/>
          </a:ln>
        </p:spPr>
        <p:txBody>
          <a:bodyPr/>
          <a:lstStyle/>
          <a:p>
            <a:endParaRPr lang="en-US">
              <a:latin typeface="+mn-lt"/>
            </a:endParaRPr>
          </a:p>
        </p:txBody>
      </p:sp>
    </p:spTree>
    <p:extLst>
      <p:ext uri="{BB962C8B-B14F-4D97-AF65-F5344CB8AC3E}">
        <p14:creationId xmlns:p14="http://schemas.microsoft.com/office/powerpoint/2010/main" val="1888861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be the total comparisons in n-1 passes? (recap)</a:t>
            </a:r>
          </a:p>
        </p:txBody>
      </p:sp>
      <p:pic>
        <p:nvPicPr>
          <p:cNvPr id="6" name="Content Placeholder 5"/>
          <p:cNvPicPr>
            <a:picLocks noGrp="1" noChangeAspect="1"/>
          </p:cNvPicPr>
          <p:nvPr>
            <p:ph idx="1"/>
          </p:nvPr>
        </p:nvPicPr>
        <p:blipFill rotWithShape="1">
          <a:blip r:embed="rId2"/>
          <a:srcRect l="-282" t="-93" r="5084" b="3705"/>
          <a:stretch/>
        </p:blipFill>
        <p:spPr>
          <a:xfrm>
            <a:off x="575556" y="1279487"/>
            <a:ext cx="7992888" cy="4764139"/>
          </a:xfrm>
          <a:prstGeom prst="rect">
            <a:avLst/>
          </a:prstGeom>
        </p:spPr>
      </p:pic>
      <p:sp>
        <p:nvSpPr>
          <p:cNvPr id="4" name="Footer Placeholder 3"/>
          <p:cNvSpPr>
            <a:spLocks noGrp="1"/>
          </p:cNvSpPr>
          <p:nvPr>
            <p:ph type="ftr" sz="quarter" idx="10"/>
          </p:nvPr>
        </p:nvSpPr>
        <p:spPr/>
        <p:txBody>
          <a:bodyPr/>
          <a:lstStyle/>
          <a:p>
            <a:r>
              <a:rPr lang="en-GB" smtClean="0"/>
              <a:t>4-Array Sorting</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7</a:t>
            </a:fld>
            <a:endParaRPr lang="en-GB"/>
          </a:p>
        </p:txBody>
      </p:sp>
    </p:spTree>
    <p:extLst>
      <p:ext uri="{BB962C8B-B14F-4D97-AF65-F5344CB8AC3E}">
        <p14:creationId xmlns:p14="http://schemas.microsoft.com/office/powerpoint/2010/main" val="286535181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Node From Doubly Linked List</a:t>
            </a:r>
          </a:p>
        </p:txBody>
      </p:sp>
      <p:sp>
        <p:nvSpPr>
          <p:cNvPr id="3" name="Content Placeholder 2"/>
          <p:cNvSpPr>
            <a:spLocks noGrp="1"/>
          </p:cNvSpPr>
          <p:nvPr>
            <p:ph idx="1"/>
          </p:nvPr>
        </p:nvSpPr>
        <p:spPr>
          <a:xfrm>
            <a:off x="323850" y="1124744"/>
            <a:ext cx="8496300" cy="576064"/>
          </a:xfrm>
        </p:spPr>
        <p:txBody>
          <a:bodyPr/>
          <a:lstStyle/>
          <a:p>
            <a:r>
              <a:rPr lang="en-US" dirty="0"/>
              <a:t>Suppose </a:t>
            </a:r>
            <a:r>
              <a:rPr lang="en-US" dirty="0">
                <a:solidFill>
                  <a:srgbClr val="0070C0"/>
                </a:solidFill>
                <a:latin typeface="Consolas" panose="020B0609020204030204" pitchFamily="49" charset="0"/>
                <a:cs typeface="Courier New" panose="02070309020205020404" pitchFamily="49" charset="0"/>
              </a:rPr>
              <a:t>current</a:t>
            </a:r>
            <a:r>
              <a:rPr lang="en-US" dirty="0">
                <a:solidFill>
                  <a:srgbClr val="0070C0"/>
                </a:solidFill>
                <a:cs typeface="Courier New" panose="02070309020205020404" pitchFamily="49" charset="0"/>
              </a:rPr>
              <a:t> </a:t>
            </a:r>
            <a:r>
              <a:rPr lang="en-US" dirty="0"/>
              <a:t>points to the node to be deleted from the list </a:t>
            </a:r>
          </a:p>
          <a:p>
            <a:endParaRPr lang="en-US" dirty="0"/>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70</a:t>
            </a:fld>
            <a:endParaRPr lang="en-GB"/>
          </a:p>
        </p:txBody>
      </p:sp>
      <p:sp>
        <p:nvSpPr>
          <p:cNvPr id="47" name="TextBox 46"/>
          <p:cNvSpPr txBox="1"/>
          <p:nvPr/>
        </p:nvSpPr>
        <p:spPr>
          <a:xfrm>
            <a:off x="467544" y="4581128"/>
            <a:ext cx="5832648" cy="1631216"/>
          </a:xfrm>
          <a:prstGeom prst="rect">
            <a:avLst/>
          </a:prstGeom>
          <a:noFill/>
        </p:spPr>
        <p:txBody>
          <a:bodyPr wrap="square" rtlCol="0">
            <a:spAutoFit/>
          </a:bodyPr>
          <a:lstStyle/>
          <a:p>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 = current; </a:t>
            </a:r>
          </a:p>
          <a:p>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-&gt;next = </a:t>
            </a:r>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-&gt;next; </a:t>
            </a:r>
          </a:p>
          <a:p>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-&gt;next-&gt;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 </a:t>
            </a:r>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a:t>
            </a:r>
          </a:p>
          <a:p>
            <a:r>
              <a:rPr lang="en-US" sz="2000" dirty="0">
                <a:latin typeface="Consolas" panose="020B0609020204030204" pitchFamily="49" charset="0"/>
                <a:cs typeface="Courier New" panose="02070309020205020404" pitchFamily="49" charset="0"/>
              </a:rPr>
              <a:t>current = </a:t>
            </a:r>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a:t>
            </a:r>
          </a:p>
          <a:p>
            <a:r>
              <a:rPr lang="en-US" sz="2000" dirty="0">
                <a:latin typeface="Consolas" panose="020B0609020204030204" pitchFamily="49" charset="0"/>
                <a:cs typeface="Courier New" panose="02070309020205020404" pitchFamily="49" charset="0"/>
              </a:rPr>
              <a:t>delete </a:t>
            </a:r>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a:t>
            </a:r>
          </a:p>
        </p:txBody>
      </p:sp>
      <p:sp>
        <p:nvSpPr>
          <p:cNvPr id="48" name="Rectangle 4"/>
          <p:cNvSpPr>
            <a:spLocks noChangeArrowheads="1"/>
          </p:cNvSpPr>
          <p:nvPr/>
        </p:nvSpPr>
        <p:spPr bwMode="auto">
          <a:xfrm>
            <a:off x="869268" y="2011894"/>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endParaRPr lang="zh-CN" sz="2400">
              <a:latin typeface="+mn-lt"/>
              <a:ea typeface="SimSun" pitchFamily="2" charset="-122"/>
            </a:endParaRPr>
          </a:p>
        </p:txBody>
      </p:sp>
      <p:sp>
        <p:nvSpPr>
          <p:cNvPr id="49" name="Rectangle 5"/>
          <p:cNvSpPr>
            <a:spLocks noChangeArrowheads="1"/>
          </p:cNvSpPr>
          <p:nvPr/>
        </p:nvSpPr>
        <p:spPr bwMode="auto">
          <a:xfrm>
            <a:off x="3383868" y="2011894"/>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a</a:t>
            </a:r>
          </a:p>
        </p:txBody>
      </p:sp>
      <p:sp>
        <p:nvSpPr>
          <p:cNvPr id="50" name="Rectangle 6"/>
          <p:cNvSpPr>
            <a:spLocks noChangeArrowheads="1"/>
          </p:cNvSpPr>
          <p:nvPr/>
        </p:nvSpPr>
        <p:spPr bwMode="auto">
          <a:xfrm>
            <a:off x="7270068" y="2011894"/>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c</a:t>
            </a:r>
          </a:p>
        </p:txBody>
      </p:sp>
      <p:sp>
        <p:nvSpPr>
          <p:cNvPr id="51" name="Text Box 7"/>
          <p:cNvSpPr txBox="1">
            <a:spLocks noChangeArrowheads="1"/>
          </p:cNvSpPr>
          <p:nvPr/>
        </p:nvSpPr>
        <p:spPr bwMode="auto">
          <a:xfrm>
            <a:off x="793068" y="3307294"/>
            <a:ext cx="990600" cy="461665"/>
          </a:xfrm>
          <a:prstGeom prst="rect">
            <a:avLst/>
          </a:prstGeom>
          <a:noFill/>
          <a:ln w="9525">
            <a:noFill/>
            <a:miter lim="800000"/>
            <a:headEnd/>
            <a:tailEnd type="none" w="lg" len="lg"/>
          </a:ln>
        </p:spPr>
        <p:txBody>
          <a:bodyPr wrap="square">
            <a:spAutoFit/>
          </a:bodyPr>
          <a:lstStyle/>
          <a:p>
            <a:r>
              <a:rPr lang="en-US" altLang="zh-CN" sz="2400" dirty="0">
                <a:latin typeface="+mn-lt"/>
                <a:ea typeface="SimSun" pitchFamily="2" charset="-122"/>
              </a:rPr>
              <a:t>head</a:t>
            </a:r>
          </a:p>
        </p:txBody>
      </p:sp>
      <p:sp>
        <p:nvSpPr>
          <p:cNvPr id="52" name="Line 8"/>
          <p:cNvSpPr>
            <a:spLocks noChangeShapeType="1"/>
          </p:cNvSpPr>
          <p:nvPr/>
        </p:nvSpPr>
        <p:spPr bwMode="auto">
          <a:xfrm flipV="1">
            <a:off x="1783668" y="2202394"/>
            <a:ext cx="16002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53" name="Line 9"/>
          <p:cNvSpPr>
            <a:spLocks noChangeShapeType="1"/>
          </p:cNvSpPr>
          <p:nvPr/>
        </p:nvSpPr>
        <p:spPr bwMode="auto">
          <a:xfrm flipH="1" flipV="1">
            <a:off x="869268" y="2773894"/>
            <a:ext cx="2286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54" name="Oval 10"/>
          <p:cNvSpPr>
            <a:spLocks noChangeAspect="1" noChangeArrowheads="1"/>
          </p:cNvSpPr>
          <p:nvPr/>
        </p:nvSpPr>
        <p:spPr bwMode="auto">
          <a:xfrm>
            <a:off x="8108268" y="2164294"/>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grpSp>
        <p:nvGrpSpPr>
          <p:cNvPr id="55" name="Group 11"/>
          <p:cNvGrpSpPr>
            <a:grpSpLocks/>
          </p:cNvGrpSpPr>
          <p:nvPr/>
        </p:nvGrpSpPr>
        <p:grpSpPr bwMode="auto">
          <a:xfrm>
            <a:off x="1555068" y="2011894"/>
            <a:ext cx="381000" cy="381000"/>
            <a:chOff x="1104" y="1008"/>
            <a:chExt cx="240" cy="240"/>
          </a:xfrm>
        </p:grpSpPr>
        <p:sp>
          <p:nvSpPr>
            <p:cNvPr id="56" name="Line 12"/>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57" name="Line 13"/>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58" name="Group 14"/>
          <p:cNvGrpSpPr>
            <a:grpSpLocks/>
          </p:cNvGrpSpPr>
          <p:nvPr/>
        </p:nvGrpSpPr>
        <p:grpSpPr bwMode="auto">
          <a:xfrm>
            <a:off x="4069668" y="2011894"/>
            <a:ext cx="381000" cy="381000"/>
            <a:chOff x="1104" y="1008"/>
            <a:chExt cx="240" cy="240"/>
          </a:xfrm>
        </p:grpSpPr>
        <p:sp>
          <p:nvSpPr>
            <p:cNvPr id="59" name="Line 15"/>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60" name="Line 16"/>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61" name="Group 17"/>
          <p:cNvGrpSpPr>
            <a:grpSpLocks/>
          </p:cNvGrpSpPr>
          <p:nvPr/>
        </p:nvGrpSpPr>
        <p:grpSpPr bwMode="auto">
          <a:xfrm>
            <a:off x="7955868" y="2011894"/>
            <a:ext cx="381000" cy="381000"/>
            <a:chOff x="1104" y="1008"/>
            <a:chExt cx="240" cy="240"/>
          </a:xfrm>
        </p:grpSpPr>
        <p:sp>
          <p:nvSpPr>
            <p:cNvPr id="62" name="Line 18"/>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63" name="Line 19"/>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64" name="Group 20"/>
          <p:cNvGrpSpPr>
            <a:grpSpLocks/>
          </p:cNvGrpSpPr>
          <p:nvPr/>
        </p:nvGrpSpPr>
        <p:grpSpPr bwMode="auto">
          <a:xfrm flipH="1" flipV="1">
            <a:off x="869268" y="2392894"/>
            <a:ext cx="381000" cy="381000"/>
            <a:chOff x="1104" y="1008"/>
            <a:chExt cx="240" cy="240"/>
          </a:xfrm>
        </p:grpSpPr>
        <p:sp>
          <p:nvSpPr>
            <p:cNvPr id="65" name="Line 21"/>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66" name="Line 22"/>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67" name="Group 23"/>
          <p:cNvGrpSpPr>
            <a:grpSpLocks/>
          </p:cNvGrpSpPr>
          <p:nvPr/>
        </p:nvGrpSpPr>
        <p:grpSpPr bwMode="auto">
          <a:xfrm flipH="1" flipV="1">
            <a:off x="3383868" y="2392894"/>
            <a:ext cx="381000" cy="381000"/>
            <a:chOff x="1104" y="1008"/>
            <a:chExt cx="240" cy="240"/>
          </a:xfrm>
        </p:grpSpPr>
        <p:sp>
          <p:nvSpPr>
            <p:cNvPr id="68" name="Line 24"/>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69" name="Line 25"/>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70" name="Group 26"/>
          <p:cNvGrpSpPr>
            <a:grpSpLocks/>
          </p:cNvGrpSpPr>
          <p:nvPr/>
        </p:nvGrpSpPr>
        <p:grpSpPr bwMode="auto">
          <a:xfrm flipH="1" flipV="1">
            <a:off x="7270068" y="2392894"/>
            <a:ext cx="381000" cy="381000"/>
            <a:chOff x="1104" y="1008"/>
            <a:chExt cx="240" cy="240"/>
          </a:xfrm>
        </p:grpSpPr>
        <p:sp>
          <p:nvSpPr>
            <p:cNvPr id="71" name="Line 27"/>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72" name="Line 28"/>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73" name="Line 29"/>
          <p:cNvSpPr>
            <a:spLocks noChangeShapeType="1"/>
          </p:cNvSpPr>
          <p:nvPr/>
        </p:nvSpPr>
        <p:spPr bwMode="auto">
          <a:xfrm flipH="1">
            <a:off x="1936068" y="2583394"/>
            <a:ext cx="16764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74" name="Oval 30"/>
          <p:cNvSpPr>
            <a:spLocks noChangeAspect="1" noChangeArrowheads="1"/>
          </p:cNvSpPr>
          <p:nvPr/>
        </p:nvSpPr>
        <p:spPr bwMode="auto">
          <a:xfrm>
            <a:off x="1021668" y="2545294"/>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sp>
        <p:nvSpPr>
          <p:cNvPr id="75" name="Rectangle 31"/>
          <p:cNvSpPr>
            <a:spLocks noChangeArrowheads="1"/>
          </p:cNvSpPr>
          <p:nvPr/>
        </p:nvSpPr>
        <p:spPr bwMode="auto">
          <a:xfrm>
            <a:off x="5288868" y="3231094"/>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b</a:t>
            </a:r>
          </a:p>
        </p:txBody>
      </p:sp>
      <p:grpSp>
        <p:nvGrpSpPr>
          <p:cNvPr id="76" name="Group 32"/>
          <p:cNvGrpSpPr>
            <a:grpSpLocks/>
          </p:cNvGrpSpPr>
          <p:nvPr/>
        </p:nvGrpSpPr>
        <p:grpSpPr bwMode="auto">
          <a:xfrm>
            <a:off x="5974668" y="3231094"/>
            <a:ext cx="381000" cy="381000"/>
            <a:chOff x="1104" y="1008"/>
            <a:chExt cx="240" cy="240"/>
          </a:xfrm>
        </p:grpSpPr>
        <p:sp>
          <p:nvSpPr>
            <p:cNvPr id="77" name="Line 33"/>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78" name="Line 34"/>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79" name="Group 35"/>
          <p:cNvGrpSpPr>
            <a:grpSpLocks/>
          </p:cNvGrpSpPr>
          <p:nvPr/>
        </p:nvGrpSpPr>
        <p:grpSpPr bwMode="auto">
          <a:xfrm flipH="1" flipV="1">
            <a:off x="5288868" y="3612094"/>
            <a:ext cx="381000" cy="381000"/>
            <a:chOff x="1104" y="1008"/>
            <a:chExt cx="240" cy="240"/>
          </a:xfrm>
        </p:grpSpPr>
        <p:sp>
          <p:nvSpPr>
            <p:cNvPr id="80" name="Line 36"/>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81" name="Line 37"/>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82" name="Text Box 38"/>
          <p:cNvSpPr txBox="1">
            <a:spLocks noChangeArrowheads="1"/>
          </p:cNvSpPr>
          <p:nvPr/>
        </p:nvSpPr>
        <p:spPr bwMode="auto">
          <a:xfrm>
            <a:off x="3063193" y="3688294"/>
            <a:ext cx="1154611" cy="461665"/>
          </a:xfrm>
          <a:prstGeom prst="rect">
            <a:avLst/>
          </a:prstGeom>
          <a:noFill/>
          <a:ln w="9525">
            <a:noFill/>
            <a:miter lim="800000"/>
            <a:headEnd/>
            <a:tailEnd type="none" w="lg" len="lg"/>
          </a:ln>
        </p:spPr>
        <p:txBody>
          <a:bodyPr wrap="none">
            <a:spAutoFit/>
          </a:bodyPr>
          <a:lstStyle/>
          <a:p>
            <a:r>
              <a:rPr lang="en-US" altLang="zh-CN" sz="2400">
                <a:latin typeface="+mn-lt"/>
                <a:ea typeface="SimSun" pitchFamily="2" charset="-122"/>
              </a:rPr>
              <a:t>current</a:t>
            </a:r>
          </a:p>
        </p:txBody>
      </p:sp>
      <p:sp>
        <p:nvSpPr>
          <p:cNvPr id="83" name="Line 39"/>
          <p:cNvSpPr>
            <a:spLocks noChangeShapeType="1"/>
          </p:cNvSpPr>
          <p:nvPr/>
        </p:nvSpPr>
        <p:spPr bwMode="auto">
          <a:xfrm flipV="1">
            <a:off x="4145868" y="3688294"/>
            <a:ext cx="1066800" cy="228600"/>
          </a:xfrm>
          <a:prstGeom prst="line">
            <a:avLst/>
          </a:prstGeom>
          <a:noFill/>
          <a:ln w="9525">
            <a:solidFill>
              <a:schemeClr val="tx1"/>
            </a:solidFill>
            <a:round/>
            <a:headEnd/>
            <a:tailEnd type="triangle" w="lg" len="lg"/>
          </a:ln>
        </p:spPr>
        <p:txBody>
          <a:bodyPr/>
          <a:lstStyle/>
          <a:p>
            <a:endParaRPr lang="en-US">
              <a:latin typeface="+mn-lt"/>
            </a:endParaRPr>
          </a:p>
        </p:txBody>
      </p:sp>
      <p:sp>
        <p:nvSpPr>
          <p:cNvPr id="84" name="Line 40"/>
          <p:cNvSpPr>
            <a:spLocks noChangeShapeType="1"/>
          </p:cNvSpPr>
          <p:nvPr/>
        </p:nvSpPr>
        <p:spPr bwMode="auto">
          <a:xfrm flipH="1" flipV="1">
            <a:off x="4450668" y="2773894"/>
            <a:ext cx="1066800" cy="1066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85" name="Line 41"/>
          <p:cNvSpPr>
            <a:spLocks noChangeShapeType="1"/>
          </p:cNvSpPr>
          <p:nvPr/>
        </p:nvSpPr>
        <p:spPr bwMode="auto">
          <a:xfrm>
            <a:off x="4298268" y="2240494"/>
            <a:ext cx="990600" cy="990600"/>
          </a:xfrm>
          <a:prstGeom prst="line">
            <a:avLst/>
          </a:prstGeom>
          <a:noFill/>
          <a:ln w="9525">
            <a:solidFill>
              <a:schemeClr val="tx1"/>
            </a:solidFill>
            <a:round/>
            <a:headEnd/>
            <a:tailEnd type="triangle" w="lg" len="lg"/>
          </a:ln>
        </p:spPr>
        <p:txBody>
          <a:bodyPr/>
          <a:lstStyle/>
          <a:p>
            <a:endParaRPr lang="en-US">
              <a:latin typeface="+mn-lt"/>
            </a:endParaRPr>
          </a:p>
        </p:txBody>
      </p:sp>
      <p:sp>
        <p:nvSpPr>
          <p:cNvPr id="86" name="Line 42"/>
          <p:cNvSpPr>
            <a:spLocks noChangeShapeType="1"/>
          </p:cNvSpPr>
          <p:nvPr/>
        </p:nvSpPr>
        <p:spPr bwMode="auto">
          <a:xfrm flipV="1">
            <a:off x="6203268" y="2240494"/>
            <a:ext cx="1066800" cy="1143000"/>
          </a:xfrm>
          <a:prstGeom prst="line">
            <a:avLst/>
          </a:prstGeom>
          <a:noFill/>
          <a:ln w="9525">
            <a:solidFill>
              <a:schemeClr val="tx1"/>
            </a:solidFill>
            <a:round/>
            <a:headEnd/>
            <a:tailEnd type="triangle" w="lg" len="lg"/>
          </a:ln>
        </p:spPr>
        <p:txBody>
          <a:bodyPr/>
          <a:lstStyle/>
          <a:p>
            <a:endParaRPr lang="en-US">
              <a:latin typeface="+mn-lt"/>
            </a:endParaRPr>
          </a:p>
        </p:txBody>
      </p:sp>
      <p:sp>
        <p:nvSpPr>
          <p:cNvPr id="87" name="Line 43"/>
          <p:cNvSpPr>
            <a:spLocks noChangeShapeType="1"/>
          </p:cNvSpPr>
          <p:nvPr/>
        </p:nvSpPr>
        <p:spPr bwMode="auto">
          <a:xfrm flipH="1">
            <a:off x="6355668" y="2621494"/>
            <a:ext cx="1066800" cy="1219200"/>
          </a:xfrm>
          <a:prstGeom prst="line">
            <a:avLst/>
          </a:prstGeom>
          <a:noFill/>
          <a:ln w="9525">
            <a:solidFill>
              <a:schemeClr val="tx1"/>
            </a:solidFill>
            <a:round/>
            <a:headEnd/>
            <a:tailEnd type="triangle" w="lg" len="lg"/>
          </a:ln>
        </p:spPr>
        <p:txBody>
          <a:bodyPr/>
          <a:lstStyle/>
          <a:p>
            <a:endParaRPr lang="en-US">
              <a:latin typeface="+mn-lt"/>
            </a:endParaRPr>
          </a:p>
        </p:txBody>
      </p:sp>
    </p:spTree>
    <p:extLst>
      <p:ext uri="{BB962C8B-B14F-4D97-AF65-F5344CB8AC3E}">
        <p14:creationId xmlns:p14="http://schemas.microsoft.com/office/powerpoint/2010/main" val="73043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Node From Doubly Linked List</a:t>
            </a:r>
          </a:p>
        </p:txBody>
      </p:sp>
      <p:sp>
        <p:nvSpPr>
          <p:cNvPr id="3" name="Content Placeholder 2"/>
          <p:cNvSpPr>
            <a:spLocks noGrp="1"/>
          </p:cNvSpPr>
          <p:nvPr>
            <p:ph idx="1"/>
          </p:nvPr>
        </p:nvSpPr>
        <p:spPr>
          <a:xfrm>
            <a:off x="323850" y="1124744"/>
            <a:ext cx="8496300" cy="576064"/>
          </a:xfrm>
        </p:spPr>
        <p:txBody>
          <a:bodyPr/>
          <a:lstStyle/>
          <a:p>
            <a:r>
              <a:rPr lang="en-US" dirty="0"/>
              <a:t>Suppose </a:t>
            </a:r>
            <a:r>
              <a:rPr lang="en-US" dirty="0">
                <a:solidFill>
                  <a:srgbClr val="0070C0"/>
                </a:solidFill>
                <a:latin typeface="Consolas" panose="020B0609020204030204" pitchFamily="49" charset="0"/>
                <a:cs typeface="Courier New" panose="02070309020205020404" pitchFamily="49" charset="0"/>
              </a:rPr>
              <a:t>current</a:t>
            </a:r>
            <a:r>
              <a:rPr lang="en-US" dirty="0">
                <a:solidFill>
                  <a:srgbClr val="0070C0"/>
                </a:solidFill>
                <a:cs typeface="Courier New" panose="02070309020205020404" pitchFamily="49" charset="0"/>
              </a:rPr>
              <a:t> </a:t>
            </a:r>
            <a:r>
              <a:rPr lang="en-US" dirty="0"/>
              <a:t>points to the node to be deleted from the list </a:t>
            </a:r>
          </a:p>
          <a:p>
            <a:endParaRPr lang="en-US" dirty="0"/>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71</a:t>
            </a:fld>
            <a:endParaRPr lang="en-GB"/>
          </a:p>
        </p:txBody>
      </p:sp>
      <p:sp>
        <p:nvSpPr>
          <p:cNvPr id="47" name="TextBox 46"/>
          <p:cNvSpPr txBox="1"/>
          <p:nvPr/>
        </p:nvSpPr>
        <p:spPr>
          <a:xfrm>
            <a:off x="467544" y="4581128"/>
            <a:ext cx="5832648" cy="1631216"/>
          </a:xfrm>
          <a:prstGeom prst="rect">
            <a:avLst/>
          </a:prstGeom>
          <a:noFill/>
        </p:spPr>
        <p:txBody>
          <a:bodyPr wrap="square" rtlCol="0">
            <a:spAutoFit/>
          </a:bodyPr>
          <a:lstStyle/>
          <a:p>
            <a:r>
              <a:rPr lang="en-US" sz="2000" b="1" dirty="0" err="1">
                <a:solidFill>
                  <a:srgbClr val="0070C0"/>
                </a:solidFill>
                <a:latin typeface="Consolas" panose="020B0609020204030204" pitchFamily="49" charset="0"/>
                <a:cs typeface="Courier New" panose="02070309020205020404" pitchFamily="49" charset="0"/>
              </a:rPr>
              <a:t>oldNode</a:t>
            </a:r>
            <a:r>
              <a:rPr lang="en-US" sz="2000" b="1" dirty="0">
                <a:solidFill>
                  <a:srgbClr val="0070C0"/>
                </a:solidFill>
                <a:latin typeface="Consolas" panose="020B0609020204030204" pitchFamily="49" charset="0"/>
                <a:cs typeface="Courier New" panose="02070309020205020404" pitchFamily="49" charset="0"/>
              </a:rPr>
              <a:t> = current; </a:t>
            </a:r>
          </a:p>
          <a:p>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-&gt;next = </a:t>
            </a:r>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-&gt;next; </a:t>
            </a:r>
          </a:p>
          <a:p>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-&gt;next-&gt;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 </a:t>
            </a:r>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a:t>
            </a:r>
          </a:p>
          <a:p>
            <a:r>
              <a:rPr lang="en-US" sz="2000" dirty="0">
                <a:latin typeface="Consolas" panose="020B0609020204030204" pitchFamily="49" charset="0"/>
                <a:cs typeface="Courier New" panose="02070309020205020404" pitchFamily="49" charset="0"/>
              </a:rPr>
              <a:t>current = </a:t>
            </a:r>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a:t>
            </a:r>
          </a:p>
          <a:p>
            <a:r>
              <a:rPr lang="en-US" sz="2000" dirty="0">
                <a:latin typeface="Consolas" panose="020B0609020204030204" pitchFamily="49" charset="0"/>
                <a:cs typeface="Courier New" panose="02070309020205020404" pitchFamily="49" charset="0"/>
              </a:rPr>
              <a:t>delete </a:t>
            </a:r>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a:t>
            </a:r>
          </a:p>
        </p:txBody>
      </p:sp>
      <p:sp>
        <p:nvSpPr>
          <p:cNvPr id="130" name="Rectangle 5"/>
          <p:cNvSpPr>
            <a:spLocks noChangeArrowheads="1"/>
          </p:cNvSpPr>
          <p:nvPr/>
        </p:nvSpPr>
        <p:spPr bwMode="auto">
          <a:xfrm>
            <a:off x="609600" y="20574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endParaRPr lang="zh-CN" sz="2400">
              <a:latin typeface="+mn-lt"/>
              <a:ea typeface="SimSun" pitchFamily="2" charset="-122"/>
            </a:endParaRPr>
          </a:p>
        </p:txBody>
      </p:sp>
      <p:sp>
        <p:nvSpPr>
          <p:cNvPr id="131" name="Rectangle 6"/>
          <p:cNvSpPr>
            <a:spLocks noChangeArrowheads="1"/>
          </p:cNvSpPr>
          <p:nvPr/>
        </p:nvSpPr>
        <p:spPr bwMode="auto">
          <a:xfrm>
            <a:off x="3124200" y="20574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a</a:t>
            </a:r>
          </a:p>
        </p:txBody>
      </p:sp>
      <p:sp>
        <p:nvSpPr>
          <p:cNvPr id="132" name="Rectangle 7"/>
          <p:cNvSpPr>
            <a:spLocks noChangeArrowheads="1"/>
          </p:cNvSpPr>
          <p:nvPr/>
        </p:nvSpPr>
        <p:spPr bwMode="auto">
          <a:xfrm>
            <a:off x="7010400" y="20574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c</a:t>
            </a:r>
          </a:p>
        </p:txBody>
      </p:sp>
      <p:sp>
        <p:nvSpPr>
          <p:cNvPr id="133" name="Text Box 8"/>
          <p:cNvSpPr txBox="1">
            <a:spLocks noChangeArrowheads="1"/>
          </p:cNvSpPr>
          <p:nvPr/>
        </p:nvSpPr>
        <p:spPr bwMode="auto">
          <a:xfrm>
            <a:off x="533400" y="3352800"/>
            <a:ext cx="990600" cy="461665"/>
          </a:xfrm>
          <a:prstGeom prst="rect">
            <a:avLst/>
          </a:prstGeom>
          <a:noFill/>
          <a:ln w="9525">
            <a:noFill/>
            <a:miter lim="800000"/>
            <a:headEnd/>
            <a:tailEnd type="none" w="lg" len="lg"/>
          </a:ln>
        </p:spPr>
        <p:txBody>
          <a:bodyPr wrap="square">
            <a:spAutoFit/>
          </a:bodyPr>
          <a:lstStyle/>
          <a:p>
            <a:r>
              <a:rPr lang="en-US" altLang="zh-CN" sz="2400" dirty="0">
                <a:latin typeface="+mn-lt"/>
                <a:ea typeface="SimSun" pitchFamily="2" charset="-122"/>
              </a:rPr>
              <a:t>head</a:t>
            </a:r>
          </a:p>
        </p:txBody>
      </p:sp>
      <p:sp>
        <p:nvSpPr>
          <p:cNvPr id="134" name="Line 9"/>
          <p:cNvSpPr>
            <a:spLocks noChangeShapeType="1"/>
          </p:cNvSpPr>
          <p:nvPr/>
        </p:nvSpPr>
        <p:spPr bwMode="auto">
          <a:xfrm flipV="1">
            <a:off x="1524000" y="2247900"/>
            <a:ext cx="16002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135" name="Line 10"/>
          <p:cNvSpPr>
            <a:spLocks noChangeShapeType="1"/>
          </p:cNvSpPr>
          <p:nvPr/>
        </p:nvSpPr>
        <p:spPr bwMode="auto">
          <a:xfrm flipH="1" flipV="1">
            <a:off x="609600" y="2819400"/>
            <a:ext cx="2286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36" name="Oval 11"/>
          <p:cNvSpPr>
            <a:spLocks noChangeAspect="1" noChangeArrowheads="1"/>
          </p:cNvSpPr>
          <p:nvPr/>
        </p:nvSpPr>
        <p:spPr bwMode="auto">
          <a:xfrm>
            <a:off x="7848600" y="2209800"/>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grpSp>
        <p:nvGrpSpPr>
          <p:cNvPr id="137" name="Group 12"/>
          <p:cNvGrpSpPr>
            <a:grpSpLocks/>
          </p:cNvGrpSpPr>
          <p:nvPr/>
        </p:nvGrpSpPr>
        <p:grpSpPr bwMode="auto">
          <a:xfrm>
            <a:off x="1295400" y="2057400"/>
            <a:ext cx="381000" cy="381000"/>
            <a:chOff x="1104" y="1008"/>
            <a:chExt cx="240" cy="240"/>
          </a:xfrm>
        </p:grpSpPr>
        <p:sp>
          <p:nvSpPr>
            <p:cNvPr id="138" name="Line 13"/>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39" name="Line 14"/>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40" name="Group 15"/>
          <p:cNvGrpSpPr>
            <a:grpSpLocks/>
          </p:cNvGrpSpPr>
          <p:nvPr/>
        </p:nvGrpSpPr>
        <p:grpSpPr bwMode="auto">
          <a:xfrm>
            <a:off x="3810000" y="2057400"/>
            <a:ext cx="381000" cy="381000"/>
            <a:chOff x="1104" y="1008"/>
            <a:chExt cx="240" cy="240"/>
          </a:xfrm>
        </p:grpSpPr>
        <p:sp>
          <p:nvSpPr>
            <p:cNvPr id="141" name="Line 16"/>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42" name="Line 17"/>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43" name="Group 18"/>
          <p:cNvGrpSpPr>
            <a:grpSpLocks/>
          </p:cNvGrpSpPr>
          <p:nvPr/>
        </p:nvGrpSpPr>
        <p:grpSpPr bwMode="auto">
          <a:xfrm>
            <a:off x="7696200" y="2057400"/>
            <a:ext cx="381000" cy="381000"/>
            <a:chOff x="1104" y="1008"/>
            <a:chExt cx="240" cy="240"/>
          </a:xfrm>
        </p:grpSpPr>
        <p:sp>
          <p:nvSpPr>
            <p:cNvPr id="144" name="Line 19"/>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45" name="Line 20"/>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46" name="Group 21"/>
          <p:cNvGrpSpPr>
            <a:grpSpLocks/>
          </p:cNvGrpSpPr>
          <p:nvPr/>
        </p:nvGrpSpPr>
        <p:grpSpPr bwMode="auto">
          <a:xfrm flipH="1" flipV="1">
            <a:off x="609600" y="2438400"/>
            <a:ext cx="381000" cy="381000"/>
            <a:chOff x="1104" y="1008"/>
            <a:chExt cx="240" cy="240"/>
          </a:xfrm>
        </p:grpSpPr>
        <p:sp>
          <p:nvSpPr>
            <p:cNvPr id="147" name="Line 22"/>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48" name="Line 23"/>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49" name="Group 24"/>
          <p:cNvGrpSpPr>
            <a:grpSpLocks/>
          </p:cNvGrpSpPr>
          <p:nvPr/>
        </p:nvGrpSpPr>
        <p:grpSpPr bwMode="auto">
          <a:xfrm flipH="1" flipV="1">
            <a:off x="3124200" y="2438400"/>
            <a:ext cx="381000" cy="381000"/>
            <a:chOff x="1104" y="1008"/>
            <a:chExt cx="240" cy="240"/>
          </a:xfrm>
        </p:grpSpPr>
        <p:sp>
          <p:nvSpPr>
            <p:cNvPr id="150" name="Line 25"/>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51" name="Line 26"/>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52" name="Group 27"/>
          <p:cNvGrpSpPr>
            <a:grpSpLocks/>
          </p:cNvGrpSpPr>
          <p:nvPr/>
        </p:nvGrpSpPr>
        <p:grpSpPr bwMode="auto">
          <a:xfrm flipH="1" flipV="1">
            <a:off x="7010400" y="2438400"/>
            <a:ext cx="381000" cy="381000"/>
            <a:chOff x="1104" y="1008"/>
            <a:chExt cx="240" cy="240"/>
          </a:xfrm>
        </p:grpSpPr>
        <p:sp>
          <p:nvSpPr>
            <p:cNvPr id="153" name="Line 28"/>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54" name="Line 29"/>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155" name="Line 30"/>
          <p:cNvSpPr>
            <a:spLocks noChangeShapeType="1"/>
          </p:cNvSpPr>
          <p:nvPr/>
        </p:nvSpPr>
        <p:spPr bwMode="auto">
          <a:xfrm flipH="1">
            <a:off x="1676400" y="2628900"/>
            <a:ext cx="16764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156" name="Oval 31"/>
          <p:cNvSpPr>
            <a:spLocks noChangeAspect="1" noChangeArrowheads="1"/>
          </p:cNvSpPr>
          <p:nvPr/>
        </p:nvSpPr>
        <p:spPr bwMode="auto">
          <a:xfrm>
            <a:off x="762000" y="2590800"/>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sp>
        <p:nvSpPr>
          <p:cNvPr id="157" name="Rectangle 32"/>
          <p:cNvSpPr>
            <a:spLocks noChangeArrowheads="1"/>
          </p:cNvSpPr>
          <p:nvPr/>
        </p:nvSpPr>
        <p:spPr bwMode="auto">
          <a:xfrm>
            <a:off x="5029200" y="32766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b</a:t>
            </a:r>
          </a:p>
        </p:txBody>
      </p:sp>
      <p:grpSp>
        <p:nvGrpSpPr>
          <p:cNvPr id="158" name="Group 33"/>
          <p:cNvGrpSpPr>
            <a:grpSpLocks/>
          </p:cNvGrpSpPr>
          <p:nvPr/>
        </p:nvGrpSpPr>
        <p:grpSpPr bwMode="auto">
          <a:xfrm>
            <a:off x="5715000" y="3276600"/>
            <a:ext cx="381000" cy="381000"/>
            <a:chOff x="1104" y="1008"/>
            <a:chExt cx="240" cy="240"/>
          </a:xfrm>
        </p:grpSpPr>
        <p:sp>
          <p:nvSpPr>
            <p:cNvPr id="159" name="Line 34"/>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60" name="Line 35"/>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61" name="Group 36"/>
          <p:cNvGrpSpPr>
            <a:grpSpLocks/>
          </p:cNvGrpSpPr>
          <p:nvPr/>
        </p:nvGrpSpPr>
        <p:grpSpPr bwMode="auto">
          <a:xfrm flipH="1" flipV="1">
            <a:off x="5029200" y="3657600"/>
            <a:ext cx="381000" cy="381000"/>
            <a:chOff x="1104" y="1008"/>
            <a:chExt cx="240" cy="240"/>
          </a:xfrm>
        </p:grpSpPr>
        <p:sp>
          <p:nvSpPr>
            <p:cNvPr id="162" name="Line 37"/>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63" name="Line 38"/>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164" name="Text Box 39"/>
          <p:cNvSpPr txBox="1">
            <a:spLocks noChangeArrowheads="1"/>
          </p:cNvSpPr>
          <p:nvPr/>
        </p:nvSpPr>
        <p:spPr bwMode="auto">
          <a:xfrm>
            <a:off x="2803525" y="3733800"/>
            <a:ext cx="1154611" cy="461665"/>
          </a:xfrm>
          <a:prstGeom prst="rect">
            <a:avLst/>
          </a:prstGeom>
          <a:noFill/>
          <a:ln w="9525">
            <a:noFill/>
            <a:miter lim="800000"/>
            <a:headEnd/>
            <a:tailEnd type="none" w="lg" len="lg"/>
          </a:ln>
        </p:spPr>
        <p:txBody>
          <a:bodyPr wrap="none">
            <a:spAutoFit/>
          </a:bodyPr>
          <a:lstStyle/>
          <a:p>
            <a:r>
              <a:rPr lang="en-US" altLang="zh-CN" sz="2400" dirty="0">
                <a:latin typeface="+mn-lt"/>
                <a:ea typeface="SimSun" pitchFamily="2" charset="-122"/>
              </a:rPr>
              <a:t>current</a:t>
            </a:r>
          </a:p>
        </p:txBody>
      </p:sp>
      <p:sp>
        <p:nvSpPr>
          <p:cNvPr id="165" name="Line 40"/>
          <p:cNvSpPr>
            <a:spLocks noChangeShapeType="1"/>
          </p:cNvSpPr>
          <p:nvPr/>
        </p:nvSpPr>
        <p:spPr bwMode="auto">
          <a:xfrm flipV="1">
            <a:off x="3886200" y="3733800"/>
            <a:ext cx="1066800" cy="2286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66" name="Line 41"/>
          <p:cNvSpPr>
            <a:spLocks noChangeShapeType="1"/>
          </p:cNvSpPr>
          <p:nvPr/>
        </p:nvSpPr>
        <p:spPr bwMode="auto">
          <a:xfrm flipH="1" flipV="1">
            <a:off x="4191000" y="2819400"/>
            <a:ext cx="1066800" cy="1066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67" name="Line 42"/>
          <p:cNvSpPr>
            <a:spLocks noChangeShapeType="1"/>
          </p:cNvSpPr>
          <p:nvPr/>
        </p:nvSpPr>
        <p:spPr bwMode="auto">
          <a:xfrm>
            <a:off x="4038600" y="2286000"/>
            <a:ext cx="990600" cy="9906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68" name="Line 43"/>
          <p:cNvSpPr>
            <a:spLocks noChangeShapeType="1"/>
          </p:cNvSpPr>
          <p:nvPr/>
        </p:nvSpPr>
        <p:spPr bwMode="auto">
          <a:xfrm flipV="1">
            <a:off x="5943600" y="2286000"/>
            <a:ext cx="1066800" cy="11430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69" name="Line 44"/>
          <p:cNvSpPr>
            <a:spLocks noChangeShapeType="1"/>
          </p:cNvSpPr>
          <p:nvPr/>
        </p:nvSpPr>
        <p:spPr bwMode="auto">
          <a:xfrm flipH="1">
            <a:off x="6096000" y="2667000"/>
            <a:ext cx="1066800" cy="12192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71" name="Line 46"/>
          <p:cNvSpPr>
            <a:spLocks noChangeShapeType="1"/>
          </p:cNvSpPr>
          <p:nvPr/>
        </p:nvSpPr>
        <p:spPr bwMode="auto">
          <a:xfrm flipH="1" flipV="1">
            <a:off x="6172200" y="3962400"/>
            <a:ext cx="685800" cy="2286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72" name="Text Box 39"/>
          <p:cNvSpPr txBox="1">
            <a:spLocks noChangeArrowheads="1"/>
          </p:cNvSpPr>
          <p:nvPr/>
        </p:nvSpPr>
        <p:spPr bwMode="auto">
          <a:xfrm>
            <a:off x="6820828" y="4002831"/>
            <a:ext cx="1295547" cy="461665"/>
          </a:xfrm>
          <a:prstGeom prst="rect">
            <a:avLst/>
          </a:prstGeom>
          <a:noFill/>
          <a:ln w="9525">
            <a:noFill/>
            <a:miter lim="800000"/>
            <a:headEnd/>
            <a:tailEnd type="none" w="lg" len="lg"/>
          </a:ln>
        </p:spPr>
        <p:txBody>
          <a:bodyPr wrap="none">
            <a:spAutoFit/>
          </a:bodyPr>
          <a:lstStyle/>
          <a:p>
            <a:r>
              <a:rPr lang="en-US" altLang="zh-CN" sz="2400" dirty="0" err="1">
                <a:latin typeface="+mn-lt"/>
                <a:ea typeface="SimSun" pitchFamily="2" charset="-122"/>
              </a:rPr>
              <a:t>oldNode</a:t>
            </a:r>
            <a:endParaRPr lang="en-US" altLang="zh-CN" sz="2400" dirty="0">
              <a:latin typeface="+mn-lt"/>
              <a:ea typeface="SimSun" pitchFamily="2" charset="-122"/>
            </a:endParaRPr>
          </a:p>
        </p:txBody>
      </p:sp>
    </p:spTree>
    <p:extLst>
      <p:ext uri="{BB962C8B-B14F-4D97-AF65-F5344CB8AC3E}">
        <p14:creationId xmlns:p14="http://schemas.microsoft.com/office/powerpoint/2010/main" val="26912992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Node From Doubly Linked List</a:t>
            </a:r>
          </a:p>
        </p:txBody>
      </p:sp>
      <p:sp>
        <p:nvSpPr>
          <p:cNvPr id="3" name="Content Placeholder 2"/>
          <p:cNvSpPr>
            <a:spLocks noGrp="1"/>
          </p:cNvSpPr>
          <p:nvPr>
            <p:ph idx="1"/>
          </p:nvPr>
        </p:nvSpPr>
        <p:spPr>
          <a:xfrm>
            <a:off x="323850" y="1124744"/>
            <a:ext cx="8496300" cy="576064"/>
          </a:xfrm>
        </p:spPr>
        <p:txBody>
          <a:bodyPr/>
          <a:lstStyle/>
          <a:p>
            <a:r>
              <a:rPr lang="en-US" dirty="0"/>
              <a:t>Suppose </a:t>
            </a:r>
            <a:r>
              <a:rPr lang="en-US" dirty="0">
                <a:solidFill>
                  <a:srgbClr val="0070C0"/>
                </a:solidFill>
                <a:latin typeface="Consolas" panose="020B0609020204030204" pitchFamily="49" charset="0"/>
                <a:cs typeface="Courier New" panose="02070309020205020404" pitchFamily="49" charset="0"/>
              </a:rPr>
              <a:t>current</a:t>
            </a:r>
            <a:r>
              <a:rPr lang="en-US" dirty="0">
                <a:solidFill>
                  <a:srgbClr val="0070C0"/>
                </a:solidFill>
                <a:cs typeface="Courier New" panose="02070309020205020404" pitchFamily="49" charset="0"/>
              </a:rPr>
              <a:t> </a:t>
            </a:r>
            <a:r>
              <a:rPr lang="en-US" dirty="0"/>
              <a:t>points to the node to be deleted from the list </a:t>
            </a:r>
          </a:p>
          <a:p>
            <a:endParaRPr lang="en-US" dirty="0"/>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72</a:t>
            </a:fld>
            <a:endParaRPr lang="en-GB"/>
          </a:p>
        </p:txBody>
      </p:sp>
      <p:sp>
        <p:nvSpPr>
          <p:cNvPr id="47" name="TextBox 46"/>
          <p:cNvSpPr txBox="1"/>
          <p:nvPr/>
        </p:nvSpPr>
        <p:spPr>
          <a:xfrm>
            <a:off x="467544" y="4581128"/>
            <a:ext cx="5832648" cy="1631216"/>
          </a:xfrm>
          <a:prstGeom prst="rect">
            <a:avLst/>
          </a:prstGeom>
          <a:noFill/>
        </p:spPr>
        <p:txBody>
          <a:bodyPr wrap="square" rtlCol="0">
            <a:spAutoFit/>
          </a:bodyPr>
          <a:lstStyle/>
          <a:p>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 = current; </a:t>
            </a:r>
          </a:p>
          <a:p>
            <a:r>
              <a:rPr lang="en-US" sz="2000" b="1" dirty="0" err="1">
                <a:solidFill>
                  <a:srgbClr val="0070C0"/>
                </a:solidFill>
                <a:latin typeface="Consolas" panose="020B0609020204030204" pitchFamily="49" charset="0"/>
                <a:cs typeface="Courier New" panose="02070309020205020404" pitchFamily="49" charset="0"/>
              </a:rPr>
              <a:t>oldNode</a:t>
            </a:r>
            <a:r>
              <a:rPr lang="en-US" sz="2000" b="1" dirty="0">
                <a:solidFill>
                  <a:srgbClr val="0070C0"/>
                </a:solidFill>
                <a:latin typeface="Consolas" panose="020B0609020204030204" pitchFamily="49" charset="0"/>
                <a:cs typeface="Courier New" panose="02070309020205020404" pitchFamily="49" charset="0"/>
              </a:rPr>
              <a:t>-&gt;</a:t>
            </a:r>
            <a:r>
              <a:rPr lang="en-US" sz="2000" b="1" dirty="0" err="1">
                <a:solidFill>
                  <a:srgbClr val="0070C0"/>
                </a:solidFill>
                <a:latin typeface="Consolas" panose="020B0609020204030204" pitchFamily="49" charset="0"/>
                <a:cs typeface="Courier New" panose="02070309020205020404" pitchFamily="49" charset="0"/>
              </a:rPr>
              <a:t>prev</a:t>
            </a:r>
            <a:r>
              <a:rPr lang="en-US" sz="2000" b="1" dirty="0">
                <a:solidFill>
                  <a:srgbClr val="0070C0"/>
                </a:solidFill>
                <a:latin typeface="Consolas" panose="020B0609020204030204" pitchFamily="49" charset="0"/>
                <a:cs typeface="Courier New" panose="02070309020205020404" pitchFamily="49" charset="0"/>
              </a:rPr>
              <a:t>-&gt;next = </a:t>
            </a:r>
            <a:r>
              <a:rPr lang="en-US" sz="2000" b="1" dirty="0" err="1">
                <a:solidFill>
                  <a:srgbClr val="0070C0"/>
                </a:solidFill>
                <a:latin typeface="Consolas" panose="020B0609020204030204" pitchFamily="49" charset="0"/>
                <a:cs typeface="Courier New" panose="02070309020205020404" pitchFamily="49" charset="0"/>
              </a:rPr>
              <a:t>oldNode</a:t>
            </a:r>
            <a:r>
              <a:rPr lang="en-US" sz="2000" b="1" dirty="0">
                <a:solidFill>
                  <a:srgbClr val="0070C0"/>
                </a:solidFill>
                <a:latin typeface="Consolas" panose="020B0609020204030204" pitchFamily="49" charset="0"/>
                <a:cs typeface="Courier New" panose="02070309020205020404" pitchFamily="49" charset="0"/>
              </a:rPr>
              <a:t>-&gt;next; </a:t>
            </a:r>
          </a:p>
          <a:p>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-&gt;next-&gt;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 </a:t>
            </a:r>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a:t>
            </a:r>
          </a:p>
          <a:p>
            <a:r>
              <a:rPr lang="en-US" sz="2000" dirty="0">
                <a:latin typeface="Consolas" panose="020B0609020204030204" pitchFamily="49" charset="0"/>
                <a:cs typeface="Courier New" panose="02070309020205020404" pitchFamily="49" charset="0"/>
              </a:rPr>
              <a:t>current = </a:t>
            </a:r>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a:t>
            </a:r>
          </a:p>
          <a:p>
            <a:r>
              <a:rPr lang="en-US" sz="2000" dirty="0">
                <a:latin typeface="Consolas" panose="020B0609020204030204" pitchFamily="49" charset="0"/>
                <a:cs typeface="Courier New" panose="02070309020205020404" pitchFamily="49" charset="0"/>
              </a:rPr>
              <a:t>delete </a:t>
            </a:r>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a:t>
            </a:r>
          </a:p>
        </p:txBody>
      </p:sp>
      <p:sp>
        <p:nvSpPr>
          <p:cNvPr id="172" name="Text Box 39"/>
          <p:cNvSpPr txBox="1">
            <a:spLocks noChangeArrowheads="1"/>
          </p:cNvSpPr>
          <p:nvPr/>
        </p:nvSpPr>
        <p:spPr bwMode="auto">
          <a:xfrm>
            <a:off x="6820828" y="4002831"/>
            <a:ext cx="1295547" cy="461665"/>
          </a:xfrm>
          <a:prstGeom prst="rect">
            <a:avLst/>
          </a:prstGeom>
          <a:noFill/>
          <a:ln w="9525">
            <a:noFill/>
            <a:miter lim="800000"/>
            <a:headEnd/>
            <a:tailEnd type="none" w="lg" len="lg"/>
          </a:ln>
        </p:spPr>
        <p:txBody>
          <a:bodyPr wrap="none">
            <a:spAutoFit/>
          </a:bodyPr>
          <a:lstStyle/>
          <a:p>
            <a:r>
              <a:rPr lang="en-US" altLang="zh-CN" sz="2400" dirty="0" err="1">
                <a:latin typeface="+mn-lt"/>
                <a:ea typeface="SimSun" pitchFamily="2" charset="-122"/>
              </a:rPr>
              <a:t>oldNode</a:t>
            </a:r>
            <a:endParaRPr lang="en-US" altLang="zh-CN" sz="2400" dirty="0">
              <a:latin typeface="+mn-lt"/>
              <a:ea typeface="SimSun" pitchFamily="2" charset="-122"/>
            </a:endParaRPr>
          </a:p>
        </p:txBody>
      </p:sp>
      <p:sp>
        <p:nvSpPr>
          <p:cNvPr id="49" name="Rectangle 5"/>
          <p:cNvSpPr>
            <a:spLocks noChangeArrowheads="1"/>
          </p:cNvSpPr>
          <p:nvPr/>
        </p:nvSpPr>
        <p:spPr bwMode="auto">
          <a:xfrm>
            <a:off x="609600" y="20574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endParaRPr lang="zh-CN" sz="2400">
              <a:latin typeface="+mn-lt"/>
              <a:ea typeface="SimSun" pitchFamily="2" charset="-122"/>
            </a:endParaRPr>
          </a:p>
        </p:txBody>
      </p:sp>
      <p:sp>
        <p:nvSpPr>
          <p:cNvPr id="50" name="Rectangle 6"/>
          <p:cNvSpPr>
            <a:spLocks noChangeArrowheads="1"/>
          </p:cNvSpPr>
          <p:nvPr/>
        </p:nvSpPr>
        <p:spPr bwMode="auto">
          <a:xfrm>
            <a:off x="3124200" y="20574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a</a:t>
            </a:r>
          </a:p>
        </p:txBody>
      </p:sp>
      <p:sp>
        <p:nvSpPr>
          <p:cNvPr id="51" name="Rectangle 7"/>
          <p:cNvSpPr>
            <a:spLocks noChangeArrowheads="1"/>
          </p:cNvSpPr>
          <p:nvPr/>
        </p:nvSpPr>
        <p:spPr bwMode="auto">
          <a:xfrm>
            <a:off x="7010400" y="20574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c</a:t>
            </a:r>
          </a:p>
        </p:txBody>
      </p:sp>
      <p:sp>
        <p:nvSpPr>
          <p:cNvPr id="52" name="Text Box 8"/>
          <p:cNvSpPr txBox="1">
            <a:spLocks noChangeArrowheads="1"/>
          </p:cNvSpPr>
          <p:nvPr/>
        </p:nvSpPr>
        <p:spPr bwMode="auto">
          <a:xfrm>
            <a:off x="533400" y="3352800"/>
            <a:ext cx="990600" cy="461665"/>
          </a:xfrm>
          <a:prstGeom prst="rect">
            <a:avLst/>
          </a:prstGeom>
          <a:noFill/>
          <a:ln w="9525">
            <a:noFill/>
            <a:miter lim="800000"/>
            <a:headEnd/>
            <a:tailEnd type="none" w="lg" len="lg"/>
          </a:ln>
        </p:spPr>
        <p:txBody>
          <a:bodyPr wrap="square">
            <a:spAutoFit/>
          </a:bodyPr>
          <a:lstStyle/>
          <a:p>
            <a:r>
              <a:rPr lang="en-US" altLang="zh-CN" sz="2400">
                <a:latin typeface="+mn-lt"/>
                <a:ea typeface="SimSun" pitchFamily="2" charset="-122"/>
              </a:rPr>
              <a:t>head</a:t>
            </a:r>
          </a:p>
        </p:txBody>
      </p:sp>
      <p:sp>
        <p:nvSpPr>
          <p:cNvPr id="53" name="Line 9"/>
          <p:cNvSpPr>
            <a:spLocks noChangeShapeType="1"/>
          </p:cNvSpPr>
          <p:nvPr/>
        </p:nvSpPr>
        <p:spPr bwMode="auto">
          <a:xfrm flipV="1">
            <a:off x="1524000" y="2247900"/>
            <a:ext cx="16002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54" name="Line 10"/>
          <p:cNvSpPr>
            <a:spLocks noChangeShapeType="1"/>
          </p:cNvSpPr>
          <p:nvPr/>
        </p:nvSpPr>
        <p:spPr bwMode="auto">
          <a:xfrm flipH="1" flipV="1">
            <a:off x="609600" y="2819400"/>
            <a:ext cx="2286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55" name="Oval 11"/>
          <p:cNvSpPr>
            <a:spLocks noChangeAspect="1" noChangeArrowheads="1"/>
          </p:cNvSpPr>
          <p:nvPr/>
        </p:nvSpPr>
        <p:spPr bwMode="auto">
          <a:xfrm>
            <a:off x="7848600" y="2209800"/>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grpSp>
        <p:nvGrpSpPr>
          <p:cNvPr id="56" name="Group 12"/>
          <p:cNvGrpSpPr>
            <a:grpSpLocks/>
          </p:cNvGrpSpPr>
          <p:nvPr/>
        </p:nvGrpSpPr>
        <p:grpSpPr bwMode="auto">
          <a:xfrm>
            <a:off x="1295400" y="2057400"/>
            <a:ext cx="381000" cy="381000"/>
            <a:chOff x="1104" y="1008"/>
            <a:chExt cx="240" cy="240"/>
          </a:xfrm>
        </p:grpSpPr>
        <p:sp>
          <p:nvSpPr>
            <p:cNvPr id="57" name="Line 13"/>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58" name="Line 14"/>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59" name="Group 15"/>
          <p:cNvGrpSpPr>
            <a:grpSpLocks/>
          </p:cNvGrpSpPr>
          <p:nvPr/>
        </p:nvGrpSpPr>
        <p:grpSpPr bwMode="auto">
          <a:xfrm>
            <a:off x="3810000" y="2057400"/>
            <a:ext cx="381000" cy="381000"/>
            <a:chOff x="1104" y="1008"/>
            <a:chExt cx="240" cy="240"/>
          </a:xfrm>
        </p:grpSpPr>
        <p:sp>
          <p:nvSpPr>
            <p:cNvPr id="60" name="Line 16"/>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61" name="Line 17"/>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62" name="Group 18"/>
          <p:cNvGrpSpPr>
            <a:grpSpLocks/>
          </p:cNvGrpSpPr>
          <p:nvPr/>
        </p:nvGrpSpPr>
        <p:grpSpPr bwMode="auto">
          <a:xfrm>
            <a:off x="7696200" y="2057400"/>
            <a:ext cx="381000" cy="381000"/>
            <a:chOff x="1104" y="1008"/>
            <a:chExt cx="240" cy="240"/>
          </a:xfrm>
        </p:grpSpPr>
        <p:sp>
          <p:nvSpPr>
            <p:cNvPr id="63" name="Line 19"/>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64" name="Line 20"/>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65" name="Group 21"/>
          <p:cNvGrpSpPr>
            <a:grpSpLocks/>
          </p:cNvGrpSpPr>
          <p:nvPr/>
        </p:nvGrpSpPr>
        <p:grpSpPr bwMode="auto">
          <a:xfrm flipH="1" flipV="1">
            <a:off x="609600" y="2438400"/>
            <a:ext cx="381000" cy="381000"/>
            <a:chOff x="1104" y="1008"/>
            <a:chExt cx="240" cy="240"/>
          </a:xfrm>
        </p:grpSpPr>
        <p:sp>
          <p:nvSpPr>
            <p:cNvPr id="66" name="Line 22"/>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67" name="Line 23"/>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68" name="Group 24"/>
          <p:cNvGrpSpPr>
            <a:grpSpLocks/>
          </p:cNvGrpSpPr>
          <p:nvPr/>
        </p:nvGrpSpPr>
        <p:grpSpPr bwMode="auto">
          <a:xfrm flipH="1" flipV="1">
            <a:off x="3124200" y="2438400"/>
            <a:ext cx="381000" cy="381000"/>
            <a:chOff x="1104" y="1008"/>
            <a:chExt cx="240" cy="240"/>
          </a:xfrm>
        </p:grpSpPr>
        <p:sp>
          <p:nvSpPr>
            <p:cNvPr id="69" name="Line 25"/>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70" name="Line 26"/>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71" name="Group 27"/>
          <p:cNvGrpSpPr>
            <a:grpSpLocks/>
          </p:cNvGrpSpPr>
          <p:nvPr/>
        </p:nvGrpSpPr>
        <p:grpSpPr bwMode="auto">
          <a:xfrm flipH="1" flipV="1">
            <a:off x="7010400" y="2438400"/>
            <a:ext cx="381000" cy="381000"/>
            <a:chOff x="1104" y="1008"/>
            <a:chExt cx="240" cy="240"/>
          </a:xfrm>
        </p:grpSpPr>
        <p:sp>
          <p:nvSpPr>
            <p:cNvPr id="72" name="Line 28"/>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73" name="Line 29"/>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74" name="Line 30"/>
          <p:cNvSpPr>
            <a:spLocks noChangeShapeType="1"/>
          </p:cNvSpPr>
          <p:nvPr/>
        </p:nvSpPr>
        <p:spPr bwMode="auto">
          <a:xfrm flipH="1">
            <a:off x="1676400" y="2628900"/>
            <a:ext cx="16764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75" name="Oval 31"/>
          <p:cNvSpPr>
            <a:spLocks noChangeAspect="1" noChangeArrowheads="1"/>
          </p:cNvSpPr>
          <p:nvPr/>
        </p:nvSpPr>
        <p:spPr bwMode="auto">
          <a:xfrm>
            <a:off x="762000" y="2590800"/>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sp>
        <p:nvSpPr>
          <p:cNvPr id="76" name="Rectangle 32"/>
          <p:cNvSpPr>
            <a:spLocks noChangeArrowheads="1"/>
          </p:cNvSpPr>
          <p:nvPr/>
        </p:nvSpPr>
        <p:spPr bwMode="auto">
          <a:xfrm>
            <a:off x="5029200" y="32766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b</a:t>
            </a:r>
          </a:p>
        </p:txBody>
      </p:sp>
      <p:grpSp>
        <p:nvGrpSpPr>
          <p:cNvPr id="77" name="Group 33"/>
          <p:cNvGrpSpPr>
            <a:grpSpLocks/>
          </p:cNvGrpSpPr>
          <p:nvPr/>
        </p:nvGrpSpPr>
        <p:grpSpPr bwMode="auto">
          <a:xfrm>
            <a:off x="5715000" y="3276600"/>
            <a:ext cx="381000" cy="381000"/>
            <a:chOff x="1104" y="1008"/>
            <a:chExt cx="240" cy="240"/>
          </a:xfrm>
        </p:grpSpPr>
        <p:sp>
          <p:nvSpPr>
            <p:cNvPr id="78" name="Line 34"/>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79" name="Line 35"/>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80" name="Group 36"/>
          <p:cNvGrpSpPr>
            <a:grpSpLocks/>
          </p:cNvGrpSpPr>
          <p:nvPr/>
        </p:nvGrpSpPr>
        <p:grpSpPr bwMode="auto">
          <a:xfrm flipH="1" flipV="1">
            <a:off x="5029200" y="3657600"/>
            <a:ext cx="381000" cy="381000"/>
            <a:chOff x="1104" y="1008"/>
            <a:chExt cx="240" cy="240"/>
          </a:xfrm>
        </p:grpSpPr>
        <p:sp>
          <p:nvSpPr>
            <p:cNvPr id="81" name="Line 37"/>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82" name="Line 38"/>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83" name="Text Box 39"/>
          <p:cNvSpPr txBox="1">
            <a:spLocks noChangeArrowheads="1"/>
          </p:cNvSpPr>
          <p:nvPr/>
        </p:nvSpPr>
        <p:spPr bwMode="auto">
          <a:xfrm>
            <a:off x="2803525" y="3733800"/>
            <a:ext cx="1154611" cy="461665"/>
          </a:xfrm>
          <a:prstGeom prst="rect">
            <a:avLst/>
          </a:prstGeom>
          <a:noFill/>
          <a:ln w="9525">
            <a:noFill/>
            <a:miter lim="800000"/>
            <a:headEnd/>
            <a:tailEnd type="none" w="lg" len="lg"/>
          </a:ln>
        </p:spPr>
        <p:txBody>
          <a:bodyPr wrap="none">
            <a:spAutoFit/>
          </a:bodyPr>
          <a:lstStyle/>
          <a:p>
            <a:r>
              <a:rPr lang="en-US" altLang="zh-CN" sz="2400">
                <a:latin typeface="+mn-lt"/>
                <a:ea typeface="SimSun" pitchFamily="2" charset="-122"/>
              </a:rPr>
              <a:t>current</a:t>
            </a:r>
          </a:p>
        </p:txBody>
      </p:sp>
      <p:sp>
        <p:nvSpPr>
          <p:cNvPr id="84" name="Line 40"/>
          <p:cNvSpPr>
            <a:spLocks noChangeShapeType="1"/>
          </p:cNvSpPr>
          <p:nvPr/>
        </p:nvSpPr>
        <p:spPr bwMode="auto">
          <a:xfrm flipV="1">
            <a:off x="3886200" y="3733800"/>
            <a:ext cx="1066800" cy="228600"/>
          </a:xfrm>
          <a:prstGeom prst="line">
            <a:avLst/>
          </a:prstGeom>
          <a:noFill/>
          <a:ln w="9525">
            <a:solidFill>
              <a:schemeClr val="tx1"/>
            </a:solidFill>
            <a:round/>
            <a:headEnd/>
            <a:tailEnd type="triangle" w="lg" len="lg"/>
          </a:ln>
        </p:spPr>
        <p:txBody>
          <a:bodyPr/>
          <a:lstStyle/>
          <a:p>
            <a:endParaRPr lang="en-US">
              <a:latin typeface="+mn-lt"/>
            </a:endParaRPr>
          </a:p>
        </p:txBody>
      </p:sp>
      <p:sp>
        <p:nvSpPr>
          <p:cNvPr id="85" name="Line 41"/>
          <p:cNvSpPr>
            <a:spLocks noChangeShapeType="1"/>
          </p:cNvSpPr>
          <p:nvPr/>
        </p:nvSpPr>
        <p:spPr bwMode="auto">
          <a:xfrm flipH="1" flipV="1">
            <a:off x="4191000" y="2819400"/>
            <a:ext cx="1066800" cy="1066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86" name="Line 42"/>
          <p:cNvSpPr>
            <a:spLocks noChangeShapeType="1"/>
          </p:cNvSpPr>
          <p:nvPr/>
        </p:nvSpPr>
        <p:spPr bwMode="auto">
          <a:xfrm>
            <a:off x="4038600" y="2286000"/>
            <a:ext cx="990600" cy="990600"/>
          </a:xfrm>
          <a:prstGeom prst="line">
            <a:avLst/>
          </a:prstGeom>
          <a:noFill/>
          <a:ln w="12700">
            <a:solidFill>
              <a:srgbClr val="0070C0"/>
            </a:solidFill>
            <a:prstDash val="dash"/>
            <a:round/>
            <a:headEnd/>
            <a:tailEnd type="triangle" w="lg" len="lg"/>
          </a:ln>
        </p:spPr>
        <p:txBody>
          <a:bodyPr/>
          <a:lstStyle/>
          <a:p>
            <a:endParaRPr lang="en-US">
              <a:latin typeface="+mn-lt"/>
            </a:endParaRPr>
          </a:p>
        </p:txBody>
      </p:sp>
      <p:sp>
        <p:nvSpPr>
          <p:cNvPr id="87" name="Line 43"/>
          <p:cNvSpPr>
            <a:spLocks noChangeShapeType="1"/>
          </p:cNvSpPr>
          <p:nvPr/>
        </p:nvSpPr>
        <p:spPr bwMode="auto">
          <a:xfrm flipV="1">
            <a:off x="5943600" y="2286000"/>
            <a:ext cx="1066800" cy="1143000"/>
          </a:xfrm>
          <a:prstGeom prst="line">
            <a:avLst/>
          </a:prstGeom>
          <a:noFill/>
          <a:ln w="9525">
            <a:solidFill>
              <a:schemeClr val="tx1"/>
            </a:solidFill>
            <a:round/>
            <a:headEnd/>
            <a:tailEnd type="triangle" w="lg" len="lg"/>
          </a:ln>
        </p:spPr>
        <p:txBody>
          <a:bodyPr/>
          <a:lstStyle/>
          <a:p>
            <a:endParaRPr lang="en-US">
              <a:latin typeface="+mn-lt"/>
            </a:endParaRPr>
          </a:p>
        </p:txBody>
      </p:sp>
      <p:sp>
        <p:nvSpPr>
          <p:cNvPr id="88" name="Line 44"/>
          <p:cNvSpPr>
            <a:spLocks noChangeShapeType="1"/>
          </p:cNvSpPr>
          <p:nvPr/>
        </p:nvSpPr>
        <p:spPr bwMode="auto">
          <a:xfrm flipH="1">
            <a:off x="6096000" y="2667000"/>
            <a:ext cx="1066800" cy="1219200"/>
          </a:xfrm>
          <a:prstGeom prst="line">
            <a:avLst/>
          </a:prstGeom>
          <a:noFill/>
          <a:ln w="9525">
            <a:solidFill>
              <a:schemeClr val="tx1"/>
            </a:solidFill>
            <a:round/>
            <a:headEnd/>
            <a:tailEnd type="triangle" w="lg" len="lg"/>
          </a:ln>
        </p:spPr>
        <p:txBody>
          <a:bodyPr/>
          <a:lstStyle/>
          <a:p>
            <a:endParaRPr lang="en-US">
              <a:latin typeface="+mn-lt"/>
            </a:endParaRPr>
          </a:p>
        </p:txBody>
      </p:sp>
      <p:sp>
        <p:nvSpPr>
          <p:cNvPr id="89" name="Line 46"/>
          <p:cNvSpPr>
            <a:spLocks noChangeShapeType="1"/>
          </p:cNvSpPr>
          <p:nvPr/>
        </p:nvSpPr>
        <p:spPr bwMode="auto">
          <a:xfrm flipH="1" flipV="1">
            <a:off x="6172200" y="3962400"/>
            <a:ext cx="685800" cy="228600"/>
          </a:xfrm>
          <a:prstGeom prst="line">
            <a:avLst/>
          </a:prstGeom>
          <a:noFill/>
          <a:ln w="9525">
            <a:solidFill>
              <a:schemeClr val="tx1"/>
            </a:solidFill>
            <a:round/>
            <a:headEnd/>
            <a:tailEnd type="triangle" w="lg" len="lg"/>
          </a:ln>
        </p:spPr>
        <p:txBody>
          <a:bodyPr/>
          <a:lstStyle/>
          <a:p>
            <a:endParaRPr lang="en-US">
              <a:latin typeface="+mn-lt"/>
            </a:endParaRPr>
          </a:p>
        </p:txBody>
      </p:sp>
      <p:sp>
        <p:nvSpPr>
          <p:cNvPr id="90" name="Line 47"/>
          <p:cNvSpPr>
            <a:spLocks noChangeShapeType="1"/>
          </p:cNvSpPr>
          <p:nvPr/>
        </p:nvSpPr>
        <p:spPr bwMode="auto">
          <a:xfrm>
            <a:off x="4038600" y="2209800"/>
            <a:ext cx="2971800" cy="0"/>
          </a:xfrm>
          <a:prstGeom prst="line">
            <a:avLst/>
          </a:prstGeom>
          <a:noFill/>
          <a:ln w="12700">
            <a:solidFill>
              <a:srgbClr val="FF0000"/>
            </a:solidFill>
            <a:round/>
            <a:headEnd/>
            <a:tailEnd type="triangle" w="lg" len="lg"/>
          </a:ln>
        </p:spPr>
        <p:txBody>
          <a:bodyPr/>
          <a:lstStyle/>
          <a:p>
            <a:endParaRPr lang="en-US">
              <a:latin typeface="+mn-lt"/>
            </a:endParaRPr>
          </a:p>
        </p:txBody>
      </p:sp>
    </p:spTree>
    <p:extLst>
      <p:ext uri="{BB962C8B-B14F-4D97-AF65-F5344CB8AC3E}">
        <p14:creationId xmlns:p14="http://schemas.microsoft.com/office/powerpoint/2010/main" val="34718165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Node From Doubly Linked List</a:t>
            </a:r>
          </a:p>
        </p:txBody>
      </p:sp>
      <p:sp>
        <p:nvSpPr>
          <p:cNvPr id="3" name="Content Placeholder 2"/>
          <p:cNvSpPr>
            <a:spLocks noGrp="1"/>
          </p:cNvSpPr>
          <p:nvPr>
            <p:ph idx="1"/>
          </p:nvPr>
        </p:nvSpPr>
        <p:spPr>
          <a:xfrm>
            <a:off x="323850" y="1124744"/>
            <a:ext cx="8496300" cy="576064"/>
          </a:xfrm>
        </p:spPr>
        <p:txBody>
          <a:bodyPr/>
          <a:lstStyle/>
          <a:p>
            <a:r>
              <a:rPr lang="en-US" dirty="0"/>
              <a:t>Suppose </a:t>
            </a:r>
            <a:r>
              <a:rPr lang="en-US" dirty="0">
                <a:solidFill>
                  <a:srgbClr val="0070C0"/>
                </a:solidFill>
                <a:latin typeface="Consolas" panose="020B0609020204030204" pitchFamily="49" charset="0"/>
                <a:cs typeface="Courier New" panose="02070309020205020404" pitchFamily="49" charset="0"/>
              </a:rPr>
              <a:t>current</a:t>
            </a:r>
            <a:r>
              <a:rPr lang="en-US" dirty="0">
                <a:solidFill>
                  <a:srgbClr val="0070C0"/>
                </a:solidFill>
                <a:cs typeface="Courier New" panose="02070309020205020404" pitchFamily="49" charset="0"/>
              </a:rPr>
              <a:t> </a:t>
            </a:r>
            <a:r>
              <a:rPr lang="en-US" dirty="0"/>
              <a:t>points to the node to be deleted from the list </a:t>
            </a:r>
          </a:p>
          <a:p>
            <a:endParaRPr lang="en-US" dirty="0"/>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73</a:t>
            </a:fld>
            <a:endParaRPr lang="en-GB"/>
          </a:p>
        </p:txBody>
      </p:sp>
      <p:sp>
        <p:nvSpPr>
          <p:cNvPr id="47" name="TextBox 46"/>
          <p:cNvSpPr txBox="1"/>
          <p:nvPr/>
        </p:nvSpPr>
        <p:spPr>
          <a:xfrm>
            <a:off x="467544" y="4581128"/>
            <a:ext cx="5832648" cy="1631216"/>
          </a:xfrm>
          <a:prstGeom prst="rect">
            <a:avLst/>
          </a:prstGeom>
          <a:noFill/>
        </p:spPr>
        <p:txBody>
          <a:bodyPr wrap="square" rtlCol="0">
            <a:spAutoFit/>
          </a:bodyPr>
          <a:lstStyle/>
          <a:p>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 = current; </a:t>
            </a:r>
          </a:p>
          <a:p>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-&gt;next = </a:t>
            </a:r>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-&gt;next; </a:t>
            </a:r>
          </a:p>
          <a:p>
            <a:r>
              <a:rPr lang="en-US" sz="2000" b="1" dirty="0" err="1">
                <a:solidFill>
                  <a:srgbClr val="0070C0"/>
                </a:solidFill>
                <a:latin typeface="Consolas" panose="020B0609020204030204" pitchFamily="49" charset="0"/>
                <a:cs typeface="Courier New" panose="02070309020205020404" pitchFamily="49" charset="0"/>
              </a:rPr>
              <a:t>oldNode</a:t>
            </a:r>
            <a:r>
              <a:rPr lang="en-US" sz="2000" b="1" dirty="0">
                <a:solidFill>
                  <a:srgbClr val="0070C0"/>
                </a:solidFill>
                <a:latin typeface="Consolas" panose="020B0609020204030204" pitchFamily="49" charset="0"/>
                <a:cs typeface="Courier New" panose="02070309020205020404" pitchFamily="49" charset="0"/>
              </a:rPr>
              <a:t>-&gt;next-&gt;</a:t>
            </a:r>
            <a:r>
              <a:rPr lang="en-US" sz="2000" b="1" dirty="0" err="1">
                <a:solidFill>
                  <a:srgbClr val="0070C0"/>
                </a:solidFill>
                <a:latin typeface="Consolas" panose="020B0609020204030204" pitchFamily="49" charset="0"/>
                <a:cs typeface="Courier New" panose="02070309020205020404" pitchFamily="49" charset="0"/>
              </a:rPr>
              <a:t>prev</a:t>
            </a:r>
            <a:r>
              <a:rPr lang="en-US" sz="2000" b="1" dirty="0">
                <a:solidFill>
                  <a:srgbClr val="0070C0"/>
                </a:solidFill>
                <a:latin typeface="Consolas" panose="020B0609020204030204" pitchFamily="49" charset="0"/>
                <a:cs typeface="Courier New" panose="02070309020205020404" pitchFamily="49" charset="0"/>
              </a:rPr>
              <a:t> = </a:t>
            </a:r>
            <a:r>
              <a:rPr lang="en-US" sz="2000" b="1" dirty="0" err="1">
                <a:solidFill>
                  <a:srgbClr val="0070C0"/>
                </a:solidFill>
                <a:latin typeface="Consolas" panose="020B0609020204030204" pitchFamily="49" charset="0"/>
                <a:cs typeface="Courier New" panose="02070309020205020404" pitchFamily="49" charset="0"/>
              </a:rPr>
              <a:t>oldNode</a:t>
            </a:r>
            <a:r>
              <a:rPr lang="en-US" sz="2000" b="1" dirty="0">
                <a:solidFill>
                  <a:srgbClr val="0070C0"/>
                </a:solidFill>
                <a:latin typeface="Consolas" panose="020B0609020204030204" pitchFamily="49" charset="0"/>
                <a:cs typeface="Courier New" panose="02070309020205020404" pitchFamily="49" charset="0"/>
              </a:rPr>
              <a:t>-&gt;</a:t>
            </a:r>
            <a:r>
              <a:rPr lang="en-US" sz="2000" b="1" dirty="0" err="1">
                <a:solidFill>
                  <a:srgbClr val="0070C0"/>
                </a:solidFill>
                <a:latin typeface="Consolas" panose="020B0609020204030204" pitchFamily="49" charset="0"/>
                <a:cs typeface="Courier New" panose="02070309020205020404" pitchFamily="49" charset="0"/>
              </a:rPr>
              <a:t>prev</a:t>
            </a:r>
            <a:r>
              <a:rPr lang="en-US" sz="2000" b="1" dirty="0">
                <a:solidFill>
                  <a:srgbClr val="0070C0"/>
                </a:solidFill>
                <a:latin typeface="Consolas" panose="020B0609020204030204" pitchFamily="49" charset="0"/>
                <a:cs typeface="Courier New" panose="02070309020205020404" pitchFamily="49" charset="0"/>
              </a:rPr>
              <a:t>; </a:t>
            </a:r>
          </a:p>
          <a:p>
            <a:r>
              <a:rPr lang="en-US" sz="2000" dirty="0">
                <a:latin typeface="Consolas" panose="020B0609020204030204" pitchFamily="49" charset="0"/>
                <a:cs typeface="Courier New" panose="02070309020205020404" pitchFamily="49" charset="0"/>
              </a:rPr>
              <a:t>current = </a:t>
            </a:r>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a:t>
            </a:r>
          </a:p>
          <a:p>
            <a:r>
              <a:rPr lang="en-US" sz="2000" dirty="0">
                <a:latin typeface="Consolas" panose="020B0609020204030204" pitchFamily="49" charset="0"/>
                <a:cs typeface="Courier New" panose="02070309020205020404" pitchFamily="49" charset="0"/>
              </a:rPr>
              <a:t>delete </a:t>
            </a:r>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a:t>
            </a:r>
          </a:p>
        </p:txBody>
      </p:sp>
      <p:sp>
        <p:nvSpPr>
          <p:cNvPr id="172" name="Text Box 39"/>
          <p:cNvSpPr txBox="1">
            <a:spLocks noChangeArrowheads="1"/>
          </p:cNvSpPr>
          <p:nvPr/>
        </p:nvSpPr>
        <p:spPr bwMode="auto">
          <a:xfrm>
            <a:off x="6820828" y="4002831"/>
            <a:ext cx="1295547" cy="461665"/>
          </a:xfrm>
          <a:prstGeom prst="rect">
            <a:avLst/>
          </a:prstGeom>
          <a:noFill/>
          <a:ln w="9525">
            <a:noFill/>
            <a:miter lim="800000"/>
            <a:headEnd/>
            <a:tailEnd type="none" w="lg" len="lg"/>
          </a:ln>
        </p:spPr>
        <p:txBody>
          <a:bodyPr wrap="none">
            <a:spAutoFit/>
          </a:bodyPr>
          <a:lstStyle/>
          <a:p>
            <a:r>
              <a:rPr lang="en-US" altLang="zh-CN" sz="2400" dirty="0" err="1">
                <a:latin typeface="+mn-lt"/>
                <a:ea typeface="SimSun" pitchFamily="2" charset="-122"/>
              </a:rPr>
              <a:t>oldNode</a:t>
            </a:r>
            <a:endParaRPr lang="en-US" altLang="zh-CN" sz="2400" dirty="0">
              <a:latin typeface="+mn-lt"/>
              <a:ea typeface="SimSun" pitchFamily="2" charset="-122"/>
            </a:endParaRPr>
          </a:p>
        </p:txBody>
      </p:sp>
      <p:sp>
        <p:nvSpPr>
          <p:cNvPr id="91" name="Rectangle 4"/>
          <p:cNvSpPr>
            <a:spLocks noChangeArrowheads="1"/>
          </p:cNvSpPr>
          <p:nvPr/>
        </p:nvSpPr>
        <p:spPr bwMode="auto">
          <a:xfrm>
            <a:off x="609600" y="20574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endParaRPr lang="zh-CN" sz="2400">
              <a:latin typeface="+mn-lt"/>
              <a:ea typeface="SimSun" pitchFamily="2" charset="-122"/>
            </a:endParaRPr>
          </a:p>
        </p:txBody>
      </p:sp>
      <p:sp>
        <p:nvSpPr>
          <p:cNvPr id="92" name="Rectangle 5"/>
          <p:cNvSpPr>
            <a:spLocks noChangeArrowheads="1"/>
          </p:cNvSpPr>
          <p:nvPr/>
        </p:nvSpPr>
        <p:spPr bwMode="auto">
          <a:xfrm>
            <a:off x="3124200" y="20574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a</a:t>
            </a:r>
          </a:p>
        </p:txBody>
      </p:sp>
      <p:sp>
        <p:nvSpPr>
          <p:cNvPr id="93" name="Rectangle 6"/>
          <p:cNvSpPr>
            <a:spLocks noChangeArrowheads="1"/>
          </p:cNvSpPr>
          <p:nvPr/>
        </p:nvSpPr>
        <p:spPr bwMode="auto">
          <a:xfrm>
            <a:off x="7010400" y="20574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c</a:t>
            </a:r>
          </a:p>
        </p:txBody>
      </p:sp>
      <p:sp>
        <p:nvSpPr>
          <p:cNvPr id="94" name="Text Box 7"/>
          <p:cNvSpPr txBox="1">
            <a:spLocks noChangeArrowheads="1"/>
          </p:cNvSpPr>
          <p:nvPr/>
        </p:nvSpPr>
        <p:spPr bwMode="auto">
          <a:xfrm>
            <a:off x="533400" y="3352800"/>
            <a:ext cx="990600" cy="461665"/>
          </a:xfrm>
          <a:prstGeom prst="rect">
            <a:avLst/>
          </a:prstGeom>
          <a:noFill/>
          <a:ln w="9525">
            <a:noFill/>
            <a:miter lim="800000"/>
            <a:headEnd/>
            <a:tailEnd type="none" w="lg" len="lg"/>
          </a:ln>
        </p:spPr>
        <p:txBody>
          <a:bodyPr wrap="square">
            <a:spAutoFit/>
          </a:bodyPr>
          <a:lstStyle/>
          <a:p>
            <a:r>
              <a:rPr lang="en-US" altLang="zh-CN" sz="2400" dirty="0">
                <a:latin typeface="+mn-lt"/>
                <a:ea typeface="SimSun" pitchFamily="2" charset="-122"/>
              </a:rPr>
              <a:t>head</a:t>
            </a:r>
          </a:p>
        </p:txBody>
      </p:sp>
      <p:sp>
        <p:nvSpPr>
          <p:cNvPr id="95" name="Line 8"/>
          <p:cNvSpPr>
            <a:spLocks noChangeShapeType="1"/>
          </p:cNvSpPr>
          <p:nvPr/>
        </p:nvSpPr>
        <p:spPr bwMode="auto">
          <a:xfrm flipV="1">
            <a:off x="1524000" y="2247900"/>
            <a:ext cx="16002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96" name="Line 9"/>
          <p:cNvSpPr>
            <a:spLocks noChangeShapeType="1"/>
          </p:cNvSpPr>
          <p:nvPr/>
        </p:nvSpPr>
        <p:spPr bwMode="auto">
          <a:xfrm flipH="1" flipV="1">
            <a:off x="609600" y="2819400"/>
            <a:ext cx="2286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97" name="Oval 10"/>
          <p:cNvSpPr>
            <a:spLocks noChangeAspect="1" noChangeArrowheads="1"/>
          </p:cNvSpPr>
          <p:nvPr/>
        </p:nvSpPr>
        <p:spPr bwMode="auto">
          <a:xfrm>
            <a:off x="7848600" y="2209800"/>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grpSp>
        <p:nvGrpSpPr>
          <p:cNvPr id="98" name="Group 11"/>
          <p:cNvGrpSpPr>
            <a:grpSpLocks/>
          </p:cNvGrpSpPr>
          <p:nvPr/>
        </p:nvGrpSpPr>
        <p:grpSpPr bwMode="auto">
          <a:xfrm>
            <a:off x="1295400" y="2057400"/>
            <a:ext cx="381000" cy="381000"/>
            <a:chOff x="1104" y="1008"/>
            <a:chExt cx="240" cy="240"/>
          </a:xfrm>
        </p:grpSpPr>
        <p:sp>
          <p:nvSpPr>
            <p:cNvPr id="99" name="Line 12"/>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00" name="Line 13"/>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01" name="Group 14"/>
          <p:cNvGrpSpPr>
            <a:grpSpLocks/>
          </p:cNvGrpSpPr>
          <p:nvPr/>
        </p:nvGrpSpPr>
        <p:grpSpPr bwMode="auto">
          <a:xfrm>
            <a:off x="3810000" y="2057400"/>
            <a:ext cx="381000" cy="381000"/>
            <a:chOff x="1104" y="1008"/>
            <a:chExt cx="240" cy="240"/>
          </a:xfrm>
        </p:grpSpPr>
        <p:sp>
          <p:nvSpPr>
            <p:cNvPr id="102" name="Line 15"/>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03" name="Line 16"/>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04" name="Group 17"/>
          <p:cNvGrpSpPr>
            <a:grpSpLocks/>
          </p:cNvGrpSpPr>
          <p:nvPr/>
        </p:nvGrpSpPr>
        <p:grpSpPr bwMode="auto">
          <a:xfrm>
            <a:off x="7696200" y="2057400"/>
            <a:ext cx="381000" cy="381000"/>
            <a:chOff x="1104" y="1008"/>
            <a:chExt cx="240" cy="240"/>
          </a:xfrm>
        </p:grpSpPr>
        <p:sp>
          <p:nvSpPr>
            <p:cNvPr id="105" name="Line 18"/>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06" name="Line 19"/>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07" name="Group 20"/>
          <p:cNvGrpSpPr>
            <a:grpSpLocks/>
          </p:cNvGrpSpPr>
          <p:nvPr/>
        </p:nvGrpSpPr>
        <p:grpSpPr bwMode="auto">
          <a:xfrm flipH="1" flipV="1">
            <a:off x="609600" y="2438400"/>
            <a:ext cx="381000" cy="381000"/>
            <a:chOff x="1104" y="1008"/>
            <a:chExt cx="240" cy="240"/>
          </a:xfrm>
        </p:grpSpPr>
        <p:sp>
          <p:nvSpPr>
            <p:cNvPr id="108" name="Line 21"/>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09" name="Line 22"/>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10" name="Group 23"/>
          <p:cNvGrpSpPr>
            <a:grpSpLocks/>
          </p:cNvGrpSpPr>
          <p:nvPr/>
        </p:nvGrpSpPr>
        <p:grpSpPr bwMode="auto">
          <a:xfrm flipH="1" flipV="1">
            <a:off x="3124200" y="2438400"/>
            <a:ext cx="381000" cy="381000"/>
            <a:chOff x="1104" y="1008"/>
            <a:chExt cx="240" cy="240"/>
          </a:xfrm>
        </p:grpSpPr>
        <p:sp>
          <p:nvSpPr>
            <p:cNvPr id="111" name="Line 24"/>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12" name="Line 25"/>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13" name="Group 26"/>
          <p:cNvGrpSpPr>
            <a:grpSpLocks/>
          </p:cNvGrpSpPr>
          <p:nvPr/>
        </p:nvGrpSpPr>
        <p:grpSpPr bwMode="auto">
          <a:xfrm flipH="1" flipV="1">
            <a:off x="7010400" y="2438400"/>
            <a:ext cx="381000" cy="381000"/>
            <a:chOff x="1104" y="1008"/>
            <a:chExt cx="240" cy="240"/>
          </a:xfrm>
        </p:grpSpPr>
        <p:sp>
          <p:nvSpPr>
            <p:cNvPr id="114" name="Line 27"/>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15" name="Line 28"/>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116" name="Line 29"/>
          <p:cNvSpPr>
            <a:spLocks noChangeShapeType="1"/>
          </p:cNvSpPr>
          <p:nvPr/>
        </p:nvSpPr>
        <p:spPr bwMode="auto">
          <a:xfrm flipH="1">
            <a:off x="1676400" y="2628900"/>
            <a:ext cx="16764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117" name="Oval 30"/>
          <p:cNvSpPr>
            <a:spLocks noChangeAspect="1" noChangeArrowheads="1"/>
          </p:cNvSpPr>
          <p:nvPr/>
        </p:nvSpPr>
        <p:spPr bwMode="auto">
          <a:xfrm>
            <a:off x="762000" y="2590800"/>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sp>
        <p:nvSpPr>
          <p:cNvPr id="118" name="Rectangle 31"/>
          <p:cNvSpPr>
            <a:spLocks noChangeArrowheads="1"/>
          </p:cNvSpPr>
          <p:nvPr/>
        </p:nvSpPr>
        <p:spPr bwMode="auto">
          <a:xfrm>
            <a:off x="5029200" y="32766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b</a:t>
            </a:r>
          </a:p>
        </p:txBody>
      </p:sp>
      <p:grpSp>
        <p:nvGrpSpPr>
          <p:cNvPr id="119" name="Group 32"/>
          <p:cNvGrpSpPr>
            <a:grpSpLocks/>
          </p:cNvGrpSpPr>
          <p:nvPr/>
        </p:nvGrpSpPr>
        <p:grpSpPr bwMode="auto">
          <a:xfrm>
            <a:off x="5715000" y="3276600"/>
            <a:ext cx="381000" cy="381000"/>
            <a:chOff x="1104" y="1008"/>
            <a:chExt cx="240" cy="240"/>
          </a:xfrm>
        </p:grpSpPr>
        <p:sp>
          <p:nvSpPr>
            <p:cNvPr id="120" name="Line 33"/>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21" name="Line 34"/>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22" name="Group 35"/>
          <p:cNvGrpSpPr>
            <a:grpSpLocks/>
          </p:cNvGrpSpPr>
          <p:nvPr/>
        </p:nvGrpSpPr>
        <p:grpSpPr bwMode="auto">
          <a:xfrm flipH="1" flipV="1">
            <a:off x="5029200" y="3657600"/>
            <a:ext cx="381000" cy="381000"/>
            <a:chOff x="1104" y="1008"/>
            <a:chExt cx="240" cy="240"/>
          </a:xfrm>
        </p:grpSpPr>
        <p:sp>
          <p:nvSpPr>
            <p:cNvPr id="123" name="Line 36"/>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24" name="Line 37"/>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125" name="Text Box 38"/>
          <p:cNvSpPr txBox="1">
            <a:spLocks noChangeArrowheads="1"/>
          </p:cNvSpPr>
          <p:nvPr/>
        </p:nvSpPr>
        <p:spPr bwMode="auto">
          <a:xfrm>
            <a:off x="2803525" y="3733800"/>
            <a:ext cx="1154611" cy="461665"/>
          </a:xfrm>
          <a:prstGeom prst="rect">
            <a:avLst/>
          </a:prstGeom>
          <a:noFill/>
          <a:ln w="9525">
            <a:noFill/>
            <a:miter lim="800000"/>
            <a:headEnd/>
            <a:tailEnd type="none" w="lg" len="lg"/>
          </a:ln>
        </p:spPr>
        <p:txBody>
          <a:bodyPr wrap="none">
            <a:spAutoFit/>
          </a:bodyPr>
          <a:lstStyle/>
          <a:p>
            <a:r>
              <a:rPr lang="en-US" altLang="zh-CN" sz="2400">
                <a:latin typeface="+mn-lt"/>
                <a:ea typeface="SimSun" pitchFamily="2" charset="-122"/>
              </a:rPr>
              <a:t>current</a:t>
            </a:r>
          </a:p>
        </p:txBody>
      </p:sp>
      <p:sp>
        <p:nvSpPr>
          <p:cNvPr id="126" name="Line 39"/>
          <p:cNvSpPr>
            <a:spLocks noChangeShapeType="1"/>
          </p:cNvSpPr>
          <p:nvPr/>
        </p:nvSpPr>
        <p:spPr bwMode="auto">
          <a:xfrm flipV="1">
            <a:off x="3886200" y="3733800"/>
            <a:ext cx="1066800" cy="2286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27" name="Line 40"/>
          <p:cNvSpPr>
            <a:spLocks noChangeShapeType="1"/>
          </p:cNvSpPr>
          <p:nvPr/>
        </p:nvSpPr>
        <p:spPr bwMode="auto">
          <a:xfrm flipH="1" flipV="1">
            <a:off x="4191000" y="2819400"/>
            <a:ext cx="1066800" cy="1066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28" name="Line 41"/>
          <p:cNvSpPr>
            <a:spLocks noChangeShapeType="1"/>
          </p:cNvSpPr>
          <p:nvPr/>
        </p:nvSpPr>
        <p:spPr bwMode="auto">
          <a:xfrm flipV="1">
            <a:off x="5943600" y="2286000"/>
            <a:ext cx="1066800" cy="11430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29" name="Line 42"/>
          <p:cNvSpPr>
            <a:spLocks noChangeShapeType="1"/>
          </p:cNvSpPr>
          <p:nvPr/>
        </p:nvSpPr>
        <p:spPr bwMode="auto">
          <a:xfrm flipH="1">
            <a:off x="6096000" y="2667000"/>
            <a:ext cx="1066800" cy="1219200"/>
          </a:xfrm>
          <a:prstGeom prst="line">
            <a:avLst/>
          </a:prstGeom>
          <a:noFill/>
          <a:ln w="12700">
            <a:solidFill>
              <a:srgbClr val="0070C0"/>
            </a:solidFill>
            <a:prstDash val="dash"/>
            <a:round/>
            <a:headEnd/>
            <a:tailEnd type="triangle" w="lg" len="lg"/>
          </a:ln>
        </p:spPr>
        <p:txBody>
          <a:bodyPr/>
          <a:lstStyle/>
          <a:p>
            <a:endParaRPr lang="en-US">
              <a:latin typeface="+mn-lt"/>
            </a:endParaRPr>
          </a:p>
        </p:txBody>
      </p:sp>
      <p:sp>
        <p:nvSpPr>
          <p:cNvPr id="130" name="Line 45"/>
          <p:cNvSpPr>
            <a:spLocks noChangeShapeType="1"/>
          </p:cNvSpPr>
          <p:nvPr/>
        </p:nvSpPr>
        <p:spPr bwMode="auto">
          <a:xfrm>
            <a:off x="4038600" y="2209800"/>
            <a:ext cx="29718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131" name="Line 47"/>
          <p:cNvSpPr>
            <a:spLocks noChangeShapeType="1"/>
          </p:cNvSpPr>
          <p:nvPr/>
        </p:nvSpPr>
        <p:spPr bwMode="auto">
          <a:xfrm flipH="1">
            <a:off x="4191000" y="2667000"/>
            <a:ext cx="2895600" cy="0"/>
          </a:xfrm>
          <a:prstGeom prst="line">
            <a:avLst/>
          </a:prstGeom>
          <a:noFill/>
          <a:ln w="12700">
            <a:solidFill>
              <a:srgbClr val="FF0000"/>
            </a:solidFill>
            <a:round/>
            <a:headEnd/>
            <a:tailEnd type="triangle" w="lg" len="lg"/>
          </a:ln>
        </p:spPr>
        <p:txBody>
          <a:bodyPr/>
          <a:lstStyle/>
          <a:p>
            <a:endParaRPr lang="en-US">
              <a:latin typeface="+mn-lt"/>
            </a:endParaRPr>
          </a:p>
        </p:txBody>
      </p:sp>
      <p:sp>
        <p:nvSpPr>
          <p:cNvPr id="132" name="Line 46"/>
          <p:cNvSpPr>
            <a:spLocks noChangeShapeType="1"/>
          </p:cNvSpPr>
          <p:nvPr/>
        </p:nvSpPr>
        <p:spPr bwMode="auto">
          <a:xfrm flipH="1" flipV="1">
            <a:off x="6172200" y="3962400"/>
            <a:ext cx="685800" cy="228600"/>
          </a:xfrm>
          <a:prstGeom prst="line">
            <a:avLst/>
          </a:prstGeom>
          <a:noFill/>
          <a:ln w="9525">
            <a:solidFill>
              <a:schemeClr val="tx1"/>
            </a:solidFill>
            <a:round/>
            <a:headEnd/>
            <a:tailEnd type="triangle" w="lg" len="lg"/>
          </a:ln>
        </p:spPr>
        <p:txBody>
          <a:bodyPr/>
          <a:lstStyle/>
          <a:p>
            <a:endParaRPr lang="en-US">
              <a:latin typeface="+mn-lt"/>
            </a:endParaRPr>
          </a:p>
        </p:txBody>
      </p:sp>
    </p:spTree>
    <p:extLst>
      <p:ext uri="{BB962C8B-B14F-4D97-AF65-F5344CB8AC3E}">
        <p14:creationId xmlns:p14="http://schemas.microsoft.com/office/powerpoint/2010/main" val="24121895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Node From Doubly Linked List</a:t>
            </a:r>
          </a:p>
        </p:txBody>
      </p:sp>
      <p:sp>
        <p:nvSpPr>
          <p:cNvPr id="3" name="Content Placeholder 2"/>
          <p:cNvSpPr>
            <a:spLocks noGrp="1"/>
          </p:cNvSpPr>
          <p:nvPr>
            <p:ph idx="1"/>
          </p:nvPr>
        </p:nvSpPr>
        <p:spPr>
          <a:xfrm>
            <a:off x="323850" y="1124744"/>
            <a:ext cx="8496300" cy="576064"/>
          </a:xfrm>
        </p:spPr>
        <p:txBody>
          <a:bodyPr/>
          <a:lstStyle/>
          <a:p>
            <a:r>
              <a:rPr lang="en-US" dirty="0"/>
              <a:t>Suppose </a:t>
            </a:r>
            <a:r>
              <a:rPr lang="en-US" dirty="0">
                <a:solidFill>
                  <a:srgbClr val="0070C0"/>
                </a:solidFill>
                <a:latin typeface="Consolas" panose="020B0609020204030204" pitchFamily="49" charset="0"/>
                <a:cs typeface="Courier New" panose="02070309020205020404" pitchFamily="49" charset="0"/>
              </a:rPr>
              <a:t>current</a:t>
            </a:r>
            <a:r>
              <a:rPr lang="en-US" dirty="0">
                <a:solidFill>
                  <a:srgbClr val="0070C0"/>
                </a:solidFill>
                <a:cs typeface="Courier New" panose="02070309020205020404" pitchFamily="49" charset="0"/>
              </a:rPr>
              <a:t> </a:t>
            </a:r>
            <a:r>
              <a:rPr lang="en-US" dirty="0"/>
              <a:t>points to the node to be deleted from the list </a:t>
            </a:r>
          </a:p>
          <a:p>
            <a:endParaRPr lang="en-US" dirty="0"/>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74</a:t>
            </a:fld>
            <a:endParaRPr lang="en-GB"/>
          </a:p>
        </p:txBody>
      </p:sp>
      <p:sp>
        <p:nvSpPr>
          <p:cNvPr id="47" name="TextBox 46"/>
          <p:cNvSpPr txBox="1"/>
          <p:nvPr/>
        </p:nvSpPr>
        <p:spPr>
          <a:xfrm>
            <a:off x="467544" y="4581128"/>
            <a:ext cx="5832648" cy="1631216"/>
          </a:xfrm>
          <a:prstGeom prst="rect">
            <a:avLst/>
          </a:prstGeom>
          <a:noFill/>
        </p:spPr>
        <p:txBody>
          <a:bodyPr wrap="square" rtlCol="0">
            <a:spAutoFit/>
          </a:bodyPr>
          <a:lstStyle/>
          <a:p>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 = current; </a:t>
            </a:r>
          </a:p>
          <a:p>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-&gt;next = </a:t>
            </a:r>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-&gt;next; </a:t>
            </a:r>
          </a:p>
          <a:p>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-&gt;next-&gt;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 </a:t>
            </a:r>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a:t>
            </a:r>
          </a:p>
          <a:p>
            <a:r>
              <a:rPr lang="en-US" sz="2000" b="1" dirty="0">
                <a:solidFill>
                  <a:srgbClr val="0070C0"/>
                </a:solidFill>
                <a:latin typeface="Consolas" panose="020B0609020204030204" pitchFamily="49" charset="0"/>
                <a:cs typeface="Courier New" panose="02070309020205020404" pitchFamily="49" charset="0"/>
              </a:rPr>
              <a:t>current = </a:t>
            </a:r>
            <a:r>
              <a:rPr lang="en-US" sz="2000" b="1" dirty="0" err="1">
                <a:solidFill>
                  <a:srgbClr val="0070C0"/>
                </a:solidFill>
                <a:latin typeface="Consolas" panose="020B0609020204030204" pitchFamily="49" charset="0"/>
                <a:cs typeface="Courier New" panose="02070309020205020404" pitchFamily="49" charset="0"/>
              </a:rPr>
              <a:t>oldNode</a:t>
            </a:r>
            <a:r>
              <a:rPr lang="en-US" sz="2000" b="1" dirty="0">
                <a:solidFill>
                  <a:srgbClr val="0070C0"/>
                </a:solidFill>
                <a:latin typeface="Consolas" panose="020B0609020204030204" pitchFamily="49" charset="0"/>
                <a:cs typeface="Courier New" panose="02070309020205020404" pitchFamily="49" charset="0"/>
              </a:rPr>
              <a:t>-&gt;</a:t>
            </a:r>
            <a:r>
              <a:rPr lang="en-US" sz="2000" b="1" dirty="0" err="1">
                <a:solidFill>
                  <a:srgbClr val="0070C0"/>
                </a:solidFill>
                <a:latin typeface="Consolas" panose="020B0609020204030204" pitchFamily="49" charset="0"/>
                <a:cs typeface="Courier New" panose="02070309020205020404" pitchFamily="49" charset="0"/>
              </a:rPr>
              <a:t>prev</a:t>
            </a:r>
            <a:r>
              <a:rPr lang="en-US" sz="2000" b="1" dirty="0">
                <a:solidFill>
                  <a:srgbClr val="0070C0"/>
                </a:solidFill>
                <a:latin typeface="Consolas" panose="020B0609020204030204" pitchFamily="49" charset="0"/>
                <a:cs typeface="Courier New" panose="02070309020205020404" pitchFamily="49" charset="0"/>
              </a:rPr>
              <a:t>;</a:t>
            </a:r>
          </a:p>
          <a:p>
            <a:r>
              <a:rPr lang="en-US" sz="2000" dirty="0">
                <a:latin typeface="Consolas" panose="020B0609020204030204" pitchFamily="49" charset="0"/>
                <a:cs typeface="Courier New" panose="02070309020205020404" pitchFamily="49" charset="0"/>
              </a:rPr>
              <a:t>delete </a:t>
            </a:r>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a:t>
            </a:r>
          </a:p>
        </p:txBody>
      </p:sp>
      <p:sp>
        <p:nvSpPr>
          <p:cNvPr id="172" name="Text Box 39"/>
          <p:cNvSpPr txBox="1">
            <a:spLocks noChangeArrowheads="1"/>
          </p:cNvSpPr>
          <p:nvPr/>
        </p:nvSpPr>
        <p:spPr bwMode="auto">
          <a:xfrm>
            <a:off x="6820828" y="4002831"/>
            <a:ext cx="1295547" cy="461665"/>
          </a:xfrm>
          <a:prstGeom prst="rect">
            <a:avLst/>
          </a:prstGeom>
          <a:noFill/>
          <a:ln w="9525">
            <a:noFill/>
            <a:miter lim="800000"/>
            <a:headEnd/>
            <a:tailEnd type="none" w="lg" len="lg"/>
          </a:ln>
        </p:spPr>
        <p:txBody>
          <a:bodyPr wrap="none">
            <a:spAutoFit/>
          </a:bodyPr>
          <a:lstStyle/>
          <a:p>
            <a:r>
              <a:rPr lang="en-US" altLang="zh-CN" sz="2400" dirty="0" err="1">
                <a:latin typeface="+mn-lt"/>
                <a:ea typeface="SimSun" pitchFamily="2" charset="-122"/>
              </a:rPr>
              <a:t>oldNode</a:t>
            </a:r>
            <a:endParaRPr lang="en-US" altLang="zh-CN" sz="2400" dirty="0">
              <a:latin typeface="+mn-lt"/>
              <a:ea typeface="SimSun" pitchFamily="2" charset="-122"/>
            </a:endParaRPr>
          </a:p>
        </p:txBody>
      </p:sp>
      <p:sp>
        <p:nvSpPr>
          <p:cNvPr id="91" name="Rectangle 4"/>
          <p:cNvSpPr>
            <a:spLocks noChangeArrowheads="1"/>
          </p:cNvSpPr>
          <p:nvPr/>
        </p:nvSpPr>
        <p:spPr bwMode="auto">
          <a:xfrm>
            <a:off x="609600" y="20574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endParaRPr lang="zh-CN" sz="2400">
              <a:latin typeface="+mn-lt"/>
              <a:ea typeface="SimSun" pitchFamily="2" charset="-122"/>
            </a:endParaRPr>
          </a:p>
        </p:txBody>
      </p:sp>
      <p:sp>
        <p:nvSpPr>
          <p:cNvPr id="92" name="Rectangle 5"/>
          <p:cNvSpPr>
            <a:spLocks noChangeArrowheads="1"/>
          </p:cNvSpPr>
          <p:nvPr/>
        </p:nvSpPr>
        <p:spPr bwMode="auto">
          <a:xfrm>
            <a:off x="3124200" y="20574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a</a:t>
            </a:r>
          </a:p>
        </p:txBody>
      </p:sp>
      <p:sp>
        <p:nvSpPr>
          <p:cNvPr id="93" name="Rectangle 6"/>
          <p:cNvSpPr>
            <a:spLocks noChangeArrowheads="1"/>
          </p:cNvSpPr>
          <p:nvPr/>
        </p:nvSpPr>
        <p:spPr bwMode="auto">
          <a:xfrm>
            <a:off x="7010400" y="20574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c</a:t>
            </a:r>
          </a:p>
        </p:txBody>
      </p:sp>
      <p:sp>
        <p:nvSpPr>
          <p:cNvPr id="94" name="Text Box 7"/>
          <p:cNvSpPr txBox="1">
            <a:spLocks noChangeArrowheads="1"/>
          </p:cNvSpPr>
          <p:nvPr/>
        </p:nvSpPr>
        <p:spPr bwMode="auto">
          <a:xfrm>
            <a:off x="533400" y="3352800"/>
            <a:ext cx="990600" cy="461665"/>
          </a:xfrm>
          <a:prstGeom prst="rect">
            <a:avLst/>
          </a:prstGeom>
          <a:noFill/>
          <a:ln w="9525">
            <a:noFill/>
            <a:miter lim="800000"/>
            <a:headEnd/>
            <a:tailEnd type="none" w="lg" len="lg"/>
          </a:ln>
        </p:spPr>
        <p:txBody>
          <a:bodyPr wrap="square">
            <a:spAutoFit/>
          </a:bodyPr>
          <a:lstStyle/>
          <a:p>
            <a:r>
              <a:rPr lang="en-US" altLang="zh-CN" sz="2400" dirty="0">
                <a:latin typeface="+mn-lt"/>
                <a:ea typeface="SimSun" pitchFamily="2" charset="-122"/>
              </a:rPr>
              <a:t>head</a:t>
            </a:r>
          </a:p>
        </p:txBody>
      </p:sp>
      <p:sp>
        <p:nvSpPr>
          <p:cNvPr id="95" name="Line 8"/>
          <p:cNvSpPr>
            <a:spLocks noChangeShapeType="1"/>
          </p:cNvSpPr>
          <p:nvPr/>
        </p:nvSpPr>
        <p:spPr bwMode="auto">
          <a:xfrm flipV="1">
            <a:off x="1524000" y="2247900"/>
            <a:ext cx="16002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96" name="Line 9"/>
          <p:cNvSpPr>
            <a:spLocks noChangeShapeType="1"/>
          </p:cNvSpPr>
          <p:nvPr/>
        </p:nvSpPr>
        <p:spPr bwMode="auto">
          <a:xfrm flipH="1" flipV="1">
            <a:off x="609600" y="2819400"/>
            <a:ext cx="2286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97" name="Oval 10"/>
          <p:cNvSpPr>
            <a:spLocks noChangeAspect="1" noChangeArrowheads="1"/>
          </p:cNvSpPr>
          <p:nvPr/>
        </p:nvSpPr>
        <p:spPr bwMode="auto">
          <a:xfrm>
            <a:off x="7848600" y="2209800"/>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grpSp>
        <p:nvGrpSpPr>
          <p:cNvPr id="98" name="Group 11"/>
          <p:cNvGrpSpPr>
            <a:grpSpLocks/>
          </p:cNvGrpSpPr>
          <p:nvPr/>
        </p:nvGrpSpPr>
        <p:grpSpPr bwMode="auto">
          <a:xfrm>
            <a:off x="1295400" y="2057400"/>
            <a:ext cx="381000" cy="381000"/>
            <a:chOff x="1104" y="1008"/>
            <a:chExt cx="240" cy="240"/>
          </a:xfrm>
        </p:grpSpPr>
        <p:sp>
          <p:nvSpPr>
            <p:cNvPr id="99" name="Line 12"/>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00" name="Line 13"/>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01" name="Group 14"/>
          <p:cNvGrpSpPr>
            <a:grpSpLocks/>
          </p:cNvGrpSpPr>
          <p:nvPr/>
        </p:nvGrpSpPr>
        <p:grpSpPr bwMode="auto">
          <a:xfrm>
            <a:off x="3810000" y="2057400"/>
            <a:ext cx="381000" cy="381000"/>
            <a:chOff x="1104" y="1008"/>
            <a:chExt cx="240" cy="240"/>
          </a:xfrm>
        </p:grpSpPr>
        <p:sp>
          <p:nvSpPr>
            <p:cNvPr id="102" name="Line 15"/>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03" name="Line 16"/>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04" name="Group 17"/>
          <p:cNvGrpSpPr>
            <a:grpSpLocks/>
          </p:cNvGrpSpPr>
          <p:nvPr/>
        </p:nvGrpSpPr>
        <p:grpSpPr bwMode="auto">
          <a:xfrm>
            <a:off x="7696200" y="2057400"/>
            <a:ext cx="381000" cy="381000"/>
            <a:chOff x="1104" y="1008"/>
            <a:chExt cx="240" cy="240"/>
          </a:xfrm>
        </p:grpSpPr>
        <p:sp>
          <p:nvSpPr>
            <p:cNvPr id="105" name="Line 18"/>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06" name="Line 19"/>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07" name="Group 20"/>
          <p:cNvGrpSpPr>
            <a:grpSpLocks/>
          </p:cNvGrpSpPr>
          <p:nvPr/>
        </p:nvGrpSpPr>
        <p:grpSpPr bwMode="auto">
          <a:xfrm flipH="1" flipV="1">
            <a:off x="609600" y="2438400"/>
            <a:ext cx="381000" cy="381000"/>
            <a:chOff x="1104" y="1008"/>
            <a:chExt cx="240" cy="240"/>
          </a:xfrm>
        </p:grpSpPr>
        <p:sp>
          <p:nvSpPr>
            <p:cNvPr id="108" name="Line 21"/>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09" name="Line 22"/>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10" name="Group 23"/>
          <p:cNvGrpSpPr>
            <a:grpSpLocks/>
          </p:cNvGrpSpPr>
          <p:nvPr/>
        </p:nvGrpSpPr>
        <p:grpSpPr bwMode="auto">
          <a:xfrm flipH="1" flipV="1">
            <a:off x="3124200" y="2438400"/>
            <a:ext cx="381000" cy="381000"/>
            <a:chOff x="1104" y="1008"/>
            <a:chExt cx="240" cy="240"/>
          </a:xfrm>
        </p:grpSpPr>
        <p:sp>
          <p:nvSpPr>
            <p:cNvPr id="111" name="Line 24"/>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12" name="Line 25"/>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13" name="Group 26"/>
          <p:cNvGrpSpPr>
            <a:grpSpLocks/>
          </p:cNvGrpSpPr>
          <p:nvPr/>
        </p:nvGrpSpPr>
        <p:grpSpPr bwMode="auto">
          <a:xfrm flipH="1" flipV="1">
            <a:off x="7010400" y="2438400"/>
            <a:ext cx="381000" cy="381000"/>
            <a:chOff x="1104" y="1008"/>
            <a:chExt cx="240" cy="240"/>
          </a:xfrm>
        </p:grpSpPr>
        <p:sp>
          <p:nvSpPr>
            <p:cNvPr id="114" name="Line 27"/>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15" name="Line 28"/>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116" name="Line 29"/>
          <p:cNvSpPr>
            <a:spLocks noChangeShapeType="1"/>
          </p:cNvSpPr>
          <p:nvPr/>
        </p:nvSpPr>
        <p:spPr bwMode="auto">
          <a:xfrm flipH="1">
            <a:off x="1676400" y="2628900"/>
            <a:ext cx="16764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117" name="Oval 30"/>
          <p:cNvSpPr>
            <a:spLocks noChangeAspect="1" noChangeArrowheads="1"/>
          </p:cNvSpPr>
          <p:nvPr/>
        </p:nvSpPr>
        <p:spPr bwMode="auto">
          <a:xfrm>
            <a:off x="762000" y="2590800"/>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sp>
        <p:nvSpPr>
          <p:cNvPr id="118" name="Rectangle 31"/>
          <p:cNvSpPr>
            <a:spLocks noChangeArrowheads="1"/>
          </p:cNvSpPr>
          <p:nvPr/>
        </p:nvSpPr>
        <p:spPr bwMode="auto">
          <a:xfrm>
            <a:off x="5029200" y="32766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b</a:t>
            </a:r>
          </a:p>
        </p:txBody>
      </p:sp>
      <p:grpSp>
        <p:nvGrpSpPr>
          <p:cNvPr id="119" name="Group 32"/>
          <p:cNvGrpSpPr>
            <a:grpSpLocks/>
          </p:cNvGrpSpPr>
          <p:nvPr/>
        </p:nvGrpSpPr>
        <p:grpSpPr bwMode="auto">
          <a:xfrm>
            <a:off x="5715000" y="3276600"/>
            <a:ext cx="381000" cy="381000"/>
            <a:chOff x="1104" y="1008"/>
            <a:chExt cx="240" cy="240"/>
          </a:xfrm>
        </p:grpSpPr>
        <p:sp>
          <p:nvSpPr>
            <p:cNvPr id="120" name="Line 33"/>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21" name="Line 34"/>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22" name="Group 35"/>
          <p:cNvGrpSpPr>
            <a:grpSpLocks/>
          </p:cNvGrpSpPr>
          <p:nvPr/>
        </p:nvGrpSpPr>
        <p:grpSpPr bwMode="auto">
          <a:xfrm flipH="1" flipV="1">
            <a:off x="5029200" y="3657600"/>
            <a:ext cx="381000" cy="381000"/>
            <a:chOff x="1104" y="1008"/>
            <a:chExt cx="240" cy="240"/>
          </a:xfrm>
        </p:grpSpPr>
        <p:sp>
          <p:nvSpPr>
            <p:cNvPr id="123" name="Line 36"/>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24" name="Line 37"/>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125" name="Text Box 38"/>
          <p:cNvSpPr txBox="1">
            <a:spLocks noChangeArrowheads="1"/>
          </p:cNvSpPr>
          <p:nvPr/>
        </p:nvSpPr>
        <p:spPr bwMode="auto">
          <a:xfrm>
            <a:off x="2803525" y="3733800"/>
            <a:ext cx="1154611" cy="461665"/>
          </a:xfrm>
          <a:prstGeom prst="rect">
            <a:avLst/>
          </a:prstGeom>
          <a:noFill/>
          <a:ln w="9525">
            <a:noFill/>
            <a:miter lim="800000"/>
            <a:headEnd/>
            <a:tailEnd type="none" w="lg" len="lg"/>
          </a:ln>
        </p:spPr>
        <p:txBody>
          <a:bodyPr wrap="none">
            <a:spAutoFit/>
          </a:bodyPr>
          <a:lstStyle/>
          <a:p>
            <a:r>
              <a:rPr lang="en-US" altLang="zh-CN" sz="2400">
                <a:latin typeface="+mn-lt"/>
                <a:ea typeface="SimSun" pitchFamily="2" charset="-122"/>
              </a:rPr>
              <a:t>current</a:t>
            </a:r>
          </a:p>
        </p:txBody>
      </p:sp>
      <p:sp>
        <p:nvSpPr>
          <p:cNvPr id="126" name="Line 39"/>
          <p:cNvSpPr>
            <a:spLocks noChangeShapeType="1"/>
          </p:cNvSpPr>
          <p:nvPr/>
        </p:nvSpPr>
        <p:spPr bwMode="auto">
          <a:xfrm flipV="1">
            <a:off x="3225438" y="2918742"/>
            <a:ext cx="410458" cy="844655"/>
          </a:xfrm>
          <a:prstGeom prst="line">
            <a:avLst/>
          </a:prstGeom>
          <a:noFill/>
          <a:ln w="9525">
            <a:solidFill>
              <a:schemeClr val="tx1"/>
            </a:solidFill>
            <a:round/>
            <a:headEnd/>
            <a:tailEnd type="triangle" w="lg" len="lg"/>
          </a:ln>
        </p:spPr>
        <p:txBody>
          <a:bodyPr/>
          <a:lstStyle/>
          <a:p>
            <a:endParaRPr lang="en-US">
              <a:latin typeface="+mn-lt"/>
            </a:endParaRPr>
          </a:p>
        </p:txBody>
      </p:sp>
      <p:sp>
        <p:nvSpPr>
          <p:cNvPr id="127" name="Line 40"/>
          <p:cNvSpPr>
            <a:spLocks noChangeShapeType="1"/>
          </p:cNvSpPr>
          <p:nvPr/>
        </p:nvSpPr>
        <p:spPr bwMode="auto">
          <a:xfrm flipH="1" flipV="1">
            <a:off x="4191000" y="2819400"/>
            <a:ext cx="1066800" cy="1066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28" name="Line 41"/>
          <p:cNvSpPr>
            <a:spLocks noChangeShapeType="1"/>
          </p:cNvSpPr>
          <p:nvPr/>
        </p:nvSpPr>
        <p:spPr bwMode="auto">
          <a:xfrm flipV="1">
            <a:off x="5943600" y="2286000"/>
            <a:ext cx="1066800" cy="1143000"/>
          </a:xfrm>
          <a:prstGeom prst="line">
            <a:avLst/>
          </a:prstGeom>
          <a:noFill/>
          <a:ln w="9525">
            <a:solidFill>
              <a:schemeClr val="tx1"/>
            </a:solidFill>
            <a:round/>
            <a:headEnd/>
            <a:tailEnd type="triangle" w="lg" len="lg"/>
          </a:ln>
        </p:spPr>
        <p:txBody>
          <a:bodyPr/>
          <a:lstStyle/>
          <a:p>
            <a:endParaRPr lang="en-US">
              <a:latin typeface="+mn-lt"/>
            </a:endParaRPr>
          </a:p>
        </p:txBody>
      </p:sp>
      <p:sp>
        <p:nvSpPr>
          <p:cNvPr id="130" name="Line 45"/>
          <p:cNvSpPr>
            <a:spLocks noChangeShapeType="1"/>
          </p:cNvSpPr>
          <p:nvPr/>
        </p:nvSpPr>
        <p:spPr bwMode="auto">
          <a:xfrm>
            <a:off x="4038600" y="2209800"/>
            <a:ext cx="29718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131" name="Line 47"/>
          <p:cNvSpPr>
            <a:spLocks noChangeShapeType="1"/>
          </p:cNvSpPr>
          <p:nvPr/>
        </p:nvSpPr>
        <p:spPr bwMode="auto">
          <a:xfrm flipH="1">
            <a:off x="4191000" y="2667000"/>
            <a:ext cx="2895600" cy="0"/>
          </a:xfrm>
          <a:prstGeom prst="line">
            <a:avLst/>
          </a:prstGeom>
          <a:noFill/>
          <a:ln w="12700">
            <a:solidFill>
              <a:schemeClr val="tx1"/>
            </a:solidFill>
            <a:round/>
            <a:headEnd/>
            <a:tailEnd type="triangle" w="lg" len="lg"/>
          </a:ln>
        </p:spPr>
        <p:txBody>
          <a:bodyPr/>
          <a:lstStyle/>
          <a:p>
            <a:endParaRPr lang="en-US">
              <a:latin typeface="+mn-lt"/>
            </a:endParaRPr>
          </a:p>
        </p:txBody>
      </p:sp>
      <p:sp>
        <p:nvSpPr>
          <p:cNvPr id="132" name="Line 46"/>
          <p:cNvSpPr>
            <a:spLocks noChangeShapeType="1"/>
          </p:cNvSpPr>
          <p:nvPr/>
        </p:nvSpPr>
        <p:spPr bwMode="auto">
          <a:xfrm flipH="1" flipV="1">
            <a:off x="6172200" y="3962400"/>
            <a:ext cx="685800" cy="228600"/>
          </a:xfrm>
          <a:prstGeom prst="line">
            <a:avLst/>
          </a:prstGeom>
          <a:noFill/>
          <a:ln w="9525">
            <a:solidFill>
              <a:schemeClr val="tx1"/>
            </a:solidFill>
            <a:round/>
            <a:headEnd/>
            <a:tailEnd type="triangle" w="lg" len="lg"/>
          </a:ln>
        </p:spPr>
        <p:txBody>
          <a:bodyPr/>
          <a:lstStyle/>
          <a:p>
            <a:endParaRPr lang="en-US">
              <a:latin typeface="+mn-lt"/>
            </a:endParaRPr>
          </a:p>
        </p:txBody>
      </p:sp>
    </p:spTree>
    <p:extLst>
      <p:ext uri="{BB962C8B-B14F-4D97-AF65-F5344CB8AC3E}">
        <p14:creationId xmlns:p14="http://schemas.microsoft.com/office/powerpoint/2010/main" val="362498621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Node From Doubly Linked List</a:t>
            </a:r>
          </a:p>
        </p:txBody>
      </p:sp>
      <p:sp>
        <p:nvSpPr>
          <p:cNvPr id="3" name="Content Placeholder 2"/>
          <p:cNvSpPr>
            <a:spLocks noGrp="1"/>
          </p:cNvSpPr>
          <p:nvPr>
            <p:ph idx="1"/>
          </p:nvPr>
        </p:nvSpPr>
        <p:spPr>
          <a:xfrm>
            <a:off x="323850" y="1124744"/>
            <a:ext cx="8496300" cy="576064"/>
          </a:xfrm>
        </p:spPr>
        <p:txBody>
          <a:bodyPr/>
          <a:lstStyle/>
          <a:p>
            <a:r>
              <a:rPr lang="en-US" dirty="0"/>
              <a:t>Suppose </a:t>
            </a:r>
            <a:r>
              <a:rPr lang="en-US" dirty="0">
                <a:solidFill>
                  <a:srgbClr val="0070C0"/>
                </a:solidFill>
                <a:latin typeface="Consolas" panose="020B0609020204030204" pitchFamily="49" charset="0"/>
                <a:cs typeface="Courier New" panose="02070309020205020404" pitchFamily="49" charset="0"/>
              </a:rPr>
              <a:t>current</a:t>
            </a:r>
            <a:r>
              <a:rPr lang="en-US" dirty="0">
                <a:solidFill>
                  <a:srgbClr val="0070C0"/>
                </a:solidFill>
                <a:cs typeface="Courier New" panose="02070309020205020404" pitchFamily="49" charset="0"/>
              </a:rPr>
              <a:t> </a:t>
            </a:r>
            <a:r>
              <a:rPr lang="en-US" dirty="0"/>
              <a:t>points to the node to be deleted from the list </a:t>
            </a:r>
          </a:p>
          <a:p>
            <a:endParaRPr lang="en-US" dirty="0"/>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75</a:t>
            </a:fld>
            <a:endParaRPr lang="en-GB"/>
          </a:p>
        </p:txBody>
      </p:sp>
      <p:sp>
        <p:nvSpPr>
          <p:cNvPr id="47" name="TextBox 46"/>
          <p:cNvSpPr txBox="1"/>
          <p:nvPr/>
        </p:nvSpPr>
        <p:spPr>
          <a:xfrm>
            <a:off x="467544" y="4581128"/>
            <a:ext cx="5832648" cy="1631216"/>
          </a:xfrm>
          <a:prstGeom prst="rect">
            <a:avLst/>
          </a:prstGeom>
          <a:noFill/>
        </p:spPr>
        <p:txBody>
          <a:bodyPr wrap="square" rtlCol="0">
            <a:spAutoFit/>
          </a:bodyPr>
          <a:lstStyle/>
          <a:p>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 = current; </a:t>
            </a:r>
          </a:p>
          <a:p>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-&gt;next = </a:t>
            </a:r>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-&gt;next; </a:t>
            </a:r>
          </a:p>
          <a:p>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-&gt;next-&gt;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 </a:t>
            </a:r>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 </a:t>
            </a:r>
          </a:p>
          <a:p>
            <a:r>
              <a:rPr lang="en-US" sz="2000" dirty="0">
                <a:latin typeface="Consolas" panose="020B0609020204030204" pitchFamily="49" charset="0"/>
                <a:cs typeface="Courier New" panose="02070309020205020404" pitchFamily="49" charset="0"/>
              </a:rPr>
              <a:t>current = </a:t>
            </a:r>
            <a:r>
              <a:rPr lang="en-US" sz="2000" dirty="0" err="1">
                <a:latin typeface="Consolas" panose="020B0609020204030204" pitchFamily="49" charset="0"/>
                <a:cs typeface="Courier New" panose="02070309020205020404" pitchFamily="49" charset="0"/>
              </a:rPr>
              <a:t>oldNode</a:t>
            </a:r>
            <a:r>
              <a:rPr lang="en-US" sz="2000" dirty="0">
                <a:latin typeface="Consolas" panose="020B0609020204030204" pitchFamily="49" charset="0"/>
                <a:cs typeface="Courier New" panose="02070309020205020404" pitchFamily="49" charset="0"/>
              </a:rPr>
              <a:t>-&gt;</a:t>
            </a:r>
            <a:r>
              <a:rPr lang="en-US" sz="2000" dirty="0" err="1">
                <a:latin typeface="Consolas" panose="020B0609020204030204" pitchFamily="49" charset="0"/>
                <a:cs typeface="Courier New" panose="02070309020205020404" pitchFamily="49" charset="0"/>
              </a:rPr>
              <a:t>prev</a:t>
            </a:r>
            <a:r>
              <a:rPr lang="en-US" sz="2000" dirty="0">
                <a:latin typeface="Consolas" panose="020B0609020204030204" pitchFamily="49" charset="0"/>
                <a:cs typeface="Courier New" panose="02070309020205020404" pitchFamily="49" charset="0"/>
              </a:rPr>
              <a:t>;</a:t>
            </a:r>
          </a:p>
          <a:p>
            <a:r>
              <a:rPr lang="en-US" sz="2000" b="1" dirty="0">
                <a:solidFill>
                  <a:srgbClr val="0070C0"/>
                </a:solidFill>
                <a:latin typeface="Consolas" panose="020B0609020204030204" pitchFamily="49" charset="0"/>
                <a:cs typeface="Courier New" panose="02070309020205020404" pitchFamily="49" charset="0"/>
              </a:rPr>
              <a:t>delete </a:t>
            </a:r>
            <a:r>
              <a:rPr lang="en-US" sz="2000" b="1" dirty="0" err="1">
                <a:solidFill>
                  <a:srgbClr val="0070C0"/>
                </a:solidFill>
                <a:latin typeface="Consolas" panose="020B0609020204030204" pitchFamily="49" charset="0"/>
                <a:cs typeface="Courier New" panose="02070309020205020404" pitchFamily="49" charset="0"/>
              </a:rPr>
              <a:t>oldNode</a:t>
            </a:r>
            <a:r>
              <a:rPr lang="en-US" sz="2000" b="1" dirty="0">
                <a:solidFill>
                  <a:srgbClr val="0070C0"/>
                </a:solidFill>
                <a:latin typeface="Consolas" panose="020B0609020204030204" pitchFamily="49" charset="0"/>
                <a:cs typeface="Courier New" panose="02070309020205020404" pitchFamily="49" charset="0"/>
              </a:rPr>
              <a:t>;</a:t>
            </a:r>
          </a:p>
        </p:txBody>
      </p:sp>
      <p:sp>
        <p:nvSpPr>
          <p:cNvPr id="91" name="Rectangle 4"/>
          <p:cNvSpPr>
            <a:spLocks noChangeArrowheads="1"/>
          </p:cNvSpPr>
          <p:nvPr/>
        </p:nvSpPr>
        <p:spPr bwMode="auto">
          <a:xfrm>
            <a:off x="609600" y="20574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endParaRPr lang="zh-CN" sz="2400">
              <a:latin typeface="+mn-lt"/>
              <a:ea typeface="SimSun" pitchFamily="2" charset="-122"/>
            </a:endParaRPr>
          </a:p>
        </p:txBody>
      </p:sp>
      <p:sp>
        <p:nvSpPr>
          <p:cNvPr id="92" name="Rectangle 5"/>
          <p:cNvSpPr>
            <a:spLocks noChangeArrowheads="1"/>
          </p:cNvSpPr>
          <p:nvPr/>
        </p:nvSpPr>
        <p:spPr bwMode="auto">
          <a:xfrm>
            <a:off x="3124200" y="20574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a</a:t>
            </a:r>
          </a:p>
        </p:txBody>
      </p:sp>
      <p:sp>
        <p:nvSpPr>
          <p:cNvPr id="93" name="Rectangle 6"/>
          <p:cNvSpPr>
            <a:spLocks noChangeArrowheads="1"/>
          </p:cNvSpPr>
          <p:nvPr/>
        </p:nvSpPr>
        <p:spPr bwMode="auto">
          <a:xfrm>
            <a:off x="7010400" y="2057400"/>
            <a:ext cx="1066800" cy="762000"/>
          </a:xfrm>
          <a:prstGeom prst="rect">
            <a:avLst/>
          </a:prstGeom>
          <a:solidFill>
            <a:schemeClr val="accent1"/>
          </a:solidFill>
          <a:ln w="9525">
            <a:solidFill>
              <a:schemeClr val="tx1"/>
            </a:solidFill>
            <a:miter lim="800000"/>
            <a:headEnd/>
            <a:tailEnd type="none" w="lg" len="lg"/>
          </a:ln>
        </p:spPr>
        <p:txBody>
          <a:bodyPr wrap="none" anchor="ctr"/>
          <a:lstStyle/>
          <a:p>
            <a:pPr algn="ctr"/>
            <a:r>
              <a:rPr lang="en-US" altLang="zh-CN" sz="2400">
                <a:latin typeface="+mn-lt"/>
                <a:ea typeface="SimSun" pitchFamily="2" charset="-122"/>
              </a:rPr>
              <a:t>c</a:t>
            </a:r>
          </a:p>
        </p:txBody>
      </p:sp>
      <p:sp>
        <p:nvSpPr>
          <p:cNvPr id="94" name="Text Box 7"/>
          <p:cNvSpPr txBox="1">
            <a:spLocks noChangeArrowheads="1"/>
          </p:cNvSpPr>
          <p:nvPr/>
        </p:nvSpPr>
        <p:spPr bwMode="auto">
          <a:xfrm>
            <a:off x="533400" y="3352800"/>
            <a:ext cx="990600" cy="461665"/>
          </a:xfrm>
          <a:prstGeom prst="rect">
            <a:avLst/>
          </a:prstGeom>
          <a:noFill/>
          <a:ln w="9525">
            <a:noFill/>
            <a:miter lim="800000"/>
            <a:headEnd/>
            <a:tailEnd type="none" w="lg" len="lg"/>
          </a:ln>
        </p:spPr>
        <p:txBody>
          <a:bodyPr wrap="square">
            <a:spAutoFit/>
          </a:bodyPr>
          <a:lstStyle/>
          <a:p>
            <a:r>
              <a:rPr lang="en-US" altLang="zh-CN" sz="2400" dirty="0">
                <a:latin typeface="+mn-lt"/>
                <a:ea typeface="SimSun" pitchFamily="2" charset="-122"/>
              </a:rPr>
              <a:t>head</a:t>
            </a:r>
          </a:p>
        </p:txBody>
      </p:sp>
      <p:sp>
        <p:nvSpPr>
          <p:cNvPr id="95" name="Line 8"/>
          <p:cNvSpPr>
            <a:spLocks noChangeShapeType="1"/>
          </p:cNvSpPr>
          <p:nvPr/>
        </p:nvSpPr>
        <p:spPr bwMode="auto">
          <a:xfrm flipV="1">
            <a:off x="1524000" y="2247900"/>
            <a:ext cx="16002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96" name="Line 9"/>
          <p:cNvSpPr>
            <a:spLocks noChangeShapeType="1"/>
          </p:cNvSpPr>
          <p:nvPr/>
        </p:nvSpPr>
        <p:spPr bwMode="auto">
          <a:xfrm flipH="1" flipV="1">
            <a:off x="609600" y="2819400"/>
            <a:ext cx="228600" cy="685800"/>
          </a:xfrm>
          <a:prstGeom prst="line">
            <a:avLst/>
          </a:prstGeom>
          <a:noFill/>
          <a:ln w="9525">
            <a:solidFill>
              <a:schemeClr val="tx1"/>
            </a:solidFill>
            <a:round/>
            <a:headEnd/>
            <a:tailEnd type="triangle" w="lg" len="lg"/>
          </a:ln>
        </p:spPr>
        <p:txBody>
          <a:bodyPr/>
          <a:lstStyle/>
          <a:p>
            <a:endParaRPr lang="en-US">
              <a:latin typeface="+mn-lt"/>
            </a:endParaRPr>
          </a:p>
        </p:txBody>
      </p:sp>
      <p:sp>
        <p:nvSpPr>
          <p:cNvPr id="97" name="Oval 10"/>
          <p:cNvSpPr>
            <a:spLocks noChangeAspect="1" noChangeArrowheads="1"/>
          </p:cNvSpPr>
          <p:nvPr/>
        </p:nvSpPr>
        <p:spPr bwMode="auto">
          <a:xfrm>
            <a:off x="7848600" y="2209800"/>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grpSp>
        <p:nvGrpSpPr>
          <p:cNvPr id="98" name="Group 11"/>
          <p:cNvGrpSpPr>
            <a:grpSpLocks/>
          </p:cNvGrpSpPr>
          <p:nvPr/>
        </p:nvGrpSpPr>
        <p:grpSpPr bwMode="auto">
          <a:xfrm>
            <a:off x="1295400" y="2057400"/>
            <a:ext cx="381000" cy="381000"/>
            <a:chOff x="1104" y="1008"/>
            <a:chExt cx="240" cy="240"/>
          </a:xfrm>
        </p:grpSpPr>
        <p:sp>
          <p:nvSpPr>
            <p:cNvPr id="99" name="Line 12"/>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00" name="Line 13"/>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01" name="Group 14"/>
          <p:cNvGrpSpPr>
            <a:grpSpLocks/>
          </p:cNvGrpSpPr>
          <p:nvPr/>
        </p:nvGrpSpPr>
        <p:grpSpPr bwMode="auto">
          <a:xfrm>
            <a:off x="3810000" y="2057400"/>
            <a:ext cx="381000" cy="381000"/>
            <a:chOff x="1104" y="1008"/>
            <a:chExt cx="240" cy="240"/>
          </a:xfrm>
        </p:grpSpPr>
        <p:sp>
          <p:nvSpPr>
            <p:cNvPr id="102" name="Line 15"/>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03" name="Line 16"/>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04" name="Group 17"/>
          <p:cNvGrpSpPr>
            <a:grpSpLocks/>
          </p:cNvGrpSpPr>
          <p:nvPr/>
        </p:nvGrpSpPr>
        <p:grpSpPr bwMode="auto">
          <a:xfrm>
            <a:off x="7696200" y="2057400"/>
            <a:ext cx="381000" cy="381000"/>
            <a:chOff x="1104" y="1008"/>
            <a:chExt cx="240" cy="240"/>
          </a:xfrm>
        </p:grpSpPr>
        <p:sp>
          <p:nvSpPr>
            <p:cNvPr id="105" name="Line 18"/>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06" name="Line 19"/>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07" name="Group 20"/>
          <p:cNvGrpSpPr>
            <a:grpSpLocks/>
          </p:cNvGrpSpPr>
          <p:nvPr/>
        </p:nvGrpSpPr>
        <p:grpSpPr bwMode="auto">
          <a:xfrm flipH="1" flipV="1">
            <a:off x="609600" y="2438400"/>
            <a:ext cx="381000" cy="381000"/>
            <a:chOff x="1104" y="1008"/>
            <a:chExt cx="240" cy="240"/>
          </a:xfrm>
        </p:grpSpPr>
        <p:sp>
          <p:nvSpPr>
            <p:cNvPr id="108" name="Line 21"/>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09" name="Line 22"/>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10" name="Group 23"/>
          <p:cNvGrpSpPr>
            <a:grpSpLocks/>
          </p:cNvGrpSpPr>
          <p:nvPr/>
        </p:nvGrpSpPr>
        <p:grpSpPr bwMode="auto">
          <a:xfrm flipH="1" flipV="1">
            <a:off x="3124200" y="2438400"/>
            <a:ext cx="381000" cy="381000"/>
            <a:chOff x="1104" y="1008"/>
            <a:chExt cx="240" cy="240"/>
          </a:xfrm>
        </p:grpSpPr>
        <p:sp>
          <p:nvSpPr>
            <p:cNvPr id="111" name="Line 24"/>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12" name="Line 25"/>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grpSp>
        <p:nvGrpSpPr>
          <p:cNvPr id="113" name="Group 26"/>
          <p:cNvGrpSpPr>
            <a:grpSpLocks/>
          </p:cNvGrpSpPr>
          <p:nvPr/>
        </p:nvGrpSpPr>
        <p:grpSpPr bwMode="auto">
          <a:xfrm flipH="1" flipV="1">
            <a:off x="7010400" y="2438400"/>
            <a:ext cx="381000" cy="381000"/>
            <a:chOff x="1104" y="1008"/>
            <a:chExt cx="240" cy="240"/>
          </a:xfrm>
        </p:grpSpPr>
        <p:sp>
          <p:nvSpPr>
            <p:cNvPr id="114" name="Line 27"/>
            <p:cNvSpPr>
              <a:spLocks noChangeShapeType="1"/>
            </p:cNvSpPr>
            <p:nvPr/>
          </p:nvSpPr>
          <p:spPr bwMode="auto">
            <a:xfrm>
              <a:off x="1104" y="100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sp>
          <p:nvSpPr>
            <p:cNvPr id="115" name="Line 28"/>
            <p:cNvSpPr>
              <a:spLocks noChangeShapeType="1"/>
            </p:cNvSpPr>
            <p:nvPr/>
          </p:nvSpPr>
          <p:spPr bwMode="auto">
            <a:xfrm rot="-5400000">
              <a:off x="1224" y="1128"/>
              <a:ext cx="0" cy="240"/>
            </a:xfrm>
            <a:prstGeom prst="line">
              <a:avLst/>
            </a:prstGeom>
            <a:noFill/>
            <a:ln w="9525">
              <a:solidFill>
                <a:schemeClr val="tx1"/>
              </a:solidFill>
              <a:prstDash val="sysDot"/>
              <a:round/>
              <a:headEnd/>
              <a:tailEnd type="none" w="lg" len="lg"/>
            </a:ln>
          </p:spPr>
          <p:txBody>
            <a:bodyPr/>
            <a:lstStyle/>
            <a:p>
              <a:endParaRPr lang="en-US">
                <a:latin typeface="+mn-lt"/>
              </a:endParaRPr>
            </a:p>
          </p:txBody>
        </p:sp>
      </p:grpSp>
      <p:sp>
        <p:nvSpPr>
          <p:cNvPr id="116" name="Line 29"/>
          <p:cNvSpPr>
            <a:spLocks noChangeShapeType="1"/>
          </p:cNvSpPr>
          <p:nvPr/>
        </p:nvSpPr>
        <p:spPr bwMode="auto">
          <a:xfrm flipH="1">
            <a:off x="1676400" y="2628900"/>
            <a:ext cx="16764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117" name="Oval 30"/>
          <p:cNvSpPr>
            <a:spLocks noChangeAspect="1" noChangeArrowheads="1"/>
          </p:cNvSpPr>
          <p:nvPr/>
        </p:nvSpPr>
        <p:spPr bwMode="auto">
          <a:xfrm>
            <a:off x="762000" y="2590800"/>
            <a:ext cx="76200" cy="76200"/>
          </a:xfrm>
          <a:prstGeom prst="ellipse">
            <a:avLst/>
          </a:prstGeom>
          <a:solidFill>
            <a:schemeClr val="tx1"/>
          </a:solidFill>
          <a:ln w="9525">
            <a:solidFill>
              <a:schemeClr val="tx1"/>
            </a:solidFill>
            <a:round/>
            <a:headEnd/>
            <a:tailEnd type="none" w="lg" len="lg"/>
          </a:ln>
        </p:spPr>
        <p:txBody>
          <a:bodyPr wrap="none" anchor="ctr"/>
          <a:lstStyle/>
          <a:p>
            <a:endParaRPr lang="zh-CN" altLang="en-US">
              <a:latin typeface="+mn-lt"/>
              <a:ea typeface="SimSun" pitchFamily="2" charset="-122"/>
            </a:endParaRPr>
          </a:p>
        </p:txBody>
      </p:sp>
      <p:sp>
        <p:nvSpPr>
          <p:cNvPr id="125" name="Text Box 38"/>
          <p:cNvSpPr txBox="1">
            <a:spLocks noChangeArrowheads="1"/>
          </p:cNvSpPr>
          <p:nvPr/>
        </p:nvSpPr>
        <p:spPr bwMode="auto">
          <a:xfrm>
            <a:off x="2803525" y="3733800"/>
            <a:ext cx="1154611" cy="461665"/>
          </a:xfrm>
          <a:prstGeom prst="rect">
            <a:avLst/>
          </a:prstGeom>
          <a:noFill/>
          <a:ln w="9525">
            <a:noFill/>
            <a:miter lim="800000"/>
            <a:headEnd/>
            <a:tailEnd type="none" w="lg" len="lg"/>
          </a:ln>
        </p:spPr>
        <p:txBody>
          <a:bodyPr wrap="none">
            <a:spAutoFit/>
          </a:bodyPr>
          <a:lstStyle/>
          <a:p>
            <a:r>
              <a:rPr lang="en-US" altLang="zh-CN" sz="2400">
                <a:latin typeface="+mn-lt"/>
                <a:ea typeface="SimSun" pitchFamily="2" charset="-122"/>
              </a:rPr>
              <a:t>current</a:t>
            </a:r>
          </a:p>
        </p:txBody>
      </p:sp>
      <p:sp>
        <p:nvSpPr>
          <p:cNvPr id="126" name="Line 39"/>
          <p:cNvSpPr>
            <a:spLocks noChangeShapeType="1"/>
          </p:cNvSpPr>
          <p:nvPr/>
        </p:nvSpPr>
        <p:spPr bwMode="auto">
          <a:xfrm flipV="1">
            <a:off x="3225438" y="2918742"/>
            <a:ext cx="410458" cy="844655"/>
          </a:xfrm>
          <a:prstGeom prst="line">
            <a:avLst/>
          </a:prstGeom>
          <a:noFill/>
          <a:ln w="9525">
            <a:solidFill>
              <a:schemeClr val="tx1"/>
            </a:solidFill>
            <a:round/>
            <a:headEnd/>
            <a:tailEnd type="triangle" w="lg" len="lg"/>
          </a:ln>
        </p:spPr>
        <p:txBody>
          <a:bodyPr/>
          <a:lstStyle/>
          <a:p>
            <a:endParaRPr lang="en-US">
              <a:latin typeface="+mn-lt"/>
            </a:endParaRPr>
          </a:p>
        </p:txBody>
      </p:sp>
      <p:sp>
        <p:nvSpPr>
          <p:cNvPr id="130" name="Line 45"/>
          <p:cNvSpPr>
            <a:spLocks noChangeShapeType="1"/>
          </p:cNvSpPr>
          <p:nvPr/>
        </p:nvSpPr>
        <p:spPr bwMode="auto">
          <a:xfrm>
            <a:off x="4038600" y="2209800"/>
            <a:ext cx="2971800" cy="0"/>
          </a:xfrm>
          <a:prstGeom prst="line">
            <a:avLst/>
          </a:prstGeom>
          <a:noFill/>
          <a:ln w="9525">
            <a:solidFill>
              <a:schemeClr val="tx1"/>
            </a:solidFill>
            <a:round/>
            <a:headEnd/>
            <a:tailEnd type="triangle" w="lg" len="lg"/>
          </a:ln>
        </p:spPr>
        <p:txBody>
          <a:bodyPr/>
          <a:lstStyle/>
          <a:p>
            <a:endParaRPr lang="en-US">
              <a:latin typeface="+mn-lt"/>
            </a:endParaRPr>
          </a:p>
        </p:txBody>
      </p:sp>
      <p:sp>
        <p:nvSpPr>
          <p:cNvPr id="131" name="Line 47"/>
          <p:cNvSpPr>
            <a:spLocks noChangeShapeType="1"/>
          </p:cNvSpPr>
          <p:nvPr/>
        </p:nvSpPr>
        <p:spPr bwMode="auto">
          <a:xfrm flipH="1">
            <a:off x="4191000" y="2667000"/>
            <a:ext cx="2895600" cy="0"/>
          </a:xfrm>
          <a:prstGeom prst="line">
            <a:avLst/>
          </a:prstGeom>
          <a:noFill/>
          <a:ln w="12700">
            <a:solidFill>
              <a:schemeClr val="tx1"/>
            </a:solidFill>
            <a:round/>
            <a:headEnd/>
            <a:tailEnd type="triangle" w="lg" len="lg"/>
          </a:ln>
        </p:spPr>
        <p:txBody>
          <a:bodyPr/>
          <a:lstStyle/>
          <a:p>
            <a:endParaRPr lang="en-US">
              <a:latin typeface="+mn-lt"/>
            </a:endParaRPr>
          </a:p>
        </p:txBody>
      </p:sp>
    </p:spTree>
    <p:extLst>
      <p:ext uri="{BB962C8B-B14F-4D97-AF65-F5344CB8AC3E}">
        <p14:creationId xmlns:p14="http://schemas.microsoft.com/office/powerpoint/2010/main" val="11403694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76</a:t>
            </a:fld>
            <a:endParaRPr lang="en-GB"/>
          </a:p>
        </p:txBody>
      </p:sp>
      <p:sp>
        <p:nvSpPr>
          <p:cNvPr id="6" name="TextBox 5"/>
          <p:cNvSpPr txBox="1"/>
          <p:nvPr/>
        </p:nvSpPr>
        <p:spPr>
          <a:xfrm>
            <a:off x="1043608" y="3284984"/>
            <a:ext cx="6840760" cy="523220"/>
          </a:xfrm>
          <a:prstGeom prst="rect">
            <a:avLst/>
          </a:prstGeom>
          <a:noFill/>
        </p:spPr>
        <p:txBody>
          <a:bodyPr wrap="square" rtlCol="0">
            <a:spAutoFit/>
          </a:bodyPr>
          <a:lstStyle/>
          <a:p>
            <a:pPr algn="ctr"/>
            <a:r>
              <a:rPr lang="de-DE" sz="2800" dirty="0">
                <a:solidFill>
                  <a:srgbClr val="0070C0"/>
                </a:solidFill>
              </a:rPr>
              <a:t>Circular Linked List</a:t>
            </a:r>
            <a:endParaRPr lang="en-US" sz="2800" dirty="0">
              <a:solidFill>
                <a:srgbClr val="0070C0"/>
              </a:solidFill>
            </a:endParaRPr>
          </a:p>
        </p:txBody>
      </p:sp>
    </p:spTree>
    <p:extLst>
      <p:ext uri="{BB962C8B-B14F-4D97-AF65-F5344CB8AC3E}">
        <p14:creationId xmlns:p14="http://schemas.microsoft.com/office/powerpoint/2010/main" val="23872712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Circular Linked List</a:t>
            </a:r>
          </a:p>
        </p:txBody>
      </p:sp>
      <p:sp>
        <p:nvSpPr>
          <p:cNvPr id="3" name="Content Placeholder 2"/>
          <p:cNvSpPr>
            <a:spLocks noGrp="1"/>
          </p:cNvSpPr>
          <p:nvPr>
            <p:ph idx="1"/>
          </p:nvPr>
        </p:nvSpPr>
        <p:spPr>
          <a:xfrm>
            <a:off x="323850" y="1124744"/>
            <a:ext cx="8496300" cy="764641"/>
          </a:xfrm>
        </p:spPr>
        <p:txBody>
          <a:bodyPr/>
          <a:lstStyle/>
          <a:p>
            <a:r>
              <a:rPr lang="en-US" dirty="0"/>
              <a:t>A linked list in which the last node points to the first node</a:t>
            </a:r>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77</a:t>
            </a:fld>
            <a:endParaRPr lang="en-GB"/>
          </a:p>
        </p:txBody>
      </p:sp>
      <p:sp>
        <p:nvSpPr>
          <p:cNvPr id="19" name="Rectangle 3"/>
          <p:cNvSpPr>
            <a:spLocks noChangeArrowheads="1"/>
          </p:cNvSpPr>
          <p:nvPr/>
        </p:nvSpPr>
        <p:spPr bwMode="auto">
          <a:xfrm>
            <a:off x="1080888" y="1915782"/>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A0   </a:t>
            </a:r>
          </a:p>
        </p:txBody>
      </p:sp>
      <p:sp>
        <p:nvSpPr>
          <p:cNvPr id="20" name="Line 4"/>
          <p:cNvSpPr>
            <a:spLocks noChangeShapeType="1"/>
          </p:cNvSpPr>
          <p:nvPr/>
        </p:nvSpPr>
        <p:spPr bwMode="auto">
          <a:xfrm>
            <a:off x="1766688" y="1915782"/>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1" name="Rectangle 5"/>
          <p:cNvSpPr>
            <a:spLocks noChangeArrowheads="1"/>
          </p:cNvSpPr>
          <p:nvPr/>
        </p:nvSpPr>
        <p:spPr bwMode="auto">
          <a:xfrm>
            <a:off x="3062088" y="1915782"/>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a:latin typeface="+mn-lt"/>
                <a:ea typeface="SimSun" panose="02010600030101010101" pitchFamily="2" charset="-122"/>
              </a:rPr>
              <a:t>A1   </a:t>
            </a:r>
          </a:p>
        </p:txBody>
      </p:sp>
      <p:sp>
        <p:nvSpPr>
          <p:cNvPr id="22" name="Line 6"/>
          <p:cNvSpPr>
            <a:spLocks noChangeShapeType="1"/>
          </p:cNvSpPr>
          <p:nvPr/>
        </p:nvSpPr>
        <p:spPr bwMode="auto">
          <a:xfrm>
            <a:off x="3747888" y="1915782"/>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3" name="Rectangle 7"/>
          <p:cNvSpPr>
            <a:spLocks noChangeArrowheads="1"/>
          </p:cNvSpPr>
          <p:nvPr/>
        </p:nvSpPr>
        <p:spPr bwMode="auto">
          <a:xfrm>
            <a:off x="5043288" y="1915782"/>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a:latin typeface="+mn-lt"/>
                <a:ea typeface="SimSun" panose="02010600030101010101" pitchFamily="2" charset="-122"/>
              </a:rPr>
              <a:t>A2   </a:t>
            </a:r>
          </a:p>
        </p:txBody>
      </p:sp>
      <p:sp>
        <p:nvSpPr>
          <p:cNvPr id="24" name="Line 8"/>
          <p:cNvSpPr>
            <a:spLocks noChangeShapeType="1"/>
          </p:cNvSpPr>
          <p:nvPr/>
        </p:nvSpPr>
        <p:spPr bwMode="auto">
          <a:xfrm>
            <a:off x="5729088" y="1915782"/>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5" name="Rectangle 9"/>
          <p:cNvSpPr>
            <a:spLocks noChangeArrowheads="1"/>
          </p:cNvSpPr>
          <p:nvPr/>
        </p:nvSpPr>
        <p:spPr bwMode="auto">
          <a:xfrm>
            <a:off x="7024488" y="1915782"/>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A3   </a:t>
            </a:r>
          </a:p>
        </p:txBody>
      </p:sp>
      <p:sp>
        <p:nvSpPr>
          <p:cNvPr id="26" name="Line 10"/>
          <p:cNvSpPr>
            <a:spLocks noChangeShapeType="1"/>
          </p:cNvSpPr>
          <p:nvPr/>
        </p:nvSpPr>
        <p:spPr bwMode="auto">
          <a:xfrm>
            <a:off x="7786488" y="1915782"/>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7" name="Line 13"/>
          <p:cNvSpPr>
            <a:spLocks noChangeShapeType="1"/>
          </p:cNvSpPr>
          <p:nvPr/>
        </p:nvSpPr>
        <p:spPr bwMode="auto">
          <a:xfrm>
            <a:off x="1995288" y="2296782"/>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8" name="Line 14"/>
          <p:cNvSpPr>
            <a:spLocks noChangeShapeType="1"/>
          </p:cNvSpPr>
          <p:nvPr/>
        </p:nvSpPr>
        <p:spPr bwMode="auto">
          <a:xfrm>
            <a:off x="3976488" y="2296782"/>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9" name="Line 17"/>
          <p:cNvSpPr>
            <a:spLocks noChangeShapeType="1"/>
          </p:cNvSpPr>
          <p:nvPr/>
        </p:nvSpPr>
        <p:spPr bwMode="auto">
          <a:xfrm>
            <a:off x="5957688" y="2296782"/>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0" name="Oval 18"/>
          <p:cNvSpPr>
            <a:spLocks noChangeAspect="1" noChangeArrowheads="1"/>
          </p:cNvSpPr>
          <p:nvPr/>
        </p:nvSpPr>
        <p:spPr bwMode="auto">
          <a:xfrm>
            <a:off x="7938888" y="2296782"/>
            <a:ext cx="76200" cy="76200"/>
          </a:xfrm>
          <a:prstGeom prst="ellipse">
            <a:avLst/>
          </a:prstGeom>
          <a:solidFill>
            <a:schemeClr val="tx1"/>
          </a:solidFill>
          <a:ln w="9525">
            <a:solidFill>
              <a:schemeClr val="tx1"/>
            </a:solidFill>
            <a:round/>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en-US">
              <a:latin typeface="+mn-lt"/>
              <a:ea typeface="SimSun" panose="02010600030101010101" pitchFamily="2" charset="-122"/>
            </a:endParaRPr>
          </a:p>
        </p:txBody>
      </p:sp>
      <p:sp>
        <p:nvSpPr>
          <p:cNvPr id="31" name="Rectangle 3"/>
          <p:cNvSpPr>
            <a:spLocks noChangeArrowheads="1"/>
          </p:cNvSpPr>
          <p:nvPr/>
        </p:nvSpPr>
        <p:spPr bwMode="auto">
          <a:xfrm>
            <a:off x="1080888" y="4360783"/>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A0   </a:t>
            </a:r>
          </a:p>
        </p:txBody>
      </p:sp>
      <p:sp>
        <p:nvSpPr>
          <p:cNvPr id="32" name="Line 4"/>
          <p:cNvSpPr>
            <a:spLocks noChangeShapeType="1"/>
          </p:cNvSpPr>
          <p:nvPr/>
        </p:nvSpPr>
        <p:spPr bwMode="auto">
          <a:xfrm>
            <a:off x="1766688" y="4360783"/>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3" name="Rectangle 5"/>
          <p:cNvSpPr>
            <a:spLocks noChangeArrowheads="1"/>
          </p:cNvSpPr>
          <p:nvPr/>
        </p:nvSpPr>
        <p:spPr bwMode="auto">
          <a:xfrm>
            <a:off x="3062088" y="4360783"/>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a:latin typeface="+mn-lt"/>
                <a:ea typeface="SimSun" panose="02010600030101010101" pitchFamily="2" charset="-122"/>
              </a:rPr>
              <a:t>A1   </a:t>
            </a:r>
          </a:p>
        </p:txBody>
      </p:sp>
      <p:sp>
        <p:nvSpPr>
          <p:cNvPr id="34" name="Line 6"/>
          <p:cNvSpPr>
            <a:spLocks noChangeShapeType="1"/>
          </p:cNvSpPr>
          <p:nvPr/>
        </p:nvSpPr>
        <p:spPr bwMode="auto">
          <a:xfrm>
            <a:off x="3747888" y="4360783"/>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5" name="Rectangle 7"/>
          <p:cNvSpPr>
            <a:spLocks noChangeArrowheads="1"/>
          </p:cNvSpPr>
          <p:nvPr/>
        </p:nvSpPr>
        <p:spPr bwMode="auto">
          <a:xfrm>
            <a:off x="5043288" y="4360783"/>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a:latin typeface="+mn-lt"/>
                <a:ea typeface="SimSun" panose="02010600030101010101" pitchFamily="2" charset="-122"/>
              </a:rPr>
              <a:t>A2   </a:t>
            </a:r>
          </a:p>
        </p:txBody>
      </p:sp>
      <p:sp>
        <p:nvSpPr>
          <p:cNvPr id="36" name="Line 8"/>
          <p:cNvSpPr>
            <a:spLocks noChangeShapeType="1"/>
          </p:cNvSpPr>
          <p:nvPr/>
        </p:nvSpPr>
        <p:spPr bwMode="auto">
          <a:xfrm>
            <a:off x="5729088" y="4360783"/>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7" name="Rectangle 9"/>
          <p:cNvSpPr>
            <a:spLocks noChangeArrowheads="1"/>
          </p:cNvSpPr>
          <p:nvPr/>
        </p:nvSpPr>
        <p:spPr bwMode="auto">
          <a:xfrm>
            <a:off x="7024488" y="4360783"/>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A3   </a:t>
            </a:r>
          </a:p>
        </p:txBody>
      </p:sp>
      <p:sp>
        <p:nvSpPr>
          <p:cNvPr id="38" name="Line 10"/>
          <p:cNvSpPr>
            <a:spLocks noChangeShapeType="1"/>
          </p:cNvSpPr>
          <p:nvPr/>
        </p:nvSpPr>
        <p:spPr bwMode="auto">
          <a:xfrm>
            <a:off x="7786488" y="4360783"/>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9" name="Line 13"/>
          <p:cNvSpPr>
            <a:spLocks noChangeShapeType="1"/>
          </p:cNvSpPr>
          <p:nvPr/>
        </p:nvSpPr>
        <p:spPr bwMode="auto">
          <a:xfrm>
            <a:off x="1995288" y="4741783"/>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0" name="Line 14"/>
          <p:cNvSpPr>
            <a:spLocks noChangeShapeType="1"/>
          </p:cNvSpPr>
          <p:nvPr/>
        </p:nvSpPr>
        <p:spPr bwMode="auto">
          <a:xfrm>
            <a:off x="3976488" y="4741783"/>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1" name="Line 17"/>
          <p:cNvSpPr>
            <a:spLocks noChangeShapeType="1"/>
          </p:cNvSpPr>
          <p:nvPr/>
        </p:nvSpPr>
        <p:spPr bwMode="auto">
          <a:xfrm>
            <a:off x="5957688" y="4741783"/>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17" name="Line 38"/>
          <p:cNvSpPr>
            <a:spLocks noChangeShapeType="1"/>
          </p:cNvSpPr>
          <p:nvPr/>
        </p:nvSpPr>
        <p:spPr bwMode="auto">
          <a:xfrm flipV="1">
            <a:off x="7938888" y="4009698"/>
            <a:ext cx="0" cy="533400"/>
          </a:xfrm>
          <a:prstGeom prst="line">
            <a:avLst/>
          </a:prstGeom>
          <a:noFill/>
          <a:ln w="12700">
            <a:solidFill>
              <a:schemeClr val="tx1"/>
            </a:solidFill>
            <a:round/>
            <a:headEnd/>
            <a:tailEnd type="none" w="lg" len="lg"/>
          </a:ln>
        </p:spPr>
        <p:txBody>
          <a:bodyPr/>
          <a:lstStyle/>
          <a:p>
            <a:endParaRPr lang="en-US"/>
          </a:p>
        </p:txBody>
      </p:sp>
      <p:sp>
        <p:nvSpPr>
          <p:cNvPr id="18" name="Line 39"/>
          <p:cNvSpPr>
            <a:spLocks noChangeShapeType="1"/>
          </p:cNvSpPr>
          <p:nvPr/>
        </p:nvSpPr>
        <p:spPr bwMode="auto">
          <a:xfrm flipH="1">
            <a:off x="1309488" y="4009698"/>
            <a:ext cx="6629400" cy="0"/>
          </a:xfrm>
          <a:prstGeom prst="line">
            <a:avLst/>
          </a:prstGeom>
          <a:noFill/>
          <a:ln w="12700">
            <a:solidFill>
              <a:schemeClr val="tx1"/>
            </a:solidFill>
            <a:round/>
            <a:headEnd/>
            <a:tailEnd type="none" w="lg" len="lg"/>
          </a:ln>
        </p:spPr>
        <p:txBody>
          <a:bodyPr/>
          <a:lstStyle/>
          <a:p>
            <a:endParaRPr lang="en-US"/>
          </a:p>
        </p:txBody>
      </p:sp>
      <p:sp>
        <p:nvSpPr>
          <p:cNvPr id="43" name="Line 40"/>
          <p:cNvSpPr>
            <a:spLocks noChangeShapeType="1"/>
          </p:cNvSpPr>
          <p:nvPr/>
        </p:nvSpPr>
        <p:spPr bwMode="auto">
          <a:xfrm>
            <a:off x="1309488" y="4009698"/>
            <a:ext cx="0" cy="304800"/>
          </a:xfrm>
          <a:prstGeom prst="line">
            <a:avLst/>
          </a:prstGeom>
          <a:noFill/>
          <a:ln w="12700">
            <a:solidFill>
              <a:schemeClr val="tx1"/>
            </a:solidFill>
            <a:round/>
            <a:headEnd/>
            <a:tailEnd type="triangle" w="lg" len="lg"/>
          </a:ln>
        </p:spPr>
        <p:txBody>
          <a:bodyPr/>
          <a:lstStyle/>
          <a:p>
            <a:endParaRPr lang="en-US"/>
          </a:p>
        </p:txBody>
      </p:sp>
      <p:sp>
        <p:nvSpPr>
          <p:cNvPr id="44" name="Text Box 6"/>
          <p:cNvSpPr txBox="1">
            <a:spLocks noChangeArrowheads="1"/>
          </p:cNvSpPr>
          <p:nvPr/>
        </p:nvSpPr>
        <p:spPr bwMode="auto">
          <a:xfrm>
            <a:off x="701475" y="2870217"/>
            <a:ext cx="758825" cy="457200"/>
          </a:xfrm>
          <a:prstGeom prst="rect">
            <a:avLst/>
          </a:prstGeom>
          <a:noFill/>
          <a:ln w="9525">
            <a:noFill/>
            <a:miter lim="800000"/>
            <a:headEnd/>
            <a:tailEnd type="none" w="lg" len="lg"/>
          </a:ln>
        </p:spPr>
        <p:txBody>
          <a:bodyPr>
            <a:spAutoFit/>
          </a:bodyPr>
          <a:lstStyle/>
          <a:p>
            <a:r>
              <a:rPr lang="en-US" altLang="zh-CN" sz="2400" dirty="0">
                <a:latin typeface="Times New Roman" pitchFamily="18" charset="0"/>
                <a:ea typeface="SimSun" pitchFamily="2" charset="-122"/>
              </a:rPr>
              <a:t>head</a:t>
            </a:r>
          </a:p>
        </p:txBody>
      </p:sp>
      <p:sp>
        <p:nvSpPr>
          <p:cNvPr id="45" name="Line 9"/>
          <p:cNvSpPr>
            <a:spLocks noChangeShapeType="1"/>
          </p:cNvSpPr>
          <p:nvPr/>
        </p:nvSpPr>
        <p:spPr bwMode="auto">
          <a:xfrm flipV="1">
            <a:off x="1080888" y="2686573"/>
            <a:ext cx="0" cy="342293"/>
          </a:xfrm>
          <a:prstGeom prst="line">
            <a:avLst/>
          </a:prstGeom>
          <a:noFill/>
          <a:ln w="9525">
            <a:solidFill>
              <a:schemeClr val="tx1"/>
            </a:solidFill>
            <a:round/>
            <a:headEnd/>
            <a:tailEnd type="triangle" w="lg" len="lg"/>
          </a:ln>
        </p:spPr>
        <p:txBody>
          <a:bodyPr/>
          <a:lstStyle/>
          <a:p>
            <a:endParaRPr lang="en-US"/>
          </a:p>
        </p:txBody>
      </p:sp>
      <p:sp>
        <p:nvSpPr>
          <p:cNvPr id="48" name="Text Box 6"/>
          <p:cNvSpPr txBox="1">
            <a:spLocks noChangeArrowheads="1"/>
          </p:cNvSpPr>
          <p:nvPr/>
        </p:nvSpPr>
        <p:spPr bwMode="auto">
          <a:xfrm>
            <a:off x="701475" y="5423082"/>
            <a:ext cx="758825" cy="457200"/>
          </a:xfrm>
          <a:prstGeom prst="rect">
            <a:avLst/>
          </a:prstGeom>
          <a:noFill/>
          <a:ln w="9525">
            <a:noFill/>
            <a:miter lim="800000"/>
            <a:headEnd/>
            <a:tailEnd type="none" w="lg" len="lg"/>
          </a:ln>
        </p:spPr>
        <p:txBody>
          <a:bodyPr>
            <a:spAutoFit/>
          </a:bodyPr>
          <a:lstStyle/>
          <a:p>
            <a:r>
              <a:rPr lang="en-US" altLang="zh-CN" sz="2400" dirty="0">
                <a:latin typeface="Times New Roman" pitchFamily="18" charset="0"/>
                <a:ea typeface="SimSun" pitchFamily="2" charset="-122"/>
              </a:rPr>
              <a:t>head</a:t>
            </a:r>
          </a:p>
        </p:txBody>
      </p:sp>
      <p:sp>
        <p:nvSpPr>
          <p:cNvPr id="49" name="Line 9"/>
          <p:cNvSpPr>
            <a:spLocks noChangeShapeType="1"/>
          </p:cNvSpPr>
          <p:nvPr/>
        </p:nvSpPr>
        <p:spPr bwMode="auto">
          <a:xfrm flipV="1">
            <a:off x="1080888" y="5239438"/>
            <a:ext cx="0" cy="342293"/>
          </a:xfrm>
          <a:prstGeom prst="line">
            <a:avLst/>
          </a:prstGeom>
          <a:noFill/>
          <a:ln w="9525">
            <a:solidFill>
              <a:schemeClr val="tx1"/>
            </a:solidFill>
            <a:round/>
            <a:headEnd/>
            <a:tailEnd type="triangle" w="lg" len="lg"/>
          </a:ln>
        </p:spPr>
        <p:txBody>
          <a:bodyPr/>
          <a:lstStyle/>
          <a:p>
            <a:endParaRPr lang="en-US"/>
          </a:p>
        </p:txBody>
      </p:sp>
      <p:sp>
        <p:nvSpPr>
          <p:cNvPr id="50" name="TextBox 49"/>
          <p:cNvSpPr txBox="1"/>
          <p:nvPr/>
        </p:nvSpPr>
        <p:spPr>
          <a:xfrm>
            <a:off x="2731776" y="3077441"/>
            <a:ext cx="4153212" cy="461665"/>
          </a:xfrm>
          <a:prstGeom prst="rect">
            <a:avLst/>
          </a:prstGeom>
          <a:noFill/>
        </p:spPr>
        <p:txBody>
          <a:bodyPr wrap="square" rtlCol="0">
            <a:spAutoFit/>
          </a:bodyPr>
          <a:lstStyle/>
          <a:p>
            <a:pPr algn="ctr"/>
            <a:r>
              <a:rPr lang="en-US" sz="2400" dirty="0">
                <a:solidFill>
                  <a:srgbClr val="0070C0"/>
                </a:solidFill>
              </a:rPr>
              <a:t>Simple (singly) linked list</a:t>
            </a:r>
          </a:p>
        </p:txBody>
      </p:sp>
      <p:sp>
        <p:nvSpPr>
          <p:cNvPr id="51" name="TextBox 50"/>
          <p:cNvSpPr txBox="1"/>
          <p:nvPr/>
        </p:nvSpPr>
        <p:spPr>
          <a:xfrm>
            <a:off x="2547582" y="5521434"/>
            <a:ext cx="4153212" cy="461665"/>
          </a:xfrm>
          <a:prstGeom prst="rect">
            <a:avLst/>
          </a:prstGeom>
          <a:noFill/>
        </p:spPr>
        <p:txBody>
          <a:bodyPr wrap="square" rtlCol="0">
            <a:spAutoFit/>
          </a:bodyPr>
          <a:lstStyle/>
          <a:p>
            <a:pPr algn="ctr"/>
            <a:r>
              <a:rPr lang="en-US" sz="2400" dirty="0">
                <a:solidFill>
                  <a:srgbClr val="0070C0"/>
                </a:solidFill>
              </a:rPr>
              <a:t>Circular linked list</a:t>
            </a:r>
          </a:p>
        </p:txBody>
      </p:sp>
    </p:spTree>
    <p:extLst>
      <p:ext uri="{BB962C8B-B14F-4D97-AF65-F5344CB8AC3E}">
        <p14:creationId xmlns:p14="http://schemas.microsoft.com/office/powerpoint/2010/main" val="44446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17" grpId="0" animBg="1"/>
      <p:bldP spid="18" grpId="0" animBg="1"/>
      <p:bldP spid="43" grpId="0" animBg="1"/>
      <p:bldP spid="48" grpId="0"/>
      <p:bldP spid="49" grpId="0" animBg="1"/>
      <p:bldP spid="5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Circular Linked List</a:t>
            </a:r>
          </a:p>
        </p:txBody>
      </p:sp>
      <p:sp>
        <p:nvSpPr>
          <p:cNvPr id="3" name="Content Placeholder 2"/>
          <p:cNvSpPr>
            <a:spLocks noGrp="1"/>
          </p:cNvSpPr>
          <p:nvPr>
            <p:ph idx="1"/>
          </p:nvPr>
        </p:nvSpPr>
        <p:spPr/>
        <p:txBody>
          <a:bodyPr/>
          <a:lstStyle/>
          <a:p>
            <a:r>
              <a:rPr lang="en-US" dirty="0"/>
              <a:t>Whole list can be traversed by starting from any point</a:t>
            </a:r>
          </a:p>
          <a:p>
            <a:pPr lvl="1"/>
            <a:r>
              <a:rPr lang="en-US" dirty="0"/>
              <a:t>Any node can be starting point</a:t>
            </a:r>
          </a:p>
          <a:p>
            <a:pPr lvl="1"/>
            <a:r>
              <a:rPr lang="en-US" dirty="0">
                <a:solidFill>
                  <a:srgbClr val="0070C0"/>
                </a:solidFill>
              </a:rPr>
              <a:t>What is the stopping condition?</a:t>
            </a:r>
          </a:p>
          <a:p>
            <a:endParaRPr lang="en-US" dirty="0"/>
          </a:p>
          <a:p>
            <a:r>
              <a:rPr lang="en-US" dirty="0"/>
              <a:t>Fewer special cases to consider during implementation</a:t>
            </a:r>
          </a:p>
          <a:p>
            <a:pPr lvl="1"/>
            <a:r>
              <a:rPr lang="en-US" dirty="0"/>
              <a:t>All nodes have a node before and </a:t>
            </a:r>
            <a:r>
              <a:rPr lang="en-US"/>
              <a:t>after them</a:t>
            </a:r>
            <a:endParaRPr lang="en-US" dirty="0"/>
          </a:p>
          <a:p>
            <a:pPr marL="0" indent="0">
              <a:buNone/>
            </a:pPr>
            <a:endParaRPr lang="en-US" dirty="0"/>
          </a:p>
          <a:p>
            <a:r>
              <a:rPr lang="en-US" dirty="0"/>
              <a:t>Used in the implementation of other data structures</a:t>
            </a:r>
          </a:p>
          <a:p>
            <a:pPr lvl="1"/>
            <a:r>
              <a:rPr lang="en-US" dirty="0"/>
              <a:t>Circular linked lists are used to create circular queues</a:t>
            </a:r>
          </a:p>
          <a:p>
            <a:pPr lvl="1"/>
            <a:r>
              <a:rPr lang="en-US" dirty="0"/>
              <a:t>Circular doubly linked lists are used for implementing Fibonacci heaps</a:t>
            </a:r>
          </a:p>
          <a:p>
            <a:pPr marL="0" indent="0">
              <a:buNone/>
            </a:pPr>
            <a:endParaRPr lang="en-US" dirty="0"/>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78</a:t>
            </a:fld>
            <a:endParaRPr lang="en-GB"/>
          </a:p>
        </p:txBody>
      </p:sp>
    </p:spTree>
    <p:extLst>
      <p:ext uri="{BB962C8B-B14F-4D97-AF65-F5344CB8AC3E}">
        <p14:creationId xmlns:p14="http://schemas.microsoft.com/office/powerpoint/2010/main" val="148577243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Circular Linked List</a:t>
            </a:r>
          </a:p>
        </p:txBody>
      </p:sp>
      <p:sp>
        <p:nvSpPr>
          <p:cNvPr id="3" name="Content Placeholder 2"/>
          <p:cNvSpPr>
            <a:spLocks noGrp="1"/>
          </p:cNvSpPr>
          <p:nvPr>
            <p:ph idx="1"/>
          </p:nvPr>
        </p:nvSpPr>
        <p:spPr/>
        <p:txBody>
          <a:bodyPr/>
          <a:lstStyle/>
          <a:p>
            <a:r>
              <a:rPr lang="en-US" dirty="0"/>
              <a:t>Finding end of list and loop control is harder </a:t>
            </a:r>
          </a:p>
          <a:p>
            <a:pPr lvl="1"/>
            <a:r>
              <a:rPr lang="en-US" dirty="0"/>
              <a:t>No NULL to mark beginning and end</a:t>
            </a:r>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79</a:t>
            </a:fld>
            <a:endParaRPr lang="en-GB"/>
          </a:p>
        </p:txBody>
      </p:sp>
    </p:spTree>
    <p:extLst>
      <p:ext uri="{BB962C8B-B14F-4D97-AF65-F5344CB8AC3E}">
        <p14:creationId xmlns:p14="http://schemas.microsoft.com/office/powerpoint/2010/main" val="1165329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 – Analysis (recap) </a:t>
            </a:r>
          </a:p>
        </p:txBody>
      </p:sp>
      <p:pic>
        <p:nvPicPr>
          <p:cNvPr id="6" name="Content Placeholder 5"/>
          <p:cNvPicPr>
            <a:picLocks noGrp="1" noChangeAspect="1"/>
          </p:cNvPicPr>
          <p:nvPr>
            <p:ph idx="1"/>
          </p:nvPr>
        </p:nvPicPr>
        <p:blipFill>
          <a:blip r:embed="rId2"/>
          <a:stretch>
            <a:fillRect/>
          </a:stretch>
        </p:blipFill>
        <p:spPr>
          <a:xfrm>
            <a:off x="1166399" y="1631479"/>
            <a:ext cx="6811201" cy="4099867"/>
          </a:xfrm>
          <a:prstGeom prst="rect">
            <a:avLst/>
          </a:prstGeom>
        </p:spPr>
      </p:pic>
      <p:sp>
        <p:nvSpPr>
          <p:cNvPr id="4" name="Footer Placeholder 3"/>
          <p:cNvSpPr>
            <a:spLocks noGrp="1"/>
          </p:cNvSpPr>
          <p:nvPr>
            <p:ph type="ftr" sz="quarter" idx="10"/>
          </p:nvPr>
        </p:nvSpPr>
        <p:spPr/>
        <p:txBody>
          <a:bodyPr/>
          <a:lstStyle/>
          <a:p>
            <a:r>
              <a:rPr lang="en-GB" smtClean="0"/>
              <a:t>4-Array Sorting</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8</a:t>
            </a:fld>
            <a:endParaRPr lang="en-GB"/>
          </a:p>
        </p:txBody>
      </p:sp>
    </p:spTree>
    <p:extLst>
      <p:ext uri="{BB962C8B-B14F-4D97-AF65-F5344CB8AC3E}">
        <p14:creationId xmlns:p14="http://schemas.microsoft.com/office/powerpoint/2010/main" val="134516640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9851-5617-B747-5BC0-65AFFF2897F5}"/>
              </a:ext>
            </a:extLst>
          </p:cNvPr>
          <p:cNvSpPr>
            <a:spLocks noGrp="1"/>
          </p:cNvSpPr>
          <p:nvPr>
            <p:ph type="title"/>
          </p:nvPr>
        </p:nvSpPr>
        <p:spPr/>
        <p:txBody>
          <a:bodyPr/>
          <a:lstStyle/>
          <a:p>
            <a:r>
              <a:rPr lang="en-US" dirty="0"/>
              <a:t>Practice Problems</a:t>
            </a:r>
          </a:p>
        </p:txBody>
      </p:sp>
      <p:sp>
        <p:nvSpPr>
          <p:cNvPr id="3" name="Content Placeholder 2">
            <a:extLst>
              <a:ext uri="{FF2B5EF4-FFF2-40B4-BE49-F238E27FC236}">
                <a16:creationId xmlns:a16="http://schemas.microsoft.com/office/drawing/2014/main" id="{D94E40DD-8354-BB6F-0A23-835BC593AA31}"/>
              </a:ext>
            </a:extLst>
          </p:cNvPr>
          <p:cNvSpPr>
            <a:spLocks noGrp="1"/>
          </p:cNvSpPr>
          <p:nvPr>
            <p:ph idx="1"/>
          </p:nvPr>
        </p:nvSpPr>
        <p:spPr/>
        <p:txBody>
          <a:bodyPr/>
          <a:lstStyle/>
          <a:p>
            <a:pPr marL="457200" indent="-457200">
              <a:buFont typeface="+mj-lt"/>
              <a:buAutoNum type="arabicPeriod"/>
            </a:pPr>
            <a:r>
              <a:rPr lang="en-US" dirty="0"/>
              <a:t>Write a recursive function to print a linked list in reverse order.</a:t>
            </a:r>
          </a:p>
          <a:p>
            <a:pPr marL="457200" indent="-457200">
              <a:buFont typeface="+mj-lt"/>
              <a:buAutoNum type="arabicPeriod"/>
            </a:pPr>
            <a:r>
              <a:rPr lang="en-US" dirty="0"/>
              <a:t>Perform a circular right shift on a linked list by a specified number of positions. If the position parameter is 1, and the list is 1,2,3,4,5; the output should be 5,1,2,3,4.</a:t>
            </a:r>
          </a:p>
          <a:p>
            <a:pPr marL="457200" indent="-457200">
              <a:buFont typeface="+mj-lt"/>
              <a:buAutoNum type="arabicPeriod"/>
            </a:pPr>
            <a:r>
              <a:rPr lang="en-AU" dirty="0"/>
              <a:t>There are two singly linked lists in a system. By some programming error, the end node of one of the linked lists got linked to the second list, forming an inverted Y-shaped list. Write a program to get the point where two linked lists merge. </a:t>
            </a:r>
          </a:p>
          <a:p>
            <a:endParaRPr lang="en-US" dirty="0"/>
          </a:p>
        </p:txBody>
      </p:sp>
      <p:sp>
        <p:nvSpPr>
          <p:cNvPr id="4" name="Footer Placeholder 3">
            <a:extLst>
              <a:ext uri="{FF2B5EF4-FFF2-40B4-BE49-F238E27FC236}">
                <a16:creationId xmlns:a16="http://schemas.microsoft.com/office/drawing/2014/main" id="{5D01BD2A-BD23-8871-A109-C69BB0227D61}"/>
              </a:ext>
            </a:extLst>
          </p:cNvPr>
          <p:cNvSpPr>
            <a:spLocks noGrp="1"/>
          </p:cNvSpPr>
          <p:nvPr>
            <p:ph type="ftr" sz="quarter" idx="10"/>
          </p:nvPr>
        </p:nvSpPr>
        <p:spPr/>
        <p:txBody>
          <a:bodyPr/>
          <a:lstStyle/>
          <a:p>
            <a:r>
              <a:rPr lang="en-GB"/>
              <a:t>6-Linked List Variations</a:t>
            </a:r>
            <a:endParaRPr lang="en-GB" dirty="0"/>
          </a:p>
        </p:txBody>
      </p:sp>
      <p:sp>
        <p:nvSpPr>
          <p:cNvPr id="5" name="Slide Number Placeholder 4">
            <a:extLst>
              <a:ext uri="{FF2B5EF4-FFF2-40B4-BE49-F238E27FC236}">
                <a16:creationId xmlns:a16="http://schemas.microsoft.com/office/drawing/2014/main" id="{2634D8DC-56B2-513B-E7FE-093C23009C70}"/>
              </a:ext>
            </a:extLst>
          </p:cNvPr>
          <p:cNvSpPr>
            <a:spLocks noGrp="1"/>
          </p:cNvSpPr>
          <p:nvPr>
            <p:ph type="sldNum" sz="quarter" idx="11"/>
          </p:nvPr>
        </p:nvSpPr>
        <p:spPr/>
        <p:txBody>
          <a:bodyPr/>
          <a:lstStyle/>
          <a:p>
            <a:fld id="{63C8D6E8-E2D4-466A-B54E-56FCD6F950CE}" type="slidenum">
              <a:rPr lang="en-GB" smtClean="0"/>
              <a:pPr/>
              <a:t>80</a:t>
            </a:fld>
            <a:endParaRPr lang="en-GB"/>
          </a:p>
        </p:txBody>
      </p:sp>
      <p:pic>
        <p:nvPicPr>
          <p:cNvPr id="1026" name="Picture 2" descr="Lightbox">
            <a:extLst>
              <a:ext uri="{FF2B5EF4-FFF2-40B4-BE49-F238E27FC236}">
                <a16:creationId xmlns:a16="http://schemas.microsoft.com/office/drawing/2014/main" id="{1462BADA-AA2F-232D-81DC-5A2790639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988703"/>
            <a:ext cx="2178298" cy="23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9623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BD28-E944-00FB-E970-CD4BC95CA522}"/>
              </a:ext>
            </a:extLst>
          </p:cNvPr>
          <p:cNvSpPr>
            <a:spLocks noGrp="1"/>
          </p:cNvSpPr>
          <p:nvPr>
            <p:ph type="title"/>
          </p:nvPr>
        </p:nvSpPr>
        <p:spPr/>
        <p:txBody>
          <a:bodyPr/>
          <a:lstStyle/>
          <a:p>
            <a:r>
              <a:rPr lang="en-US" dirty="0"/>
              <a:t>Solution to Problem 1</a:t>
            </a:r>
          </a:p>
        </p:txBody>
      </p:sp>
      <p:sp>
        <p:nvSpPr>
          <p:cNvPr id="3" name="Content Placeholder 2">
            <a:extLst>
              <a:ext uri="{FF2B5EF4-FFF2-40B4-BE49-F238E27FC236}">
                <a16:creationId xmlns:a16="http://schemas.microsoft.com/office/drawing/2014/main" id="{CFBDC1DC-D1C2-340B-FBEA-24796EA94288}"/>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C96C6B3-E0A2-AB39-BBAD-11FC5E07CF5D}"/>
              </a:ext>
            </a:extLst>
          </p:cNvPr>
          <p:cNvSpPr>
            <a:spLocks noGrp="1"/>
          </p:cNvSpPr>
          <p:nvPr>
            <p:ph type="ftr" sz="quarter" idx="10"/>
          </p:nvPr>
        </p:nvSpPr>
        <p:spPr/>
        <p:txBody>
          <a:bodyPr/>
          <a:lstStyle/>
          <a:p>
            <a:r>
              <a:rPr lang="en-GB"/>
              <a:t>6-Linked List Variations</a:t>
            </a:r>
            <a:endParaRPr lang="en-GB" dirty="0"/>
          </a:p>
        </p:txBody>
      </p:sp>
      <p:sp>
        <p:nvSpPr>
          <p:cNvPr id="5" name="Slide Number Placeholder 4">
            <a:extLst>
              <a:ext uri="{FF2B5EF4-FFF2-40B4-BE49-F238E27FC236}">
                <a16:creationId xmlns:a16="http://schemas.microsoft.com/office/drawing/2014/main" id="{EBD54C5A-9FC2-ED1D-FAD9-1B4271AD1E67}"/>
              </a:ext>
            </a:extLst>
          </p:cNvPr>
          <p:cNvSpPr>
            <a:spLocks noGrp="1"/>
          </p:cNvSpPr>
          <p:nvPr>
            <p:ph type="sldNum" sz="quarter" idx="11"/>
          </p:nvPr>
        </p:nvSpPr>
        <p:spPr/>
        <p:txBody>
          <a:bodyPr/>
          <a:lstStyle/>
          <a:p>
            <a:fld id="{63C8D6E8-E2D4-466A-B54E-56FCD6F950CE}" type="slidenum">
              <a:rPr lang="en-GB" smtClean="0"/>
              <a:pPr/>
              <a:t>81</a:t>
            </a:fld>
            <a:endParaRPr lang="en-GB"/>
          </a:p>
        </p:txBody>
      </p:sp>
      <p:sp>
        <p:nvSpPr>
          <p:cNvPr id="7" name="TextBox 6">
            <a:extLst>
              <a:ext uri="{FF2B5EF4-FFF2-40B4-BE49-F238E27FC236}">
                <a16:creationId xmlns:a16="http://schemas.microsoft.com/office/drawing/2014/main" id="{EA5F415B-6C93-6B63-5EC1-EAAC03EDC21C}"/>
              </a:ext>
            </a:extLst>
          </p:cNvPr>
          <p:cNvSpPr txBox="1"/>
          <p:nvPr/>
        </p:nvSpPr>
        <p:spPr>
          <a:xfrm>
            <a:off x="2286000" y="1443841"/>
            <a:ext cx="4572000" cy="3970318"/>
          </a:xfrm>
          <a:prstGeom prst="rect">
            <a:avLst/>
          </a:prstGeom>
          <a:noFill/>
        </p:spPr>
        <p:txBody>
          <a:bodyPr wrap="square">
            <a:spAutoFit/>
          </a:bodyPr>
          <a:lstStyle/>
          <a:p>
            <a:pPr algn="l" rtl="0" fontAlgn="base"/>
            <a:r>
              <a:rPr lang="en-AU" b="0" i="0" dirty="0">
                <a:solidFill>
                  <a:srgbClr val="273239"/>
                </a:solidFill>
                <a:effectLst/>
                <a:latin typeface="Consolas" panose="020B0609020204030204" pitchFamily="49" charset="0"/>
              </a:rPr>
              <a:t>void </a:t>
            </a:r>
            <a:r>
              <a:rPr lang="en-AU" b="0" i="0" dirty="0" err="1">
                <a:solidFill>
                  <a:srgbClr val="273239"/>
                </a:solidFill>
                <a:effectLst/>
                <a:latin typeface="Consolas" panose="020B0609020204030204" pitchFamily="49" charset="0"/>
              </a:rPr>
              <a:t>printReverse</a:t>
            </a:r>
            <a:r>
              <a:rPr lang="en-AU" b="0" i="0" dirty="0">
                <a:solidFill>
                  <a:srgbClr val="273239"/>
                </a:solidFill>
                <a:effectLst/>
                <a:latin typeface="Consolas" panose="020B0609020204030204" pitchFamily="49" charset="0"/>
              </a:rPr>
              <a:t>(Node* head)</a:t>
            </a:r>
          </a:p>
          <a:p>
            <a:pPr algn="l" rtl="0" fontAlgn="base"/>
            <a:r>
              <a:rPr lang="en-AU" b="0" i="0" dirty="0">
                <a:solidFill>
                  <a:srgbClr val="273239"/>
                </a:solidFill>
                <a:effectLst/>
                <a:latin typeface="Consolas" panose="020B0609020204030204" pitchFamily="49" charset="0"/>
              </a:rPr>
              <a:t>{</a:t>
            </a:r>
          </a:p>
          <a:p>
            <a:pPr algn="l" rtl="0" fontAlgn="base"/>
            <a:r>
              <a:rPr lang="en-AU" b="0" i="0" dirty="0">
                <a:solidFill>
                  <a:srgbClr val="273239"/>
                </a:solidFill>
                <a:effectLst/>
                <a:latin typeface="Consolas" panose="020B0609020204030204" pitchFamily="49" charset="0"/>
              </a:rPr>
              <a:t>    // Base case</a:t>
            </a:r>
          </a:p>
          <a:p>
            <a:pPr algn="l" rtl="0" fontAlgn="base"/>
            <a:r>
              <a:rPr lang="en-AU" b="0" i="0" dirty="0">
                <a:solidFill>
                  <a:srgbClr val="273239"/>
                </a:solidFill>
                <a:effectLst/>
                <a:latin typeface="Consolas" panose="020B0609020204030204" pitchFamily="49" charset="0"/>
              </a:rPr>
              <a:t>    if (head == NULL)</a:t>
            </a:r>
          </a:p>
          <a:p>
            <a:pPr algn="l" rtl="0" fontAlgn="base"/>
            <a:r>
              <a:rPr lang="en-AU" b="0" i="0" dirty="0">
                <a:solidFill>
                  <a:srgbClr val="273239"/>
                </a:solidFill>
                <a:effectLst/>
                <a:latin typeface="Consolas" panose="020B0609020204030204" pitchFamily="49" charset="0"/>
              </a:rPr>
              <a:t>    return;</a:t>
            </a:r>
          </a:p>
          <a:p>
            <a:pPr algn="l" rtl="0" fontAlgn="base"/>
            <a:r>
              <a:rPr lang="en-AU" b="0" i="0" dirty="0">
                <a:solidFill>
                  <a:srgbClr val="273239"/>
                </a:solidFill>
                <a:effectLst/>
                <a:latin typeface="Consolas" panose="020B0609020204030204" pitchFamily="49" charset="0"/>
              </a:rPr>
              <a:t> </a:t>
            </a:r>
          </a:p>
          <a:p>
            <a:pPr algn="l" rtl="0" fontAlgn="base"/>
            <a:r>
              <a:rPr lang="en-AU" b="0" i="0" dirty="0">
                <a:solidFill>
                  <a:srgbClr val="273239"/>
                </a:solidFill>
                <a:effectLst/>
                <a:latin typeface="Consolas" panose="020B0609020204030204" pitchFamily="49" charset="0"/>
              </a:rPr>
              <a:t>    // print the list after head node</a:t>
            </a:r>
          </a:p>
          <a:p>
            <a:pPr algn="l" rtl="0" fontAlgn="base"/>
            <a:r>
              <a:rPr lang="en-AU" b="0" i="0" dirty="0">
                <a:solidFill>
                  <a:srgbClr val="273239"/>
                </a:solidFill>
                <a:effectLst/>
                <a:latin typeface="Consolas" panose="020B0609020204030204" pitchFamily="49" charset="0"/>
              </a:rPr>
              <a:t>    </a:t>
            </a:r>
            <a:r>
              <a:rPr lang="en-AU" b="0" i="0" dirty="0" err="1">
                <a:solidFill>
                  <a:srgbClr val="273239"/>
                </a:solidFill>
                <a:effectLst/>
                <a:latin typeface="Consolas" panose="020B0609020204030204" pitchFamily="49" charset="0"/>
              </a:rPr>
              <a:t>printReverse</a:t>
            </a:r>
            <a:r>
              <a:rPr lang="en-AU" b="0" i="0" dirty="0">
                <a:solidFill>
                  <a:srgbClr val="273239"/>
                </a:solidFill>
                <a:effectLst/>
                <a:latin typeface="Consolas" panose="020B0609020204030204" pitchFamily="49" charset="0"/>
              </a:rPr>
              <a:t>(head-&gt;next);</a:t>
            </a:r>
          </a:p>
          <a:p>
            <a:pPr algn="l" rtl="0" fontAlgn="base"/>
            <a:r>
              <a:rPr lang="en-AU" b="0" i="0" dirty="0">
                <a:solidFill>
                  <a:srgbClr val="273239"/>
                </a:solidFill>
                <a:effectLst/>
                <a:latin typeface="Consolas" panose="020B0609020204030204" pitchFamily="49" charset="0"/>
              </a:rPr>
              <a:t> </a:t>
            </a:r>
          </a:p>
          <a:p>
            <a:pPr algn="l" rtl="0" fontAlgn="base"/>
            <a:r>
              <a:rPr lang="en-AU" b="0" i="0" dirty="0">
                <a:solidFill>
                  <a:srgbClr val="273239"/>
                </a:solidFill>
                <a:effectLst/>
                <a:latin typeface="Consolas" panose="020B0609020204030204" pitchFamily="49" charset="0"/>
              </a:rPr>
              <a:t>    // After everything else is printed, print head</a:t>
            </a:r>
          </a:p>
          <a:p>
            <a:pPr algn="l" rtl="0" fontAlgn="base"/>
            <a:r>
              <a:rPr lang="en-AU" b="0" i="0" dirty="0">
                <a:solidFill>
                  <a:srgbClr val="273239"/>
                </a:solidFill>
                <a:effectLst/>
                <a:latin typeface="Consolas" panose="020B0609020204030204" pitchFamily="49" charset="0"/>
              </a:rPr>
              <a:t>    </a:t>
            </a:r>
            <a:r>
              <a:rPr lang="en-AU" b="0" i="0" dirty="0" err="1">
                <a:solidFill>
                  <a:srgbClr val="273239"/>
                </a:solidFill>
                <a:effectLst/>
                <a:latin typeface="Consolas" panose="020B0609020204030204" pitchFamily="49" charset="0"/>
              </a:rPr>
              <a:t>cout</a:t>
            </a:r>
            <a:r>
              <a:rPr lang="en-AU" b="0" i="0" dirty="0">
                <a:solidFill>
                  <a:srgbClr val="273239"/>
                </a:solidFill>
                <a:effectLst/>
                <a:latin typeface="Consolas" panose="020B0609020204030204" pitchFamily="49" charset="0"/>
              </a:rPr>
              <a:t> &lt;&lt; head-&gt;data &lt;&lt; " ";</a:t>
            </a:r>
          </a:p>
          <a:p>
            <a:pPr algn="l" rtl="0" fontAlgn="base"/>
            <a:r>
              <a:rPr lang="en-AU" b="0" i="0" dirty="0">
                <a:solidFill>
                  <a:srgbClr val="273239"/>
                </a:solidFill>
                <a:effectLst/>
                <a:latin typeface="Consolas" panose="020B0609020204030204" pitchFamily="49" charset="0"/>
              </a:rPr>
              <a:t>}</a:t>
            </a:r>
          </a:p>
        </p:txBody>
      </p:sp>
    </p:spTree>
    <p:extLst>
      <p:ext uri="{BB962C8B-B14F-4D97-AF65-F5344CB8AC3E}">
        <p14:creationId xmlns:p14="http://schemas.microsoft.com/office/powerpoint/2010/main" val="90909267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849D-DC2B-922A-9B9D-C21FADD7B6A2}"/>
              </a:ext>
            </a:extLst>
          </p:cNvPr>
          <p:cNvSpPr>
            <a:spLocks noGrp="1"/>
          </p:cNvSpPr>
          <p:nvPr>
            <p:ph type="title"/>
          </p:nvPr>
        </p:nvSpPr>
        <p:spPr/>
        <p:txBody>
          <a:bodyPr/>
          <a:lstStyle/>
          <a:p>
            <a:r>
              <a:rPr lang="en-US" dirty="0"/>
              <a:t>Solution to Problem 2</a:t>
            </a:r>
          </a:p>
        </p:txBody>
      </p:sp>
      <p:sp>
        <p:nvSpPr>
          <p:cNvPr id="3" name="Content Placeholder 2">
            <a:extLst>
              <a:ext uri="{FF2B5EF4-FFF2-40B4-BE49-F238E27FC236}">
                <a16:creationId xmlns:a16="http://schemas.microsoft.com/office/drawing/2014/main" id="{3A2CCA64-1FA3-FA0F-449B-A7C8072D65CA}"/>
              </a:ext>
            </a:extLst>
          </p:cNvPr>
          <p:cNvSpPr>
            <a:spLocks noGrp="1"/>
          </p:cNvSpPr>
          <p:nvPr>
            <p:ph idx="1"/>
          </p:nvPr>
        </p:nvSpPr>
        <p:spPr/>
        <p:txBody>
          <a:bodyPr/>
          <a:lstStyle/>
          <a:p>
            <a:r>
              <a:rPr lang="en-US" dirty="0"/>
              <a:t>Solution approach:</a:t>
            </a:r>
          </a:p>
          <a:p>
            <a:r>
              <a:rPr lang="en-US" dirty="0"/>
              <a:t>Run a loop from zero to “positions”. In the loop, do the following:</a:t>
            </a:r>
          </a:p>
          <a:p>
            <a:r>
              <a:rPr lang="en-AU" i="1" dirty="0"/>
              <a:t> Traverse the list till the last node. Use two pointers: one to store the address of the last node and other for the address of the second last node. After the end of loop, make the second last node as the last node and the last node as the head node.</a:t>
            </a:r>
          </a:p>
          <a:p>
            <a:endParaRPr lang="en-AU" i="1" dirty="0"/>
          </a:p>
          <a:p>
            <a:r>
              <a:rPr lang="en-AU" dirty="0"/>
              <a:t>Essentially what you are doing is making a copy of the last node, deleting the last node and inserting it in position zero. You do this in a loop up to number of positions.</a:t>
            </a:r>
            <a:endParaRPr lang="en-US" dirty="0"/>
          </a:p>
        </p:txBody>
      </p:sp>
      <p:sp>
        <p:nvSpPr>
          <p:cNvPr id="4" name="Footer Placeholder 3">
            <a:extLst>
              <a:ext uri="{FF2B5EF4-FFF2-40B4-BE49-F238E27FC236}">
                <a16:creationId xmlns:a16="http://schemas.microsoft.com/office/drawing/2014/main" id="{343E5186-47D3-45EF-CBD3-0A925A50517D}"/>
              </a:ext>
            </a:extLst>
          </p:cNvPr>
          <p:cNvSpPr>
            <a:spLocks noGrp="1"/>
          </p:cNvSpPr>
          <p:nvPr>
            <p:ph type="ftr" sz="quarter" idx="10"/>
          </p:nvPr>
        </p:nvSpPr>
        <p:spPr/>
        <p:txBody>
          <a:bodyPr/>
          <a:lstStyle/>
          <a:p>
            <a:r>
              <a:rPr lang="en-GB"/>
              <a:t>6-Linked List Variations</a:t>
            </a:r>
            <a:endParaRPr lang="en-GB" dirty="0"/>
          </a:p>
        </p:txBody>
      </p:sp>
      <p:sp>
        <p:nvSpPr>
          <p:cNvPr id="5" name="Slide Number Placeholder 4">
            <a:extLst>
              <a:ext uri="{FF2B5EF4-FFF2-40B4-BE49-F238E27FC236}">
                <a16:creationId xmlns:a16="http://schemas.microsoft.com/office/drawing/2014/main" id="{B7FFF7E5-808E-A963-9AE1-81470FE63FB8}"/>
              </a:ext>
            </a:extLst>
          </p:cNvPr>
          <p:cNvSpPr>
            <a:spLocks noGrp="1"/>
          </p:cNvSpPr>
          <p:nvPr>
            <p:ph type="sldNum" sz="quarter" idx="11"/>
          </p:nvPr>
        </p:nvSpPr>
        <p:spPr/>
        <p:txBody>
          <a:bodyPr/>
          <a:lstStyle/>
          <a:p>
            <a:fld id="{63C8D6E8-E2D4-466A-B54E-56FCD6F950CE}" type="slidenum">
              <a:rPr lang="en-GB" smtClean="0"/>
              <a:pPr/>
              <a:t>82</a:t>
            </a:fld>
            <a:endParaRPr lang="en-GB"/>
          </a:p>
        </p:txBody>
      </p:sp>
    </p:spTree>
    <p:extLst>
      <p:ext uri="{BB962C8B-B14F-4D97-AF65-F5344CB8AC3E}">
        <p14:creationId xmlns:p14="http://schemas.microsoft.com/office/powerpoint/2010/main" val="344695839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6390-DFD4-7008-DE8C-BCB13DE0789A}"/>
              </a:ext>
            </a:extLst>
          </p:cNvPr>
          <p:cNvSpPr>
            <a:spLocks noGrp="1"/>
          </p:cNvSpPr>
          <p:nvPr>
            <p:ph type="title"/>
          </p:nvPr>
        </p:nvSpPr>
        <p:spPr/>
        <p:txBody>
          <a:bodyPr/>
          <a:lstStyle/>
          <a:p>
            <a:r>
              <a:rPr lang="en-US" dirty="0"/>
              <a:t>Solution to Problem 3</a:t>
            </a:r>
          </a:p>
        </p:txBody>
      </p:sp>
      <p:sp>
        <p:nvSpPr>
          <p:cNvPr id="3" name="Content Placeholder 2">
            <a:extLst>
              <a:ext uri="{FF2B5EF4-FFF2-40B4-BE49-F238E27FC236}">
                <a16:creationId xmlns:a16="http://schemas.microsoft.com/office/drawing/2014/main" id="{EF66D15A-C9C5-3BCD-0677-2441561A4F95}"/>
              </a:ext>
            </a:extLst>
          </p:cNvPr>
          <p:cNvSpPr>
            <a:spLocks noGrp="1"/>
          </p:cNvSpPr>
          <p:nvPr>
            <p:ph idx="1"/>
          </p:nvPr>
        </p:nvSpPr>
        <p:spPr>
          <a:xfrm>
            <a:off x="323850" y="1124744"/>
            <a:ext cx="3240038" cy="5112568"/>
          </a:xfrm>
        </p:spPr>
        <p:txBody>
          <a:bodyPr/>
          <a:lstStyle/>
          <a:p>
            <a:pPr marL="0" indent="0">
              <a:buNone/>
            </a:pPr>
            <a:r>
              <a:rPr lang="en-AU" dirty="0"/>
              <a:t>Use 2 nested for loops. The outer loop will be for each node of the 1st list and the inner loop will be for the 2nd list. In the inner loop, check if any of the nodes of the 2nd list is the same as the current node of the first linked list. The time complexity of this method will be O(M * N) where m and n are the numbers of nodes in two lists.</a:t>
            </a:r>
            <a:endParaRPr lang="en-US" dirty="0"/>
          </a:p>
        </p:txBody>
      </p:sp>
      <p:sp>
        <p:nvSpPr>
          <p:cNvPr id="4" name="Footer Placeholder 3">
            <a:extLst>
              <a:ext uri="{FF2B5EF4-FFF2-40B4-BE49-F238E27FC236}">
                <a16:creationId xmlns:a16="http://schemas.microsoft.com/office/drawing/2014/main" id="{0BE881E0-4CE6-4244-046B-FCFA0327C8DA}"/>
              </a:ext>
            </a:extLst>
          </p:cNvPr>
          <p:cNvSpPr>
            <a:spLocks noGrp="1"/>
          </p:cNvSpPr>
          <p:nvPr>
            <p:ph type="ftr" sz="quarter" idx="10"/>
          </p:nvPr>
        </p:nvSpPr>
        <p:spPr/>
        <p:txBody>
          <a:bodyPr/>
          <a:lstStyle/>
          <a:p>
            <a:r>
              <a:rPr lang="en-GB"/>
              <a:t>6-Linked List Variations</a:t>
            </a:r>
            <a:endParaRPr lang="en-GB" dirty="0"/>
          </a:p>
        </p:txBody>
      </p:sp>
      <p:sp>
        <p:nvSpPr>
          <p:cNvPr id="5" name="Slide Number Placeholder 4">
            <a:extLst>
              <a:ext uri="{FF2B5EF4-FFF2-40B4-BE49-F238E27FC236}">
                <a16:creationId xmlns:a16="http://schemas.microsoft.com/office/drawing/2014/main" id="{6C67D626-76B8-ABD0-43BC-B584F6148704}"/>
              </a:ext>
            </a:extLst>
          </p:cNvPr>
          <p:cNvSpPr>
            <a:spLocks noGrp="1"/>
          </p:cNvSpPr>
          <p:nvPr>
            <p:ph type="sldNum" sz="quarter" idx="11"/>
          </p:nvPr>
        </p:nvSpPr>
        <p:spPr/>
        <p:txBody>
          <a:bodyPr/>
          <a:lstStyle/>
          <a:p>
            <a:fld id="{63C8D6E8-E2D4-466A-B54E-56FCD6F950CE}" type="slidenum">
              <a:rPr lang="en-GB" smtClean="0"/>
              <a:pPr/>
              <a:t>83</a:t>
            </a:fld>
            <a:endParaRPr lang="en-GB"/>
          </a:p>
        </p:txBody>
      </p:sp>
      <p:sp>
        <p:nvSpPr>
          <p:cNvPr id="7" name="TextBox 6">
            <a:extLst>
              <a:ext uri="{FF2B5EF4-FFF2-40B4-BE49-F238E27FC236}">
                <a16:creationId xmlns:a16="http://schemas.microsoft.com/office/drawing/2014/main" id="{554A19F5-1C1C-98C6-21F0-73D9166849DD}"/>
              </a:ext>
            </a:extLst>
          </p:cNvPr>
          <p:cNvSpPr txBox="1"/>
          <p:nvPr/>
        </p:nvSpPr>
        <p:spPr>
          <a:xfrm>
            <a:off x="4031432" y="1196752"/>
            <a:ext cx="5112568" cy="4801314"/>
          </a:xfrm>
          <a:prstGeom prst="rect">
            <a:avLst/>
          </a:prstGeom>
          <a:noFill/>
        </p:spPr>
        <p:txBody>
          <a:bodyPr wrap="square">
            <a:spAutoFit/>
          </a:bodyPr>
          <a:lstStyle/>
          <a:p>
            <a:pPr algn="l" rtl="0" fontAlgn="base"/>
            <a:r>
              <a:rPr lang="en-AU" b="0" i="0" dirty="0">
                <a:solidFill>
                  <a:srgbClr val="273239"/>
                </a:solidFill>
                <a:effectLst/>
                <a:latin typeface="Consolas" panose="020B0609020204030204" pitchFamily="49" charset="0"/>
              </a:rPr>
              <a:t>Node* </a:t>
            </a:r>
            <a:r>
              <a:rPr lang="en-AU" b="0" i="0" dirty="0" err="1">
                <a:solidFill>
                  <a:srgbClr val="273239"/>
                </a:solidFill>
                <a:effectLst/>
                <a:latin typeface="Consolas" panose="020B0609020204030204" pitchFamily="49" charset="0"/>
              </a:rPr>
              <a:t>getIntesectionNode</a:t>
            </a:r>
            <a:r>
              <a:rPr lang="en-AU" b="0" i="0" dirty="0">
                <a:solidFill>
                  <a:srgbClr val="273239"/>
                </a:solidFill>
                <a:effectLst/>
                <a:latin typeface="Consolas" panose="020B0609020204030204" pitchFamily="49" charset="0"/>
              </a:rPr>
              <a:t>(Node* head1, Node* head2)</a:t>
            </a:r>
          </a:p>
          <a:p>
            <a:pPr algn="l" rtl="0" fontAlgn="base"/>
            <a:r>
              <a:rPr lang="en-AU" b="0" i="0" dirty="0">
                <a:solidFill>
                  <a:srgbClr val="273239"/>
                </a:solidFill>
                <a:effectLst/>
                <a:latin typeface="Consolas" panose="020B0609020204030204" pitchFamily="49" charset="0"/>
              </a:rPr>
              <a:t>{</a:t>
            </a:r>
          </a:p>
          <a:p>
            <a:pPr algn="l" rtl="0" fontAlgn="base"/>
            <a:r>
              <a:rPr lang="en-AU" b="0" i="0" dirty="0">
                <a:solidFill>
                  <a:srgbClr val="273239"/>
                </a:solidFill>
                <a:effectLst/>
                <a:latin typeface="Consolas" panose="020B0609020204030204" pitchFamily="49" charset="0"/>
              </a:rPr>
              <a:t>    while (head2) {</a:t>
            </a:r>
          </a:p>
          <a:p>
            <a:pPr algn="l" rtl="0" fontAlgn="base"/>
            <a:r>
              <a:rPr lang="en-AU" b="0" i="0" dirty="0">
                <a:solidFill>
                  <a:srgbClr val="273239"/>
                </a:solidFill>
                <a:effectLst/>
                <a:latin typeface="Consolas" panose="020B0609020204030204" pitchFamily="49" charset="0"/>
              </a:rPr>
              <a:t>        Node* temp = head1;</a:t>
            </a:r>
          </a:p>
          <a:p>
            <a:pPr algn="l" rtl="0" fontAlgn="base"/>
            <a:r>
              <a:rPr lang="en-AU" b="0" i="0" dirty="0">
                <a:solidFill>
                  <a:srgbClr val="273239"/>
                </a:solidFill>
                <a:effectLst/>
                <a:latin typeface="Consolas" panose="020B0609020204030204" pitchFamily="49" charset="0"/>
              </a:rPr>
              <a:t>        while (temp) {</a:t>
            </a:r>
          </a:p>
          <a:p>
            <a:pPr algn="l" rtl="0" fontAlgn="base"/>
            <a:r>
              <a:rPr lang="en-AU" b="0" i="0" dirty="0">
                <a:solidFill>
                  <a:srgbClr val="273239"/>
                </a:solidFill>
                <a:effectLst/>
                <a:latin typeface="Consolas" panose="020B0609020204030204" pitchFamily="49" charset="0"/>
              </a:rPr>
              <a:t>            // if both Nodes are same</a:t>
            </a:r>
          </a:p>
          <a:p>
            <a:pPr algn="l" rtl="0" fontAlgn="base"/>
            <a:r>
              <a:rPr lang="en-AU" b="0" i="0" dirty="0">
                <a:solidFill>
                  <a:srgbClr val="273239"/>
                </a:solidFill>
                <a:effectLst/>
                <a:latin typeface="Consolas" panose="020B0609020204030204" pitchFamily="49" charset="0"/>
              </a:rPr>
              <a:t>            if (temp == head2)</a:t>
            </a:r>
          </a:p>
          <a:p>
            <a:pPr algn="l" rtl="0" fontAlgn="base"/>
            <a:r>
              <a:rPr lang="en-AU" b="0" i="0" dirty="0">
                <a:solidFill>
                  <a:srgbClr val="273239"/>
                </a:solidFill>
                <a:effectLst/>
                <a:latin typeface="Consolas" panose="020B0609020204030204" pitchFamily="49" charset="0"/>
              </a:rPr>
              <a:t>                return head2;</a:t>
            </a:r>
          </a:p>
          <a:p>
            <a:pPr algn="l" rtl="0" fontAlgn="base"/>
            <a:r>
              <a:rPr lang="en-AU" b="0" i="0" dirty="0">
                <a:solidFill>
                  <a:srgbClr val="273239"/>
                </a:solidFill>
                <a:effectLst/>
                <a:latin typeface="Consolas" panose="020B0609020204030204" pitchFamily="49" charset="0"/>
              </a:rPr>
              <a:t>            temp = temp-&gt;next;</a:t>
            </a:r>
          </a:p>
          <a:p>
            <a:pPr algn="l" rtl="0" fontAlgn="base"/>
            <a:r>
              <a:rPr lang="en-AU" b="0" i="0" dirty="0">
                <a:solidFill>
                  <a:srgbClr val="273239"/>
                </a:solidFill>
                <a:effectLst/>
                <a:latin typeface="Consolas" panose="020B0609020204030204" pitchFamily="49" charset="0"/>
              </a:rPr>
              <a:t>        }</a:t>
            </a:r>
          </a:p>
          <a:p>
            <a:pPr algn="l" rtl="0" fontAlgn="base"/>
            <a:r>
              <a:rPr lang="en-AU" b="0" i="0" dirty="0">
                <a:solidFill>
                  <a:srgbClr val="273239"/>
                </a:solidFill>
                <a:effectLst/>
                <a:latin typeface="Consolas" panose="020B0609020204030204" pitchFamily="49" charset="0"/>
              </a:rPr>
              <a:t>        head2 = head2-&gt;next;</a:t>
            </a:r>
          </a:p>
          <a:p>
            <a:pPr algn="l" rtl="0" fontAlgn="base"/>
            <a:r>
              <a:rPr lang="en-AU" b="0" i="0" dirty="0">
                <a:solidFill>
                  <a:srgbClr val="273239"/>
                </a:solidFill>
                <a:effectLst/>
                <a:latin typeface="Consolas" panose="020B0609020204030204" pitchFamily="49" charset="0"/>
              </a:rPr>
              <a:t>    }</a:t>
            </a:r>
          </a:p>
          <a:p>
            <a:pPr algn="l" rtl="0" fontAlgn="base"/>
            <a:r>
              <a:rPr lang="en-AU" b="0" i="0" dirty="0">
                <a:solidFill>
                  <a:srgbClr val="273239"/>
                </a:solidFill>
                <a:effectLst/>
                <a:latin typeface="Consolas" panose="020B0609020204030204" pitchFamily="49" charset="0"/>
              </a:rPr>
              <a:t>    // intersection is not present between the lists</a:t>
            </a:r>
          </a:p>
          <a:p>
            <a:pPr algn="l" rtl="0" fontAlgn="base"/>
            <a:r>
              <a:rPr lang="en-AU" b="0" i="0" dirty="0">
                <a:solidFill>
                  <a:srgbClr val="273239"/>
                </a:solidFill>
                <a:effectLst/>
                <a:latin typeface="Consolas" panose="020B0609020204030204" pitchFamily="49" charset="0"/>
              </a:rPr>
              <a:t>    return NULL;</a:t>
            </a:r>
          </a:p>
          <a:p>
            <a:pPr algn="l" rtl="0" fontAlgn="base"/>
            <a:r>
              <a:rPr lang="en-AU" b="0" i="0" dirty="0">
                <a:solidFill>
                  <a:srgbClr val="273239"/>
                </a:solidFill>
                <a:effectLst/>
                <a:latin typeface="Consolas" panose="020B0609020204030204" pitchFamily="49" charset="0"/>
              </a:rPr>
              <a:t>}</a:t>
            </a:r>
          </a:p>
        </p:txBody>
      </p:sp>
    </p:spTree>
    <p:extLst>
      <p:ext uri="{BB962C8B-B14F-4D97-AF65-F5344CB8AC3E}">
        <p14:creationId xmlns:p14="http://schemas.microsoft.com/office/powerpoint/2010/main" val="7848068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85062" y="36195"/>
            <a:ext cx="8778239" cy="6583680"/>
          </a:xfrm>
          <a:prstGeom prst="rect">
            <a:avLst/>
          </a:prstGeom>
        </p:spPr>
      </p:pic>
      <p:sp>
        <p:nvSpPr>
          <p:cNvPr id="4" name="Footer Placeholder 3"/>
          <p:cNvSpPr>
            <a:spLocks noGrp="1"/>
          </p:cNvSpPr>
          <p:nvPr>
            <p:ph type="ftr" sz="quarter" idx="10"/>
          </p:nvPr>
        </p:nvSpPr>
        <p:spPr/>
        <p:txBody>
          <a:bodyPr/>
          <a:lstStyle/>
          <a:p>
            <a:r>
              <a:rPr lang="en-GB" smtClean="0"/>
              <a:t>4-Array Sorting</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84</a:t>
            </a:fld>
            <a:endParaRPr lang="en-GB"/>
          </a:p>
        </p:txBody>
      </p:sp>
    </p:spTree>
    <p:extLst>
      <p:ext uri="{BB962C8B-B14F-4D97-AF65-F5344CB8AC3E}">
        <p14:creationId xmlns:p14="http://schemas.microsoft.com/office/powerpoint/2010/main" val="730799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Insertion Sort (recap) </a:t>
            </a:r>
          </a:p>
        </p:txBody>
      </p:sp>
      <p:pic>
        <p:nvPicPr>
          <p:cNvPr id="6" name="Content Placeholder 5"/>
          <p:cNvPicPr>
            <a:picLocks noGrp="1" noChangeAspect="1"/>
          </p:cNvPicPr>
          <p:nvPr>
            <p:ph idx="1"/>
          </p:nvPr>
        </p:nvPicPr>
        <p:blipFill>
          <a:blip r:embed="rId2"/>
          <a:stretch>
            <a:fillRect/>
          </a:stretch>
        </p:blipFill>
        <p:spPr>
          <a:xfrm>
            <a:off x="441129" y="1124744"/>
            <a:ext cx="8425059" cy="4480560"/>
          </a:xfrm>
          <a:prstGeom prst="rect">
            <a:avLst/>
          </a:prstGeom>
        </p:spPr>
      </p:pic>
      <p:sp>
        <p:nvSpPr>
          <p:cNvPr id="4" name="Footer Placeholder 3"/>
          <p:cNvSpPr>
            <a:spLocks noGrp="1"/>
          </p:cNvSpPr>
          <p:nvPr>
            <p:ph type="ftr" sz="quarter" idx="10"/>
          </p:nvPr>
        </p:nvSpPr>
        <p:spPr/>
        <p:txBody>
          <a:bodyPr/>
          <a:lstStyle/>
          <a:p>
            <a:r>
              <a:rPr lang="en-GB" smtClean="0"/>
              <a:t>4-Array Sorting</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9</a:t>
            </a:fld>
            <a:endParaRPr lang="en-GB"/>
          </a:p>
        </p:txBody>
      </p:sp>
    </p:spTree>
    <p:extLst>
      <p:ext uri="{BB962C8B-B14F-4D97-AF65-F5344CB8AC3E}">
        <p14:creationId xmlns:p14="http://schemas.microsoft.com/office/powerpoint/2010/main" val="846895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5229</TotalTime>
  <Words>3981</Words>
  <Application>Microsoft Office PowerPoint</Application>
  <PresentationFormat>On-screen Show (4:3)</PresentationFormat>
  <Paragraphs>832</Paragraphs>
  <Slides>84</Slides>
  <Notes>4</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84</vt:i4>
      </vt:variant>
    </vt:vector>
  </HeadingPairs>
  <TitlesOfParts>
    <vt:vector size="99" baseType="lpstr">
      <vt:lpstr>ＭＳ Ｐゴシック</vt:lpstr>
      <vt:lpstr>Microsoft JhengHei</vt:lpstr>
      <vt:lpstr>Courier New</vt:lpstr>
      <vt:lpstr>Calibri Light</vt:lpstr>
      <vt:lpstr>Times New Roman</vt:lpstr>
      <vt:lpstr>Wingdings</vt:lpstr>
      <vt:lpstr>Tahoma</vt:lpstr>
      <vt:lpstr>Calibri</vt:lpstr>
      <vt:lpstr>Consolas</vt:lpstr>
      <vt:lpstr>Arial</vt:lpstr>
      <vt:lpstr>SimSun</vt:lpstr>
      <vt:lpstr>Wingdings 2</vt:lpstr>
      <vt:lpstr>TeXGyreAdventor</vt:lpstr>
      <vt:lpstr>Default Design</vt:lpstr>
      <vt:lpstr>Office Theme</vt:lpstr>
      <vt:lpstr>Data Structures</vt:lpstr>
      <vt:lpstr>Agenda </vt:lpstr>
      <vt:lpstr>Working of Bubble Sort Algorithm (recap)</vt:lpstr>
      <vt:lpstr>Bubble Sort –Analysis (recap)</vt:lpstr>
      <vt:lpstr>Bubble Sort –Analysis (recap)</vt:lpstr>
      <vt:lpstr>Bubble Sort –Analysis (recap)</vt:lpstr>
      <vt:lpstr>What will be the total comparisons in n-1 passes? (recap)</vt:lpstr>
      <vt:lpstr>Selection Sort – Analysis (recap) </vt:lpstr>
      <vt:lpstr>Analysis of Insertion Sort (recap) </vt:lpstr>
      <vt:lpstr>Analysis of Insertion Sort (recap)</vt:lpstr>
      <vt:lpstr>Best case (if the array is already sorted) (recap)</vt:lpstr>
      <vt:lpstr>Worst case analysis (recap)</vt:lpstr>
      <vt:lpstr>Worst case analysis (recap)</vt:lpstr>
      <vt:lpstr>Worst case analysis (recap)</vt:lpstr>
      <vt:lpstr>Comparison of Sorting Algorithms (recap)</vt:lpstr>
      <vt:lpstr>PowerPoint Presentation</vt:lpstr>
      <vt:lpstr>Lists (Roadmap)</vt:lpstr>
      <vt:lpstr>Examples of Everyday List</vt:lpstr>
      <vt:lpstr>List (1)</vt:lpstr>
      <vt:lpstr>List (2)</vt:lpstr>
      <vt:lpstr>List (3)</vt:lpstr>
      <vt:lpstr>Properties of Lists</vt:lpstr>
      <vt:lpstr>List as an ADT</vt:lpstr>
      <vt:lpstr>Basic Operations (1)</vt:lpstr>
      <vt:lpstr>Basic Operations (2)</vt:lpstr>
      <vt:lpstr>Basic Operations (3)</vt:lpstr>
      <vt:lpstr>Basic Operations (4)</vt:lpstr>
      <vt:lpstr>List as a Data Structure (1)</vt:lpstr>
      <vt:lpstr>List as a Data Structure (2)</vt:lpstr>
      <vt:lpstr>PowerPoint Presentation</vt:lpstr>
      <vt:lpstr>Array-Based Implementation</vt:lpstr>
      <vt:lpstr>Implementing Operations</vt:lpstr>
      <vt:lpstr>Inefficiency of Array-Based Implementation</vt:lpstr>
      <vt:lpstr>List Class with Static Arrays - Problems</vt:lpstr>
      <vt:lpstr>Dynamic Allocation of List Class (1)</vt:lpstr>
      <vt:lpstr>Dynamic Allocation of List Class (2)</vt:lpstr>
      <vt:lpstr>Implementation of List Class</vt:lpstr>
      <vt:lpstr>List Class with Static Arrays - Problems</vt:lpstr>
      <vt:lpstr>Dynamic Allocation of List Class (1)</vt:lpstr>
      <vt:lpstr>Linked List</vt:lpstr>
      <vt:lpstr>Linked List cont…</vt:lpstr>
      <vt:lpstr>Linked List…</vt:lpstr>
      <vt:lpstr>Linked list cont…</vt:lpstr>
      <vt:lpstr>Linked List inside Computer Memory</vt:lpstr>
      <vt:lpstr> Linked List in memory: scattered nodes </vt:lpstr>
      <vt:lpstr>Advantages of Linked List</vt:lpstr>
      <vt:lpstr>Disadvantages of Linked List</vt:lpstr>
      <vt:lpstr>Type of Linked List</vt:lpstr>
      <vt:lpstr>Data Structures</vt:lpstr>
      <vt:lpstr>Roadmap</vt:lpstr>
      <vt:lpstr>Linked List – Advantages </vt:lpstr>
      <vt:lpstr>Linked List – Disadvantages (1) </vt:lpstr>
      <vt:lpstr>Linked List – Disadvantages (2) </vt:lpstr>
      <vt:lpstr>Linked List – Disadvantages (3) </vt:lpstr>
      <vt:lpstr>Linked List – Disadvantages (4) </vt:lpstr>
      <vt:lpstr>Linked List – Disadvantages (5) </vt:lpstr>
      <vt:lpstr>Some Applications</vt:lpstr>
      <vt:lpstr>PowerPoint Presentation</vt:lpstr>
      <vt:lpstr>Doubly Linked List</vt:lpstr>
      <vt:lpstr>Node Class</vt:lpstr>
      <vt:lpstr>List Class</vt:lpstr>
      <vt:lpstr>Adding First Node</vt:lpstr>
      <vt:lpstr>Inserting a Node in Doubly Linked List (1)</vt:lpstr>
      <vt:lpstr>Inserting a Node in Doubly Linked List (2)</vt:lpstr>
      <vt:lpstr>Inserting a Node in Doubly Linked List (3)</vt:lpstr>
      <vt:lpstr>Inserting a Node in Doubly Linked List (3)</vt:lpstr>
      <vt:lpstr>Inserting a Node in Doubly Linked List (3)</vt:lpstr>
      <vt:lpstr>Inserting a Node in Doubly Linked List (3)</vt:lpstr>
      <vt:lpstr>Inserting a Node in Doubly Linked List (3)</vt:lpstr>
      <vt:lpstr>Deleting a Node From Doubly Linked List</vt:lpstr>
      <vt:lpstr>Deleting a Node From Doubly Linked List</vt:lpstr>
      <vt:lpstr>Deleting a Node From Doubly Linked List</vt:lpstr>
      <vt:lpstr>Deleting a Node From Doubly Linked List</vt:lpstr>
      <vt:lpstr>Deleting a Node From Doubly Linked List</vt:lpstr>
      <vt:lpstr>Deleting a Node From Doubly Linked List</vt:lpstr>
      <vt:lpstr>PowerPoint Presentation</vt:lpstr>
      <vt:lpstr>Circular Linked List</vt:lpstr>
      <vt:lpstr>Advantages of Circular Linked List</vt:lpstr>
      <vt:lpstr>Disadvantages of Circular Linked List</vt:lpstr>
      <vt:lpstr>Practice Problems</vt:lpstr>
      <vt:lpstr>Solution to Problem 1</vt:lpstr>
      <vt:lpstr>Solution to Problem 2</vt:lpstr>
      <vt:lpstr>Solution to Problem 3</vt:lpstr>
      <vt:lpstr>PowerPoint Presentation</vt:lpstr>
    </vt:vector>
  </TitlesOfParts>
  <Company>IPVS - Universität Stuttgart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Grundlagen der Betriebssysteme</dc:title>
  <dc:creator>koldehbs</dc:creator>
  <cp:lastModifiedBy>Subhan Ullah</cp:lastModifiedBy>
  <cp:revision>1198</cp:revision>
  <cp:lastPrinted>2013-10-17T07:59:38Z</cp:lastPrinted>
  <dcterms:created xsi:type="dcterms:W3CDTF">2007-03-29T10:37:57Z</dcterms:created>
  <dcterms:modified xsi:type="dcterms:W3CDTF">2023-09-14T08:49:40Z</dcterms:modified>
</cp:coreProperties>
</file>