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Lst>
  <p:notesMasterIdLst>
    <p:notesMasterId r:id="rId19"/>
  </p:notesMasterIdLst>
  <p:sldIdLst>
    <p:sldId id="560" r:id="rId3"/>
    <p:sldId id="562" r:id="rId4"/>
    <p:sldId id="625" r:id="rId5"/>
    <p:sldId id="626" r:id="rId6"/>
    <p:sldId id="627" r:id="rId7"/>
    <p:sldId id="628" r:id="rId8"/>
    <p:sldId id="648" r:id="rId9"/>
    <p:sldId id="649" r:id="rId10"/>
    <p:sldId id="650" r:id="rId11"/>
    <p:sldId id="651" r:id="rId12"/>
    <p:sldId id="652" r:id="rId13"/>
    <p:sldId id="630" r:id="rId14"/>
    <p:sldId id="631" r:id="rId15"/>
    <p:sldId id="632" r:id="rId16"/>
    <p:sldId id="633" r:id="rId17"/>
    <p:sldId id="561" r:id="rId18"/>
  </p:sldIdLst>
  <p:sldSz cx="9144000" cy="6858000" type="screen4x3"/>
  <p:notesSz cx="7099300" cy="10234613"/>
  <p:embeddedFontLst>
    <p:embeddedFont>
      <p:font typeface="Microsoft JhengHei" panose="020B0604030504040204" pitchFamily="34" charset="-120"/>
      <p:regular r:id="rId20"/>
      <p:bold r:id="rId21"/>
    </p:embeddedFont>
    <p:embeddedFont>
      <p:font typeface="Calibri Light" panose="020F0302020204030204" pitchFamily="34" charset="0"/>
      <p:regular r:id="rId22"/>
      <p:italic r:id="rId23"/>
    </p:embeddedFont>
    <p:embeddedFont>
      <p:font typeface="Tahoma" panose="020B0604030504040204" pitchFamily="34" charset="0"/>
      <p:regular r:id="rId24"/>
      <p:bold r:id="rId25"/>
    </p:embeddedFont>
    <p:embeddedFont>
      <p:font typeface="Calibri" panose="020F0502020204030204" pitchFamily="34" charset="0"/>
      <p:regular r:id="rId26"/>
      <p:bold r:id="rId27"/>
      <p:italic r:id="rId28"/>
      <p:boldItalic r:id="rId29"/>
    </p:embeddedFont>
    <p:embeddedFont>
      <p:font typeface="Consolas" panose="020B0609020204030204" pitchFamily="49" charset="0"/>
      <p:regular r:id="rId30"/>
      <p:bold r:id="rId31"/>
      <p:italic r:id="rId32"/>
      <p:boldItalic r:id="rId33"/>
    </p:embeddedFont>
    <p:embeddedFont>
      <p:font typeface="SimSun" panose="02010600030101010101" pitchFamily="2" charset="-122"/>
      <p:regular r:id="rId34"/>
    </p:embeddedFont>
    <p:embeddedFont>
      <p:font typeface="Wingdings 2" panose="05020102010507070707" pitchFamily="18" charset="2"/>
      <p:regular r:id="rId35"/>
    </p:embeddedFont>
  </p:embeddedFontLst>
  <p:defaultTextStyle>
    <a:defPPr>
      <a:defRPr lang="en-GB"/>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3399"/>
    <a:srgbClr val="FF0066"/>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28" autoAdjust="0"/>
    <p:restoredTop sz="93584" autoAdjust="0"/>
  </p:normalViewPr>
  <p:slideViewPr>
    <p:cSldViewPr>
      <p:cViewPr varScale="1">
        <p:scale>
          <a:sx n="81" d="100"/>
          <a:sy n="81" d="100"/>
        </p:scale>
        <p:origin x="1584" y="58"/>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94" d="100"/>
          <a:sy n="94" d="100"/>
        </p:scale>
        <p:origin x="2652"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39" Type="http://schemas.openxmlformats.org/officeDocument/2006/relationships/tableStyles" Target="tableStyles.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vl1pPr>
          </a:lstStyle>
          <a:p>
            <a:endParaRPr lang="en-GB"/>
          </a:p>
        </p:txBody>
      </p:sp>
      <p:sp>
        <p:nvSpPr>
          <p:cNvPr id="3075" name="Rectangle 3"/>
          <p:cNvSpPr>
            <a:spLocks noGrp="1" noChangeArrowheads="1"/>
          </p:cNvSpPr>
          <p:nvPr>
            <p:ph type="dt"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vl1pPr>
          </a:lstStyle>
          <a:p>
            <a:endParaRPr lang="en-GB"/>
          </a:p>
        </p:txBody>
      </p:sp>
      <p:sp>
        <p:nvSpPr>
          <p:cNvPr id="307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078" name="Rectangle 6"/>
          <p:cNvSpPr>
            <a:spLocks noGrp="1" noChangeArrowheads="1"/>
          </p:cNvSpPr>
          <p:nvPr>
            <p:ph type="ftr" sz="quarter" idx="4"/>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vl1pPr>
          </a:lstStyle>
          <a:p>
            <a:endParaRPr lang="en-GB"/>
          </a:p>
        </p:txBody>
      </p:sp>
      <p:sp>
        <p:nvSpPr>
          <p:cNvPr id="3079" name="Rectangle 7"/>
          <p:cNvSpPr>
            <a:spLocks noGrp="1" noChangeArrowheads="1"/>
          </p:cNvSpPr>
          <p:nvPr>
            <p:ph type="sldNum" sz="quarter" idx="5"/>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vl1pPr>
          </a:lstStyle>
          <a:p>
            <a:fld id="{6E307F30-E95D-4DC1-945B-D02103101FA8}" type="slidenum">
              <a:rPr lang="en-GB"/>
              <a:pPr/>
              <a:t>‹#›</a:t>
            </a:fld>
            <a:endParaRPr lang="en-GB"/>
          </a:p>
        </p:txBody>
      </p:sp>
    </p:spTree>
    <p:extLst>
      <p:ext uri="{BB962C8B-B14F-4D97-AF65-F5344CB8AC3E}">
        <p14:creationId xmlns:p14="http://schemas.microsoft.com/office/powerpoint/2010/main" val="372181685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ahoma" pitchFamily="34" charset="0"/>
        <a:ea typeface="+mn-ea"/>
        <a:cs typeface="+mn-cs"/>
      </a:defRPr>
    </a:lvl1pPr>
    <a:lvl2pPr marL="457200" algn="l" rtl="0" fontAlgn="base">
      <a:spcBef>
        <a:spcPct val="30000"/>
      </a:spcBef>
      <a:spcAft>
        <a:spcPct val="0"/>
      </a:spcAft>
      <a:defRPr sz="1200" kern="1200">
        <a:solidFill>
          <a:schemeClr val="tx1"/>
        </a:solidFill>
        <a:latin typeface="Tahoma" pitchFamily="34" charset="0"/>
        <a:ea typeface="+mn-ea"/>
        <a:cs typeface="+mn-cs"/>
      </a:defRPr>
    </a:lvl2pPr>
    <a:lvl3pPr marL="914400" algn="l" rtl="0" fontAlgn="base">
      <a:spcBef>
        <a:spcPct val="30000"/>
      </a:spcBef>
      <a:spcAft>
        <a:spcPct val="0"/>
      </a:spcAft>
      <a:defRPr sz="1200" kern="1200">
        <a:solidFill>
          <a:schemeClr val="tx1"/>
        </a:solidFill>
        <a:latin typeface="Tahoma" pitchFamily="34" charset="0"/>
        <a:ea typeface="+mn-ea"/>
        <a:cs typeface="+mn-cs"/>
      </a:defRPr>
    </a:lvl3pPr>
    <a:lvl4pPr marL="1371600" algn="l" rtl="0" fontAlgn="base">
      <a:spcBef>
        <a:spcPct val="30000"/>
      </a:spcBef>
      <a:spcAft>
        <a:spcPct val="0"/>
      </a:spcAft>
      <a:defRPr sz="1200" kern="1200">
        <a:solidFill>
          <a:schemeClr val="tx1"/>
        </a:solidFill>
        <a:latin typeface="Tahoma" pitchFamily="34" charset="0"/>
        <a:ea typeface="+mn-ea"/>
        <a:cs typeface="+mn-cs"/>
      </a:defRPr>
    </a:lvl4pPr>
    <a:lvl5pPr marL="1828800" algn="l" rtl="0" fontAlgn="base">
      <a:spcBef>
        <a:spcPct val="30000"/>
      </a:spcBef>
      <a:spcAft>
        <a:spcPct val="0"/>
      </a:spcAft>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8210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a:xfrm>
            <a:off x="684213" y="1844675"/>
            <a:ext cx="7772400" cy="1470025"/>
          </a:xfrm>
        </p:spPr>
        <p:txBody>
          <a:bodyPr/>
          <a:lstStyle>
            <a:lvl1pPr algn="ctr">
              <a:defRPr>
                <a:solidFill>
                  <a:srgbClr val="0070C0"/>
                </a:solidFill>
              </a:defRPr>
            </a:lvl1pPr>
          </a:lstStyle>
          <a:p>
            <a:r>
              <a:rPr lang="en-GB" dirty="0"/>
              <a:t>Click to edit Master title style</a:t>
            </a:r>
          </a:p>
        </p:txBody>
      </p:sp>
      <p:sp>
        <p:nvSpPr>
          <p:cNvPr id="20483" name="Rectangle 3"/>
          <p:cNvSpPr>
            <a:spLocks noGrp="1" noChangeArrowheads="1"/>
          </p:cNvSpPr>
          <p:nvPr>
            <p:ph type="subTitle" idx="1"/>
          </p:nvPr>
        </p:nvSpPr>
        <p:spPr>
          <a:xfrm>
            <a:off x="1403350" y="3716338"/>
            <a:ext cx="6400800" cy="1752600"/>
          </a:xfrm>
        </p:spPr>
        <p:txBody>
          <a:bodyPr/>
          <a:lstStyle>
            <a:lvl1pPr marL="0" indent="0" algn="ctr">
              <a:buFontTx/>
              <a:buNone/>
              <a:defRPr/>
            </a:lvl1pPr>
          </a:lstStyle>
          <a:p>
            <a:r>
              <a:rPr lang="en-GB"/>
              <a:t>Click to edit Master subtitle style</a:t>
            </a:r>
          </a:p>
        </p:txBody>
      </p:sp>
      <p:sp>
        <p:nvSpPr>
          <p:cNvPr id="20484" name="Rectangle 4"/>
          <p:cNvSpPr>
            <a:spLocks noGrp="1" noChangeArrowheads="1"/>
          </p:cNvSpPr>
          <p:nvPr>
            <p:ph type="ftr" sz="quarter" idx="3"/>
          </p:nvPr>
        </p:nvSpPr>
        <p:spPr>
          <a:xfrm>
            <a:off x="3124200" y="6245225"/>
            <a:ext cx="2895600" cy="476250"/>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en-GB"/>
              <a:t>4-Array Sorting</a:t>
            </a:r>
            <a:endParaRPr lang="en-GB" dirty="0"/>
          </a:p>
        </p:txBody>
      </p:sp>
      <p:sp>
        <p:nvSpPr>
          <p:cNvPr id="20485" name="Rectangle 5"/>
          <p:cNvSpPr>
            <a:spLocks noGrp="1" noChangeArrowheads="1"/>
          </p:cNvSpPr>
          <p:nvPr>
            <p:ph type="sldNum" sz="quarter" idx="4"/>
          </p:nvPr>
        </p:nvSpPr>
        <p:spPr>
          <a:xfrm>
            <a:off x="6553200" y="6245225"/>
            <a:ext cx="2133600" cy="476250"/>
          </a:xfrm>
        </p:spPr>
        <p:txBody>
          <a:bodyPr/>
          <a:lstStyle>
            <a:lvl1pPr>
              <a:defRPr/>
            </a:lvl1pPr>
          </a:lstStyle>
          <a:p>
            <a:fld id="{930464EE-74C5-42DE-B41A-1E7939C181C3}" type="slidenum">
              <a:rPr lang="en-GB"/>
              <a:pPr/>
              <a:t>‹#›</a:t>
            </a:fld>
            <a:endParaRPr lang="en-GB"/>
          </a:p>
        </p:txBody>
      </p:sp>
      <p:sp>
        <p:nvSpPr>
          <p:cNvPr id="20486" name="Line 6"/>
          <p:cNvSpPr>
            <a:spLocks noChangeShapeType="1"/>
          </p:cNvSpPr>
          <p:nvPr userDrawn="1"/>
        </p:nvSpPr>
        <p:spPr bwMode="auto">
          <a:xfrm>
            <a:off x="323850" y="3500438"/>
            <a:ext cx="8642350" cy="0"/>
          </a:xfrm>
          <a:prstGeom prst="line">
            <a:avLst/>
          </a:prstGeom>
          <a:noFill/>
          <a:ln w="12700">
            <a:solidFill>
              <a:schemeClr val="tx1"/>
            </a:solidFill>
            <a:round/>
            <a:headEnd/>
            <a:tailEnd/>
          </a:ln>
          <a:effectLst/>
        </p:spPr>
        <p:txBody>
          <a:bodyPr/>
          <a:lstStyle/>
          <a:p>
            <a:endParaRPr lang="en-US"/>
          </a:p>
        </p:txBody>
      </p:sp>
      <p:sp>
        <p:nvSpPr>
          <p:cNvPr id="20487" name="Rectangle 7"/>
          <p:cNvSpPr>
            <a:spLocks noGrp="1" noChangeArrowheads="1"/>
          </p:cNvSpPr>
          <p:nvPr>
            <p:ph type="dt" sz="half" idx="2"/>
          </p:nvPr>
        </p:nvSpPr>
        <p:spPr>
          <a:xfrm>
            <a:off x="457200" y="6245225"/>
            <a:ext cx="2133600" cy="476250"/>
          </a:xfrm>
        </p:spPr>
        <p:txBody>
          <a:bodyPr/>
          <a:lstStyle>
            <a:lvl1pPr>
              <a:defRPr/>
            </a:lvl1pPr>
          </a:lstStyle>
          <a:p>
            <a:endParaRPr lang="en-GB"/>
          </a:p>
        </p:txBody>
      </p:sp>
    </p:spTree>
  </p:cSld>
  <p:clrMapOvr>
    <a:masterClrMapping/>
  </p:clrMapOvr>
  <p:extLst>
    <p:ext uri="{DCECCB84-F9BA-43D5-87BE-67443E8EF086}">
      <p15:sldGuideLst xmlns:p15="http://schemas.microsoft.com/office/powerpoint/2012/main">
        <p15:guide id="1" pos="2880" userDrawn="1">
          <p15:clr>
            <a:srgbClr val="FBAE40"/>
          </p15:clr>
        </p15:guide>
        <p15:guide id="2" pos="29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494776" cy="777875"/>
          </a:xfrm>
        </p:spPr>
        <p:txBody>
          <a:bodyPr/>
          <a:lstStyle>
            <a:lvl1pPr>
              <a:defRPr>
                <a:solidFill>
                  <a:srgbClr val="0070C0"/>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sz="2100"/>
            </a:lvl1pPr>
            <a:lvl2pPr>
              <a:defRPr sz="1900"/>
            </a:lvl2pPr>
            <a:lvl3pPr>
              <a:defRPr sz="1700"/>
            </a:lvl3pPr>
            <a:lvl4pPr>
              <a:defRPr sz="16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p:cNvSpPr>
            <a:spLocks noGrp="1"/>
          </p:cNvSpPr>
          <p:nvPr>
            <p:ph type="ftr" sz="quarter" idx="10"/>
          </p:nvPr>
        </p:nvSpPr>
        <p:spPr>
          <a:xfrm>
            <a:off x="3059832" y="6381750"/>
            <a:ext cx="3024188" cy="476250"/>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en-GB"/>
              <a:t>4-Array Sorting</a:t>
            </a:r>
            <a:endParaRPr lang="en-GB" dirty="0"/>
          </a:p>
        </p:txBody>
      </p:sp>
      <p:sp>
        <p:nvSpPr>
          <p:cNvPr id="5" name="Slide Number Placeholder 4"/>
          <p:cNvSpPr>
            <a:spLocks noGrp="1"/>
          </p:cNvSpPr>
          <p:nvPr>
            <p:ph type="sldNum" sz="quarter" idx="11"/>
          </p:nvPr>
        </p:nvSpPr>
        <p:spPr/>
        <p:txBody>
          <a:bodyPr/>
          <a:lstStyle>
            <a:lvl1pPr>
              <a:defRPr/>
            </a:lvl1pPr>
          </a:lstStyle>
          <a:p>
            <a:fld id="{01CE2B5B-3ECC-4073-85E0-5A38BE95B70D}" type="slidenum">
              <a:rPr lang="en-GB"/>
              <a:pPr/>
              <a:t>‹#›</a:t>
            </a:fld>
            <a:endParaRPr lang="en-GB"/>
          </a:p>
        </p:txBody>
      </p:sp>
      <p:sp>
        <p:nvSpPr>
          <p:cNvPr id="6" name="Date Placeholder 5"/>
          <p:cNvSpPr>
            <a:spLocks noGrp="1"/>
          </p:cNvSpPr>
          <p:nvPr>
            <p:ph type="dt" sz="half" idx="12"/>
          </p:nvPr>
        </p:nvSpPr>
        <p:spPr/>
        <p:txBody>
          <a:bodyPr/>
          <a:lstStyle>
            <a:lvl1pPr>
              <a:defRPr/>
            </a:lvl1pPr>
          </a:lstStyle>
          <a:p>
            <a:endParaRPr lang="en-GB" dirty="0"/>
          </a:p>
        </p:txBody>
      </p:sp>
    </p:spTree>
  </p:cSld>
  <p:clrMapOvr>
    <a:masterClrMapping/>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6075" y="274638"/>
            <a:ext cx="2124075" cy="5851525"/>
          </a:xfrm>
        </p:spPr>
        <p:txBody>
          <a:bodyPr vert="eaVert"/>
          <a:lstStyle>
            <a:lvl1pPr>
              <a:defRPr>
                <a:solidFill>
                  <a:srgbClr val="0070C0"/>
                </a:solidFill>
              </a:defRPr>
            </a:lvl1pPr>
          </a:lstStyle>
          <a:p>
            <a:r>
              <a:rPr lang="en-US" dirty="0"/>
              <a:t>Click to edit Master title style</a:t>
            </a:r>
          </a:p>
        </p:txBody>
      </p:sp>
      <p:sp>
        <p:nvSpPr>
          <p:cNvPr id="3" name="Vertical Text Placeholder 2"/>
          <p:cNvSpPr>
            <a:spLocks noGrp="1"/>
          </p:cNvSpPr>
          <p:nvPr>
            <p:ph type="body" orient="vert" idx="1"/>
          </p:nvPr>
        </p:nvSpPr>
        <p:spPr>
          <a:xfrm>
            <a:off x="323850" y="274638"/>
            <a:ext cx="6219825" cy="5851525"/>
          </a:xfrm>
        </p:spPr>
        <p:txBody>
          <a:bodyPr vert="eaVert"/>
          <a:lstStyle>
            <a:lvl1pPr>
              <a:defRPr sz="2100"/>
            </a:lvl1pPr>
            <a:lvl2pPr>
              <a:defRPr sz="1900"/>
            </a:lvl2pPr>
            <a:lvl3pPr>
              <a:defRPr sz="1700"/>
            </a:lvl3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p:cNvSpPr>
            <a:spLocks noGrp="1"/>
          </p:cNvSpPr>
          <p:nvPr>
            <p:ph type="ftr" sz="quarter" idx="10"/>
          </p:nvPr>
        </p:nvSpPr>
        <p:spPr>
          <a:xfrm>
            <a:off x="3066920" y="6381750"/>
            <a:ext cx="3024188" cy="476250"/>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en-GB"/>
              <a:t>4-Array Sorting</a:t>
            </a:r>
            <a:endParaRPr lang="en-GB" dirty="0"/>
          </a:p>
        </p:txBody>
      </p:sp>
      <p:sp>
        <p:nvSpPr>
          <p:cNvPr id="5" name="Slide Number Placeholder 4"/>
          <p:cNvSpPr>
            <a:spLocks noGrp="1"/>
          </p:cNvSpPr>
          <p:nvPr>
            <p:ph type="sldNum" sz="quarter" idx="11"/>
          </p:nvPr>
        </p:nvSpPr>
        <p:spPr/>
        <p:txBody>
          <a:bodyPr/>
          <a:lstStyle>
            <a:lvl1pPr>
              <a:defRPr/>
            </a:lvl1pPr>
          </a:lstStyle>
          <a:p>
            <a:fld id="{BFC10656-B5F6-4C2B-B258-D0013A6A1799}" type="slidenum">
              <a:rPr lang="en-GB"/>
              <a:pPr/>
              <a:t>‹#›</a:t>
            </a:fld>
            <a:endParaRPr lang="en-GB"/>
          </a:p>
        </p:txBody>
      </p:sp>
      <p:sp>
        <p:nvSpPr>
          <p:cNvPr id="6" name="Date Placeholder 5"/>
          <p:cNvSpPr>
            <a:spLocks noGrp="1"/>
          </p:cNvSpPr>
          <p:nvPr>
            <p:ph type="dt" sz="half" idx="12"/>
          </p:nvPr>
        </p:nvSpPr>
        <p:spPr/>
        <p:txBody>
          <a:bodyPr/>
          <a:lstStyle>
            <a:lvl1pPr>
              <a:defRPr/>
            </a:lvl1pPr>
          </a:lstStyle>
          <a:p>
            <a:endParaRPr lang="en-GB"/>
          </a:p>
        </p:txBody>
      </p:sp>
    </p:spTree>
  </p:cSld>
  <p:clrMapOvr>
    <a:masterClrMapping/>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143000" y="1122363"/>
            <a:ext cx="6858000" cy="2387600"/>
          </a:xfrm>
        </p:spPr>
        <p:txBody>
          <a:bodyPr anchor="b"/>
          <a:lstStyle>
            <a:lvl1pPr algn="ctr">
              <a:defRPr sz="4500">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6914712" y="6443090"/>
            <a:ext cx="2057400" cy="365125"/>
          </a:xfrm>
          <a:prstGeom prst="rect">
            <a:avLst/>
          </a:prstGeom>
        </p:spPr>
        <p:txBody>
          <a:bodyPr vert="horz" lIns="91440" tIns="45720" rIns="91440" bIns="45720" rtlCol="0" anchor="ctr"/>
          <a:lstStyle>
            <a:lvl1pPr algn="r">
              <a:defRPr sz="825">
                <a:solidFill>
                  <a:schemeClr val="bg1">
                    <a:lumMod val="50000"/>
                  </a:schemeClr>
                </a:solidFill>
              </a:defRPr>
            </a:lvl1p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825"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t>Introduction: 1-</a:t>
            </a:r>
            <a:fld id="{C4204591-24BD-A542-B9D5-F8D8A88D2FEE}" type="slidenum">
              <a:rPr kumimoji="0" lang="en-US" sz="825"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en-US" sz="825"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720582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628650" y="1724027"/>
            <a:ext cx="78867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3300">
                <a:latin typeface="+mj-lt"/>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6914712" y="6443090"/>
            <a:ext cx="2057400" cy="365125"/>
          </a:xfrm>
          <a:prstGeom prst="rect">
            <a:avLst/>
          </a:prstGeom>
        </p:spPr>
        <p:txBody>
          <a:bodyPr vert="horz" lIns="91440" tIns="45720" rIns="91440" bIns="45720" rtlCol="0" anchor="ctr"/>
          <a:lstStyle>
            <a:lvl1pPr algn="r">
              <a:defRPr sz="825">
                <a:solidFill>
                  <a:schemeClr val="bg1">
                    <a:lumMod val="50000"/>
                  </a:schemeClr>
                </a:solidFill>
              </a:defRPr>
            </a:lvl1p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825"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t>Introduction: 1-</a:t>
            </a:r>
            <a:fld id="{C4204591-24BD-A542-B9D5-F8D8A88D2FEE}" type="slidenum">
              <a:rPr kumimoji="0" lang="en-US" sz="825"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en-US" sz="825"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991851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33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E873D4E-4EDA-1349-AB14-5DC995BFCD39}"/>
              </a:ext>
            </a:extLst>
          </p:cNvPr>
          <p:cNvSpPr>
            <a:spLocks noGrp="1"/>
          </p:cNvSpPr>
          <p:nvPr>
            <p:ph type="sldNum" sz="quarter" idx="4"/>
          </p:nvPr>
        </p:nvSpPr>
        <p:spPr>
          <a:xfrm>
            <a:off x="6914712" y="6443090"/>
            <a:ext cx="2057400" cy="365125"/>
          </a:xfrm>
          <a:prstGeom prst="rect">
            <a:avLst/>
          </a:prstGeom>
        </p:spPr>
        <p:txBody>
          <a:bodyPr vert="horz" lIns="91440" tIns="45720" rIns="91440" bIns="45720" rtlCol="0" anchor="ctr"/>
          <a:lstStyle>
            <a:lvl1pPr algn="r">
              <a:defRPr sz="825">
                <a:solidFill>
                  <a:schemeClr val="bg1">
                    <a:lumMod val="50000"/>
                  </a:schemeClr>
                </a:solidFill>
              </a:defRPr>
            </a:lvl1p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825"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t>Introduction: 1-</a:t>
            </a:r>
            <a:fld id="{C4204591-24BD-A542-B9D5-F8D8A88D2FEE}" type="slidenum">
              <a:rPr kumimoji="0" lang="en-US" sz="825"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en-US" sz="825"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705779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33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6914712" y="6443090"/>
            <a:ext cx="2057400" cy="365125"/>
          </a:xfrm>
          <a:prstGeom prst="rect">
            <a:avLst/>
          </a:prstGeom>
        </p:spPr>
        <p:txBody>
          <a:bodyPr vert="horz" lIns="91440" tIns="45720" rIns="91440" bIns="45720" rtlCol="0" anchor="ctr"/>
          <a:lstStyle>
            <a:lvl1pPr algn="r">
              <a:defRPr sz="825">
                <a:solidFill>
                  <a:schemeClr val="bg1">
                    <a:lumMod val="50000"/>
                  </a:schemeClr>
                </a:solidFill>
              </a:defRPr>
            </a:lvl1p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825"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t>Introduction: 1-</a:t>
            </a:r>
            <a:fld id="{C4204591-24BD-A542-B9D5-F8D8A88D2FEE}" type="slidenum">
              <a:rPr kumimoji="0" lang="en-US" sz="825"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en-US" sz="825"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098037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C088B5F-A0EC-4CFA-B907-6F8F6AAE8DFD}"/>
              </a:ext>
            </a:extLst>
          </p:cNvPr>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286A8080-423F-4EF2-8325-F756662D597C}" type="slidenum">
              <a:rPr kumimoji="0" lang="de-AT" sz="825"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de-AT" sz="825"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7" name="Text Placeholder 6">
            <a:extLst>
              <a:ext uri="{FF2B5EF4-FFF2-40B4-BE49-F238E27FC236}">
                <a16:creationId xmlns:a16="http://schemas.microsoft.com/office/drawing/2014/main" id="{0576BCC8-FB37-4175-9C04-115FBAEFD1C7}"/>
              </a:ext>
            </a:extLst>
          </p:cNvPr>
          <p:cNvSpPr>
            <a:spLocks noGrp="1"/>
          </p:cNvSpPr>
          <p:nvPr>
            <p:ph type="body" sz="quarter" idx="11" hasCustomPrompt="1"/>
          </p:nvPr>
        </p:nvSpPr>
        <p:spPr>
          <a:xfrm>
            <a:off x="401956" y="1701588"/>
            <a:ext cx="8340092" cy="719369"/>
          </a:xfrm>
        </p:spPr>
        <p:txBody>
          <a:bodyPr>
            <a:normAutofit/>
          </a:bodyPr>
          <a:lstStyle>
            <a:lvl1pPr marL="0" indent="0" algn="ctr">
              <a:buNone/>
              <a:defRPr sz="2100"/>
            </a:lvl1pPr>
          </a:lstStyle>
          <a:p>
            <a:pPr lvl="0"/>
            <a:r>
              <a:rPr lang="en-US" dirty="0"/>
              <a:t>Thank You all </a:t>
            </a:r>
            <a:endParaRPr lang="en-GB" dirty="0"/>
          </a:p>
        </p:txBody>
      </p:sp>
      <p:sp>
        <p:nvSpPr>
          <p:cNvPr id="8" name="Text Placeholder 6">
            <a:extLst>
              <a:ext uri="{FF2B5EF4-FFF2-40B4-BE49-F238E27FC236}">
                <a16:creationId xmlns:a16="http://schemas.microsoft.com/office/drawing/2014/main" id="{6B5668E4-B5F9-4526-BB51-9AC3A8359555}"/>
              </a:ext>
            </a:extLst>
          </p:cNvPr>
          <p:cNvSpPr>
            <a:spLocks noGrp="1"/>
          </p:cNvSpPr>
          <p:nvPr>
            <p:ph type="body" sz="quarter" idx="12" hasCustomPrompt="1"/>
          </p:nvPr>
        </p:nvSpPr>
        <p:spPr>
          <a:xfrm>
            <a:off x="401956" y="3250433"/>
            <a:ext cx="8340092" cy="719369"/>
          </a:xfrm>
        </p:spPr>
        <p:txBody>
          <a:bodyPr>
            <a:noAutofit/>
          </a:bodyPr>
          <a:lstStyle>
            <a:lvl1pPr marL="204788" indent="-204788" algn="ctr" defTabSz="289315" rtl="0" eaLnBrk="1" latinLnBrk="0" hangingPunct="1">
              <a:lnSpc>
                <a:spcPct val="90000"/>
              </a:lnSpc>
              <a:spcBef>
                <a:spcPts val="316"/>
              </a:spcBef>
              <a:buFont typeface="Wingdings 2" pitchFamily="18" charset="2"/>
              <a:buNone/>
              <a:defRPr lang="en-US" sz="1800" b="0" kern="1200" dirty="0" smtClean="0">
                <a:solidFill>
                  <a:srgbClr val="000000"/>
                </a:solidFill>
                <a:latin typeface="TeXGyreAdventor" charset="0"/>
                <a:ea typeface="Microsoft JhengHei" panose="020B0604030504040204" pitchFamily="34" charset="-120"/>
                <a:cs typeface="+mn-cs"/>
              </a:defRPr>
            </a:lvl1pPr>
            <a:lvl2pPr marL="115193" indent="-115193" algn="ctr" defTabSz="289315" rtl="0" eaLnBrk="1" latinLnBrk="0" hangingPunct="1">
              <a:lnSpc>
                <a:spcPct val="90000"/>
              </a:lnSpc>
              <a:spcBef>
                <a:spcPts val="316"/>
              </a:spcBef>
              <a:buFont typeface="Wingdings 2" pitchFamily="18" charset="2"/>
              <a:buNone/>
              <a:defRPr lang="en-US" sz="1800" b="0" kern="1200" dirty="0">
                <a:solidFill>
                  <a:schemeClr val="tx1"/>
                </a:solidFill>
                <a:latin typeface="TeXGyreAdventor" charset="0"/>
                <a:ea typeface="Microsoft JhengHei" panose="020B0604030504040204" pitchFamily="34" charset="-120"/>
                <a:cs typeface="+mn-cs"/>
              </a:defRPr>
            </a:lvl2pPr>
          </a:lstStyle>
          <a:p>
            <a:pPr marL="273050" indent="-273050" eaLnBrk="1" hangingPunct="1"/>
            <a:r>
              <a:rPr lang="en-US" dirty="0"/>
              <a:t>Text Book</a:t>
            </a:r>
          </a:p>
          <a:p>
            <a:pPr marL="253157" lvl="1" indent="-115193" eaLnBrk="1" hangingPunct="1"/>
            <a:r>
              <a:rPr lang="en-US" sz="844" dirty="0">
                <a:solidFill>
                  <a:srgbClr val="0070C0"/>
                </a:solidFill>
              </a:rPr>
              <a:t>Starting Out With CPP (7</a:t>
            </a:r>
            <a:r>
              <a:rPr lang="en-US" sz="844" baseline="30000" dirty="0">
                <a:solidFill>
                  <a:srgbClr val="0070C0"/>
                </a:solidFill>
              </a:rPr>
              <a:t>th </a:t>
            </a:r>
            <a:r>
              <a:rPr lang="en-US" sz="844" dirty="0">
                <a:solidFill>
                  <a:srgbClr val="0070C0"/>
                </a:solidFill>
              </a:rPr>
              <a:t> or 8</a:t>
            </a:r>
            <a:r>
              <a:rPr lang="en-US" sz="844" baseline="30000" dirty="0">
                <a:solidFill>
                  <a:srgbClr val="0070C0"/>
                </a:solidFill>
              </a:rPr>
              <a:t>th</a:t>
            </a:r>
            <a:r>
              <a:rPr lang="en-US" sz="844" dirty="0">
                <a:solidFill>
                  <a:srgbClr val="0070C0"/>
                </a:solidFill>
              </a:rPr>
              <a:t> Edition) By Tony Gaddis (Locally Available)</a:t>
            </a:r>
          </a:p>
        </p:txBody>
      </p:sp>
      <p:sp>
        <p:nvSpPr>
          <p:cNvPr id="10" name="Picture Placeholder 9">
            <a:extLst>
              <a:ext uri="{FF2B5EF4-FFF2-40B4-BE49-F238E27FC236}">
                <a16:creationId xmlns:a16="http://schemas.microsoft.com/office/drawing/2014/main" id="{77676217-97FD-491C-872B-A38CCCAD9A98}"/>
              </a:ext>
            </a:extLst>
          </p:cNvPr>
          <p:cNvSpPr>
            <a:spLocks noGrp="1"/>
          </p:cNvSpPr>
          <p:nvPr>
            <p:ph type="pic" sz="quarter" idx="13"/>
          </p:nvPr>
        </p:nvSpPr>
        <p:spPr>
          <a:xfrm>
            <a:off x="1797847" y="4386270"/>
            <a:ext cx="1757363" cy="2219325"/>
          </a:xfrm>
        </p:spPr>
        <p:txBody>
          <a:bodyPr/>
          <a:lstStyle/>
          <a:p>
            <a:endParaRPr lang="en-GB"/>
          </a:p>
        </p:txBody>
      </p:sp>
      <p:sp>
        <p:nvSpPr>
          <p:cNvPr id="12" name="Picture Placeholder 11">
            <a:extLst>
              <a:ext uri="{FF2B5EF4-FFF2-40B4-BE49-F238E27FC236}">
                <a16:creationId xmlns:a16="http://schemas.microsoft.com/office/drawing/2014/main" id="{E5B71756-46AA-4A8F-BA5C-6D05D9B8620E}"/>
              </a:ext>
            </a:extLst>
          </p:cNvPr>
          <p:cNvSpPr>
            <a:spLocks noGrp="1"/>
          </p:cNvSpPr>
          <p:nvPr>
            <p:ph type="pic" sz="quarter" idx="14"/>
          </p:nvPr>
        </p:nvSpPr>
        <p:spPr>
          <a:xfrm>
            <a:off x="5219704" y="4386270"/>
            <a:ext cx="1757363" cy="2219325"/>
          </a:xfrm>
        </p:spPr>
        <p:txBody>
          <a:bodyPr/>
          <a:lstStyle/>
          <a:p>
            <a:endParaRPr lang="en-GB"/>
          </a:p>
        </p:txBody>
      </p:sp>
    </p:spTree>
    <p:extLst>
      <p:ext uri="{BB962C8B-B14F-4D97-AF65-F5344CB8AC3E}">
        <p14:creationId xmlns:p14="http://schemas.microsoft.com/office/powerpoint/2010/main" val="11905836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496944" cy="777875"/>
          </a:xfrm>
        </p:spPr>
        <p:txBody>
          <a:bodyPr/>
          <a:lstStyle>
            <a:lvl1pPr>
              <a:defRPr>
                <a:solidFill>
                  <a:srgbClr val="0070C0"/>
                </a:solidFill>
              </a:defRPr>
            </a:lvl1pPr>
          </a:lstStyle>
          <a:p>
            <a:r>
              <a:rPr lang="en-US" dirty="0"/>
              <a:t>Click to edit Master title style</a:t>
            </a:r>
          </a:p>
        </p:txBody>
      </p:sp>
      <p:sp>
        <p:nvSpPr>
          <p:cNvPr id="3" name="Content Placeholder 2"/>
          <p:cNvSpPr>
            <a:spLocks noGrp="1"/>
          </p:cNvSpPr>
          <p:nvPr>
            <p:ph idx="1"/>
          </p:nvPr>
        </p:nvSpPr>
        <p:spPr>
          <a:xfrm>
            <a:off x="323850" y="1124744"/>
            <a:ext cx="8496300" cy="5112568"/>
          </a:xfrm>
        </p:spPr>
        <p:txBody>
          <a:bodyPr/>
          <a:lstStyle>
            <a:lvl1pPr>
              <a:defRPr sz="2100"/>
            </a:lvl1pPr>
            <a:lvl2pPr>
              <a:defRPr sz="1900"/>
            </a:lvl2pPr>
            <a:lvl3pPr>
              <a:defRPr sz="1700"/>
            </a:lvl3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p:cNvSpPr>
            <a:spLocks noGrp="1"/>
          </p:cNvSpPr>
          <p:nvPr>
            <p:ph type="ftr" sz="quarter" idx="10"/>
          </p:nvPr>
        </p:nvSpPr>
        <p:spPr>
          <a:xfrm>
            <a:off x="3062088" y="6381750"/>
            <a:ext cx="3024188" cy="476250"/>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en-GB"/>
              <a:t>4-Array Sorting</a:t>
            </a:r>
            <a:endParaRPr lang="en-GB" dirty="0"/>
          </a:p>
        </p:txBody>
      </p:sp>
      <p:sp>
        <p:nvSpPr>
          <p:cNvPr id="5" name="Slide Number Placeholder 4"/>
          <p:cNvSpPr>
            <a:spLocks noGrp="1"/>
          </p:cNvSpPr>
          <p:nvPr>
            <p:ph type="sldNum" sz="quarter" idx="11"/>
          </p:nvPr>
        </p:nvSpPr>
        <p:spPr/>
        <p:txBody>
          <a:bodyPr/>
          <a:lstStyle>
            <a:lvl1pPr>
              <a:defRPr/>
            </a:lvl1pPr>
          </a:lstStyle>
          <a:p>
            <a:fld id="{63C8D6E8-E2D4-466A-B54E-56FCD6F950CE}" type="slidenum">
              <a:rPr lang="en-GB"/>
              <a:pPr/>
              <a:t>‹#›</a:t>
            </a:fld>
            <a:endParaRPr lang="en-GB"/>
          </a:p>
        </p:txBody>
      </p:sp>
      <p:sp>
        <p:nvSpPr>
          <p:cNvPr id="6" name="Date Placeholder 5"/>
          <p:cNvSpPr>
            <a:spLocks noGrp="1"/>
          </p:cNvSpPr>
          <p:nvPr>
            <p:ph type="dt" sz="half" idx="12"/>
          </p:nvPr>
        </p:nvSpPr>
        <p:spPr/>
        <p:txBody>
          <a:bodyPr/>
          <a:lstStyle>
            <a:lvl1pPr>
              <a:defRPr/>
            </a:lvl1pPr>
          </a:lstStyle>
          <a:p>
            <a:endParaRPr lang="en-GB"/>
          </a:p>
        </p:txBody>
      </p:sp>
    </p:spTree>
  </p:cSld>
  <p:clrMapOvr>
    <a:masterClrMapping/>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0070C0"/>
                </a:solidFill>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4" name="Footer Placeholder 3"/>
          <p:cNvSpPr>
            <a:spLocks noGrp="1"/>
          </p:cNvSpPr>
          <p:nvPr>
            <p:ph type="ftr" sz="quarter" idx="10"/>
          </p:nvPr>
        </p:nvSpPr>
        <p:spPr>
          <a:xfrm>
            <a:off x="3059832" y="6381750"/>
            <a:ext cx="3024188" cy="476250"/>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en-GB"/>
              <a:t>4-Array Sorting</a:t>
            </a:r>
            <a:endParaRPr lang="en-GB" dirty="0"/>
          </a:p>
        </p:txBody>
      </p:sp>
      <p:sp>
        <p:nvSpPr>
          <p:cNvPr id="5" name="Slide Number Placeholder 4"/>
          <p:cNvSpPr>
            <a:spLocks noGrp="1"/>
          </p:cNvSpPr>
          <p:nvPr>
            <p:ph type="sldNum" sz="quarter" idx="11"/>
          </p:nvPr>
        </p:nvSpPr>
        <p:spPr/>
        <p:txBody>
          <a:bodyPr/>
          <a:lstStyle>
            <a:lvl1pPr>
              <a:defRPr/>
            </a:lvl1pPr>
          </a:lstStyle>
          <a:p>
            <a:fld id="{093227E4-7A49-48B5-9005-D3E138ABBA16}" type="slidenum">
              <a:rPr lang="en-GB"/>
              <a:pPr/>
              <a:t>‹#›</a:t>
            </a:fld>
            <a:endParaRPr lang="en-GB"/>
          </a:p>
        </p:txBody>
      </p:sp>
      <p:sp>
        <p:nvSpPr>
          <p:cNvPr id="6" name="Date Placeholder 5"/>
          <p:cNvSpPr>
            <a:spLocks noGrp="1"/>
          </p:cNvSpPr>
          <p:nvPr>
            <p:ph type="dt" sz="half" idx="12"/>
          </p:nvPr>
        </p:nvSpPr>
        <p:spPr/>
        <p:txBody>
          <a:bodyPr/>
          <a:lstStyle>
            <a:lvl1pPr>
              <a:defRPr/>
            </a:lvl1pPr>
          </a:lstStyle>
          <a:p>
            <a:endParaRPr lang="en-GB"/>
          </a:p>
        </p:txBody>
      </p:sp>
    </p:spTree>
  </p:cSld>
  <p:clrMapOvr>
    <a:masterClrMapping/>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496944" cy="777875"/>
          </a:xfrm>
        </p:spPr>
        <p:txBody>
          <a:bodyPr/>
          <a:lstStyle>
            <a:lvl1pPr>
              <a:defRPr>
                <a:solidFill>
                  <a:srgbClr val="0070C0"/>
                </a:solidFill>
              </a:defRPr>
            </a:lvl1pPr>
          </a:lstStyle>
          <a:p>
            <a:r>
              <a:rPr lang="en-US" dirty="0"/>
              <a:t>Click to edit Master title style</a:t>
            </a:r>
          </a:p>
        </p:txBody>
      </p:sp>
      <p:sp>
        <p:nvSpPr>
          <p:cNvPr id="3" name="Content Placeholder 2"/>
          <p:cNvSpPr>
            <a:spLocks noGrp="1"/>
          </p:cNvSpPr>
          <p:nvPr>
            <p:ph sz="half" idx="1"/>
          </p:nvPr>
        </p:nvSpPr>
        <p:spPr>
          <a:xfrm>
            <a:off x="323850" y="1124744"/>
            <a:ext cx="4171950" cy="5001419"/>
          </a:xfrm>
        </p:spPr>
        <p:txBody>
          <a:bodyPr/>
          <a:lstStyle>
            <a:lvl1pPr>
              <a:defRPr sz="2100"/>
            </a:lvl1pPr>
            <a:lvl2pPr>
              <a:defRPr sz="1900"/>
            </a:lvl2pPr>
            <a:lvl3pPr>
              <a:defRPr sz="1700"/>
            </a:lvl3pPr>
            <a:lvl4pPr>
              <a:defRPr sz="1600"/>
            </a:lvl4pPr>
            <a:lvl5pPr>
              <a:defRPr sz="15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124744"/>
            <a:ext cx="4171950" cy="5001419"/>
          </a:xfrm>
        </p:spPr>
        <p:txBody>
          <a:bodyPr/>
          <a:lstStyle>
            <a:lvl1pPr>
              <a:defRPr sz="2100"/>
            </a:lvl1pPr>
            <a:lvl2pPr>
              <a:defRPr sz="1900"/>
            </a:lvl2pPr>
            <a:lvl3pPr>
              <a:defRPr sz="1700"/>
            </a:lvl3pPr>
            <a:lvl4pPr>
              <a:defRPr sz="1600"/>
            </a:lvl4pPr>
            <a:lvl5pPr>
              <a:defRPr sz="15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0"/>
          </p:nvPr>
        </p:nvSpPr>
        <p:spPr>
          <a:xfrm>
            <a:off x="3059832" y="6381750"/>
            <a:ext cx="3024188" cy="476250"/>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en-GB"/>
              <a:t>4-Array Sorting</a:t>
            </a:r>
            <a:endParaRPr lang="en-GB" dirty="0"/>
          </a:p>
        </p:txBody>
      </p:sp>
      <p:sp>
        <p:nvSpPr>
          <p:cNvPr id="6" name="Slide Number Placeholder 5"/>
          <p:cNvSpPr>
            <a:spLocks noGrp="1"/>
          </p:cNvSpPr>
          <p:nvPr>
            <p:ph type="sldNum" sz="quarter" idx="11"/>
          </p:nvPr>
        </p:nvSpPr>
        <p:spPr/>
        <p:txBody>
          <a:bodyPr/>
          <a:lstStyle>
            <a:lvl1pPr>
              <a:defRPr/>
            </a:lvl1pPr>
          </a:lstStyle>
          <a:p>
            <a:fld id="{24D7F138-CABA-494C-B139-3348C3F117E5}" type="slidenum">
              <a:rPr lang="en-GB"/>
              <a:pPr/>
              <a:t>‹#›</a:t>
            </a:fld>
            <a:endParaRPr lang="en-GB"/>
          </a:p>
        </p:txBody>
      </p:sp>
      <p:sp>
        <p:nvSpPr>
          <p:cNvPr id="7" name="Date Placeholder 6"/>
          <p:cNvSpPr>
            <a:spLocks noGrp="1"/>
          </p:cNvSpPr>
          <p:nvPr>
            <p:ph type="dt" sz="half" idx="12"/>
          </p:nvPr>
        </p:nvSpPr>
        <p:spPr/>
        <p:txBody>
          <a:bodyPr/>
          <a:lstStyle>
            <a:lvl1pPr>
              <a:defRPr/>
            </a:lvl1pPr>
          </a:lstStyle>
          <a:p>
            <a:endParaRPr lang="en-GB"/>
          </a:p>
        </p:txBody>
      </p:sp>
    </p:spTree>
  </p:cSld>
  <p:clrMapOvr>
    <a:masterClrMapping/>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494776" cy="1143000"/>
          </a:xfrm>
        </p:spPr>
        <p:txBody>
          <a:bodyPr/>
          <a:lstStyle>
            <a:lvl1pPr>
              <a:defRPr>
                <a:solidFill>
                  <a:srgbClr val="0070C0"/>
                </a:solidFill>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100"/>
            </a:lvl1pPr>
            <a:lvl2pPr>
              <a:defRPr sz="1900"/>
            </a:lvl2pPr>
            <a:lvl3pPr>
              <a:defRPr sz="1700"/>
            </a:lvl3pPr>
            <a:lvl4pPr>
              <a:defRPr sz="1600"/>
            </a:lvl4pPr>
            <a:lvl5pPr>
              <a:defRPr sz="15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100"/>
            </a:lvl1pPr>
            <a:lvl2pPr>
              <a:defRPr sz="1900"/>
            </a:lvl2pPr>
            <a:lvl3pPr>
              <a:defRPr sz="1700"/>
            </a:lvl3pPr>
            <a:lvl4pPr>
              <a:defRPr sz="1600"/>
            </a:lvl4pPr>
            <a:lvl5pPr>
              <a:defRPr sz="15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p:cNvSpPr>
            <a:spLocks noGrp="1"/>
          </p:cNvSpPr>
          <p:nvPr>
            <p:ph type="ftr" sz="quarter" idx="10"/>
          </p:nvPr>
        </p:nvSpPr>
        <p:spPr>
          <a:xfrm>
            <a:off x="3059832" y="6381750"/>
            <a:ext cx="3024188" cy="476250"/>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en-GB"/>
              <a:t>4-Array Sorting</a:t>
            </a:r>
            <a:endParaRPr lang="en-GB" dirty="0"/>
          </a:p>
        </p:txBody>
      </p:sp>
      <p:sp>
        <p:nvSpPr>
          <p:cNvPr id="8" name="Slide Number Placeholder 7"/>
          <p:cNvSpPr>
            <a:spLocks noGrp="1"/>
          </p:cNvSpPr>
          <p:nvPr>
            <p:ph type="sldNum" sz="quarter" idx="11"/>
          </p:nvPr>
        </p:nvSpPr>
        <p:spPr/>
        <p:txBody>
          <a:bodyPr/>
          <a:lstStyle>
            <a:lvl1pPr>
              <a:defRPr/>
            </a:lvl1pPr>
          </a:lstStyle>
          <a:p>
            <a:fld id="{CAA79DA3-BF4E-40A8-8F6E-F5109A9F2DA7}" type="slidenum">
              <a:rPr lang="en-GB"/>
              <a:pPr/>
              <a:t>‹#›</a:t>
            </a:fld>
            <a:endParaRPr lang="en-GB"/>
          </a:p>
        </p:txBody>
      </p:sp>
      <p:sp>
        <p:nvSpPr>
          <p:cNvPr id="9" name="Date Placeholder 8"/>
          <p:cNvSpPr>
            <a:spLocks noGrp="1"/>
          </p:cNvSpPr>
          <p:nvPr>
            <p:ph type="dt" sz="half" idx="12"/>
          </p:nvPr>
        </p:nvSpPr>
        <p:spPr/>
        <p:txBody>
          <a:bodyPr/>
          <a:lstStyle>
            <a:lvl1pPr>
              <a:defRPr/>
            </a:lvl1pPr>
          </a:lstStyle>
          <a:p>
            <a:endParaRPr lang="en-GB"/>
          </a:p>
        </p:txBody>
      </p:sp>
    </p:spTree>
  </p:cSld>
  <p:clrMapOvr>
    <a:masterClrMapping/>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496944" cy="777875"/>
          </a:xfrm>
        </p:spPr>
        <p:txBody>
          <a:bodyPr/>
          <a:lstStyle>
            <a:lvl1pPr>
              <a:defRPr>
                <a:solidFill>
                  <a:srgbClr val="0070C0"/>
                </a:solidFill>
              </a:defRPr>
            </a:lvl1pPr>
          </a:lstStyle>
          <a:p>
            <a:r>
              <a:rPr lang="en-US" dirty="0"/>
              <a:t>Click to edit Master title style</a:t>
            </a:r>
          </a:p>
        </p:txBody>
      </p:sp>
      <p:sp>
        <p:nvSpPr>
          <p:cNvPr id="3" name="Footer Placeholder 2"/>
          <p:cNvSpPr>
            <a:spLocks noGrp="1"/>
          </p:cNvSpPr>
          <p:nvPr>
            <p:ph type="ftr" sz="quarter" idx="10"/>
          </p:nvPr>
        </p:nvSpPr>
        <p:spPr>
          <a:xfrm>
            <a:off x="3059832" y="6381750"/>
            <a:ext cx="3024188" cy="476250"/>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en-GB"/>
              <a:t>4-Array Sorting</a:t>
            </a:r>
            <a:endParaRPr lang="en-GB" dirty="0"/>
          </a:p>
        </p:txBody>
      </p:sp>
      <p:sp>
        <p:nvSpPr>
          <p:cNvPr id="4" name="Slide Number Placeholder 3"/>
          <p:cNvSpPr>
            <a:spLocks noGrp="1"/>
          </p:cNvSpPr>
          <p:nvPr>
            <p:ph type="sldNum" sz="quarter" idx="11"/>
          </p:nvPr>
        </p:nvSpPr>
        <p:spPr/>
        <p:txBody>
          <a:bodyPr/>
          <a:lstStyle>
            <a:lvl1pPr>
              <a:defRPr/>
            </a:lvl1pPr>
          </a:lstStyle>
          <a:p>
            <a:fld id="{E65293E3-F4F3-4363-BC2F-E6A2CD940E4C}" type="slidenum">
              <a:rPr lang="en-GB"/>
              <a:pPr/>
              <a:t>‹#›</a:t>
            </a:fld>
            <a:endParaRPr lang="en-GB"/>
          </a:p>
        </p:txBody>
      </p:sp>
      <p:sp>
        <p:nvSpPr>
          <p:cNvPr id="5" name="Date Placeholder 4"/>
          <p:cNvSpPr>
            <a:spLocks noGrp="1"/>
          </p:cNvSpPr>
          <p:nvPr>
            <p:ph type="dt" sz="half" idx="12"/>
          </p:nvPr>
        </p:nvSpPr>
        <p:spPr/>
        <p:txBody>
          <a:bodyPr/>
          <a:lstStyle>
            <a:lvl1pPr>
              <a:defRPr/>
            </a:lvl1pPr>
          </a:lstStyle>
          <a:p>
            <a:endParaRPr lang="en-GB"/>
          </a:p>
        </p:txBody>
      </p:sp>
    </p:spTree>
  </p:cSld>
  <p:clrMapOvr>
    <a:masterClrMapping/>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59832" y="6381750"/>
            <a:ext cx="3024188" cy="476250"/>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en-GB"/>
              <a:t>4-Array Sorting</a:t>
            </a:r>
            <a:endParaRPr lang="en-GB" dirty="0"/>
          </a:p>
        </p:txBody>
      </p:sp>
      <p:sp>
        <p:nvSpPr>
          <p:cNvPr id="3" name="Slide Number Placeholder 2"/>
          <p:cNvSpPr>
            <a:spLocks noGrp="1"/>
          </p:cNvSpPr>
          <p:nvPr>
            <p:ph type="sldNum" sz="quarter" idx="11"/>
          </p:nvPr>
        </p:nvSpPr>
        <p:spPr/>
        <p:txBody>
          <a:bodyPr/>
          <a:lstStyle>
            <a:lvl1pPr>
              <a:defRPr/>
            </a:lvl1pPr>
          </a:lstStyle>
          <a:p>
            <a:fld id="{9EFD2D0C-D78B-4496-B32C-58738062D587}" type="slidenum">
              <a:rPr lang="en-GB"/>
              <a:pPr/>
              <a:t>‹#›</a:t>
            </a:fld>
            <a:endParaRPr lang="en-GB"/>
          </a:p>
        </p:txBody>
      </p:sp>
      <p:sp>
        <p:nvSpPr>
          <p:cNvPr id="4" name="Date Placeholder 3"/>
          <p:cNvSpPr>
            <a:spLocks noGrp="1"/>
          </p:cNvSpPr>
          <p:nvPr>
            <p:ph type="dt" sz="half" idx="12"/>
          </p:nvPr>
        </p:nvSpPr>
        <p:spPr/>
        <p:txBody>
          <a:bodyPr/>
          <a:lstStyle>
            <a:lvl1pPr>
              <a:defRPr/>
            </a:lvl1pPr>
          </a:lstStyle>
          <a:p>
            <a:endParaRPr lang="en-GB"/>
          </a:p>
        </p:txBody>
      </p:sp>
    </p:spTree>
  </p:cSld>
  <p:clrMapOvr>
    <a:masterClrMapping/>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solidFill>
                  <a:srgbClr val="0070C0"/>
                </a:solidFill>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xfrm>
            <a:off x="3059832" y="6381750"/>
            <a:ext cx="3024188" cy="476250"/>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en-GB"/>
              <a:t>4-Array Sorting</a:t>
            </a:r>
            <a:endParaRPr lang="en-GB" dirty="0"/>
          </a:p>
        </p:txBody>
      </p:sp>
      <p:sp>
        <p:nvSpPr>
          <p:cNvPr id="6" name="Slide Number Placeholder 5"/>
          <p:cNvSpPr>
            <a:spLocks noGrp="1"/>
          </p:cNvSpPr>
          <p:nvPr>
            <p:ph type="sldNum" sz="quarter" idx="11"/>
          </p:nvPr>
        </p:nvSpPr>
        <p:spPr/>
        <p:txBody>
          <a:bodyPr/>
          <a:lstStyle>
            <a:lvl1pPr>
              <a:defRPr/>
            </a:lvl1pPr>
          </a:lstStyle>
          <a:p>
            <a:fld id="{1703EBF0-A890-4352-8C84-0E2FE7968D9C}" type="slidenum">
              <a:rPr lang="en-GB"/>
              <a:pPr/>
              <a:t>‹#›</a:t>
            </a:fld>
            <a:endParaRPr lang="en-GB"/>
          </a:p>
        </p:txBody>
      </p:sp>
      <p:sp>
        <p:nvSpPr>
          <p:cNvPr id="7" name="Date Placeholder 6"/>
          <p:cNvSpPr>
            <a:spLocks noGrp="1"/>
          </p:cNvSpPr>
          <p:nvPr>
            <p:ph type="dt" sz="half" idx="12"/>
          </p:nvPr>
        </p:nvSpPr>
        <p:spPr/>
        <p:txBody>
          <a:bodyPr/>
          <a:lstStyle>
            <a:lvl1pPr>
              <a:defRPr/>
            </a:lvl1pPr>
          </a:lstStyle>
          <a:p>
            <a:endParaRPr lang="en-GB"/>
          </a:p>
        </p:txBody>
      </p:sp>
    </p:spTree>
  </p:cSld>
  <p:clrMapOvr>
    <a:masterClrMapping/>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rgbClr val="0070C0"/>
                </a:solidFill>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xfrm>
            <a:off x="3059832" y="6381750"/>
            <a:ext cx="3024188" cy="476250"/>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r>
              <a:rPr lang="en-GB"/>
              <a:t>4-Array Sorting</a:t>
            </a:r>
            <a:endParaRPr lang="en-GB" dirty="0"/>
          </a:p>
        </p:txBody>
      </p:sp>
      <p:sp>
        <p:nvSpPr>
          <p:cNvPr id="6" name="Slide Number Placeholder 5"/>
          <p:cNvSpPr>
            <a:spLocks noGrp="1"/>
          </p:cNvSpPr>
          <p:nvPr>
            <p:ph type="sldNum" sz="quarter" idx="11"/>
          </p:nvPr>
        </p:nvSpPr>
        <p:spPr/>
        <p:txBody>
          <a:bodyPr/>
          <a:lstStyle>
            <a:lvl1pPr>
              <a:defRPr/>
            </a:lvl1pPr>
          </a:lstStyle>
          <a:p>
            <a:fld id="{C6CAE48C-F1F9-47E0-96BC-AD3F31B5CC07}" type="slidenum">
              <a:rPr lang="en-GB"/>
              <a:pPr/>
              <a:t>‹#›</a:t>
            </a:fld>
            <a:endParaRPr lang="en-GB"/>
          </a:p>
        </p:txBody>
      </p:sp>
      <p:sp>
        <p:nvSpPr>
          <p:cNvPr id="7" name="Date Placeholder 6"/>
          <p:cNvSpPr>
            <a:spLocks noGrp="1"/>
          </p:cNvSpPr>
          <p:nvPr>
            <p:ph type="dt" sz="half" idx="12"/>
          </p:nvPr>
        </p:nvSpPr>
        <p:spPr/>
        <p:txBody>
          <a:bodyPr/>
          <a:lstStyle>
            <a:lvl1pPr>
              <a:defRPr/>
            </a:lvl1pPr>
          </a:lstStyle>
          <a:p>
            <a:endParaRPr lang="en-GB"/>
          </a:p>
        </p:txBody>
      </p:sp>
    </p:spTree>
  </p:cSld>
  <p:clrMapOvr>
    <a:masterClrMapping/>
  </p:clrMapOvr>
  <p:extLst>
    <p:ext uri="{DCECCB84-F9BA-43D5-87BE-67443E8EF086}">
      <p15:sldGuideLst xmlns:p15="http://schemas.microsoft.com/office/powerpoint/2012/main">
        <p15:guide id="1" pos="288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32237" y="188640"/>
            <a:ext cx="8494776" cy="777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dirty="0"/>
              <a:t>Click to edit Master title style</a:t>
            </a:r>
          </a:p>
        </p:txBody>
      </p:sp>
      <p:sp>
        <p:nvSpPr>
          <p:cNvPr id="1027" name="Rectangle 3"/>
          <p:cNvSpPr>
            <a:spLocks noGrp="1" noChangeArrowheads="1"/>
          </p:cNvSpPr>
          <p:nvPr>
            <p:ph type="body" idx="1"/>
          </p:nvPr>
        </p:nvSpPr>
        <p:spPr bwMode="auto">
          <a:xfrm>
            <a:off x="323850" y="1124744"/>
            <a:ext cx="8496300" cy="511256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29" name="Rectangle 5"/>
          <p:cNvSpPr>
            <a:spLocks noGrp="1" noChangeArrowheads="1"/>
          </p:cNvSpPr>
          <p:nvPr>
            <p:ph type="ftr" sz="quarter" idx="3"/>
          </p:nvPr>
        </p:nvSpPr>
        <p:spPr bwMode="auto">
          <a:xfrm>
            <a:off x="3059832" y="6381750"/>
            <a:ext cx="3024188"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GB"/>
              <a:t>4-Array Sorting</a:t>
            </a:r>
            <a:endParaRPr lang="en-GB" dirty="0"/>
          </a:p>
        </p:txBody>
      </p:sp>
      <p:sp>
        <p:nvSpPr>
          <p:cNvPr id="1030" name="Rectangle 6"/>
          <p:cNvSpPr>
            <a:spLocks noGrp="1" noChangeArrowheads="1"/>
          </p:cNvSpPr>
          <p:nvPr>
            <p:ph type="sldNum" sz="quarter" idx="4"/>
          </p:nvPr>
        </p:nvSpPr>
        <p:spPr bwMode="auto">
          <a:xfrm>
            <a:off x="6732588"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3C9CEF86-67DF-4174-BD01-46D228FA3D60}" type="slidenum">
              <a:rPr lang="en-GB"/>
              <a:pPr/>
              <a:t>‹#›</a:t>
            </a:fld>
            <a:endParaRPr lang="en-GB"/>
          </a:p>
        </p:txBody>
      </p:sp>
      <p:sp>
        <p:nvSpPr>
          <p:cNvPr id="1031" name="Line 7"/>
          <p:cNvSpPr>
            <a:spLocks noChangeShapeType="1"/>
          </p:cNvSpPr>
          <p:nvPr userDrawn="1"/>
        </p:nvSpPr>
        <p:spPr bwMode="auto">
          <a:xfrm>
            <a:off x="250825" y="1052736"/>
            <a:ext cx="8642350" cy="0"/>
          </a:xfrm>
          <a:prstGeom prst="line">
            <a:avLst/>
          </a:prstGeom>
          <a:noFill/>
          <a:ln w="12700">
            <a:solidFill>
              <a:schemeClr val="tx1"/>
            </a:solidFill>
            <a:round/>
            <a:headEnd/>
            <a:tailEnd/>
          </a:ln>
          <a:effectLst/>
        </p:spPr>
        <p:txBody>
          <a:bodyPr/>
          <a:lstStyle/>
          <a:p>
            <a:endParaRPr lang="en-US"/>
          </a:p>
        </p:txBody>
      </p:sp>
      <p:sp>
        <p:nvSpPr>
          <p:cNvPr id="1032" name="Rectangle 8"/>
          <p:cNvSpPr>
            <a:spLocks noGrp="1" noChangeArrowheads="1"/>
          </p:cNvSpPr>
          <p:nvPr>
            <p:ph type="dt" sz="half" idx="2"/>
          </p:nvPr>
        </p:nvSpPr>
        <p:spPr bwMode="auto">
          <a:xfrm>
            <a:off x="468313"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fontAlgn="base">
        <a:spcBef>
          <a:spcPct val="0"/>
        </a:spcBef>
        <a:spcAft>
          <a:spcPct val="0"/>
        </a:spcAft>
        <a:defRPr sz="2800">
          <a:solidFill>
            <a:srgbClr val="0070C0"/>
          </a:solidFill>
          <a:latin typeface="+mj-lt"/>
          <a:ea typeface="+mj-ea"/>
          <a:cs typeface="+mj-cs"/>
        </a:defRPr>
      </a:lvl1pPr>
      <a:lvl2pPr algn="ctr" rtl="0" fontAlgn="base">
        <a:spcBef>
          <a:spcPct val="0"/>
        </a:spcBef>
        <a:spcAft>
          <a:spcPct val="0"/>
        </a:spcAft>
        <a:defRPr sz="2800">
          <a:solidFill>
            <a:srgbClr val="0033CC"/>
          </a:solidFill>
          <a:latin typeface="Tahoma" pitchFamily="34" charset="0"/>
        </a:defRPr>
      </a:lvl2pPr>
      <a:lvl3pPr algn="ctr" rtl="0" fontAlgn="base">
        <a:spcBef>
          <a:spcPct val="0"/>
        </a:spcBef>
        <a:spcAft>
          <a:spcPct val="0"/>
        </a:spcAft>
        <a:defRPr sz="2800">
          <a:solidFill>
            <a:srgbClr val="0033CC"/>
          </a:solidFill>
          <a:latin typeface="Tahoma" pitchFamily="34" charset="0"/>
        </a:defRPr>
      </a:lvl3pPr>
      <a:lvl4pPr algn="ctr" rtl="0" fontAlgn="base">
        <a:spcBef>
          <a:spcPct val="0"/>
        </a:spcBef>
        <a:spcAft>
          <a:spcPct val="0"/>
        </a:spcAft>
        <a:defRPr sz="2800">
          <a:solidFill>
            <a:srgbClr val="0033CC"/>
          </a:solidFill>
          <a:latin typeface="Tahoma" pitchFamily="34" charset="0"/>
        </a:defRPr>
      </a:lvl4pPr>
      <a:lvl5pPr algn="ctr" rtl="0" fontAlgn="base">
        <a:spcBef>
          <a:spcPct val="0"/>
        </a:spcBef>
        <a:spcAft>
          <a:spcPct val="0"/>
        </a:spcAft>
        <a:defRPr sz="2800">
          <a:solidFill>
            <a:srgbClr val="0033CC"/>
          </a:solidFill>
          <a:latin typeface="Tahoma" pitchFamily="34" charset="0"/>
        </a:defRPr>
      </a:lvl5pPr>
      <a:lvl6pPr marL="457200" algn="ctr" rtl="0" fontAlgn="base">
        <a:spcBef>
          <a:spcPct val="0"/>
        </a:spcBef>
        <a:spcAft>
          <a:spcPct val="0"/>
        </a:spcAft>
        <a:defRPr sz="2800">
          <a:solidFill>
            <a:srgbClr val="0033CC"/>
          </a:solidFill>
          <a:latin typeface="Tahoma" pitchFamily="34" charset="0"/>
        </a:defRPr>
      </a:lvl6pPr>
      <a:lvl7pPr marL="914400" algn="ctr" rtl="0" fontAlgn="base">
        <a:spcBef>
          <a:spcPct val="0"/>
        </a:spcBef>
        <a:spcAft>
          <a:spcPct val="0"/>
        </a:spcAft>
        <a:defRPr sz="2800">
          <a:solidFill>
            <a:srgbClr val="0033CC"/>
          </a:solidFill>
          <a:latin typeface="Tahoma" pitchFamily="34" charset="0"/>
        </a:defRPr>
      </a:lvl7pPr>
      <a:lvl8pPr marL="1371600" algn="ctr" rtl="0" fontAlgn="base">
        <a:spcBef>
          <a:spcPct val="0"/>
        </a:spcBef>
        <a:spcAft>
          <a:spcPct val="0"/>
        </a:spcAft>
        <a:defRPr sz="2800">
          <a:solidFill>
            <a:srgbClr val="0033CC"/>
          </a:solidFill>
          <a:latin typeface="Tahoma" pitchFamily="34" charset="0"/>
        </a:defRPr>
      </a:lvl8pPr>
      <a:lvl9pPr marL="1828800" algn="ctr" rtl="0" fontAlgn="base">
        <a:spcBef>
          <a:spcPct val="0"/>
        </a:spcBef>
        <a:spcAft>
          <a:spcPct val="0"/>
        </a:spcAft>
        <a:defRPr sz="2800">
          <a:solidFill>
            <a:srgbClr val="0033CC"/>
          </a:solidFill>
          <a:latin typeface="Tahoma" pitchFamily="34" charset="0"/>
        </a:defRPr>
      </a:lvl9pPr>
    </p:titleStyle>
    <p:bodyStyle>
      <a:lvl1pPr marL="342900" indent="-342900" algn="l" rtl="0" fontAlgn="base">
        <a:spcBef>
          <a:spcPct val="20000"/>
        </a:spcBef>
        <a:spcAft>
          <a:spcPct val="0"/>
        </a:spcAft>
        <a:buClr>
          <a:schemeClr val="tx1"/>
        </a:buClr>
        <a:buChar char="•"/>
        <a:defRPr sz="2100">
          <a:solidFill>
            <a:schemeClr val="tx1"/>
          </a:solidFill>
          <a:latin typeface="+mn-lt"/>
          <a:ea typeface="+mn-ea"/>
          <a:cs typeface="+mn-cs"/>
        </a:defRPr>
      </a:lvl1pPr>
      <a:lvl2pPr marL="742950" indent="-285750" algn="l" rtl="0" fontAlgn="base">
        <a:spcBef>
          <a:spcPct val="20000"/>
        </a:spcBef>
        <a:spcAft>
          <a:spcPct val="0"/>
        </a:spcAft>
        <a:buClr>
          <a:schemeClr val="tx1"/>
        </a:buClr>
        <a:buFont typeface="Tahoma" pitchFamily="34" charset="0"/>
        <a:buChar char="–"/>
        <a:defRPr sz="1900">
          <a:solidFill>
            <a:schemeClr val="tx1"/>
          </a:solidFill>
          <a:latin typeface="+mn-lt"/>
        </a:defRPr>
      </a:lvl2pPr>
      <a:lvl3pPr marL="1143000" indent="-228600" algn="l" rtl="0" fontAlgn="base">
        <a:spcBef>
          <a:spcPct val="20000"/>
        </a:spcBef>
        <a:spcAft>
          <a:spcPct val="0"/>
        </a:spcAft>
        <a:buFont typeface="Wingdings" pitchFamily="2" charset="2"/>
        <a:buChar char="Ø"/>
        <a:defRPr sz="1700">
          <a:solidFill>
            <a:schemeClr val="tx1"/>
          </a:solidFill>
          <a:latin typeface="+mn-lt"/>
        </a:defRPr>
      </a:lvl3pPr>
      <a:lvl4pPr marL="1600200" indent="-228600" algn="l" rtl="0" fontAlgn="base">
        <a:spcBef>
          <a:spcPct val="20000"/>
        </a:spcBef>
        <a:spcAft>
          <a:spcPct val="0"/>
        </a:spcAft>
        <a:buFont typeface="Tahoma" pitchFamily="34" charset="0"/>
        <a:buChar char="»"/>
        <a:defRPr sz="1600">
          <a:solidFill>
            <a:schemeClr val="tx1"/>
          </a:solidFill>
          <a:latin typeface="+mn-lt"/>
        </a:defRPr>
      </a:lvl4pPr>
      <a:lvl5pPr marL="2057400" indent="-228600" algn="l" rtl="0" fontAlgn="base">
        <a:spcBef>
          <a:spcPct val="20000"/>
        </a:spcBef>
        <a:spcAft>
          <a:spcPct val="0"/>
        </a:spcAft>
        <a:buFont typeface="Wingdings" pitchFamily="2" charset="2"/>
        <a:buChar char="v"/>
        <a:defRPr sz="1500">
          <a:solidFill>
            <a:schemeClr val="tx1"/>
          </a:solidFill>
          <a:latin typeface="+mn-lt"/>
        </a:defRPr>
      </a:lvl5pPr>
      <a:lvl6pPr marL="2514600" indent="-228600" algn="l" rtl="0" fontAlgn="base">
        <a:spcBef>
          <a:spcPct val="20000"/>
        </a:spcBef>
        <a:spcAft>
          <a:spcPct val="0"/>
        </a:spcAft>
        <a:buFont typeface="Wingdings" pitchFamily="2" charset="2"/>
        <a:buChar char="v"/>
        <a:defRPr sz="1600">
          <a:solidFill>
            <a:schemeClr val="tx1"/>
          </a:solidFill>
          <a:latin typeface="+mn-lt"/>
        </a:defRPr>
      </a:lvl6pPr>
      <a:lvl7pPr marL="2971800" indent="-228600" algn="l" rtl="0" fontAlgn="base">
        <a:spcBef>
          <a:spcPct val="20000"/>
        </a:spcBef>
        <a:spcAft>
          <a:spcPct val="0"/>
        </a:spcAft>
        <a:buFont typeface="Wingdings" pitchFamily="2" charset="2"/>
        <a:buChar char="v"/>
        <a:defRPr sz="1600">
          <a:solidFill>
            <a:schemeClr val="tx1"/>
          </a:solidFill>
          <a:latin typeface="+mn-lt"/>
        </a:defRPr>
      </a:lvl7pPr>
      <a:lvl8pPr marL="3429000" indent="-228600" algn="l" rtl="0" fontAlgn="base">
        <a:spcBef>
          <a:spcPct val="20000"/>
        </a:spcBef>
        <a:spcAft>
          <a:spcPct val="0"/>
        </a:spcAft>
        <a:buFont typeface="Wingdings" pitchFamily="2" charset="2"/>
        <a:buChar char="v"/>
        <a:defRPr sz="1600">
          <a:solidFill>
            <a:schemeClr val="tx1"/>
          </a:solidFill>
          <a:latin typeface="+mn-lt"/>
        </a:defRPr>
      </a:lvl8pPr>
      <a:lvl9pPr marL="3886200" indent="-228600" algn="l" rtl="0" fontAlgn="base">
        <a:spcBef>
          <a:spcPct val="20000"/>
        </a:spcBef>
        <a:spcAft>
          <a:spcPct val="0"/>
        </a:spcAft>
        <a:buFont typeface="Wingdings" pitchFamily="2" charset="2"/>
        <a:buChar char="v"/>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628650" y="451821"/>
            <a:ext cx="78867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6914712" y="6443090"/>
            <a:ext cx="2057400" cy="365125"/>
          </a:xfrm>
          <a:prstGeom prst="rect">
            <a:avLst/>
          </a:prstGeom>
        </p:spPr>
        <p:txBody>
          <a:bodyPr vert="horz" lIns="91440" tIns="45720" rIns="91440" bIns="45720" rtlCol="0" anchor="ctr"/>
          <a:lstStyle>
            <a:lvl1pPr algn="r">
              <a:defRPr sz="825">
                <a:solidFill>
                  <a:schemeClr val="bg1">
                    <a:lumMod val="50000"/>
                  </a:schemeClr>
                </a:solidFill>
              </a:defRPr>
            </a:lvl1p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825"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t>Introduction: 1-</a:t>
            </a:r>
            <a:fld id="{C4204591-24BD-A542-B9D5-F8D8A88D2FEE}" type="slidenum">
              <a:rPr kumimoji="0" lang="en-US" sz="825"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0" lang="en-US" sz="825"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20746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3000" b="1" kern="1200">
          <a:solidFill>
            <a:srgbClr val="0000A3"/>
          </a:solidFill>
          <a:latin typeface="+mn-lt"/>
          <a:ea typeface="+mj-ea"/>
          <a:cs typeface="+mj-cs"/>
        </a:defRPr>
      </a:lvl1pPr>
    </p:titleStyle>
    <p:bodyStyle>
      <a:lvl1pPr marL="264319" indent="-166688" algn="l" defTabSz="685800" rtl="0" eaLnBrk="1" latinLnBrk="0" hangingPunct="1">
        <a:lnSpc>
          <a:spcPct val="90000"/>
        </a:lnSpc>
        <a:spcBef>
          <a:spcPts val="750"/>
        </a:spcBef>
        <a:buClr>
          <a:srgbClr val="0000A3"/>
        </a:buClr>
        <a:buFont typeface="Wingdings" pitchFamily="2" charset="2"/>
        <a:buChar char="§"/>
        <a:tabLst/>
        <a:defRPr sz="2100" kern="1200">
          <a:solidFill>
            <a:schemeClr val="tx1"/>
          </a:solidFill>
          <a:latin typeface="+mn-lt"/>
          <a:ea typeface="+mn-ea"/>
          <a:cs typeface="+mn-cs"/>
        </a:defRPr>
      </a:lvl1pPr>
      <a:lvl2pPr marL="521494" indent="-173831" algn="l" defTabSz="685800" rtl="0" eaLnBrk="1" latinLnBrk="0" hangingPunct="1">
        <a:lnSpc>
          <a:spcPct val="90000"/>
        </a:lnSpc>
        <a:spcBef>
          <a:spcPts val="375"/>
        </a:spcBef>
        <a:buClr>
          <a:srgbClr val="0000A8"/>
        </a:buClr>
        <a:buFont typeface="Arial" panose="020B0604020202020204" pitchFamily="34" charset="0"/>
        <a:buChar char="•"/>
        <a:tabLst/>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ubhan.ullah@nu.edu.pk"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2.jpe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pPr marL="97631" indent="0" algn="ctr">
              <a:lnSpc>
                <a:spcPct val="110000"/>
              </a:lnSpc>
              <a:spcBef>
                <a:spcPct val="0"/>
              </a:spcBef>
              <a:buNone/>
            </a:pPr>
            <a:r>
              <a:rPr lang="en-US" sz="2625" b="1" smtClean="0">
                <a:solidFill>
                  <a:srgbClr val="0000A3"/>
                </a:solidFill>
                <a:latin typeface="+mj-lt"/>
                <a:ea typeface="+mj-ea"/>
                <a:cs typeface="Calibri" panose="020F0502020204030204" pitchFamily="34" charset="0"/>
              </a:rPr>
              <a:t>Week5_Lecture1 (part1)</a:t>
            </a:r>
            <a:endParaRPr lang="en-US" sz="2625" b="1" dirty="0">
              <a:solidFill>
                <a:srgbClr val="0000A3"/>
              </a:solidFill>
              <a:latin typeface="+mj-lt"/>
              <a:ea typeface="+mj-ea"/>
              <a:cs typeface="Calibri" panose="020F0502020204030204" pitchFamily="34" charset="0"/>
            </a:endParaRPr>
          </a:p>
          <a:p>
            <a:pPr marL="97631" indent="0" algn="ctr">
              <a:lnSpc>
                <a:spcPct val="110000"/>
              </a:lnSpc>
              <a:spcBef>
                <a:spcPct val="0"/>
              </a:spcBef>
              <a:buNone/>
            </a:pPr>
            <a:r>
              <a:rPr lang="de-DE" sz="2925" b="1" dirty="0" smtClean="0">
                <a:solidFill>
                  <a:srgbClr val="0000A3"/>
                </a:solidFill>
                <a:latin typeface="+mj-lt"/>
                <a:ea typeface="+mj-ea"/>
                <a:cs typeface="Calibri" panose="020F0502020204030204" pitchFamily="34" charset="0"/>
              </a:rPr>
              <a:t>Arrays Sorting</a:t>
            </a:r>
            <a:endParaRPr lang="en-US" sz="2925" b="1" dirty="0">
              <a:solidFill>
                <a:srgbClr val="0000A3"/>
              </a:solidFill>
              <a:latin typeface="+mj-lt"/>
              <a:ea typeface="+mj-ea"/>
              <a:cs typeface="Calibri" panose="020F0502020204030204" pitchFamily="34" charset="0"/>
            </a:endParaRPr>
          </a:p>
          <a:p>
            <a:pPr marL="97631" indent="0" algn="ctr">
              <a:buNone/>
            </a:pPr>
            <a:r>
              <a:rPr lang="en-US" sz="2925" b="1" dirty="0">
                <a:solidFill>
                  <a:srgbClr val="0000A3"/>
                </a:solidFill>
                <a:latin typeface="+mj-lt"/>
                <a:ea typeface="+mj-ea"/>
                <a:cs typeface="Calibri" panose="020F0502020204030204" pitchFamily="34" charset="0"/>
              </a:rPr>
              <a:t>                               </a:t>
            </a:r>
          </a:p>
          <a:p>
            <a:pPr marL="97631" indent="0" algn="ctr">
              <a:lnSpc>
                <a:spcPct val="110000"/>
              </a:lnSpc>
              <a:spcBef>
                <a:spcPct val="0"/>
              </a:spcBef>
              <a:buNone/>
            </a:pPr>
            <a:endParaRPr lang="en-US" sz="2625" b="1" dirty="0">
              <a:solidFill>
                <a:srgbClr val="0000A3"/>
              </a:solidFill>
              <a:latin typeface="+mj-lt"/>
              <a:ea typeface="+mj-ea"/>
              <a:cs typeface="Calibri" panose="020F0502020204030204" pitchFamily="34" charset="0"/>
            </a:endParaRPr>
          </a:p>
          <a:p>
            <a:pPr marL="97631" indent="0" algn="ctr">
              <a:lnSpc>
                <a:spcPct val="110000"/>
              </a:lnSpc>
              <a:spcBef>
                <a:spcPct val="0"/>
              </a:spcBef>
              <a:buNone/>
            </a:pPr>
            <a:r>
              <a:rPr lang="en-US" sz="2625" b="1" dirty="0">
                <a:solidFill>
                  <a:srgbClr val="0000A3"/>
                </a:solidFill>
                <a:latin typeface="+mj-lt"/>
                <a:ea typeface="+mj-ea"/>
                <a:cs typeface="Calibri" panose="020F0502020204030204" pitchFamily="34" charset="0"/>
              </a:rPr>
              <a:t>Subhan Ullah, PhD</a:t>
            </a:r>
          </a:p>
          <a:p>
            <a:pPr marL="97631" indent="0" algn="ctr">
              <a:buNone/>
            </a:pPr>
            <a:r>
              <a:rPr lang="en-US" sz="2475" dirty="0">
                <a:latin typeface="Calibri" panose="020F0502020204030204" pitchFamily="34" charset="0"/>
                <a:cs typeface="Calibri" panose="020F0502020204030204" pitchFamily="34" charset="0"/>
                <a:hlinkClick r:id="rId3"/>
              </a:rPr>
              <a:t>subhan.ullah@nu.edu.pk</a:t>
            </a:r>
            <a:endParaRPr lang="en-US" sz="2475" dirty="0">
              <a:latin typeface="Calibri" panose="020F0502020204030204" pitchFamily="34" charset="0"/>
              <a:cs typeface="Calibri" panose="020F0502020204030204" pitchFamily="34" charset="0"/>
            </a:endParaRPr>
          </a:p>
          <a:p>
            <a:pPr marL="97631" indent="0" algn="ctr">
              <a:buNone/>
            </a:pPr>
            <a:endParaRPr lang="en-US" sz="3450" b="1" dirty="0">
              <a:solidFill>
                <a:srgbClr val="0000A3"/>
              </a:solidFill>
              <a:latin typeface="+mj-lt"/>
              <a:ea typeface="+mj-ea"/>
              <a:cs typeface="Calibri" panose="020F0502020204030204" pitchFamily="34" charset="0"/>
            </a:endParaRPr>
          </a:p>
          <a:p>
            <a:pPr marL="97631" indent="0" algn="ctr">
              <a:lnSpc>
                <a:spcPct val="110000"/>
              </a:lnSpc>
              <a:spcBef>
                <a:spcPct val="0"/>
              </a:spcBef>
              <a:buNone/>
            </a:pPr>
            <a:r>
              <a:rPr lang="en-US" sz="2925" b="1" dirty="0">
                <a:solidFill>
                  <a:srgbClr val="0000A3"/>
                </a:solidFill>
                <a:latin typeface="+mj-lt"/>
                <a:ea typeface="+mj-ea"/>
                <a:cs typeface="Calibri" panose="020F0502020204030204" pitchFamily="34" charset="0"/>
              </a:rPr>
              <a:t>BS(Cybersecurity) Fall-2023</a:t>
            </a:r>
            <a:endParaRPr lang="en-GB" sz="2925" b="1" dirty="0">
              <a:solidFill>
                <a:srgbClr val="0000A3"/>
              </a:solidFill>
              <a:latin typeface="+mj-lt"/>
              <a:ea typeface="+mj-ea"/>
              <a:cs typeface="Calibri" panose="020F0502020204030204" pitchFamily="34" charset="0"/>
            </a:endParaRPr>
          </a:p>
          <a:p>
            <a:pPr marL="97631" indent="0" algn="ctr">
              <a:buNone/>
            </a:pPr>
            <a:endParaRPr lang="en-US" dirty="0"/>
          </a:p>
        </p:txBody>
      </p:sp>
      <p:sp>
        <p:nvSpPr>
          <p:cNvPr id="6" name="Title 5"/>
          <p:cNvSpPr>
            <a:spLocks noGrp="1"/>
          </p:cNvSpPr>
          <p:nvPr>
            <p:ph type="title"/>
          </p:nvPr>
        </p:nvSpPr>
        <p:spPr/>
        <p:txBody>
          <a:bodyPr>
            <a:normAutofit/>
          </a:bodyPr>
          <a:lstStyle/>
          <a:p>
            <a:pPr algn="ctr"/>
            <a:r>
              <a:rPr lang="en-US" sz="4050" u="sng" dirty="0"/>
              <a:t>Data Structures</a:t>
            </a:r>
          </a:p>
        </p:txBody>
      </p:sp>
      <p:sp>
        <p:nvSpPr>
          <p:cNvPr id="5" name="Slide Number Placeholder 4"/>
          <p:cNvSpPr>
            <a:spLocks noGrp="1"/>
          </p:cNvSpPr>
          <p:nvPr>
            <p:ph type="sldNum" sz="quarter" idx="4"/>
          </p:nvPr>
        </p:nvSpPr>
        <p:spPr>
          <a:xfrm>
            <a:off x="6996710" y="5726907"/>
            <a:ext cx="2057400" cy="273844"/>
          </a:xfrm>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825"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Introduction: 1-</a:t>
            </a:r>
            <a:fld id="{C4204591-24BD-A542-B9D5-F8D8A88D2FEE}" type="slidenum">
              <a:rPr kumimoji="0" lang="en-US" sz="825"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a:t>
            </a:fld>
            <a:endParaRPr kumimoji="0" lang="en-US" sz="825"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pic>
        <p:nvPicPr>
          <p:cNvPr id="9" name="Picture 8" descr="A close up of a logo&#10;&#10;Description automatically generated">
            <a:extLst>
              <a:ext uri="{FF2B5EF4-FFF2-40B4-BE49-F238E27FC236}">
                <a16:creationId xmlns:a16="http://schemas.microsoft.com/office/drawing/2014/main" id="{DB104364-806D-4D0B-BACF-04FC83E27E6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44709" y="693392"/>
            <a:ext cx="1645920" cy="411480"/>
          </a:xfrm>
          <a:prstGeom prst="rect">
            <a:avLst/>
          </a:prstGeom>
        </p:spPr>
      </p:pic>
      <p:pic>
        <p:nvPicPr>
          <p:cNvPr id="10" name="Picture 9">
            <a:extLst>
              <a:ext uri="{FF2B5EF4-FFF2-40B4-BE49-F238E27FC236}">
                <a16:creationId xmlns:a16="http://schemas.microsoft.com/office/drawing/2014/main" id="{17A1AC7E-78F7-4460-B8BA-207FE0CD5C1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8650" y="693392"/>
            <a:ext cx="1645921" cy="411480"/>
          </a:xfrm>
          <a:prstGeom prst="rect">
            <a:avLst/>
          </a:prstGeom>
        </p:spPr>
      </p:pic>
    </p:spTree>
    <p:extLst>
      <p:ext uri="{BB962C8B-B14F-4D97-AF65-F5344CB8AC3E}">
        <p14:creationId xmlns:p14="http://schemas.microsoft.com/office/powerpoint/2010/main" val="40437669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Doubly Linked list</a:t>
            </a:r>
            <a:endParaRPr lang="en-US" dirty="0"/>
          </a:p>
        </p:txBody>
      </p:sp>
      <p:sp>
        <p:nvSpPr>
          <p:cNvPr id="4" name="Footer Placeholder 3"/>
          <p:cNvSpPr>
            <a:spLocks noGrp="1"/>
          </p:cNvSpPr>
          <p:nvPr>
            <p:ph type="ftr" sz="quarter" idx="10"/>
          </p:nvPr>
        </p:nvSpPr>
        <p:spPr/>
        <p:txBody>
          <a:bodyPr/>
          <a:lstStyle/>
          <a:p>
            <a:r>
              <a:rPr lang="en-GB" smtClean="0"/>
              <a:t>4-Array Sorting</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10</a:t>
            </a:fld>
            <a:endParaRPr lang="en-GB"/>
          </a:p>
        </p:txBody>
      </p:sp>
      <p:graphicFrame>
        <p:nvGraphicFramePr>
          <p:cNvPr id="6" name="Table 5"/>
          <p:cNvGraphicFramePr>
            <a:graphicFrameLocks noGrp="1"/>
          </p:cNvGraphicFramePr>
          <p:nvPr>
            <p:extLst>
              <p:ext uri="{D42A27DB-BD31-4B8C-83A1-F6EECF244321}">
                <p14:modId xmlns:p14="http://schemas.microsoft.com/office/powerpoint/2010/main" val="4251811401"/>
              </p:ext>
            </p:extLst>
          </p:nvPr>
        </p:nvGraphicFramePr>
        <p:xfrm>
          <a:off x="2771800" y="1780895"/>
          <a:ext cx="3593490" cy="2453640"/>
        </p:xfrm>
        <a:graphic>
          <a:graphicData uri="http://schemas.openxmlformats.org/drawingml/2006/table">
            <a:tbl>
              <a:tblPr/>
              <a:tblGrid>
                <a:gridCol w="2096807">
                  <a:extLst>
                    <a:ext uri="{9D8B030D-6E8A-4147-A177-3AD203B41FA5}">
                      <a16:colId xmlns:a16="http://schemas.microsoft.com/office/drawing/2014/main" val="20000"/>
                    </a:ext>
                  </a:extLst>
                </a:gridCol>
                <a:gridCol w="1496683">
                  <a:extLst>
                    <a:ext uri="{9D8B030D-6E8A-4147-A177-3AD203B41FA5}">
                      <a16:colId xmlns:a16="http://schemas.microsoft.com/office/drawing/2014/main" val="20001"/>
                    </a:ext>
                  </a:extLst>
                </a:gridCol>
              </a:tblGrid>
              <a:tr h="302435">
                <a:tc>
                  <a:txBody>
                    <a:bodyPr/>
                    <a:lstStyle/>
                    <a:p>
                      <a:endParaRPr lang="en-CA" sz="2000" dirty="0">
                        <a:solidFill>
                          <a:srgbClr val="000000"/>
                        </a:solidFill>
                        <a:effectLst/>
                        <a:latin typeface="Calibri"/>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i="1">
                          <a:solidFill>
                            <a:srgbClr val="000000"/>
                          </a:solidFill>
                          <a:effectLst/>
                          <a:latin typeface="Times New Roman"/>
                          <a:ea typeface="Times New Roman"/>
                          <a:cs typeface="Times New Roman"/>
                        </a:rPr>
                        <a:t>k</a:t>
                      </a:r>
                      <a:r>
                        <a:rPr lang="en-CA" sz="2000" baseline="30000">
                          <a:solidFill>
                            <a:srgbClr val="000000"/>
                          </a:solidFill>
                          <a:effectLst/>
                          <a:latin typeface="Times New Roman"/>
                          <a:ea typeface="Times New Roman"/>
                          <a:cs typeface="Times New Roman"/>
                        </a:rPr>
                        <a:t>th</a:t>
                      </a:r>
                      <a:r>
                        <a:rPr lang="en-CA" sz="2000">
                          <a:solidFill>
                            <a:srgbClr val="000000"/>
                          </a:solidFill>
                          <a:effectLst/>
                          <a:latin typeface="Times New Roman"/>
                          <a:ea typeface="Times New Roman"/>
                          <a:cs typeface="Times New Roman"/>
                        </a:rPr>
                        <a:t> node</a:t>
                      </a:r>
                      <a:endParaRPr lang="en-CA" sz="2000">
                        <a:solidFill>
                          <a:srgbClr val="000000"/>
                        </a:solidFill>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2435">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Insert Before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CA" sz="2000" kern="1200" dirty="0" smtClean="0">
                          <a:solidFill>
                            <a:srgbClr val="00B0F0"/>
                          </a:solidFill>
                          <a:effectLst/>
                          <a:latin typeface="Symbol"/>
                          <a:ea typeface="Times New Roman"/>
                          <a:cs typeface="Times New Roman"/>
                        </a:rPr>
                        <a:t>Q</a:t>
                      </a:r>
                      <a:r>
                        <a:rPr lang="en-CA" sz="2000" kern="1200" dirty="0" smtClean="0">
                          <a:solidFill>
                            <a:srgbClr val="00B0F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02435">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Insert After</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302435">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Replace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 </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302435">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Erase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smtClean="0">
                          <a:solidFill>
                            <a:srgbClr val="00B0F0"/>
                          </a:solidFill>
                          <a:effectLst/>
                          <a:latin typeface="Symbol"/>
                          <a:ea typeface="Times New Roman"/>
                          <a:cs typeface="Times New Roman"/>
                        </a:rPr>
                        <a:t>Q</a:t>
                      </a:r>
                      <a:r>
                        <a:rPr lang="en-CA" sz="2000" kern="1200" dirty="0" smtClean="0">
                          <a:solidFill>
                            <a:srgbClr val="00B0F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302435">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Next</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302435">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Previous</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smtClean="0">
                          <a:solidFill>
                            <a:srgbClr val="00B0F0"/>
                          </a:solidFill>
                          <a:effectLst/>
                          <a:latin typeface="Symbol"/>
                          <a:ea typeface="Times New Roman"/>
                          <a:cs typeface="Times New Roman"/>
                        </a:rPr>
                        <a:t>Q</a:t>
                      </a:r>
                      <a:r>
                        <a:rPr lang="en-CA" sz="2000" kern="1200" dirty="0" smtClean="0">
                          <a:solidFill>
                            <a:srgbClr val="00B0F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7" name="TextBox 6"/>
          <p:cNvSpPr txBox="1"/>
          <p:nvPr/>
        </p:nvSpPr>
        <p:spPr>
          <a:xfrm>
            <a:off x="625007" y="1268760"/>
            <a:ext cx="3600666" cy="400110"/>
          </a:xfrm>
          <a:prstGeom prst="rect">
            <a:avLst/>
          </a:prstGeom>
          <a:noFill/>
        </p:spPr>
        <p:txBody>
          <a:bodyPr wrap="none" rtlCol="0">
            <a:spAutoFit/>
          </a:bodyPr>
          <a:lstStyle/>
          <a:p>
            <a:r>
              <a:rPr lang="en-CA" sz="2000" dirty="0" smtClean="0"/>
              <a:t>Accessing the</a:t>
            </a:r>
            <a:r>
              <a:rPr lang="en-CA" sz="2000" i="1" dirty="0"/>
              <a:t> </a:t>
            </a:r>
            <a:r>
              <a:rPr lang="en-CA" sz="2000" i="1" dirty="0" smtClean="0">
                <a:latin typeface="Times New Roman" panose="02020603050405020304" pitchFamily="18" charset="0"/>
                <a:cs typeface="Times New Roman" panose="02020603050405020304" pitchFamily="18" charset="0"/>
              </a:rPr>
              <a:t>k</a:t>
            </a:r>
            <a:r>
              <a:rPr lang="en-CA" sz="2000" baseline="30000" dirty="0" smtClean="0"/>
              <a:t>th</a:t>
            </a:r>
            <a:r>
              <a:rPr lang="en-CA" sz="2000" dirty="0" smtClean="0"/>
              <a:t> entry is </a:t>
            </a:r>
            <a:r>
              <a:rPr lang="en-CA" sz="2000" dirty="0" smtClean="0">
                <a:solidFill>
                  <a:srgbClr val="FF0000"/>
                </a:solidFill>
                <a:latin typeface="Times New Roman" panose="02020603050405020304" pitchFamily="18" charset="0"/>
                <a:cs typeface="Times New Roman" panose="02020603050405020304" pitchFamily="18" charset="0"/>
              </a:rPr>
              <a:t>O(</a:t>
            </a:r>
            <a:r>
              <a:rPr lang="en-CA" sz="2000" i="1" dirty="0" smtClean="0">
                <a:solidFill>
                  <a:srgbClr val="FF0000"/>
                </a:solidFill>
                <a:latin typeface="Times New Roman" panose="02020603050405020304" pitchFamily="18" charset="0"/>
                <a:cs typeface="Times New Roman" panose="02020603050405020304" pitchFamily="18" charset="0"/>
              </a:rPr>
              <a:t>n</a:t>
            </a:r>
            <a:r>
              <a:rPr lang="en-CA" sz="2000" dirty="0" smtClean="0">
                <a:solidFill>
                  <a:srgbClr val="FF0000"/>
                </a:solidFill>
                <a:latin typeface="Times New Roman" panose="02020603050405020304" pitchFamily="18" charset="0"/>
                <a:cs typeface="Times New Roman" panose="02020603050405020304" pitchFamily="18" charset="0"/>
              </a:rPr>
              <a:t>)</a:t>
            </a:r>
            <a:endParaRPr lang="en-CA" sz="2000" dirty="0">
              <a:solidFill>
                <a:srgbClr val="FF0000"/>
              </a:solidFill>
              <a:latin typeface="Times New Roman" panose="02020603050405020304" pitchFamily="18" charset="0"/>
              <a:cs typeface="Times New Roman" panose="02020603050405020304" pitchFamily="18" charset="0"/>
            </a:endParaRPr>
          </a:p>
        </p:txBody>
      </p:sp>
      <p:pic>
        <p:nvPicPr>
          <p:cNvPr id="8" name="Picture 6" descr="C:\Users\dwharder\Desktop\l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3727" y="4941168"/>
            <a:ext cx="7044617" cy="1093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31226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Doubly linked list </a:t>
            </a:r>
            <a:endParaRPr lang="en-US" dirty="0"/>
          </a:p>
        </p:txBody>
      </p:sp>
      <p:sp>
        <p:nvSpPr>
          <p:cNvPr id="3" name="Content Placeholder 2"/>
          <p:cNvSpPr>
            <a:spLocks noGrp="1"/>
          </p:cNvSpPr>
          <p:nvPr>
            <p:ph idx="1"/>
          </p:nvPr>
        </p:nvSpPr>
        <p:spPr/>
        <p:txBody>
          <a:bodyPr/>
          <a:lstStyle/>
          <a:p>
            <a:pPr>
              <a:buFont typeface="Arial" charset="0"/>
              <a:buNone/>
            </a:pPr>
            <a:r>
              <a:rPr lang="en-CA" altLang="en-US" dirty="0">
                <a:latin typeface="Arial" charset="0"/>
                <a:cs typeface="Arial" charset="0"/>
              </a:rPr>
              <a:t>Other operations on linked lists include:</a:t>
            </a:r>
          </a:p>
          <a:p>
            <a:pPr lvl="1"/>
            <a:r>
              <a:rPr lang="en-CA" altLang="en-US" dirty="0">
                <a:latin typeface="Arial" charset="0"/>
                <a:cs typeface="Arial" charset="0"/>
              </a:rPr>
              <a:t>Allocation and deallocating the memory requires </a:t>
            </a:r>
            <a:r>
              <a:rPr lang="en-CA" dirty="0">
                <a:solidFill>
                  <a:srgbClr val="FF0000"/>
                </a:solidFill>
                <a:latin typeface="Symbol"/>
                <a:ea typeface="Times New Roman"/>
                <a:cs typeface="Times New Roman"/>
              </a:rPr>
              <a:t>Q</a:t>
            </a:r>
            <a:r>
              <a:rPr lang="en-CA" dirty="0">
                <a:solidFill>
                  <a:srgbClr val="FF0000"/>
                </a:solidFill>
                <a:latin typeface="Times New Roman"/>
                <a:ea typeface="Times New Roman"/>
              </a:rPr>
              <a:t>(</a:t>
            </a:r>
            <a:r>
              <a:rPr lang="en-CA" i="1" dirty="0">
                <a:solidFill>
                  <a:srgbClr val="FF0000"/>
                </a:solidFill>
                <a:latin typeface="Times New Roman"/>
                <a:ea typeface="Times New Roman"/>
              </a:rPr>
              <a:t>n</a:t>
            </a:r>
            <a:r>
              <a:rPr lang="en-CA" dirty="0">
                <a:solidFill>
                  <a:srgbClr val="FF0000"/>
                </a:solidFill>
                <a:latin typeface="Times New Roman"/>
                <a:ea typeface="Times New Roman"/>
              </a:rPr>
              <a:t>)</a:t>
            </a:r>
            <a:r>
              <a:rPr lang="en-CA" altLang="en-US" dirty="0">
                <a:latin typeface="Arial" charset="0"/>
                <a:cs typeface="Arial" charset="0"/>
              </a:rPr>
              <a:t> time</a:t>
            </a:r>
            <a:endParaRPr lang="en-US" altLang="en-US" dirty="0">
              <a:latin typeface="Arial" charset="0"/>
              <a:cs typeface="Arial" charset="0"/>
            </a:endParaRPr>
          </a:p>
          <a:p>
            <a:pPr lvl="1"/>
            <a:r>
              <a:rPr lang="en-US" altLang="en-US" dirty="0">
                <a:latin typeface="Arial" charset="0"/>
                <a:cs typeface="Arial" charset="0"/>
              </a:rPr>
              <a:t>Concatenating two linked lists can be done in </a:t>
            </a:r>
            <a:r>
              <a:rPr lang="en-CA" dirty="0">
                <a:solidFill>
                  <a:srgbClr val="00B0F0"/>
                </a:solidFill>
                <a:latin typeface="Symbol"/>
                <a:ea typeface="Times New Roman"/>
                <a:cs typeface="Times New Roman"/>
              </a:rPr>
              <a:t>Q</a:t>
            </a:r>
            <a:r>
              <a:rPr lang="en-CA" dirty="0">
                <a:solidFill>
                  <a:srgbClr val="00B0F0"/>
                </a:solidFill>
                <a:latin typeface="Times New Roman"/>
                <a:ea typeface="Times New Roman"/>
              </a:rPr>
              <a:t>(1)</a:t>
            </a:r>
            <a:endParaRPr lang="en-CA" altLang="en-US" dirty="0">
              <a:latin typeface="Arial" charset="0"/>
              <a:cs typeface="Arial" charset="0"/>
            </a:endParaRPr>
          </a:p>
          <a:p>
            <a:pPr lvl="2"/>
            <a:r>
              <a:rPr lang="en-CA" dirty="0">
                <a:latin typeface="Arial" charset="0"/>
                <a:ea typeface="Times New Roman"/>
                <a:cs typeface="Arial" charset="0"/>
              </a:rPr>
              <a:t>This requires a tail pointer</a:t>
            </a:r>
            <a:endParaRPr lang="en-CA" dirty="0">
              <a:latin typeface="Times New Roman"/>
              <a:ea typeface="Times New Roman"/>
            </a:endParaRPr>
          </a:p>
          <a:p>
            <a:endParaRPr lang="en-US" dirty="0"/>
          </a:p>
        </p:txBody>
      </p:sp>
      <p:sp>
        <p:nvSpPr>
          <p:cNvPr id="4" name="Footer Placeholder 3"/>
          <p:cNvSpPr>
            <a:spLocks noGrp="1"/>
          </p:cNvSpPr>
          <p:nvPr>
            <p:ph type="ftr" sz="quarter" idx="10"/>
          </p:nvPr>
        </p:nvSpPr>
        <p:spPr/>
        <p:txBody>
          <a:bodyPr/>
          <a:lstStyle/>
          <a:p>
            <a:r>
              <a:rPr lang="en-GB" smtClean="0"/>
              <a:t>4-Array Sorting</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11</a:t>
            </a:fld>
            <a:endParaRPr lang="en-GB"/>
          </a:p>
        </p:txBody>
      </p:sp>
    </p:spTree>
    <p:extLst>
      <p:ext uri="{BB962C8B-B14F-4D97-AF65-F5344CB8AC3E}">
        <p14:creationId xmlns:p14="http://schemas.microsoft.com/office/powerpoint/2010/main" val="30924269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49851-5617-B747-5BC0-65AFFF2897F5}"/>
              </a:ext>
            </a:extLst>
          </p:cNvPr>
          <p:cNvSpPr>
            <a:spLocks noGrp="1"/>
          </p:cNvSpPr>
          <p:nvPr>
            <p:ph type="title"/>
          </p:nvPr>
        </p:nvSpPr>
        <p:spPr/>
        <p:txBody>
          <a:bodyPr/>
          <a:lstStyle/>
          <a:p>
            <a:r>
              <a:rPr lang="en-US" dirty="0"/>
              <a:t>Practice Problems</a:t>
            </a:r>
          </a:p>
        </p:txBody>
      </p:sp>
      <p:sp>
        <p:nvSpPr>
          <p:cNvPr id="3" name="Content Placeholder 2">
            <a:extLst>
              <a:ext uri="{FF2B5EF4-FFF2-40B4-BE49-F238E27FC236}">
                <a16:creationId xmlns:a16="http://schemas.microsoft.com/office/drawing/2014/main" id="{D94E40DD-8354-BB6F-0A23-835BC593AA31}"/>
              </a:ext>
            </a:extLst>
          </p:cNvPr>
          <p:cNvSpPr>
            <a:spLocks noGrp="1"/>
          </p:cNvSpPr>
          <p:nvPr>
            <p:ph idx="1"/>
          </p:nvPr>
        </p:nvSpPr>
        <p:spPr/>
        <p:txBody>
          <a:bodyPr/>
          <a:lstStyle/>
          <a:p>
            <a:pPr marL="457200" indent="-457200">
              <a:buFont typeface="+mj-lt"/>
              <a:buAutoNum type="arabicPeriod"/>
            </a:pPr>
            <a:r>
              <a:rPr lang="en-US" dirty="0"/>
              <a:t>Write a recursive function to print a linked list in reverse order.</a:t>
            </a:r>
          </a:p>
          <a:p>
            <a:pPr marL="457200" indent="-457200">
              <a:buFont typeface="+mj-lt"/>
              <a:buAutoNum type="arabicPeriod"/>
            </a:pPr>
            <a:r>
              <a:rPr lang="en-US" dirty="0"/>
              <a:t>Perform a circular right shift on a linked list by a specified number of positions. If the position parameter is 1, and the list is 1,2,3,4,5; the output should be 5,1,2,3,4.</a:t>
            </a:r>
          </a:p>
          <a:p>
            <a:pPr marL="457200" indent="-457200">
              <a:buFont typeface="+mj-lt"/>
              <a:buAutoNum type="arabicPeriod"/>
            </a:pPr>
            <a:r>
              <a:rPr lang="en-AU" dirty="0"/>
              <a:t>There are two singly linked lists in a system. By some programming error, the end node of one of the linked lists got linked to the second list, forming an inverted Y-shaped list. Write a program to get the point where two linked lists merge. </a:t>
            </a:r>
          </a:p>
          <a:p>
            <a:endParaRPr lang="en-US" dirty="0"/>
          </a:p>
        </p:txBody>
      </p:sp>
      <p:sp>
        <p:nvSpPr>
          <p:cNvPr id="4" name="Footer Placeholder 3">
            <a:extLst>
              <a:ext uri="{FF2B5EF4-FFF2-40B4-BE49-F238E27FC236}">
                <a16:creationId xmlns:a16="http://schemas.microsoft.com/office/drawing/2014/main" id="{5D01BD2A-BD23-8871-A109-C69BB0227D61}"/>
              </a:ext>
            </a:extLst>
          </p:cNvPr>
          <p:cNvSpPr>
            <a:spLocks noGrp="1"/>
          </p:cNvSpPr>
          <p:nvPr>
            <p:ph type="ftr" sz="quarter" idx="10"/>
          </p:nvPr>
        </p:nvSpPr>
        <p:spPr/>
        <p:txBody>
          <a:bodyPr/>
          <a:lstStyle/>
          <a:p>
            <a:r>
              <a:rPr lang="en-GB"/>
              <a:t>6-Linked List Variations</a:t>
            </a:r>
            <a:endParaRPr lang="en-GB" dirty="0"/>
          </a:p>
        </p:txBody>
      </p:sp>
      <p:sp>
        <p:nvSpPr>
          <p:cNvPr id="5" name="Slide Number Placeholder 4">
            <a:extLst>
              <a:ext uri="{FF2B5EF4-FFF2-40B4-BE49-F238E27FC236}">
                <a16:creationId xmlns:a16="http://schemas.microsoft.com/office/drawing/2014/main" id="{2634D8DC-56B2-513B-E7FE-093C23009C70}"/>
              </a:ext>
            </a:extLst>
          </p:cNvPr>
          <p:cNvSpPr>
            <a:spLocks noGrp="1"/>
          </p:cNvSpPr>
          <p:nvPr>
            <p:ph type="sldNum" sz="quarter" idx="11"/>
          </p:nvPr>
        </p:nvSpPr>
        <p:spPr/>
        <p:txBody>
          <a:bodyPr/>
          <a:lstStyle/>
          <a:p>
            <a:fld id="{63C8D6E8-E2D4-466A-B54E-56FCD6F950CE}" type="slidenum">
              <a:rPr lang="en-GB" smtClean="0"/>
              <a:pPr/>
              <a:t>12</a:t>
            </a:fld>
            <a:endParaRPr lang="en-GB"/>
          </a:p>
        </p:txBody>
      </p:sp>
      <p:pic>
        <p:nvPicPr>
          <p:cNvPr id="1026" name="Picture 2" descr="Lightbox">
            <a:extLst>
              <a:ext uri="{FF2B5EF4-FFF2-40B4-BE49-F238E27FC236}">
                <a16:creationId xmlns:a16="http://schemas.microsoft.com/office/drawing/2014/main" id="{1462BADA-AA2F-232D-81DC-5A27906394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3988703"/>
            <a:ext cx="2178298" cy="237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3962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9BD28-E944-00FB-E970-CD4BC95CA522}"/>
              </a:ext>
            </a:extLst>
          </p:cNvPr>
          <p:cNvSpPr>
            <a:spLocks noGrp="1"/>
          </p:cNvSpPr>
          <p:nvPr>
            <p:ph type="title"/>
          </p:nvPr>
        </p:nvSpPr>
        <p:spPr/>
        <p:txBody>
          <a:bodyPr/>
          <a:lstStyle/>
          <a:p>
            <a:r>
              <a:rPr lang="en-US" dirty="0"/>
              <a:t>Solution to Problem 1</a:t>
            </a:r>
          </a:p>
        </p:txBody>
      </p:sp>
      <p:sp>
        <p:nvSpPr>
          <p:cNvPr id="3" name="Content Placeholder 2">
            <a:extLst>
              <a:ext uri="{FF2B5EF4-FFF2-40B4-BE49-F238E27FC236}">
                <a16:creationId xmlns:a16="http://schemas.microsoft.com/office/drawing/2014/main" id="{CFBDC1DC-D1C2-340B-FBEA-24796EA94288}"/>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8C96C6B3-E0A2-AB39-BBAD-11FC5E07CF5D}"/>
              </a:ext>
            </a:extLst>
          </p:cNvPr>
          <p:cNvSpPr>
            <a:spLocks noGrp="1"/>
          </p:cNvSpPr>
          <p:nvPr>
            <p:ph type="ftr" sz="quarter" idx="10"/>
          </p:nvPr>
        </p:nvSpPr>
        <p:spPr/>
        <p:txBody>
          <a:bodyPr/>
          <a:lstStyle/>
          <a:p>
            <a:r>
              <a:rPr lang="en-GB"/>
              <a:t>6-Linked List Variations</a:t>
            </a:r>
            <a:endParaRPr lang="en-GB" dirty="0"/>
          </a:p>
        </p:txBody>
      </p:sp>
      <p:sp>
        <p:nvSpPr>
          <p:cNvPr id="5" name="Slide Number Placeholder 4">
            <a:extLst>
              <a:ext uri="{FF2B5EF4-FFF2-40B4-BE49-F238E27FC236}">
                <a16:creationId xmlns:a16="http://schemas.microsoft.com/office/drawing/2014/main" id="{EBD54C5A-9FC2-ED1D-FAD9-1B4271AD1E67}"/>
              </a:ext>
            </a:extLst>
          </p:cNvPr>
          <p:cNvSpPr>
            <a:spLocks noGrp="1"/>
          </p:cNvSpPr>
          <p:nvPr>
            <p:ph type="sldNum" sz="quarter" idx="11"/>
          </p:nvPr>
        </p:nvSpPr>
        <p:spPr/>
        <p:txBody>
          <a:bodyPr/>
          <a:lstStyle/>
          <a:p>
            <a:fld id="{63C8D6E8-E2D4-466A-B54E-56FCD6F950CE}" type="slidenum">
              <a:rPr lang="en-GB" smtClean="0"/>
              <a:pPr/>
              <a:t>13</a:t>
            </a:fld>
            <a:endParaRPr lang="en-GB"/>
          </a:p>
        </p:txBody>
      </p:sp>
      <p:sp>
        <p:nvSpPr>
          <p:cNvPr id="7" name="TextBox 6">
            <a:extLst>
              <a:ext uri="{FF2B5EF4-FFF2-40B4-BE49-F238E27FC236}">
                <a16:creationId xmlns:a16="http://schemas.microsoft.com/office/drawing/2014/main" id="{EA5F415B-6C93-6B63-5EC1-EAAC03EDC21C}"/>
              </a:ext>
            </a:extLst>
          </p:cNvPr>
          <p:cNvSpPr txBox="1"/>
          <p:nvPr/>
        </p:nvSpPr>
        <p:spPr>
          <a:xfrm>
            <a:off x="2286000" y="1443841"/>
            <a:ext cx="4572000" cy="3970318"/>
          </a:xfrm>
          <a:prstGeom prst="rect">
            <a:avLst/>
          </a:prstGeom>
          <a:noFill/>
        </p:spPr>
        <p:txBody>
          <a:bodyPr wrap="square">
            <a:spAutoFit/>
          </a:bodyPr>
          <a:lstStyle/>
          <a:p>
            <a:pPr algn="l" rtl="0" fontAlgn="base"/>
            <a:r>
              <a:rPr lang="en-AU" b="0" i="0" dirty="0">
                <a:solidFill>
                  <a:srgbClr val="273239"/>
                </a:solidFill>
                <a:effectLst/>
                <a:latin typeface="Consolas" panose="020B0609020204030204" pitchFamily="49" charset="0"/>
              </a:rPr>
              <a:t>void </a:t>
            </a:r>
            <a:r>
              <a:rPr lang="en-AU" b="0" i="0" dirty="0" err="1">
                <a:solidFill>
                  <a:srgbClr val="273239"/>
                </a:solidFill>
                <a:effectLst/>
                <a:latin typeface="Consolas" panose="020B0609020204030204" pitchFamily="49" charset="0"/>
              </a:rPr>
              <a:t>printReverse</a:t>
            </a:r>
            <a:r>
              <a:rPr lang="en-AU" b="0" i="0" dirty="0">
                <a:solidFill>
                  <a:srgbClr val="273239"/>
                </a:solidFill>
                <a:effectLst/>
                <a:latin typeface="Consolas" panose="020B0609020204030204" pitchFamily="49" charset="0"/>
              </a:rPr>
              <a:t>(Node* head)</a:t>
            </a:r>
          </a:p>
          <a:p>
            <a:pPr algn="l" rtl="0" fontAlgn="base"/>
            <a:r>
              <a:rPr lang="en-AU" b="0" i="0" dirty="0">
                <a:solidFill>
                  <a:srgbClr val="273239"/>
                </a:solidFill>
                <a:effectLst/>
                <a:latin typeface="Consolas" panose="020B0609020204030204" pitchFamily="49" charset="0"/>
              </a:rPr>
              <a:t>{</a:t>
            </a:r>
          </a:p>
          <a:p>
            <a:pPr algn="l" rtl="0" fontAlgn="base"/>
            <a:r>
              <a:rPr lang="en-AU" b="0" i="0" dirty="0">
                <a:solidFill>
                  <a:srgbClr val="273239"/>
                </a:solidFill>
                <a:effectLst/>
                <a:latin typeface="Consolas" panose="020B0609020204030204" pitchFamily="49" charset="0"/>
              </a:rPr>
              <a:t>    // Base case</a:t>
            </a:r>
          </a:p>
          <a:p>
            <a:pPr algn="l" rtl="0" fontAlgn="base"/>
            <a:r>
              <a:rPr lang="en-AU" b="0" i="0" dirty="0">
                <a:solidFill>
                  <a:srgbClr val="273239"/>
                </a:solidFill>
                <a:effectLst/>
                <a:latin typeface="Consolas" panose="020B0609020204030204" pitchFamily="49" charset="0"/>
              </a:rPr>
              <a:t>    if (head == NULL)</a:t>
            </a:r>
          </a:p>
          <a:p>
            <a:pPr algn="l" rtl="0" fontAlgn="base"/>
            <a:r>
              <a:rPr lang="en-AU" b="0" i="0" dirty="0">
                <a:solidFill>
                  <a:srgbClr val="273239"/>
                </a:solidFill>
                <a:effectLst/>
                <a:latin typeface="Consolas" panose="020B0609020204030204" pitchFamily="49" charset="0"/>
              </a:rPr>
              <a:t>    return;</a:t>
            </a:r>
          </a:p>
          <a:p>
            <a:pPr algn="l" rtl="0" fontAlgn="base"/>
            <a:r>
              <a:rPr lang="en-AU" b="0" i="0" dirty="0">
                <a:solidFill>
                  <a:srgbClr val="273239"/>
                </a:solidFill>
                <a:effectLst/>
                <a:latin typeface="Consolas" panose="020B0609020204030204" pitchFamily="49" charset="0"/>
              </a:rPr>
              <a:t> </a:t>
            </a:r>
          </a:p>
          <a:p>
            <a:pPr algn="l" rtl="0" fontAlgn="base"/>
            <a:r>
              <a:rPr lang="en-AU" b="0" i="0" dirty="0">
                <a:solidFill>
                  <a:srgbClr val="273239"/>
                </a:solidFill>
                <a:effectLst/>
                <a:latin typeface="Consolas" panose="020B0609020204030204" pitchFamily="49" charset="0"/>
              </a:rPr>
              <a:t>    // print the list after head node</a:t>
            </a:r>
          </a:p>
          <a:p>
            <a:pPr algn="l" rtl="0" fontAlgn="base"/>
            <a:r>
              <a:rPr lang="en-AU" b="0" i="0" dirty="0">
                <a:solidFill>
                  <a:srgbClr val="273239"/>
                </a:solidFill>
                <a:effectLst/>
                <a:latin typeface="Consolas" panose="020B0609020204030204" pitchFamily="49" charset="0"/>
              </a:rPr>
              <a:t>    </a:t>
            </a:r>
            <a:r>
              <a:rPr lang="en-AU" b="0" i="0" dirty="0" err="1">
                <a:solidFill>
                  <a:srgbClr val="273239"/>
                </a:solidFill>
                <a:effectLst/>
                <a:latin typeface="Consolas" panose="020B0609020204030204" pitchFamily="49" charset="0"/>
              </a:rPr>
              <a:t>printReverse</a:t>
            </a:r>
            <a:r>
              <a:rPr lang="en-AU" b="0" i="0" dirty="0">
                <a:solidFill>
                  <a:srgbClr val="273239"/>
                </a:solidFill>
                <a:effectLst/>
                <a:latin typeface="Consolas" panose="020B0609020204030204" pitchFamily="49" charset="0"/>
              </a:rPr>
              <a:t>(head-&gt;next);</a:t>
            </a:r>
          </a:p>
          <a:p>
            <a:pPr algn="l" rtl="0" fontAlgn="base"/>
            <a:r>
              <a:rPr lang="en-AU" b="0" i="0" dirty="0">
                <a:solidFill>
                  <a:srgbClr val="273239"/>
                </a:solidFill>
                <a:effectLst/>
                <a:latin typeface="Consolas" panose="020B0609020204030204" pitchFamily="49" charset="0"/>
              </a:rPr>
              <a:t> </a:t>
            </a:r>
          </a:p>
          <a:p>
            <a:pPr algn="l" rtl="0" fontAlgn="base"/>
            <a:r>
              <a:rPr lang="en-AU" b="0" i="0" dirty="0">
                <a:solidFill>
                  <a:srgbClr val="273239"/>
                </a:solidFill>
                <a:effectLst/>
                <a:latin typeface="Consolas" panose="020B0609020204030204" pitchFamily="49" charset="0"/>
              </a:rPr>
              <a:t>    // After everything else is printed, print head</a:t>
            </a:r>
          </a:p>
          <a:p>
            <a:pPr algn="l" rtl="0" fontAlgn="base"/>
            <a:r>
              <a:rPr lang="en-AU" b="0" i="0" dirty="0">
                <a:solidFill>
                  <a:srgbClr val="273239"/>
                </a:solidFill>
                <a:effectLst/>
                <a:latin typeface="Consolas" panose="020B0609020204030204" pitchFamily="49" charset="0"/>
              </a:rPr>
              <a:t>    </a:t>
            </a:r>
            <a:r>
              <a:rPr lang="en-AU" b="0" i="0" dirty="0" err="1">
                <a:solidFill>
                  <a:srgbClr val="273239"/>
                </a:solidFill>
                <a:effectLst/>
                <a:latin typeface="Consolas" panose="020B0609020204030204" pitchFamily="49" charset="0"/>
              </a:rPr>
              <a:t>cout</a:t>
            </a:r>
            <a:r>
              <a:rPr lang="en-AU" b="0" i="0" dirty="0">
                <a:solidFill>
                  <a:srgbClr val="273239"/>
                </a:solidFill>
                <a:effectLst/>
                <a:latin typeface="Consolas" panose="020B0609020204030204" pitchFamily="49" charset="0"/>
              </a:rPr>
              <a:t> &lt;&lt; head-&gt;data &lt;&lt; " ";</a:t>
            </a:r>
          </a:p>
          <a:p>
            <a:pPr algn="l" rtl="0" fontAlgn="base"/>
            <a:r>
              <a:rPr lang="en-AU" b="0" i="0" dirty="0">
                <a:solidFill>
                  <a:srgbClr val="273239"/>
                </a:solidFill>
                <a:effectLst/>
                <a:latin typeface="Consolas" panose="020B0609020204030204" pitchFamily="49" charset="0"/>
              </a:rPr>
              <a:t>}</a:t>
            </a:r>
          </a:p>
        </p:txBody>
      </p:sp>
    </p:spTree>
    <p:extLst>
      <p:ext uri="{BB962C8B-B14F-4D97-AF65-F5344CB8AC3E}">
        <p14:creationId xmlns:p14="http://schemas.microsoft.com/office/powerpoint/2010/main" val="9090926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C849D-DC2B-922A-9B9D-C21FADD7B6A2}"/>
              </a:ext>
            </a:extLst>
          </p:cNvPr>
          <p:cNvSpPr>
            <a:spLocks noGrp="1"/>
          </p:cNvSpPr>
          <p:nvPr>
            <p:ph type="title"/>
          </p:nvPr>
        </p:nvSpPr>
        <p:spPr/>
        <p:txBody>
          <a:bodyPr/>
          <a:lstStyle/>
          <a:p>
            <a:r>
              <a:rPr lang="en-US" dirty="0"/>
              <a:t>Solution to Problem 2</a:t>
            </a:r>
          </a:p>
        </p:txBody>
      </p:sp>
      <p:sp>
        <p:nvSpPr>
          <p:cNvPr id="3" name="Content Placeholder 2">
            <a:extLst>
              <a:ext uri="{FF2B5EF4-FFF2-40B4-BE49-F238E27FC236}">
                <a16:creationId xmlns:a16="http://schemas.microsoft.com/office/drawing/2014/main" id="{3A2CCA64-1FA3-FA0F-449B-A7C8072D65CA}"/>
              </a:ext>
            </a:extLst>
          </p:cNvPr>
          <p:cNvSpPr>
            <a:spLocks noGrp="1"/>
          </p:cNvSpPr>
          <p:nvPr>
            <p:ph idx="1"/>
          </p:nvPr>
        </p:nvSpPr>
        <p:spPr/>
        <p:txBody>
          <a:bodyPr/>
          <a:lstStyle/>
          <a:p>
            <a:r>
              <a:rPr lang="en-US" dirty="0"/>
              <a:t>Solution approach:</a:t>
            </a:r>
          </a:p>
          <a:p>
            <a:r>
              <a:rPr lang="en-US" dirty="0"/>
              <a:t>Run a loop from zero to “positions”. In the loop, do the following:</a:t>
            </a:r>
          </a:p>
          <a:p>
            <a:r>
              <a:rPr lang="en-AU" i="1" dirty="0"/>
              <a:t> Traverse the list till the last node. Use two pointers: one to store the address of the last node and other for the address of the second last node. After the end of loop, make the second last node as the last node and the last node as the head node.</a:t>
            </a:r>
          </a:p>
          <a:p>
            <a:endParaRPr lang="en-AU" i="1" dirty="0"/>
          </a:p>
          <a:p>
            <a:r>
              <a:rPr lang="en-AU" dirty="0"/>
              <a:t>Essentially what you are doing is making a copy of the last node, deleting the last node and inserting it in position zero. You do this in a loop up to number of positions.</a:t>
            </a:r>
            <a:endParaRPr lang="en-US" dirty="0"/>
          </a:p>
        </p:txBody>
      </p:sp>
      <p:sp>
        <p:nvSpPr>
          <p:cNvPr id="4" name="Footer Placeholder 3">
            <a:extLst>
              <a:ext uri="{FF2B5EF4-FFF2-40B4-BE49-F238E27FC236}">
                <a16:creationId xmlns:a16="http://schemas.microsoft.com/office/drawing/2014/main" id="{343E5186-47D3-45EF-CBD3-0A925A50517D}"/>
              </a:ext>
            </a:extLst>
          </p:cNvPr>
          <p:cNvSpPr>
            <a:spLocks noGrp="1"/>
          </p:cNvSpPr>
          <p:nvPr>
            <p:ph type="ftr" sz="quarter" idx="10"/>
          </p:nvPr>
        </p:nvSpPr>
        <p:spPr/>
        <p:txBody>
          <a:bodyPr/>
          <a:lstStyle/>
          <a:p>
            <a:r>
              <a:rPr lang="en-GB"/>
              <a:t>6-Linked List Variations</a:t>
            </a:r>
            <a:endParaRPr lang="en-GB" dirty="0"/>
          </a:p>
        </p:txBody>
      </p:sp>
      <p:sp>
        <p:nvSpPr>
          <p:cNvPr id="5" name="Slide Number Placeholder 4">
            <a:extLst>
              <a:ext uri="{FF2B5EF4-FFF2-40B4-BE49-F238E27FC236}">
                <a16:creationId xmlns:a16="http://schemas.microsoft.com/office/drawing/2014/main" id="{B7FFF7E5-808E-A963-9AE1-81470FE63FB8}"/>
              </a:ext>
            </a:extLst>
          </p:cNvPr>
          <p:cNvSpPr>
            <a:spLocks noGrp="1"/>
          </p:cNvSpPr>
          <p:nvPr>
            <p:ph type="sldNum" sz="quarter" idx="11"/>
          </p:nvPr>
        </p:nvSpPr>
        <p:spPr/>
        <p:txBody>
          <a:bodyPr/>
          <a:lstStyle/>
          <a:p>
            <a:fld id="{63C8D6E8-E2D4-466A-B54E-56FCD6F950CE}" type="slidenum">
              <a:rPr lang="en-GB" smtClean="0"/>
              <a:pPr/>
              <a:t>14</a:t>
            </a:fld>
            <a:endParaRPr lang="en-GB"/>
          </a:p>
        </p:txBody>
      </p:sp>
    </p:spTree>
    <p:extLst>
      <p:ext uri="{BB962C8B-B14F-4D97-AF65-F5344CB8AC3E}">
        <p14:creationId xmlns:p14="http://schemas.microsoft.com/office/powerpoint/2010/main" val="34469583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16390-DFD4-7008-DE8C-BCB13DE0789A}"/>
              </a:ext>
            </a:extLst>
          </p:cNvPr>
          <p:cNvSpPr>
            <a:spLocks noGrp="1"/>
          </p:cNvSpPr>
          <p:nvPr>
            <p:ph type="title"/>
          </p:nvPr>
        </p:nvSpPr>
        <p:spPr/>
        <p:txBody>
          <a:bodyPr/>
          <a:lstStyle/>
          <a:p>
            <a:r>
              <a:rPr lang="en-US" dirty="0"/>
              <a:t>Solution to Problem 3</a:t>
            </a:r>
          </a:p>
        </p:txBody>
      </p:sp>
      <p:sp>
        <p:nvSpPr>
          <p:cNvPr id="3" name="Content Placeholder 2">
            <a:extLst>
              <a:ext uri="{FF2B5EF4-FFF2-40B4-BE49-F238E27FC236}">
                <a16:creationId xmlns:a16="http://schemas.microsoft.com/office/drawing/2014/main" id="{EF66D15A-C9C5-3BCD-0677-2441561A4F95}"/>
              </a:ext>
            </a:extLst>
          </p:cNvPr>
          <p:cNvSpPr>
            <a:spLocks noGrp="1"/>
          </p:cNvSpPr>
          <p:nvPr>
            <p:ph idx="1"/>
          </p:nvPr>
        </p:nvSpPr>
        <p:spPr>
          <a:xfrm>
            <a:off x="323850" y="1124744"/>
            <a:ext cx="3240038" cy="5112568"/>
          </a:xfrm>
        </p:spPr>
        <p:txBody>
          <a:bodyPr/>
          <a:lstStyle/>
          <a:p>
            <a:pPr marL="0" indent="0">
              <a:buNone/>
            </a:pPr>
            <a:r>
              <a:rPr lang="en-AU" dirty="0"/>
              <a:t>Use 2 nested for loops. The outer loop will be for each node of the 1st list and the inner loop will be for the 2nd list. In the inner loop, check if any of the nodes of the 2nd list is the same as the current node of the first linked list. The time complexity of this method will be O(M * N) where m and n are the numbers of nodes in two lists.</a:t>
            </a:r>
            <a:endParaRPr lang="en-US" dirty="0"/>
          </a:p>
        </p:txBody>
      </p:sp>
      <p:sp>
        <p:nvSpPr>
          <p:cNvPr id="4" name="Footer Placeholder 3">
            <a:extLst>
              <a:ext uri="{FF2B5EF4-FFF2-40B4-BE49-F238E27FC236}">
                <a16:creationId xmlns:a16="http://schemas.microsoft.com/office/drawing/2014/main" id="{0BE881E0-4CE6-4244-046B-FCFA0327C8DA}"/>
              </a:ext>
            </a:extLst>
          </p:cNvPr>
          <p:cNvSpPr>
            <a:spLocks noGrp="1"/>
          </p:cNvSpPr>
          <p:nvPr>
            <p:ph type="ftr" sz="quarter" idx="10"/>
          </p:nvPr>
        </p:nvSpPr>
        <p:spPr/>
        <p:txBody>
          <a:bodyPr/>
          <a:lstStyle/>
          <a:p>
            <a:r>
              <a:rPr lang="en-GB"/>
              <a:t>6-Linked List Variations</a:t>
            </a:r>
            <a:endParaRPr lang="en-GB" dirty="0"/>
          </a:p>
        </p:txBody>
      </p:sp>
      <p:sp>
        <p:nvSpPr>
          <p:cNvPr id="5" name="Slide Number Placeholder 4">
            <a:extLst>
              <a:ext uri="{FF2B5EF4-FFF2-40B4-BE49-F238E27FC236}">
                <a16:creationId xmlns:a16="http://schemas.microsoft.com/office/drawing/2014/main" id="{6C67D626-76B8-ABD0-43BC-B584F6148704}"/>
              </a:ext>
            </a:extLst>
          </p:cNvPr>
          <p:cNvSpPr>
            <a:spLocks noGrp="1"/>
          </p:cNvSpPr>
          <p:nvPr>
            <p:ph type="sldNum" sz="quarter" idx="11"/>
          </p:nvPr>
        </p:nvSpPr>
        <p:spPr/>
        <p:txBody>
          <a:bodyPr/>
          <a:lstStyle/>
          <a:p>
            <a:fld id="{63C8D6E8-E2D4-466A-B54E-56FCD6F950CE}" type="slidenum">
              <a:rPr lang="en-GB" smtClean="0"/>
              <a:pPr/>
              <a:t>15</a:t>
            </a:fld>
            <a:endParaRPr lang="en-GB"/>
          </a:p>
        </p:txBody>
      </p:sp>
      <p:sp>
        <p:nvSpPr>
          <p:cNvPr id="7" name="TextBox 6">
            <a:extLst>
              <a:ext uri="{FF2B5EF4-FFF2-40B4-BE49-F238E27FC236}">
                <a16:creationId xmlns:a16="http://schemas.microsoft.com/office/drawing/2014/main" id="{554A19F5-1C1C-98C6-21F0-73D9166849DD}"/>
              </a:ext>
            </a:extLst>
          </p:cNvPr>
          <p:cNvSpPr txBox="1"/>
          <p:nvPr/>
        </p:nvSpPr>
        <p:spPr>
          <a:xfrm>
            <a:off x="4031432" y="1196752"/>
            <a:ext cx="5112568" cy="4801314"/>
          </a:xfrm>
          <a:prstGeom prst="rect">
            <a:avLst/>
          </a:prstGeom>
          <a:noFill/>
        </p:spPr>
        <p:txBody>
          <a:bodyPr wrap="square">
            <a:spAutoFit/>
          </a:bodyPr>
          <a:lstStyle/>
          <a:p>
            <a:pPr algn="l" rtl="0" fontAlgn="base"/>
            <a:r>
              <a:rPr lang="en-AU" b="0" i="0" dirty="0">
                <a:solidFill>
                  <a:srgbClr val="273239"/>
                </a:solidFill>
                <a:effectLst/>
                <a:latin typeface="Consolas" panose="020B0609020204030204" pitchFamily="49" charset="0"/>
              </a:rPr>
              <a:t>Node* </a:t>
            </a:r>
            <a:r>
              <a:rPr lang="en-AU" b="0" i="0" dirty="0" err="1">
                <a:solidFill>
                  <a:srgbClr val="273239"/>
                </a:solidFill>
                <a:effectLst/>
                <a:latin typeface="Consolas" panose="020B0609020204030204" pitchFamily="49" charset="0"/>
              </a:rPr>
              <a:t>getIntesectionNode</a:t>
            </a:r>
            <a:r>
              <a:rPr lang="en-AU" b="0" i="0" dirty="0">
                <a:solidFill>
                  <a:srgbClr val="273239"/>
                </a:solidFill>
                <a:effectLst/>
                <a:latin typeface="Consolas" panose="020B0609020204030204" pitchFamily="49" charset="0"/>
              </a:rPr>
              <a:t>(Node* head1, Node* head2)</a:t>
            </a:r>
          </a:p>
          <a:p>
            <a:pPr algn="l" rtl="0" fontAlgn="base"/>
            <a:r>
              <a:rPr lang="en-AU" b="0" i="0" dirty="0">
                <a:solidFill>
                  <a:srgbClr val="273239"/>
                </a:solidFill>
                <a:effectLst/>
                <a:latin typeface="Consolas" panose="020B0609020204030204" pitchFamily="49" charset="0"/>
              </a:rPr>
              <a:t>{</a:t>
            </a:r>
          </a:p>
          <a:p>
            <a:pPr algn="l" rtl="0" fontAlgn="base"/>
            <a:r>
              <a:rPr lang="en-AU" b="0" i="0" dirty="0">
                <a:solidFill>
                  <a:srgbClr val="273239"/>
                </a:solidFill>
                <a:effectLst/>
                <a:latin typeface="Consolas" panose="020B0609020204030204" pitchFamily="49" charset="0"/>
              </a:rPr>
              <a:t>    while (head2) {</a:t>
            </a:r>
          </a:p>
          <a:p>
            <a:pPr algn="l" rtl="0" fontAlgn="base"/>
            <a:r>
              <a:rPr lang="en-AU" b="0" i="0" dirty="0">
                <a:solidFill>
                  <a:srgbClr val="273239"/>
                </a:solidFill>
                <a:effectLst/>
                <a:latin typeface="Consolas" panose="020B0609020204030204" pitchFamily="49" charset="0"/>
              </a:rPr>
              <a:t>        Node* temp = head1;</a:t>
            </a:r>
          </a:p>
          <a:p>
            <a:pPr algn="l" rtl="0" fontAlgn="base"/>
            <a:r>
              <a:rPr lang="en-AU" b="0" i="0" dirty="0">
                <a:solidFill>
                  <a:srgbClr val="273239"/>
                </a:solidFill>
                <a:effectLst/>
                <a:latin typeface="Consolas" panose="020B0609020204030204" pitchFamily="49" charset="0"/>
              </a:rPr>
              <a:t>        while (temp) {</a:t>
            </a:r>
          </a:p>
          <a:p>
            <a:pPr algn="l" rtl="0" fontAlgn="base"/>
            <a:r>
              <a:rPr lang="en-AU" b="0" i="0" dirty="0">
                <a:solidFill>
                  <a:srgbClr val="273239"/>
                </a:solidFill>
                <a:effectLst/>
                <a:latin typeface="Consolas" panose="020B0609020204030204" pitchFamily="49" charset="0"/>
              </a:rPr>
              <a:t>            // if both Nodes are same</a:t>
            </a:r>
          </a:p>
          <a:p>
            <a:pPr algn="l" rtl="0" fontAlgn="base"/>
            <a:r>
              <a:rPr lang="en-AU" b="0" i="0" dirty="0">
                <a:solidFill>
                  <a:srgbClr val="273239"/>
                </a:solidFill>
                <a:effectLst/>
                <a:latin typeface="Consolas" panose="020B0609020204030204" pitchFamily="49" charset="0"/>
              </a:rPr>
              <a:t>            if (temp == head2)</a:t>
            </a:r>
          </a:p>
          <a:p>
            <a:pPr algn="l" rtl="0" fontAlgn="base"/>
            <a:r>
              <a:rPr lang="en-AU" b="0" i="0" dirty="0">
                <a:solidFill>
                  <a:srgbClr val="273239"/>
                </a:solidFill>
                <a:effectLst/>
                <a:latin typeface="Consolas" panose="020B0609020204030204" pitchFamily="49" charset="0"/>
              </a:rPr>
              <a:t>                return head2;</a:t>
            </a:r>
          </a:p>
          <a:p>
            <a:pPr algn="l" rtl="0" fontAlgn="base"/>
            <a:r>
              <a:rPr lang="en-AU" b="0" i="0" dirty="0">
                <a:solidFill>
                  <a:srgbClr val="273239"/>
                </a:solidFill>
                <a:effectLst/>
                <a:latin typeface="Consolas" panose="020B0609020204030204" pitchFamily="49" charset="0"/>
              </a:rPr>
              <a:t>            temp = temp-&gt;next;</a:t>
            </a:r>
          </a:p>
          <a:p>
            <a:pPr algn="l" rtl="0" fontAlgn="base"/>
            <a:r>
              <a:rPr lang="en-AU" b="0" i="0" dirty="0">
                <a:solidFill>
                  <a:srgbClr val="273239"/>
                </a:solidFill>
                <a:effectLst/>
                <a:latin typeface="Consolas" panose="020B0609020204030204" pitchFamily="49" charset="0"/>
              </a:rPr>
              <a:t>        }</a:t>
            </a:r>
          </a:p>
          <a:p>
            <a:pPr algn="l" rtl="0" fontAlgn="base"/>
            <a:r>
              <a:rPr lang="en-AU" b="0" i="0" dirty="0">
                <a:solidFill>
                  <a:srgbClr val="273239"/>
                </a:solidFill>
                <a:effectLst/>
                <a:latin typeface="Consolas" panose="020B0609020204030204" pitchFamily="49" charset="0"/>
              </a:rPr>
              <a:t>        head2 = head2-&gt;next;</a:t>
            </a:r>
          </a:p>
          <a:p>
            <a:pPr algn="l" rtl="0" fontAlgn="base"/>
            <a:r>
              <a:rPr lang="en-AU" b="0" i="0" dirty="0">
                <a:solidFill>
                  <a:srgbClr val="273239"/>
                </a:solidFill>
                <a:effectLst/>
                <a:latin typeface="Consolas" panose="020B0609020204030204" pitchFamily="49" charset="0"/>
              </a:rPr>
              <a:t>    }</a:t>
            </a:r>
          </a:p>
          <a:p>
            <a:pPr algn="l" rtl="0" fontAlgn="base"/>
            <a:r>
              <a:rPr lang="en-AU" b="0" i="0" dirty="0">
                <a:solidFill>
                  <a:srgbClr val="273239"/>
                </a:solidFill>
                <a:effectLst/>
                <a:latin typeface="Consolas" panose="020B0609020204030204" pitchFamily="49" charset="0"/>
              </a:rPr>
              <a:t>    // intersection is not present between the lists</a:t>
            </a:r>
          </a:p>
          <a:p>
            <a:pPr algn="l" rtl="0" fontAlgn="base"/>
            <a:r>
              <a:rPr lang="en-AU" b="0" i="0" dirty="0">
                <a:solidFill>
                  <a:srgbClr val="273239"/>
                </a:solidFill>
                <a:effectLst/>
                <a:latin typeface="Consolas" panose="020B0609020204030204" pitchFamily="49" charset="0"/>
              </a:rPr>
              <a:t>    return NULL;</a:t>
            </a:r>
          </a:p>
          <a:p>
            <a:pPr algn="l" rtl="0" fontAlgn="base"/>
            <a:r>
              <a:rPr lang="en-AU" b="0" i="0" dirty="0">
                <a:solidFill>
                  <a:srgbClr val="273239"/>
                </a:solidFill>
                <a:effectLst/>
                <a:latin typeface="Consolas" panose="020B0609020204030204" pitchFamily="49" charset="0"/>
              </a:rPr>
              <a:t>}</a:t>
            </a:r>
          </a:p>
        </p:txBody>
      </p:sp>
    </p:spTree>
    <p:extLst>
      <p:ext uri="{BB962C8B-B14F-4D97-AF65-F5344CB8AC3E}">
        <p14:creationId xmlns:p14="http://schemas.microsoft.com/office/powerpoint/2010/main" val="7848068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185062" y="36195"/>
            <a:ext cx="8778239" cy="6583680"/>
          </a:xfrm>
          <a:prstGeom prst="rect">
            <a:avLst/>
          </a:prstGeom>
        </p:spPr>
      </p:pic>
      <p:sp>
        <p:nvSpPr>
          <p:cNvPr id="4" name="Footer Placeholder 3"/>
          <p:cNvSpPr>
            <a:spLocks noGrp="1"/>
          </p:cNvSpPr>
          <p:nvPr>
            <p:ph type="ftr" sz="quarter" idx="10"/>
          </p:nvPr>
        </p:nvSpPr>
        <p:spPr/>
        <p:txBody>
          <a:bodyPr/>
          <a:lstStyle/>
          <a:p>
            <a:r>
              <a:rPr lang="en-GB" smtClean="0"/>
              <a:t>4-Array Sorting</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16</a:t>
            </a:fld>
            <a:endParaRPr lang="en-GB"/>
          </a:p>
        </p:txBody>
      </p:sp>
    </p:spTree>
    <p:extLst>
      <p:ext uri="{BB962C8B-B14F-4D97-AF65-F5344CB8AC3E}">
        <p14:creationId xmlns:p14="http://schemas.microsoft.com/office/powerpoint/2010/main" val="7307991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t>Recap</a:t>
            </a:r>
          </a:p>
          <a:p>
            <a:r>
              <a:rPr lang="en-US" dirty="0" smtClean="0"/>
              <a:t>Lists </a:t>
            </a:r>
            <a:r>
              <a:rPr lang="en-US" dirty="0"/>
              <a:t>(Roadmap</a:t>
            </a:r>
            <a:r>
              <a:rPr lang="en-US" dirty="0" smtClean="0"/>
              <a:t>)</a:t>
            </a:r>
          </a:p>
          <a:p>
            <a:r>
              <a:rPr lang="en-US" dirty="0" smtClean="0"/>
              <a:t>Linked List</a:t>
            </a:r>
          </a:p>
          <a:p>
            <a:r>
              <a:rPr lang="en-US" dirty="0" smtClean="0"/>
              <a:t>Circular Linked List</a:t>
            </a:r>
            <a:endParaRPr lang="en-US" dirty="0"/>
          </a:p>
        </p:txBody>
      </p:sp>
      <p:sp>
        <p:nvSpPr>
          <p:cNvPr id="3" name="Title 2"/>
          <p:cNvSpPr>
            <a:spLocks noGrp="1"/>
          </p:cNvSpPr>
          <p:nvPr>
            <p:ph type="title"/>
          </p:nvPr>
        </p:nvSpPr>
        <p:spPr/>
        <p:txBody>
          <a:bodyPr/>
          <a:lstStyle/>
          <a:p>
            <a:r>
              <a:rPr lang="en-US" dirty="0" smtClean="0"/>
              <a:t>Agenda </a:t>
            </a:r>
            <a:endParaRPr lang="en-US" dirty="0"/>
          </a:p>
        </p:txBody>
      </p:sp>
      <p:sp>
        <p:nvSpPr>
          <p:cNvPr id="4" name="Slide Number Placeholder 3"/>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825"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t>Introduction: 1-</a:t>
            </a:r>
            <a:fld id="{C4204591-24BD-A542-B9D5-F8D8A88D2FEE}" type="slidenum">
              <a:rPr kumimoji="0" lang="en-US" sz="825"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a:t>
            </a:fld>
            <a:endParaRPr kumimoji="0" lang="en-US" sz="825"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94110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0"/>
          </p:nvPr>
        </p:nvSpPr>
        <p:spPr/>
        <p:txBody>
          <a:bodyPr/>
          <a:lstStyle/>
          <a:p>
            <a:r>
              <a:rPr lang="en-GB"/>
              <a:t>6-Linked List Variations</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3</a:t>
            </a:fld>
            <a:endParaRPr lang="en-GB"/>
          </a:p>
        </p:txBody>
      </p:sp>
      <p:sp>
        <p:nvSpPr>
          <p:cNvPr id="6" name="TextBox 5"/>
          <p:cNvSpPr txBox="1"/>
          <p:nvPr/>
        </p:nvSpPr>
        <p:spPr>
          <a:xfrm>
            <a:off x="1043608" y="3284984"/>
            <a:ext cx="6840760" cy="523220"/>
          </a:xfrm>
          <a:prstGeom prst="rect">
            <a:avLst/>
          </a:prstGeom>
          <a:noFill/>
        </p:spPr>
        <p:txBody>
          <a:bodyPr wrap="square" rtlCol="0">
            <a:spAutoFit/>
          </a:bodyPr>
          <a:lstStyle/>
          <a:p>
            <a:pPr algn="ctr"/>
            <a:r>
              <a:rPr lang="de-DE" sz="2800" dirty="0">
                <a:solidFill>
                  <a:srgbClr val="0070C0"/>
                </a:solidFill>
              </a:rPr>
              <a:t>Circular Linked List</a:t>
            </a:r>
            <a:endParaRPr lang="en-US" sz="2800" dirty="0">
              <a:solidFill>
                <a:srgbClr val="0070C0"/>
              </a:solidFill>
            </a:endParaRPr>
          </a:p>
        </p:txBody>
      </p:sp>
    </p:spTree>
    <p:extLst>
      <p:ext uri="{BB962C8B-B14F-4D97-AF65-F5344CB8AC3E}">
        <p14:creationId xmlns:p14="http://schemas.microsoft.com/office/powerpoint/2010/main" val="23872712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Circular Linked List</a:t>
            </a:r>
          </a:p>
        </p:txBody>
      </p:sp>
      <p:sp>
        <p:nvSpPr>
          <p:cNvPr id="3" name="Content Placeholder 2"/>
          <p:cNvSpPr>
            <a:spLocks noGrp="1"/>
          </p:cNvSpPr>
          <p:nvPr>
            <p:ph idx="1"/>
          </p:nvPr>
        </p:nvSpPr>
        <p:spPr>
          <a:xfrm>
            <a:off x="323850" y="1124744"/>
            <a:ext cx="8496300" cy="764641"/>
          </a:xfrm>
        </p:spPr>
        <p:txBody>
          <a:bodyPr/>
          <a:lstStyle/>
          <a:p>
            <a:r>
              <a:rPr lang="en-US" dirty="0"/>
              <a:t>A linked list in which the last node points to the first node</a:t>
            </a:r>
          </a:p>
        </p:txBody>
      </p:sp>
      <p:sp>
        <p:nvSpPr>
          <p:cNvPr id="4" name="Footer Placeholder 3"/>
          <p:cNvSpPr>
            <a:spLocks noGrp="1"/>
          </p:cNvSpPr>
          <p:nvPr>
            <p:ph type="ftr" sz="quarter" idx="10"/>
          </p:nvPr>
        </p:nvSpPr>
        <p:spPr/>
        <p:txBody>
          <a:bodyPr/>
          <a:lstStyle/>
          <a:p>
            <a:r>
              <a:rPr lang="en-GB"/>
              <a:t>6-Linked List Variations</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4</a:t>
            </a:fld>
            <a:endParaRPr lang="en-GB"/>
          </a:p>
        </p:txBody>
      </p:sp>
      <p:sp>
        <p:nvSpPr>
          <p:cNvPr id="19" name="Rectangle 3"/>
          <p:cNvSpPr>
            <a:spLocks noChangeArrowheads="1"/>
          </p:cNvSpPr>
          <p:nvPr/>
        </p:nvSpPr>
        <p:spPr bwMode="auto">
          <a:xfrm>
            <a:off x="1080888" y="1915782"/>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2400" dirty="0">
                <a:latin typeface="+mn-lt"/>
                <a:ea typeface="SimSun" panose="02010600030101010101" pitchFamily="2" charset="-122"/>
              </a:rPr>
              <a:t>A0   </a:t>
            </a:r>
          </a:p>
        </p:txBody>
      </p:sp>
      <p:sp>
        <p:nvSpPr>
          <p:cNvPr id="20" name="Line 4"/>
          <p:cNvSpPr>
            <a:spLocks noChangeShapeType="1"/>
          </p:cNvSpPr>
          <p:nvPr/>
        </p:nvSpPr>
        <p:spPr bwMode="auto">
          <a:xfrm>
            <a:off x="1766688" y="1915782"/>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21" name="Rectangle 5"/>
          <p:cNvSpPr>
            <a:spLocks noChangeArrowheads="1"/>
          </p:cNvSpPr>
          <p:nvPr/>
        </p:nvSpPr>
        <p:spPr bwMode="auto">
          <a:xfrm>
            <a:off x="3062088" y="1915782"/>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2400">
                <a:latin typeface="+mn-lt"/>
                <a:ea typeface="SimSun" panose="02010600030101010101" pitchFamily="2" charset="-122"/>
              </a:rPr>
              <a:t>A1   </a:t>
            </a:r>
          </a:p>
        </p:txBody>
      </p:sp>
      <p:sp>
        <p:nvSpPr>
          <p:cNvPr id="22" name="Line 6"/>
          <p:cNvSpPr>
            <a:spLocks noChangeShapeType="1"/>
          </p:cNvSpPr>
          <p:nvPr/>
        </p:nvSpPr>
        <p:spPr bwMode="auto">
          <a:xfrm>
            <a:off x="3747888" y="1915782"/>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23" name="Rectangle 7"/>
          <p:cNvSpPr>
            <a:spLocks noChangeArrowheads="1"/>
          </p:cNvSpPr>
          <p:nvPr/>
        </p:nvSpPr>
        <p:spPr bwMode="auto">
          <a:xfrm>
            <a:off x="5043288" y="1915782"/>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2400">
                <a:latin typeface="+mn-lt"/>
                <a:ea typeface="SimSun" panose="02010600030101010101" pitchFamily="2" charset="-122"/>
              </a:rPr>
              <a:t>A2   </a:t>
            </a:r>
          </a:p>
        </p:txBody>
      </p:sp>
      <p:sp>
        <p:nvSpPr>
          <p:cNvPr id="24" name="Line 8"/>
          <p:cNvSpPr>
            <a:spLocks noChangeShapeType="1"/>
          </p:cNvSpPr>
          <p:nvPr/>
        </p:nvSpPr>
        <p:spPr bwMode="auto">
          <a:xfrm>
            <a:off x="5729088" y="1915782"/>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25" name="Rectangle 9"/>
          <p:cNvSpPr>
            <a:spLocks noChangeArrowheads="1"/>
          </p:cNvSpPr>
          <p:nvPr/>
        </p:nvSpPr>
        <p:spPr bwMode="auto">
          <a:xfrm>
            <a:off x="7024488" y="1915782"/>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2400" dirty="0">
                <a:latin typeface="+mn-lt"/>
                <a:ea typeface="SimSun" panose="02010600030101010101" pitchFamily="2" charset="-122"/>
              </a:rPr>
              <a:t>A3   </a:t>
            </a:r>
          </a:p>
        </p:txBody>
      </p:sp>
      <p:sp>
        <p:nvSpPr>
          <p:cNvPr id="26" name="Line 10"/>
          <p:cNvSpPr>
            <a:spLocks noChangeShapeType="1"/>
          </p:cNvSpPr>
          <p:nvPr/>
        </p:nvSpPr>
        <p:spPr bwMode="auto">
          <a:xfrm>
            <a:off x="7786488" y="1915782"/>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27" name="Line 13"/>
          <p:cNvSpPr>
            <a:spLocks noChangeShapeType="1"/>
          </p:cNvSpPr>
          <p:nvPr/>
        </p:nvSpPr>
        <p:spPr bwMode="auto">
          <a:xfrm>
            <a:off x="1995288" y="2296782"/>
            <a:ext cx="106680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28" name="Line 14"/>
          <p:cNvSpPr>
            <a:spLocks noChangeShapeType="1"/>
          </p:cNvSpPr>
          <p:nvPr/>
        </p:nvSpPr>
        <p:spPr bwMode="auto">
          <a:xfrm>
            <a:off x="3976488" y="2296782"/>
            <a:ext cx="106680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29" name="Line 17"/>
          <p:cNvSpPr>
            <a:spLocks noChangeShapeType="1"/>
          </p:cNvSpPr>
          <p:nvPr/>
        </p:nvSpPr>
        <p:spPr bwMode="auto">
          <a:xfrm>
            <a:off x="5957688" y="2296782"/>
            <a:ext cx="106680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30" name="Oval 18"/>
          <p:cNvSpPr>
            <a:spLocks noChangeAspect="1" noChangeArrowheads="1"/>
          </p:cNvSpPr>
          <p:nvPr/>
        </p:nvSpPr>
        <p:spPr bwMode="auto">
          <a:xfrm>
            <a:off x="7938888" y="2296782"/>
            <a:ext cx="76200" cy="76200"/>
          </a:xfrm>
          <a:prstGeom prst="ellipse">
            <a:avLst/>
          </a:prstGeom>
          <a:solidFill>
            <a:schemeClr val="tx1"/>
          </a:solidFill>
          <a:ln w="9525">
            <a:solidFill>
              <a:schemeClr val="tx1"/>
            </a:solidFill>
            <a:round/>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en-US">
              <a:latin typeface="+mn-lt"/>
              <a:ea typeface="SimSun" panose="02010600030101010101" pitchFamily="2" charset="-122"/>
            </a:endParaRPr>
          </a:p>
        </p:txBody>
      </p:sp>
      <p:sp>
        <p:nvSpPr>
          <p:cNvPr id="31" name="Rectangle 3"/>
          <p:cNvSpPr>
            <a:spLocks noChangeArrowheads="1"/>
          </p:cNvSpPr>
          <p:nvPr/>
        </p:nvSpPr>
        <p:spPr bwMode="auto">
          <a:xfrm>
            <a:off x="1080888" y="4360783"/>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2400" dirty="0">
                <a:latin typeface="+mn-lt"/>
                <a:ea typeface="SimSun" panose="02010600030101010101" pitchFamily="2" charset="-122"/>
              </a:rPr>
              <a:t>A0   </a:t>
            </a:r>
          </a:p>
        </p:txBody>
      </p:sp>
      <p:sp>
        <p:nvSpPr>
          <p:cNvPr id="32" name="Line 4"/>
          <p:cNvSpPr>
            <a:spLocks noChangeShapeType="1"/>
          </p:cNvSpPr>
          <p:nvPr/>
        </p:nvSpPr>
        <p:spPr bwMode="auto">
          <a:xfrm>
            <a:off x="1766688" y="4360783"/>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33" name="Rectangle 5"/>
          <p:cNvSpPr>
            <a:spLocks noChangeArrowheads="1"/>
          </p:cNvSpPr>
          <p:nvPr/>
        </p:nvSpPr>
        <p:spPr bwMode="auto">
          <a:xfrm>
            <a:off x="3062088" y="4360783"/>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2400">
                <a:latin typeface="+mn-lt"/>
                <a:ea typeface="SimSun" panose="02010600030101010101" pitchFamily="2" charset="-122"/>
              </a:rPr>
              <a:t>A1   </a:t>
            </a:r>
          </a:p>
        </p:txBody>
      </p:sp>
      <p:sp>
        <p:nvSpPr>
          <p:cNvPr id="34" name="Line 6"/>
          <p:cNvSpPr>
            <a:spLocks noChangeShapeType="1"/>
          </p:cNvSpPr>
          <p:nvPr/>
        </p:nvSpPr>
        <p:spPr bwMode="auto">
          <a:xfrm>
            <a:off x="3747888" y="4360783"/>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35" name="Rectangle 7"/>
          <p:cNvSpPr>
            <a:spLocks noChangeArrowheads="1"/>
          </p:cNvSpPr>
          <p:nvPr/>
        </p:nvSpPr>
        <p:spPr bwMode="auto">
          <a:xfrm>
            <a:off x="5043288" y="4360783"/>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2400">
                <a:latin typeface="+mn-lt"/>
                <a:ea typeface="SimSun" panose="02010600030101010101" pitchFamily="2" charset="-122"/>
              </a:rPr>
              <a:t>A2   </a:t>
            </a:r>
          </a:p>
        </p:txBody>
      </p:sp>
      <p:sp>
        <p:nvSpPr>
          <p:cNvPr id="36" name="Line 8"/>
          <p:cNvSpPr>
            <a:spLocks noChangeShapeType="1"/>
          </p:cNvSpPr>
          <p:nvPr/>
        </p:nvSpPr>
        <p:spPr bwMode="auto">
          <a:xfrm>
            <a:off x="5729088" y="4360783"/>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37" name="Rectangle 9"/>
          <p:cNvSpPr>
            <a:spLocks noChangeArrowheads="1"/>
          </p:cNvSpPr>
          <p:nvPr/>
        </p:nvSpPr>
        <p:spPr bwMode="auto">
          <a:xfrm>
            <a:off x="7024488" y="4360783"/>
            <a:ext cx="1066800" cy="762000"/>
          </a:xfrm>
          <a:prstGeom prst="rect">
            <a:avLst/>
          </a:prstGeom>
          <a:solidFill>
            <a:schemeClr val="accent1"/>
          </a:solidFill>
          <a:ln w="9525">
            <a:solidFill>
              <a:schemeClr val="tx1"/>
            </a:solidFill>
            <a:miter lim="800000"/>
            <a:headEnd/>
            <a:tailEnd type="none" w="lg" len="lg"/>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2400" dirty="0">
                <a:latin typeface="+mn-lt"/>
                <a:ea typeface="SimSun" panose="02010600030101010101" pitchFamily="2" charset="-122"/>
              </a:rPr>
              <a:t>A3   </a:t>
            </a:r>
          </a:p>
        </p:txBody>
      </p:sp>
      <p:sp>
        <p:nvSpPr>
          <p:cNvPr id="38" name="Line 10"/>
          <p:cNvSpPr>
            <a:spLocks noChangeShapeType="1"/>
          </p:cNvSpPr>
          <p:nvPr/>
        </p:nvSpPr>
        <p:spPr bwMode="auto">
          <a:xfrm>
            <a:off x="7786488" y="4360783"/>
            <a:ext cx="0" cy="762000"/>
          </a:xfrm>
          <a:prstGeom prst="line">
            <a:avLst/>
          </a:prstGeom>
          <a:noFill/>
          <a:ln w="9525">
            <a:solidFill>
              <a:schemeClr val="tx1"/>
            </a:solidFill>
            <a:prstDash val="sysDot"/>
            <a:round/>
            <a:headEnd/>
            <a:tailEnd type="non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39" name="Line 13"/>
          <p:cNvSpPr>
            <a:spLocks noChangeShapeType="1"/>
          </p:cNvSpPr>
          <p:nvPr/>
        </p:nvSpPr>
        <p:spPr bwMode="auto">
          <a:xfrm>
            <a:off x="1995288" y="4741783"/>
            <a:ext cx="106680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40" name="Line 14"/>
          <p:cNvSpPr>
            <a:spLocks noChangeShapeType="1"/>
          </p:cNvSpPr>
          <p:nvPr/>
        </p:nvSpPr>
        <p:spPr bwMode="auto">
          <a:xfrm>
            <a:off x="3976488" y="4741783"/>
            <a:ext cx="106680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41" name="Line 17"/>
          <p:cNvSpPr>
            <a:spLocks noChangeShapeType="1"/>
          </p:cNvSpPr>
          <p:nvPr/>
        </p:nvSpPr>
        <p:spPr bwMode="auto">
          <a:xfrm>
            <a:off x="5957688" y="4741783"/>
            <a:ext cx="106680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17" name="Line 38"/>
          <p:cNvSpPr>
            <a:spLocks noChangeShapeType="1"/>
          </p:cNvSpPr>
          <p:nvPr/>
        </p:nvSpPr>
        <p:spPr bwMode="auto">
          <a:xfrm flipV="1">
            <a:off x="7938888" y="4009698"/>
            <a:ext cx="0" cy="533400"/>
          </a:xfrm>
          <a:prstGeom prst="line">
            <a:avLst/>
          </a:prstGeom>
          <a:noFill/>
          <a:ln w="12700">
            <a:solidFill>
              <a:schemeClr val="tx1"/>
            </a:solidFill>
            <a:round/>
            <a:headEnd/>
            <a:tailEnd type="none" w="lg" len="lg"/>
          </a:ln>
        </p:spPr>
        <p:txBody>
          <a:bodyPr/>
          <a:lstStyle/>
          <a:p>
            <a:endParaRPr lang="en-US"/>
          </a:p>
        </p:txBody>
      </p:sp>
      <p:sp>
        <p:nvSpPr>
          <p:cNvPr id="18" name="Line 39"/>
          <p:cNvSpPr>
            <a:spLocks noChangeShapeType="1"/>
          </p:cNvSpPr>
          <p:nvPr/>
        </p:nvSpPr>
        <p:spPr bwMode="auto">
          <a:xfrm flipH="1">
            <a:off x="1309488" y="4009698"/>
            <a:ext cx="6629400" cy="0"/>
          </a:xfrm>
          <a:prstGeom prst="line">
            <a:avLst/>
          </a:prstGeom>
          <a:noFill/>
          <a:ln w="12700">
            <a:solidFill>
              <a:schemeClr val="tx1"/>
            </a:solidFill>
            <a:round/>
            <a:headEnd/>
            <a:tailEnd type="none" w="lg" len="lg"/>
          </a:ln>
        </p:spPr>
        <p:txBody>
          <a:bodyPr/>
          <a:lstStyle/>
          <a:p>
            <a:endParaRPr lang="en-US"/>
          </a:p>
        </p:txBody>
      </p:sp>
      <p:sp>
        <p:nvSpPr>
          <p:cNvPr id="43" name="Line 40"/>
          <p:cNvSpPr>
            <a:spLocks noChangeShapeType="1"/>
          </p:cNvSpPr>
          <p:nvPr/>
        </p:nvSpPr>
        <p:spPr bwMode="auto">
          <a:xfrm>
            <a:off x="1309488" y="4009698"/>
            <a:ext cx="0" cy="304800"/>
          </a:xfrm>
          <a:prstGeom prst="line">
            <a:avLst/>
          </a:prstGeom>
          <a:noFill/>
          <a:ln w="12700">
            <a:solidFill>
              <a:schemeClr val="tx1"/>
            </a:solidFill>
            <a:round/>
            <a:headEnd/>
            <a:tailEnd type="triangle" w="lg" len="lg"/>
          </a:ln>
        </p:spPr>
        <p:txBody>
          <a:bodyPr/>
          <a:lstStyle/>
          <a:p>
            <a:endParaRPr lang="en-US"/>
          </a:p>
        </p:txBody>
      </p:sp>
      <p:sp>
        <p:nvSpPr>
          <p:cNvPr id="44" name="Text Box 6"/>
          <p:cNvSpPr txBox="1">
            <a:spLocks noChangeArrowheads="1"/>
          </p:cNvSpPr>
          <p:nvPr/>
        </p:nvSpPr>
        <p:spPr bwMode="auto">
          <a:xfrm>
            <a:off x="701475" y="2870217"/>
            <a:ext cx="758825" cy="457200"/>
          </a:xfrm>
          <a:prstGeom prst="rect">
            <a:avLst/>
          </a:prstGeom>
          <a:noFill/>
          <a:ln w="9525">
            <a:noFill/>
            <a:miter lim="800000"/>
            <a:headEnd/>
            <a:tailEnd type="none" w="lg" len="lg"/>
          </a:ln>
        </p:spPr>
        <p:txBody>
          <a:bodyPr>
            <a:spAutoFit/>
          </a:bodyPr>
          <a:lstStyle/>
          <a:p>
            <a:r>
              <a:rPr lang="en-US" altLang="zh-CN" sz="2400" dirty="0">
                <a:latin typeface="Times New Roman" pitchFamily="18" charset="0"/>
                <a:ea typeface="SimSun" pitchFamily="2" charset="-122"/>
              </a:rPr>
              <a:t>head</a:t>
            </a:r>
          </a:p>
        </p:txBody>
      </p:sp>
      <p:sp>
        <p:nvSpPr>
          <p:cNvPr id="45" name="Line 9"/>
          <p:cNvSpPr>
            <a:spLocks noChangeShapeType="1"/>
          </p:cNvSpPr>
          <p:nvPr/>
        </p:nvSpPr>
        <p:spPr bwMode="auto">
          <a:xfrm flipV="1">
            <a:off x="1080888" y="2686573"/>
            <a:ext cx="0" cy="342293"/>
          </a:xfrm>
          <a:prstGeom prst="line">
            <a:avLst/>
          </a:prstGeom>
          <a:noFill/>
          <a:ln w="9525">
            <a:solidFill>
              <a:schemeClr val="tx1"/>
            </a:solidFill>
            <a:round/>
            <a:headEnd/>
            <a:tailEnd type="triangle" w="lg" len="lg"/>
          </a:ln>
        </p:spPr>
        <p:txBody>
          <a:bodyPr/>
          <a:lstStyle/>
          <a:p>
            <a:endParaRPr lang="en-US"/>
          </a:p>
        </p:txBody>
      </p:sp>
      <p:sp>
        <p:nvSpPr>
          <p:cNvPr id="48" name="Text Box 6"/>
          <p:cNvSpPr txBox="1">
            <a:spLocks noChangeArrowheads="1"/>
          </p:cNvSpPr>
          <p:nvPr/>
        </p:nvSpPr>
        <p:spPr bwMode="auto">
          <a:xfrm>
            <a:off x="701475" y="5423082"/>
            <a:ext cx="758825" cy="457200"/>
          </a:xfrm>
          <a:prstGeom prst="rect">
            <a:avLst/>
          </a:prstGeom>
          <a:noFill/>
          <a:ln w="9525">
            <a:noFill/>
            <a:miter lim="800000"/>
            <a:headEnd/>
            <a:tailEnd type="none" w="lg" len="lg"/>
          </a:ln>
        </p:spPr>
        <p:txBody>
          <a:bodyPr>
            <a:spAutoFit/>
          </a:bodyPr>
          <a:lstStyle/>
          <a:p>
            <a:r>
              <a:rPr lang="en-US" altLang="zh-CN" sz="2400" dirty="0">
                <a:latin typeface="Times New Roman" pitchFamily="18" charset="0"/>
                <a:ea typeface="SimSun" pitchFamily="2" charset="-122"/>
              </a:rPr>
              <a:t>head</a:t>
            </a:r>
          </a:p>
        </p:txBody>
      </p:sp>
      <p:sp>
        <p:nvSpPr>
          <p:cNvPr id="49" name="Line 9"/>
          <p:cNvSpPr>
            <a:spLocks noChangeShapeType="1"/>
          </p:cNvSpPr>
          <p:nvPr/>
        </p:nvSpPr>
        <p:spPr bwMode="auto">
          <a:xfrm flipV="1">
            <a:off x="1080888" y="5239438"/>
            <a:ext cx="0" cy="342293"/>
          </a:xfrm>
          <a:prstGeom prst="line">
            <a:avLst/>
          </a:prstGeom>
          <a:noFill/>
          <a:ln w="9525">
            <a:solidFill>
              <a:schemeClr val="tx1"/>
            </a:solidFill>
            <a:round/>
            <a:headEnd/>
            <a:tailEnd type="triangle" w="lg" len="lg"/>
          </a:ln>
        </p:spPr>
        <p:txBody>
          <a:bodyPr/>
          <a:lstStyle/>
          <a:p>
            <a:endParaRPr lang="en-US"/>
          </a:p>
        </p:txBody>
      </p:sp>
      <p:sp>
        <p:nvSpPr>
          <p:cNvPr id="50" name="TextBox 49"/>
          <p:cNvSpPr txBox="1"/>
          <p:nvPr/>
        </p:nvSpPr>
        <p:spPr>
          <a:xfrm>
            <a:off x="2731776" y="3077441"/>
            <a:ext cx="4153212" cy="461665"/>
          </a:xfrm>
          <a:prstGeom prst="rect">
            <a:avLst/>
          </a:prstGeom>
          <a:noFill/>
        </p:spPr>
        <p:txBody>
          <a:bodyPr wrap="square" rtlCol="0">
            <a:spAutoFit/>
          </a:bodyPr>
          <a:lstStyle/>
          <a:p>
            <a:pPr algn="ctr"/>
            <a:r>
              <a:rPr lang="en-US" sz="2400" dirty="0">
                <a:solidFill>
                  <a:srgbClr val="0070C0"/>
                </a:solidFill>
              </a:rPr>
              <a:t>Simple (singly) linked list</a:t>
            </a:r>
          </a:p>
        </p:txBody>
      </p:sp>
      <p:sp>
        <p:nvSpPr>
          <p:cNvPr id="51" name="TextBox 50"/>
          <p:cNvSpPr txBox="1"/>
          <p:nvPr/>
        </p:nvSpPr>
        <p:spPr>
          <a:xfrm>
            <a:off x="2547582" y="5521434"/>
            <a:ext cx="4153212" cy="461665"/>
          </a:xfrm>
          <a:prstGeom prst="rect">
            <a:avLst/>
          </a:prstGeom>
          <a:noFill/>
        </p:spPr>
        <p:txBody>
          <a:bodyPr wrap="square" rtlCol="0">
            <a:spAutoFit/>
          </a:bodyPr>
          <a:lstStyle/>
          <a:p>
            <a:pPr algn="ctr"/>
            <a:r>
              <a:rPr lang="en-US" sz="2400" dirty="0">
                <a:solidFill>
                  <a:srgbClr val="0070C0"/>
                </a:solidFill>
              </a:rPr>
              <a:t>Circular linked list</a:t>
            </a:r>
          </a:p>
        </p:txBody>
      </p:sp>
    </p:spTree>
    <p:extLst>
      <p:ext uri="{BB962C8B-B14F-4D97-AF65-F5344CB8AC3E}">
        <p14:creationId xmlns:p14="http://schemas.microsoft.com/office/powerpoint/2010/main" val="444467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17" grpId="0" animBg="1"/>
      <p:bldP spid="18" grpId="0" animBg="1"/>
      <p:bldP spid="43" grpId="0" animBg="1"/>
      <p:bldP spid="48" grpId="0"/>
      <p:bldP spid="49" grpId="0" animBg="1"/>
      <p:bldP spid="5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Circular Linked List</a:t>
            </a:r>
          </a:p>
        </p:txBody>
      </p:sp>
      <p:sp>
        <p:nvSpPr>
          <p:cNvPr id="3" name="Content Placeholder 2"/>
          <p:cNvSpPr>
            <a:spLocks noGrp="1"/>
          </p:cNvSpPr>
          <p:nvPr>
            <p:ph idx="1"/>
          </p:nvPr>
        </p:nvSpPr>
        <p:spPr/>
        <p:txBody>
          <a:bodyPr/>
          <a:lstStyle/>
          <a:p>
            <a:r>
              <a:rPr lang="en-US" dirty="0"/>
              <a:t>Whole list can be traversed by starting from any point</a:t>
            </a:r>
          </a:p>
          <a:p>
            <a:pPr lvl="1"/>
            <a:r>
              <a:rPr lang="en-US" dirty="0"/>
              <a:t>Any node can be starting point</a:t>
            </a:r>
          </a:p>
          <a:p>
            <a:pPr lvl="1"/>
            <a:r>
              <a:rPr lang="en-US" dirty="0">
                <a:solidFill>
                  <a:srgbClr val="0070C0"/>
                </a:solidFill>
              </a:rPr>
              <a:t>What is the stopping condition?</a:t>
            </a:r>
          </a:p>
          <a:p>
            <a:endParaRPr lang="en-US" dirty="0"/>
          </a:p>
          <a:p>
            <a:r>
              <a:rPr lang="en-US" dirty="0"/>
              <a:t>Fewer special cases to consider during implementation</a:t>
            </a:r>
          </a:p>
          <a:p>
            <a:pPr lvl="1"/>
            <a:r>
              <a:rPr lang="en-US" dirty="0"/>
              <a:t>All nodes have a node before and </a:t>
            </a:r>
            <a:r>
              <a:rPr lang="en-US"/>
              <a:t>after them</a:t>
            </a:r>
            <a:endParaRPr lang="en-US" dirty="0"/>
          </a:p>
          <a:p>
            <a:pPr marL="0" indent="0">
              <a:buNone/>
            </a:pPr>
            <a:endParaRPr lang="en-US" dirty="0"/>
          </a:p>
          <a:p>
            <a:r>
              <a:rPr lang="en-US" dirty="0"/>
              <a:t>Used in the implementation of other data structures</a:t>
            </a:r>
          </a:p>
          <a:p>
            <a:pPr lvl="1"/>
            <a:r>
              <a:rPr lang="en-US" dirty="0"/>
              <a:t>Circular linked lists are used to create circular queues</a:t>
            </a:r>
          </a:p>
          <a:p>
            <a:pPr lvl="1"/>
            <a:r>
              <a:rPr lang="en-US" dirty="0"/>
              <a:t>Circular doubly linked lists are used for implementing Fibonacci heaps</a:t>
            </a:r>
          </a:p>
          <a:p>
            <a:pPr marL="0" indent="0">
              <a:buNone/>
            </a:pPr>
            <a:endParaRPr lang="en-US" dirty="0"/>
          </a:p>
        </p:txBody>
      </p:sp>
      <p:sp>
        <p:nvSpPr>
          <p:cNvPr id="4" name="Footer Placeholder 3"/>
          <p:cNvSpPr>
            <a:spLocks noGrp="1"/>
          </p:cNvSpPr>
          <p:nvPr>
            <p:ph type="ftr" sz="quarter" idx="10"/>
          </p:nvPr>
        </p:nvSpPr>
        <p:spPr/>
        <p:txBody>
          <a:bodyPr/>
          <a:lstStyle/>
          <a:p>
            <a:r>
              <a:rPr lang="en-GB"/>
              <a:t>6-Linked List Variations</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5</a:t>
            </a:fld>
            <a:endParaRPr lang="en-GB"/>
          </a:p>
        </p:txBody>
      </p:sp>
    </p:spTree>
    <p:extLst>
      <p:ext uri="{BB962C8B-B14F-4D97-AF65-F5344CB8AC3E}">
        <p14:creationId xmlns:p14="http://schemas.microsoft.com/office/powerpoint/2010/main" val="14857724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Circular Linked List</a:t>
            </a:r>
          </a:p>
        </p:txBody>
      </p:sp>
      <p:sp>
        <p:nvSpPr>
          <p:cNvPr id="3" name="Content Placeholder 2"/>
          <p:cNvSpPr>
            <a:spLocks noGrp="1"/>
          </p:cNvSpPr>
          <p:nvPr>
            <p:ph idx="1"/>
          </p:nvPr>
        </p:nvSpPr>
        <p:spPr/>
        <p:txBody>
          <a:bodyPr/>
          <a:lstStyle/>
          <a:p>
            <a:r>
              <a:rPr lang="en-US" dirty="0"/>
              <a:t>Finding end of list and loop control is harder </a:t>
            </a:r>
          </a:p>
          <a:p>
            <a:pPr lvl="1"/>
            <a:r>
              <a:rPr lang="en-US" dirty="0"/>
              <a:t>No NULL to mark beginning and end</a:t>
            </a:r>
          </a:p>
        </p:txBody>
      </p:sp>
      <p:sp>
        <p:nvSpPr>
          <p:cNvPr id="4" name="Footer Placeholder 3"/>
          <p:cNvSpPr>
            <a:spLocks noGrp="1"/>
          </p:cNvSpPr>
          <p:nvPr>
            <p:ph type="ftr" sz="quarter" idx="10"/>
          </p:nvPr>
        </p:nvSpPr>
        <p:spPr/>
        <p:txBody>
          <a:bodyPr/>
          <a:lstStyle/>
          <a:p>
            <a:r>
              <a:rPr lang="en-GB"/>
              <a:t>6-Linked List Variations</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6</a:t>
            </a:fld>
            <a:endParaRPr lang="en-GB"/>
          </a:p>
        </p:txBody>
      </p:sp>
    </p:spTree>
    <p:extLst>
      <p:ext uri="{BB962C8B-B14F-4D97-AF65-F5344CB8AC3E}">
        <p14:creationId xmlns:p14="http://schemas.microsoft.com/office/powerpoint/2010/main" val="11653295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complexity of singly linked list</a:t>
            </a:r>
            <a:endParaRPr lang="en-US"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7</a:t>
            </a:fld>
            <a:endParaRPr lang="en-GB"/>
          </a:p>
        </p:txBody>
      </p:sp>
      <p:pic>
        <p:nvPicPr>
          <p:cNvPr id="6" name="Picture 5" descr="C:\Users\dwharder\Desktop\l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5007" y="5281223"/>
            <a:ext cx="7044615" cy="75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Table 6"/>
          <p:cNvGraphicFramePr>
            <a:graphicFrameLocks noGrp="1"/>
          </p:cNvGraphicFramePr>
          <p:nvPr>
            <p:extLst>
              <p:ext uri="{D42A27DB-BD31-4B8C-83A1-F6EECF244321}">
                <p14:modId xmlns:p14="http://schemas.microsoft.com/office/powerpoint/2010/main" val="3297844370"/>
              </p:ext>
            </p:extLst>
          </p:nvPr>
        </p:nvGraphicFramePr>
        <p:xfrm>
          <a:off x="611560" y="1556792"/>
          <a:ext cx="7776864" cy="2804160"/>
        </p:xfrm>
        <a:graphic>
          <a:graphicData uri="http://schemas.openxmlformats.org/drawingml/2006/table">
            <a:tbl>
              <a:tblPr/>
              <a:tblGrid>
                <a:gridCol w="1842266">
                  <a:extLst>
                    <a:ext uri="{9D8B030D-6E8A-4147-A177-3AD203B41FA5}">
                      <a16:colId xmlns:a16="http://schemas.microsoft.com/office/drawing/2014/main" val="20000"/>
                    </a:ext>
                  </a:extLst>
                </a:gridCol>
                <a:gridCol w="1958310">
                  <a:extLst>
                    <a:ext uri="{9D8B030D-6E8A-4147-A177-3AD203B41FA5}">
                      <a16:colId xmlns:a16="http://schemas.microsoft.com/office/drawing/2014/main" val="20001"/>
                    </a:ext>
                  </a:extLst>
                </a:gridCol>
                <a:gridCol w="1960064">
                  <a:extLst>
                    <a:ext uri="{9D8B030D-6E8A-4147-A177-3AD203B41FA5}">
                      <a16:colId xmlns:a16="http://schemas.microsoft.com/office/drawing/2014/main" val="20002"/>
                    </a:ext>
                  </a:extLst>
                </a:gridCol>
                <a:gridCol w="2016224">
                  <a:extLst>
                    <a:ext uri="{9D8B030D-6E8A-4147-A177-3AD203B41FA5}">
                      <a16:colId xmlns:a16="http://schemas.microsoft.com/office/drawing/2014/main" val="20003"/>
                    </a:ext>
                  </a:extLst>
                </a:gridCol>
              </a:tblGrid>
              <a:tr h="0">
                <a:tc>
                  <a:txBody>
                    <a:bodyPr/>
                    <a:lstStyle/>
                    <a:p>
                      <a:endParaRPr lang="en-CA" sz="2000" dirty="0">
                        <a:solidFill>
                          <a:srgbClr val="000000"/>
                        </a:solidFill>
                        <a:effectLst/>
                        <a:latin typeface="Arial" panose="020B060402020202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Front/</a:t>
                      </a:r>
                      <a:r>
                        <a:rPr lang="en-CA" sz="2000" kern="1200" dirty="0">
                          <a:solidFill>
                            <a:srgbClr val="000000"/>
                          </a:solidFill>
                          <a:effectLst/>
                          <a:latin typeface="Times New Roman" panose="02020603050405020304" pitchFamily="18" charset="0"/>
                          <a:ea typeface="Times New Roman"/>
                          <a:cs typeface="Times New Roman" panose="02020603050405020304" pitchFamily="18" charset="0"/>
                        </a:rPr>
                        <a:t>1</a:t>
                      </a:r>
                      <a:r>
                        <a:rPr lang="en-CA" sz="2000" kern="1200" baseline="30000" dirty="0">
                          <a:solidFill>
                            <a:srgbClr val="000000"/>
                          </a:solidFill>
                          <a:effectLst/>
                          <a:latin typeface="Arial" panose="020B0604020202020204" pitchFamily="34" charset="0"/>
                          <a:ea typeface="Times New Roman"/>
                          <a:cs typeface="Arial" panose="020B0604020202020204" pitchFamily="34" charset="0"/>
                        </a:rPr>
                        <a:t>st</a:t>
                      </a:r>
                      <a:r>
                        <a:rPr lang="en-CA" sz="2000" kern="1200" dirty="0">
                          <a:solidFill>
                            <a:srgbClr val="000000"/>
                          </a:solidFill>
                          <a:effectLst/>
                          <a:latin typeface="Arial" panose="020B0604020202020204" pitchFamily="34" charset="0"/>
                          <a:ea typeface="Times New Roman"/>
                          <a:cs typeface="Arial" panose="020B0604020202020204" pitchFamily="34" charset="0"/>
                        </a:rPr>
                        <a:t> node </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i="1" dirty="0">
                          <a:solidFill>
                            <a:srgbClr val="000000"/>
                          </a:solidFill>
                          <a:effectLst/>
                          <a:latin typeface="Times New Roman"/>
                          <a:ea typeface="Times New Roman"/>
                          <a:cs typeface="Times New Roman"/>
                        </a:rPr>
                        <a:t>k</a:t>
                      </a:r>
                      <a:r>
                        <a:rPr lang="en-CA" sz="2000" baseline="30000" dirty="0">
                          <a:solidFill>
                            <a:srgbClr val="000000"/>
                          </a:solidFill>
                          <a:effectLst/>
                          <a:latin typeface="Times New Roman"/>
                          <a:ea typeface="Times New Roman"/>
                          <a:cs typeface="Times New Roman"/>
                        </a:rPr>
                        <a:t>th</a:t>
                      </a:r>
                      <a:r>
                        <a:rPr lang="en-CA" sz="2000" dirty="0">
                          <a:solidFill>
                            <a:srgbClr val="000000"/>
                          </a:solidFill>
                          <a:effectLst/>
                          <a:latin typeface="Times New Roman"/>
                          <a:ea typeface="Times New Roman"/>
                          <a:cs typeface="Times New Roman"/>
                        </a:rPr>
                        <a:t> </a:t>
                      </a:r>
                      <a:r>
                        <a:rPr lang="en-CA" sz="2000" dirty="0">
                          <a:solidFill>
                            <a:srgbClr val="000000"/>
                          </a:solidFill>
                          <a:effectLst/>
                          <a:latin typeface="Arial" panose="020B0604020202020204" pitchFamily="34" charset="0"/>
                          <a:ea typeface="Times New Roman"/>
                          <a:cs typeface="Arial" panose="020B0604020202020204" pitchFamily="34" charset="0"/>
                        </a:rPr>
                        <a:t>node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Back/</a:t>
                      </a:r>
                      <a:r>
                        <a:rPr lang="en-CA" sz="2000" i="1" kern="1200" dirty="0">
                          <a:solidFill>
                            <a:srgbClr val="000000"/>
                          </a:solidFill>
                          <a:effectLst/>
                          <a:latin typeface="Times New Roman" panose="02020603050405020304" pitchFamily="18" charset="0"/>
                          <a:ea typeface="Times New Roman"/>
                          <a:cs typeface="Times New Roman" panose="02020603050405020304" pitchFamily="18" charset="0"/>
                        </a:rPr>
                        <a:t>n</a:t>
                      </a:r>
                      <a:r>
                        <a:rPr lang="en-CA" sz="2000" kern="1200" baseline="30000" dirty="0">
                          <a:solidFill>
                            <a:srgbClr val="000000"/>
                          </a:solidFill>
                          <a:effectLst/>
                          <a:latin typeface="Arial" panose="020B0604020202020204" pitchFamily="34" charset="0"/>
                          <a:ea typeface="Times New Roman"/>
                          <a:cs typeface="Arial" panose="020B0604020202020204" pitchFamily="34" charset="0"/>
                        </a:rPr>
                        <a:t>th</a:t>
                      </a:r>
                      <a:r>
                        <a:rPr lang="en-CA" sz="2000" kern="1200" dirty="0">
                          <a:solidFill>
                            <a:srgbClr val="000000"/>
                          </a:solidFill>
                          <a:effectLst/>
                          <a:latin typeface="Arial" panose="020B0604020202020204" pitchFamily="34" charset="0"/>
                          <a:ea typeface="Times New Roman"/>
                          <a:cs typeface="Arial" panose="020B0604020202020204" pitchFamily="34" charset="0"/>
                        </a:rPr>
                        <a:t> node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Find</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kumimoji="0" lang="en-CA" sz="2000" b="0" i="0" u="none" strike="noStrike" kern="1200" cap="none" spc="0" normalizeH="0" baseline="0" noProof="0" dirty="0" smtClean="0">
                          <a:ln>
                            <a:noFill/>
                          </a:ln>
                          <a:solidFill>
                            <a:srgbClr val="FF0000"/>
                          </a:solidFill>
                          <a:effectLst/>
                          <a:uLnTx/>
                          <a:uFillTx/>
                          <a:latin typeface="Symbol"/>
                          <a:ea typeface="Times New Roman"/>
                          <a:cs typeface="Times New Roman"/>
                        </a:rPr>
                        <a:t>O(</a:t>
                      </a:r>
                      <a:r>
                        <a:rPr kumimoji="0" lang="en-CA" sz="2000" b="0" i="1" u="none" strike="noStrike" kern="1200" cap="none" spc="0" normalizeH="0" baseline="0" noProof="0" dirty="0" smtClean="0">
                          <a:ln>
                            <a:noFill/>
                          </a:ln>
                          <a:solidFill>
                            <a:srgbClr val="FF0000"/>
                          </a:solidFill>
                          <a:effectLst/>
                          <a:uLnTx/>
                          <a:uFillTx/>
                          <a:latin typeface="Times New Roman"/>
                          <a:ea typeface="Times New Roman"/>
                          <a:cs typeface="Times New Roman"/>
                        </a:rPr>
                        <a:t>n</a:t>
                      </a:r>
                      <a:r>
                        <a:rPr kumimoji="0" lang="en-CA" sz="2000" b="0" i="0" u="none" strike="noStrike" kern="1200" cap="none" spc="0" normalizeH="0" baseline="0" noProof="0" dirty="0" smtClean="0">
                          <a:ln>
                            <a:noFill/>
                          </a:ln>
                          <a:solidFill>
                            <a:srgbClr val="FF0000"/>
                          </a:solidFill>
                          <a:effectLst/>
                          <a:uLnTx/>
                          <a:uFillTx/>
                          <a:latin typeface="Times New Roman"/>
                          <a:ea typeface="Times New Roman"/>
                          <a:cs typeface="Times New Roman"/>
                        </a:rPr>
                        <a:t>)</a:t>
                      </a:r>
                      <a:r>
                        <a:rPr lang="en-CA" sz="2000" kern="1200" baseline="30000" dirty="0" smtClean="0">
                          <a:solidFill>
                            <a:schemeClr val="bg1"/>
                          </a:solidFill>
                          <a:effectLst/>
                          <a:latin typeface="Times New Roman"/>
                          <a:ea typeface="Times New Roman"/>
                          <a:cs typeface="Times New Roman"/>
                        </a:rPr>
                        <a:t>*</a:t>
                      </a:r>
                      <a:endParaRPr kumimoji="0" lang="en-CA" sz="2000" b="0" i="0" u="none" strike="noStrike" kern="1200" cap="none" spc="0" normalizeH="0" baseline="0" noProof="0" dirty="0" smtClean="0">
                        <a:ln>
                          <a:noFill/>
                        </a:ln>
                        <a:solidFill>
                          <a:srgbClr val="000000"/>
                        </a:solidFill>
                        <a:effectLst/>
                        <a:uLnTx/>
                        <a:uFillTx/>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Insert Before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O(</a:t>
                      </a:r>
                      <a:r>
                        <a:rPr lang="en-CA" sz="2000" i="1" kern="1200" dirty="0">
                          <a:solidFill>
                            <a:srgbClr val="FF0000"/>
                          </a:solidFill>
                          <a:effectLst/>
                          <a:latin typeface="Times New Roman"/>
                          <a:ea typeface="Times New Roman"/>
                          <a:cs typeface="Times New Roman"/>
                        </a:rPr>
                        <a:t>n</a:t>
                      </a:r>
                      <a:r>
                        <a:rPr lang="en-CA" sz="2000" kern="1200" dirty="0" smtClean="0">
                          <a:solidFill>
                            <a:srgbClr val="FF0000"/>
                          </a:solidFill>
                          <a:effectLst/>
                          <a:latin typeface="Times New Roman"/>
                          <a:ea typeface="Times New Roman"/>
                          <a:cs typeface="Times New Roman"/>
                        </a:rPr>
                        <a:t>)</a:t>
                      </a:r>
                      <a:r>
                        <a:rPr lang="en-CA" sz="2000" kern="1200" baseline="30000" dirty="0" smtClean="0">
                          <a:solidFill>
                            <a:schemeClr val="bg1"/>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smtClean="0">
                          <a:solidFill>
                            <a:srgbClr val="FF0000"/>
                          </a:solidFill>
                          <a:effectLst/>
                          <a:latin typeface="Symbol"/>
                          <a:ea typeface="Times New Roman"/>
                          <a:cs typeface="Times New Roman"/>
                        </a:rPr>
                        <a:t>Q</a:t>
                      </a:r>
                      <a:r>
                        <a:rPr lang="en-CA" sz="2000" kern="1200" dirty="0" smtClean="0">
                          <a:solidFill>
                            <a:srgbClr val="FF0000"/>
                          </a:solidFill>
                          <a:effectLst/>
                          <a:latin typeface="Times New Roman"/>
                          <a:ea typeface="Times New Roman"/>
                          <a:cs typeface="Times New Roman"/>
                        </a:rPr>
                        <a:t>(</a:t>
                      </a:r>
                      <a:r>
                        <a:rPr lang="en-CA" sz="2000" i="1" kern="1200" dirty="0" smtClean="0">
                          <a:solidFill>
                            <a:srgbClr val="FF0000"/>
                          </a:solidFill>
                          <a:effectLst/>
                          <a:latin typeface="Times New Roman"/>
                          <a:ea typeface="Times New Roman"/>
                          <a:cs typeface="Times New Roman"/>
                        </a:rPr>
                        <a:t>n</a:t>
                      </a:r>
                      <a:r>
                        <a:rPr lang="en-CA" sz="2000" kern="1200" dirty="0" smtClean="0">
                          <a:solidFill>
                            <a:srgbClr val="FF0000"/>
                          </a:solidFill>
                          <a:effectLst/>
                          <a:latin typeface="Times New Roman"/>
                          <a:ea typeface="Times New Roman"/>
                          <a:cs typeface="Times New Roman"/>
                        </a:rPr>
                        <a:t>)</a:t>
                      </a:r>
                      <a:endParaRPr lang="en-CA" sz="2000" dirty="0">
                        <a:solidFill>
                          <a:srgbClr val="FF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Insert After</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dirty="0" smtClean="0">
                          <a:solidFill>
                            <a:srgbClr val="000000"/>
                          </a:solidFill>
                          <a:effectLst/>
                          <a:latin typeface="Times New Roman"/>
                          <a:ea typeface="Times New Roman"/>
                          <a:cs typeface="Times New Roman"/>
                        </a:rPr>
                        <a:t>)</a:t>
                      </a:r>
                      <a:r>
                        <a:rPr lang="en-CA" sz="2000" kern="1200" baseline="30000" dirty="0" smtClean="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Replace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dirty="0" smtClean="0">
                          <a:solidFill>
                            <a:srgbClr val="000000"/>
                          </a:solidFill>
                          <a:effectLst/>
                          <a:latin typeface="Times New Roman"/>
                          <a:ea typeface="Times New Roman"/>
                          <a:cs typeface="Times New Roman"/>
                        </a:rPr>
                        <a:t>)</a:t>
                      </a:r>
                      <a:r>
                        <a:rPr lang="en-CA" sz="2000" kern="1200" baseline="30000" dirty="0" smtClean="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Erase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O</a:t>
                      </a:r>
                      <a:r>
                        <a:rPr lang="en-CA" sz="2000" kern="1200" dirty="0">
                          <a:solidFill>
                            <a:srgbClr val="FF0000"/>
                          </a:solidFill>
                          <a:effectLst/>
                          <a:latin typeface="Times New Roman"/>
                          <a:ea typeface="Times New Roman"/>
                          <a:cs typeface="Times New Roman"/>
                        </a:rPr>
                        <a:t>(</a:t>
                      </a:r>
                      <a:r>
                        <a:rPr lang="en-CA" sz="2000" i="1" kern="1200" dirty="0">
                          <a:solidFill>
                            <a:srgbClr val="FF0000"/>
                          </a:solidFill>
                          <a:effectLst/>
                          <a:latin typeface="Times New Roman"/>
                          <a:ea typeface="Times New Roman"/>
                          <a:cs typeface="Times New Roman"/>
                        </a:rPr>
                        <a:t>n</a:t>
                      </a:r>
                      <a:r>
                        <a:rPr lang="en-CA" sz="2000" kern="1200" dirty="0" smtClean="0">
                          <a:solidFill>
                            <a:srgbClr val="FF0000"/>
                          </a:solidFill>
                          <a:effectLst/>
                          <a:latin typeface="Times New Roman"/>
                          <a:ea typeface="Times New Roman"/>
                          <a:cs typeface="Times New Roman"/>
                        </a:rPr>
                        <a:t>)</a:t>
                      </a:r>
                      <a:r>
                        <a:rPr lang="en-CA" sz="2000" kern="1200" baseline="30000" dirty="0" smtClean="0">
                          <a:solidFill>
                            <a:schemeClr val="bg1"/>
                          </a:solidFill>
                          <a:effectLst/>
                          <a:latin typeface="Times New Roman"/>
                          <a:ea typeface="Times New Roman"/>
                          <a:cs typeface="Times New Roman"/>
                        </a:rPr>
                        <a:t>*</a:t>
                      </a:r>
                      <a:r>
                        <a:rPr lang="en-CA" sz="2000" kern="1200" dirty="0" smtClean="0">
                          <a:solidFill>
                            <a:srgbClr val="FF0000"/>
                          </a:solidFill>
                          <a:effectLst/>
                          <a:latin typeface="Times New Roman"/>
                          <a:ea typeface="Times New Roman"/>
                          <a:cs typeface="Times New Roman"/>
                        </a:rPr>
                        <a:t> </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smtClean="0">
                          <a:solidFill>
                            <a:srgbClr val="FF0000"/>
                          </a:solidFill>
                          <a:effectLst/>
                          <a:latin typeface="Symbol"/>
                          <a:ea typeface="Times New Roman"/>
                          <a:cs typeface="Times New Roman"/>
                        </a:rPr>
                        <a:t>Q</a:t>
                      </a:r>
                      <a:r>
                        <a:rPr lang="en-CA" sz="2000" kern="1200" dirty="0" smtClean="0">
                          <a:solidFill>
                            <a:srgbClr val="FF0000"/>
                          </a:solidFill>
                          <a:effectLst/>
                          <a:latin typeface="Times New Roman"/>
                          <a:ea typeface="Times New Roman"/>
                          <a:cs typeface="Times New Roman"/>
                        </a:rPr>
                        <a:t>(</a:t>
                      </a:r>
                      <a:r>
                        <a:rPr lang="en-CA" sz="2000" i="1" kern="1200" dirty="0" smtClean="0">
                          <a:solidFill>
                            <a:srgbClr val="FF0000"/>
                          </a:solidFill>
                          <a:effectLst/>
                          <a:latin typeface="Times New Roman"/>
                          <a:ea typeface="Times New Roman"/>
                          <a:cs typeface="Times New Roman"/>
                        </a:rPr>
                        <a:t>n</a:t>
                      </a:r>
                      <a:r>
                        <a:rPr lang="en-CA" sz="2000" kern="1200" dirty="0" smtClean="0">
                          <a:solidFill>
                            <a:srgbClr val="FF0000"/>
                          </a:solidFill>
                          <a:effectLst/>
                          <a:latin typeface="Times New Roman"/>
                          <a:ea typeface="Times New Roman"/>
                          <a:cs typeface="Times New Roman"/>
                        </a:rPr>
                        <a:t>)</a:t>
                      </a:r>
                      <a:endParaRPr lang="en-CA" sz="2000" dirty="0">
                        <a:solidFill>
                          <a:srgbClr val="FF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Next</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dirty="0" smtClean="0">
                          <a:solidFill>
                            <a:srgbClr val="000000"/>
                          </a:solidFill>
                          <a:effectLst/>
                          <a:latin typeface="Times New Roman"/>
                          <a:ea typeface="Times New Roman"/>
                          <a:cs typeface="Times New Roman"/>
                        </a:rPr>
                        <a:t>)</a:t>
                      </a:r>
                      <a:r>
                        <a:rPr lang="en-CA" sz="2000" kern="1200" baseline="30000" dirty="0" smtClean="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Times New Roman"/>
                          <a:ea typeface="Times New Roman"/>
                          <a:cs typeface="Times New Roman"/>
                        </a:rPr>
                        <a:t>n/a</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6"/>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Previous</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Times New Roman"/>
                          <a:ea typeface="Times New Roman"/>
                          <a:cs typeface="Times New Roman"/>
                        </a:rPr>
                        <a:t>n/a</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O</a:t>
                      </a:r>
                      <a:r>
                        <a:rPr lang="en-CA" sz="2000" kern="1200" dirty="0">
                          <a:solidFill>
                            <a:srgbClr val="FF0000"/>
                          </a:solidFill>
                          <a:effectLst/>
                          <a:latin typeface="Times New Roman"/>
                          <a:ea typeface="Times New Roman"/>
                          <a:cs typeface="Times New Roman"/>
                        </a:rPr>
                        <a:t>(</a:t>
                      </a:r>
                      <a:r>
                        <a:rPr lang="en-CA" sz="2000" i="1" kern="1200" dirty="0">
                          <a:solidFill>
                            <a:srgbClr val="FF0000"/>
                          </a:solidFill>
                          <a:effectLst/>
                          <a:latin typeface="Times New Roman"/>
                          <a:ea typeface="Times New Roman"/>
                          <a:cs typeface="Times New Roman"/>
                        </a:rPr>
                        <a:t>n</a:t>
                      </a:r>
                      <a:r>
                        <a:rPr lang="en-CA" sz="2000" kern="1200" dirty="0" smtClean="0">
                          <a:solidFill>
                            <a:srgbClr val="FF0000"/>
                          </a:solidFill>
                          <a:effectLst/>
                          <a:latin typeface="Times New Roman"/>
                          <a:ea typeface="Times New Roman"/>
                          <a:cs typeface="Times New Roman"/>
                        </a:rPr>
                        <a:t>)</a:t>
                      </a:r>
                      <a:r>
                        <a:rPr lang="en-CA" sz="2000" kern="1200" baseline="30000" dirty="0" smtClean="0">
                          <a:solidFill>
                            <a:schemeClr val="bg1"/>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smtClean="0">
                          <a:solidFill>
                            <a:srgbClr val="FF0000"/>
                          </a:solidFill>
                          <a:effectLst/>
                          <a:latin typeface="Symbol"/>
                          <a:ea typeface="Times New Roman"/>
                          <a:cs typeface="Times New Roman"/>
                        </a:rPr>
                        <a:t>Q</a:t>
                      </a:r>
                      <a:r>
                        <a:rPr lang="en-CA" sz="2000" kern="1200" dirty="0" smtClean="0">
                          <a:solidFill>
                            <a:srgbClr val="FF0000"/>
                          </a:solidFill>
                          <a:effectLst/>
                          <a:latin typeface="Times New Roman"/>
                          <a:ea typeface="Times New Roman"/>
                          <a:cs typeface="Times New Roman"/>
                        </a:rPr>
                        <a:t>(</a:t>
                      </a:r>
                      <a:r>
                        <a:rPr lang="en-CA" sz="2000" i="1" kern="1200" dirty="0" smtClean="0">
                          <a:solidFill>
                            <a:srgbClr val="FF0000"/>
                          </a:solidFill>
                          <a:effectLst/>
                          <a:latin typeface="Times New Roman"/>
                          <a:ea typeface="Times New Roman"/>
                          <a:cs typeface="Times New Roman"/>
                        </a:rPr>
                        <a:t>n</a:t>
                      </a:r>
                      <a:r>
                        <a:rPr lang="en-CA" sz="2000" kern="1200" dirty="0" smtClean="0">
                          <a:solidFill>
                            <a:srgbClr val="FF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8" name="TextBox 7"/>
          <p:cNvSpPr txBox="1"/>
          <p:nvPr/>
        </p:nvSpPr>
        <p:spPr>
          <a:xfrm>
            <a:off x="395536" y="4509120"/>
            <a:ext cx="8699946" cy="400110"/>
          </a:xfrm>
          <a:prstGeom prst="rect">
            <a:avLst/>
          </a:prstGeom>
          <a:noFill/>
        </p:spPr>
        <p:txBody>
          <a:bodyPr wrap="none" rtlCol="0">
            <a:spAutoFit/>
          </a:bodyPr>
          <a:lstStyle/>
          <a:p>
            <a:r>
              <a:rPr lang="en-CA" sz="2400" baseline="30000" dirty="0" smtClean="0"/>
              <a:t>*</a:t>
            </a:r>
            <a:r>
              <a:rPr lang="en-CA" sz="2000" baseline="30000" dirty="0" smtClean="0"/>
              <a:t> </a:t>
            </a:r>
            <a:r>
              <a:rPr lang="en-CA" sz="2000" dirty="0" smtClean="0"/>
              <a:t>These assume we have already accessed the </a:t>
            </a:r>
            <a:r>
              <a:rPr lang="en-CA" sz="2000" i="1" dirty="0" smtClean="0">
                <a:latin typeface="Times New Roman" panose="02020603050405020304" pitchFamily="18" charset="0"/>
                <a:cs typeface="Times New Roman" panose="02020603050405020304" pitchFamily="18" charset="0"/>
              </a:rPr>
              <a:t>k</a:t>
            </a:r>
            <a:r>
              <a:rPr lang="en-CA" sz="2000" baseline="30000" dirty="0" smtClean="0"/>
              <a:t>th</a:t>
            </a:r>
            <a:r>
              <a:rPr lang="en-CA" sz="2000" dirty="0" smtClean="0"/>
              <a:t> entry—an </a:t>
            </a:r>
            <a:r>
              <a:rPr lang="en-CA" sz="2000" dirty="0" smtClean="0">
                <a:solidFill>
                  <a:srgbClr val="FF0000"/>
                </a:solidFill>
                <a:latin typeface="Times New Roman" panose="02020603050405020304" pitchFamily="18" charset="0"/>
                <a:cs typeface="Times New Roman" panose="02020603050405020304" pitchFamily="18" charset="0"/>
              </a:rPr>
              <a:t>O(</a:t>
            </a:r>
            <a:r>
              <a:rPr lang="en-CA" sz="2000" i="1" dirty="0" smtClean="0">
                <a:solidFill>
                  <a:srgbClr val="FF0000"/>
                </a:solidFill>
                <a:latin typeface="Times New Roman" panose="02020603050405020304" pitchFamily="18" charset="0"/>
                <a:cs typeface="Times New Roman" panose="02020603050405020304" pitchFamily="18" charset="0"/>
              </a:rPr>
              <a:t>n</a:t>
            </a:r>
            <a:r>
              <a:rPr lang="en-CA" sz="2000" dirty="0" smtClean="0">
                <a:solidFill>
                  <a:srgbClr val="FF0000"/>
                </a:solidFill>
                <a:latin typeface="Times New Roman" panose="02020603050405020304" pitchFamily="18" charset="0"/>
                <a:cs typeface="Times New Roman" panose="02020603050405020304" pitchFamily="18" charset="0"/>
              </a:rPr>
              <a:t>)</a:t>
            </a:r>
            <a:r>
              <a:rPr lang="en-CA" sz="2000" dirty="0" smtClean="0"/>
              <a:t> operation</a:t>
            </a:r>
            <a:endParaRPr lang="en-CA" sz="2000" dirty="0"/>
          </a:p>
        </p:txBody>
      </p:sp>
    </p:spTree>
    <p:extLst>
      <p:ext uri="{BB962C8B-B14F-4D97-AF65-F5344CB8AC3E}">
        <p14:creationId xmlns:p14="http://schemas.microsoft.com/office/powerpoint/2010/main" val="28383385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complexity of singly linked list</a:t>
            </a:r>
          </a:p>
        </p:txBody>
      </p:sp>
      <p:sp>
        <p:nvSpPr>
          <p:cNvPr id="5" name="Slide Number Placeholder 4"/>
          <p:cNvSpPr>
            <a:spLocks noGrp="1"/>
          </p:cNvSpPr>
          <p:nvPr>
            <p:ph type="sldNum" sz="quarter" idx="11"/>
          </p:nvPr>
        </p:nvSpPr>
        <p:spPr/>
        <p:txBody>
          <a:bodyPr/>
          <a:lstStyle/>
          <a:p>
            <a:fld id="{63C8D6E8-E2D4-466A-B54E-56FCD6F950CE}" type="slidenum">
              <a:rPr lang="en-GB" smtClean="0"/>
              <a:pPr/>
              <a:t>8</a:t>
            </a:fld>
            <a:endParaRPr lang="en-GB"/>
          </a:p>
        </p:txBody>
      </p:sp>
      <p:graphicFrame>
        <p:nvGraphicFramePr>
          <p:cNvPr id="6" name="Table 5"/>
          <p:cNvGraphicFramePr>
            <a:graphicFrameLocks noGrp="1"/>
          </p:cNvGraphicFramePr>
          <p:nvPr>
            <p:extLst>
              <p:ext uri="{D42A27DB-BD31-4B8C-83A1-F6EECF244321}">
                <p14:modId xmlns:p14="http://schemas.microsoft.com/office/powerpoint/2010/main" val="3958967818"/>
              </p:ext>
            </p:extLst>
          </p:nvPr>
        </p:nvGraphicFramePr>
        <p:xfrm>
          <a:off x="611560" y="1556792"/>
          <a:ext cx="7776864" cy="2804160"/>
        </p:xfrm>
        <a:graphic>
          <a:graphicData uri="http://schemas.openxmlformats.org/drawingml/2006/table">
            <a:tbl>
              <a:tblPr/>
              <a:tblGrid>
                <a:gridCol w="1842266">
                  <a:extLst>
                    <a:ext uri="{9D8B030D-6E8A-4147-A177-3AD203B41FA5}">
                      <a16:colId xmlns:a16="http://schemas.microsoft.com/office/drawing/2014/main" val="20000"/>
                    </a:ext>
                  </a:extLst>
                </a:gridCol>
                <a:gridCol w="1958310">
                  <a:extLst>
                    <a:ext uri="{9D8B030D-6E8A-4147-A177-3AD203B41FA5}">
                      <a16:colId xmlns:a16="http://schemas.microsoft.com/office/drawing/2014/main" val="20001"/>
                    </a:ext>
                  </a:extLst>
                </a:gridCol>
                <a:gridCol w="1960064">
                  <a:extLst>
                    <a:ext uri="{9D8B030D-6E8A-4147-A177-3AD203B41FA5}">
                      <a16:colId xmlns:a16="http://schemas.microsoft.com/office/drawing/2014/main" val="20002"/>
                    </a:ext>
                  </a:extLst>
                </a:gridCol>
                <a:gridCol w="2016224">
                  <a:extLst>
                    <a:ext uri="{9D8B030D-6E8A-4147-A177-3AD203B41FA5}">
                      <a16:colId xmlns:a16="http://schemas.microsoft.com/office/drawing/2014/main" val="20003"/>
                    </a:ext>
                  </a:extLst>
                </a:gridCol>
              </a:tblGrid>
              <a:tr h="0">
                <a:tc>
                  <a:txBody>
                    <a:bodyPr/>
                    <a:lstStyle/>
                    <a:p>
                      <a:endParaRPr lang="en-CA" sz="2000" dirty="0">
                        <a:solidFill>
                          <a:srgbClr val="000000"/>
                        </a:solidFill>
                        <a:effectLst/>
                        <a:latin typeface="Arial" panose="020B060402020202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Front/</a:t>
                      </a:r>
                      <a:r>
                        <a:rPr lang="en-CA" sz="2000" kern="1200" dirty="0">
                          <a:solidFill>
                            <a:srgbClr val="000000"/>
                          </a:solidFill>
                          <a:effectLst/>
                          <a:latin typeface="Times New Roman" panose="02020603050405020304" pitchFamily="18" charset="0"/>
                          <a:ea typeface="Times New Roman"/>
                          <a:cs typeface="Times New Roman" panose="02020603050405020304" pitchFamily="18" charset="0"/>
                        </a:rPr>
                        <a:t>1</a:t>
                      </a:r>
                      <a:r>
                        <a:rPr lang="en-CA" sz="2000" kern="1200" baseline="30000" dirty="0">
                          <a:solidFill>
                            <a:srgbClr val="000000"/>
                          </a:solidFill>
                          <a:effectLst/>
                          <a:latin typeface="Arial" panose="020B0604020202020204" pitchFamily="34" charset="0"/>
                          <a:ea typeface="Times New Roman"/>
                          <a:cs typeface="Arial" panose="020B0604020202020204" pitchFamily="34" charset="0"/>
                        </a:rPr>
                        <a:t>st</a:t>
                      </a:r>
                      <a:r>
                        <a:rPr lang="en-CA" sz="2000" kern="1200" dirty="0">
                          <a:solidFill>
                            <a:srgbClr val="000000"/>
                          </a:solidFill>
                          <a:effectLst/>
                          <a:latin typeface="Arial" panose="020B0604020202020204" pitchFamily="34" charset="0"/>
                          <a:ea typeface="Times New Roman"/>
                          <a:cs typeface="Arial" panose="020B0604020202020204" pitchFamily="34" charset="0"/>
                        </a:rPr>
                        <a:t> node </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i="1" dirty="0">
                          <a:solidFill>
                            <a:srgbClr val="000000"/>
                          </a:solidFill>
                          <a:effectLst/>
                          <a:latin typeface="Times New Roman"/>
                          <a:ea typeface="Times New Roman"/>
                          <a:cs typeface="Times New Roman"/>
                        </a:rPr>
                        <a:t>k</a:t>
                      </a:r>
                      <a:r>
                        <a:rPr lang="en-CA" sz="2000" baseline="30000" dirty="0">
                          <a:solidFill>
                            <a:srgbClr val="000000"/>
                          </a:solidFill>
                          <a:effectLst/>
                          <a:latin typeface="Times New Roman"/>
                          <a:ea typeface="Times New Roman"/>
                          <a:cs typeface="Times New Roman"/>
                        </a:rPr>
                        <a:t>th</a:t>
                      </a:r>
                      <a:r>
                        <a:rPr lang="en-CA" sz="2000" dirty="0">
                          <a:solidFill>
                            <a:srgbClr val="000000"/>
                          </a:solidFill>
                          <a:effectLst/>
                          <a:latin typeface="Times New Roman"/>
                          <a:ea typeface="Times New Roman"/>
                          <a:cs typeface="Times New Roman"/>
                        </a:rPr>
                        <a:t> </a:t>
                      </a:r>
                      <a:r>
                        <a:rPr lang="en-CA" sz="2000" dirty="0">
                          <a:solidFill>
                            <a:srgbClr val="000000"/>
                          </a:solidFill>
                          <a:effectLst/>
                          <a:latin typeface="Arial" panose="020B0604020202020204" pitchFamily="34" charset="0"/>
                          <a:ea typeface="Times New Roman"/>
                          <a:cs typeface="Arial" panose="020B0604020202020204" pitchFamily="34" charset="0"/>
                        </a:rPr>
                        <a:t>node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Back/</a:t>
                      </a:r>
                      <a:r>
                        <a:rPr lang="en-CA" sz="2000" i="1" kern="1200" dirty="0">
                          <a:solidFill>
                            <a:srgbClr val="000000"/>
                          </a:solidFill>
                          <a:effectLst/>
                          <a:latin typeface="Times New Roman" panose="02020603050405020304" pitchFamily="18" charset="0"/>
                          <a:ea typeface="Times New Roman"/>
                          <a:cs typeface="Times New Roman" panose="02020603050405020304" pitchFamily="18" charset="0"/>
                        </a:rPr>
                        <a:t>n</a:t>
                      </a:r>
                      <a:r>
                        <a:rPr lang="en-CA" sz="2000" kern="1200" baseline="30000" dirty="0">
                          <a:solidFill>
                            <a:srgbClr val="000000"/>
                          </a:solidFill>
                          <a:effectLst/>
                          <a:latin typeface="Arial" panose="020B0604020202020204" pitchFamily="34" charset="0"/>
                          <a:ea typeface="Times New Roman"/>
                          <a:cs typeface="Arial" panose="020B0604020202020204" pitchFamily="34" charset="0"/>
                        </a:rPr>
                        <a:t>th</a:t>
                      </a:r>
                      <a:r>
                        <a:rPr lang="en-CA" sz="2000" kern="1200" dirty="0">
                          <a:solidFill>
                            <a:srgbClr val="000000"/>
                          </a:solidFill>
                          <a:effectLst/>
                          <a:latin typeface="Arial" panose="020B0604020202020204" pitchFamily="34" charset="0"/>
                          <a:ea typeface="Times New Roman"/>
                          <a:cs typeface="Arial" panose="020B0604020202020204" pitchFamily="34" charset="0"/>
                        </a:rPr>
                        <a:t> node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Find</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kumimoji="0" lang="en-CA" sz="2000" b="0" i="0" u="none" strike="noStrike" kern="1200" cap="none" spc="0" normalizeH="0" baseline="0" noProof="0" dirty="0" smtClean="0">
                          <a:ln>
                            <a:noFill/>
                          </a:ln>
                          <a:solidFill>
                            <a:srgbClr val="FF0000"/>
                          </a:solidFill>
                          <a:effectLst/>
                          <a:uLnTx/>
                          <a:uFillTx/>
                          <a:latin typeface="Symbol"/>
                          <a:ea typeface="Times New Roman"/>
                          <a:cs typeface="Times New Roman"/>
                        </a:rPr>
                        <a:t>O(</a:t>
                      </a:r>
                      <a:r>
                        <a:rPr kumimoji="0" lang="en-CA" sz="2000" b="0" i="1" u="none" strike="noStrike" kern="1200" cap="none" spc="0" normalizeH="0" baseline="0" noProof="0" dirty="0" smtClean="0">
                          <a:ln>
                            <a:noFill/>
                          </a:ln>
                          <a:solidFill>
                            <a:srgbClr val="FF0000"/>
                          </a:solidFill>
                          <a:effectLst/>
                          <a:uLnTx/>
                          <a:uFillTx/>
                          <a:latin typeface="Times New Roman"/>
                          <a:ea typeface="Times New Roman"/>
                          <a:cs typeface="Times New Roman"/>
                        </a:rPr>
                        <a:t>n</a:t>
                      </a:r>
                      <a:r>
                        <a:rPr kumimoji="0" lang="en-CA" sz="2000" b="0" i="0" u="none" strike="noStrike" kern="1200" cap="none" spc="0" normalizeH="0" baseline="0" noProof="0" dirty="0" smtClean="0">
                          <a:ln>
                            <a:noFill/>
                          </a:ln>
                          <a:solidFill>
                            <a:srgbClr val="FF0000"/>
                          </a:solidFill>
                          <a:effectLst/>
                          <a:uLnTx/>
                          <a:uFillTx/>
                          <a:latin typeface="Times New Roman"/>
                          <a:ea typeface="Times New Roman"/>
                          <a:cs typeface="Times New Roman"/>
                        </a:rPr>
                        <a:t>)</a:t>
                      </a:r>
                      <a:r>
                        <a:rPr lang="en-CA" sz="2000" kern="1200" baseline="30000" dirty="0" smtClean="0">
                          <a:solidFill>
                            <a:schemeClr val="bg1"/>
                          </a:solidFill>
                          <a:effectLst/>
                          <a:latin typeface="Times New Roman"/>
                          <a:ea typeface="Times New Roman"/>
                          <a:cs typeface="Times New Roman"/>
                        </a:rPr>
                        <a:t>*</a:t>
                      </a:r>
                      <a:endParaRPr kumimoji="0" lang="en-CA" sz="2000" b="0" i="0" u="none" strike="noStrike" kern="1200" cap="none" spc="0" normalizeH="0" baseline="0" noProof="0" dirty="0" smtClean="0">
                        <a:ln>
                          <a:noFill/>
                        </a:ln>
                        <a:solidFill>
                          <a:srgbClr val="000000"/>
                        </a:solidFill>
                        <a:effectLst/>
                        <a:uLnTx/>
                        <a:uFillTx/>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Insert Before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smtClean="0">
                          <a:solidFill>
                            <a:srgbClr val="00B0F0"/>
                          </a:solidFill>
                          <a:effectLst/>
                          <a:latin typeface="Symbol"/>
                          <a:ea typeface="Times New Roman"/>
                          <a:cs typeface="Times New Roman"/>
                        </a:rPr>
                        <a:t>Q</a:t>
                      </a:r>
                      <a:r>
                        <a:rPr lang="en-CA" sz="2000" kern="1200" dirty="0" smtClean="0">
                          <a:solidFill>
                            <a:srgbClr val="00B0F0"/>
                          </a:solidFill>
                          <a:effectLst/>
                          <a:latin typeface="Times New Roman"/>
                          <a:ea typeface="Times New Roman"/>
                          <a:cs typeface="Times New Roman"/>
                        </a:rPr>
                        <a:t>(</a:t>
                      </a:r>
                      <a:r>
                        <a:rPr lang="en-CA" sz="2000" i="0" kern="1200" dirty="0" smtClean="0">
                          <a:solidFill>
                            <a:srgbClr val="00B0F0"/>
                          </a:solidFill>
                          <a:effectLst/>
                          <a:latin typeface="Times New Roman"/>
                          <a:ea typeface="Times New Roman"/>
                          <a:cs typeface="Times New Roman"/>
                        </a:rPr>
                        <a:t>1</a:t>
                      </a:r>
                      <a:r>
                        <a:rPr lang="en-CA" sz="2000" kern="1200" dirty="0" smtClean="0">
                          <a:solidFill>
                            <a:srgbClr val="00B0F0"/>
                          </a:solidFill>
                          <a:effectLst/>
                          <a:latin typeface="Times New Roman"/>
                          <a:ea typeface="Times New Roman"/>
                          <a:cs typeface="Times New Roman"/>
                        </a:rPr>
                        <a:t>)</a:t>
                      </a:r>
                      <a:r>
                        <a:rPr lang="en-CA" sz="2000" kern="1200" baseline="30000" dirty="0" smtClean="0">
                          <a:solidFill>
                            <a:srgbClr val="00B0F0"/>
                          </a:solidFill>
                          <a:effectLst/>
                          <a:latin typeface="Times New Roman"/>
                          <a:ea typeface="Times New Roman"/>
                          <a:cs typeface="Times New Roman"/>
                        </a:rPr>
                        <a:t>*</a:t>
                      </a:r>
                      <a:endParaRPr lang="en-CA" sz="2000" dirty="0">
                        <a:solidFill>
                          <a:srgbClr val="00B0F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smtClean="0">
                          <a:solidFill>
                            <a:srgbClr val="00B0F0"/>
                          </a:solidFill>
                          <a:effectLst/>
                          <a:latin typeface="Symbol"/>
                          <a:ea typeface="Times New Roman"/>
                          <a:cs typeface="Times New Roman"/>
                        </a:rPr>
                        <a:t>Q</a:t>
                      </a:r>
                      <a:r>
                        <a:rPr lang="en-CA" sz="2000" kern="1200" dirty="0" smtClean="0">
                          <a:solidFill>
                            <a:srgbClr val="00B0F0"/>
                          </a:solidFill>
                          <a:effectLst/>
                          <a:latin typeface="Times New Roman"/>
                          <a:ea typeface="Times New Roman"/>
                          <a:cs typeface="Times New Roman"/>
                        </a:rPr>
                        <a:t>(</a:t>
                      </a:r>
                      <a:r>
                        <a:rPr lang="en-CA" sz="2000" i="0" kern="1200" dirty="0" smtClean="0">
                          <a:solidFill>
                            <a:srgbClr val="00B0F0"/>
                          </a:solidFill>
                          <a:effectLst/>
                          <a:latin typeface="Times New Roman"/>
                          <a:ea typeface="Times New Roman"/>
                          <a:cs typeface="Times New Roman"/>
                        </a:rPr>
                        <a:t>1</a:t>
                      </a:r>
                      <a:r>
                        <a:rPr lang="en-CA" sz="2000" kern="1200" dirty="0" smtClean="0">
                          <a:solidFill>
                            <a:srgbClr val="00B0F0"/>
                          </a:solidFill>
                          <a:effectLst/>
                          <a:latin typeface="Times New Roman"/>
                          <a:ea typeface="Times New Roman"/>
                          <a:cs typeface="Times New Roman"/>
                        </a:rPr>
                        <a:t>)</a:t>
                      </a:r>
                      <a:endParaRPr lang="en-CA" sz="2000" dirty="0">
                        <a:solidFill>
                          <a:srgbClr val="00B0F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Insert After</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dirty="0" smtClean="0">
                          <a:solidFill>
                            <a:srgbClr val="000000"/>
                          </a:solidFill>
                          <a:effectLst/>
                          <a:latin typeface="Times New Roman"/>
                          <a:ea typeface="Times New Roman"/>
                          <a:cs typeface="Times New Roman"/>
                        </a:rPr>
                        <a:t>)</a:t>
                      </a:r>
                      <a:r>
                        <a:rPr lang="en-CA" sz="2000" kern="1200" baseline="30000" dirty="0" smtClean="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Replace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dirty="0" smtClean="0">
                          <a:solidFill>
                            <a:srgbClr val="000000"/>
                          </a:solidFill>
                          <a:effectLst/>
                          <a:latin typeface="Times New Roman"/>
                          <a:ea typeface="Times New Roman"/>
                          <a:cs typeface="Times New Roman"/>
                        </a:rPr>
                        <a:t>)</a:t>
                      </a:r>
                      <a:r>
                        <a:rPr lang="en-CA" sz="2000" kern="1200" baseline="30000" dirty="0" smtClean="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Erase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CA" sz="2000" kern="1200" dirty="0" smtClean="0">
                          <a:solidFill>
                            <a:srgbClr val="00B0F0"/>
                          </a:solidFill>
                          <a:effectLst/>
                          <a:latin typeface="Symbol"/>
                          <a:ea typeface="Times New Roman"/>
                          <a:cs typeface="Times New Roman"/>
                        </a:rPr>
                        <a:t>Q</a:t>
                      </a:r>
                      <a:r>
                        <a:rPr lang="en-CA" sz="2000" kern="1200" dirty="0" smtClean="0">
                          <a:solidFill>
                            <a:srgbClr val="00B0F0"/>
                          </a:solidFill>
                          <a:effectLst/>
                          <a:latin typeface="Times New Roman"/>
                          <a:ea typeface="Times New Roman"/>
                          <a:cs typeface="Times New Roman"/>
                        </a:rPr>
                        <a:t>(</a:t>
                      </a:r>
                      <a:r>
                        <a:rPr lang="en-CA" sz="2000" i="0" kern="1200" dirty="0" smtClean="0">
                          <a:solidFill>
                            <a:srgbClr val="00B0F0"/>
                          </a:solidFill>
                          <a:effectLst/>
                          <a:latin typeface="Times New Roman"/>
                          <a:ea typeface="Times New Roman"/>
                          <a:cs typeface="Times New Roman"/>
                        </a:rPr>
                        <a:t>1</a:t>
                      </a:r>
                      <a:r>
                        <a:rPr lang="en-CA" sz="2000" kern="1200" dirty="0" smtClean="0">
                          <a:solidFill>
                            <a:srgbClr val="00B0F0"/>
                          </a:solidFill>
                          <a:effectLst/>
                          <a:latin typeface="Times New Roman"/>
                          <a:ea typeface="Times New Roman"/>
                          <a:cs typeface="Times New Roman"/>
                        </a:rPr>
                        <a:t>)</a:t>
                      </a:r>
                      <a:r>
                        <a:rPr lang="en-CA" sz="2000" kern="1200" baseline="30000" dirty="0" smtClean="0">
                          <a:solidFill>
                            <a:srgbClr val="00B0F0"/>
                          </a:solidFill>
                          <a:effectLst/>
                          <a:latin typeface="Times New Roman"/>
                          <a:ea typeface="Times New Roman"/>
                          <a:cs typeface="Times New Roman"/>
                        </a:rPr>
                        <a:t>*</a:t>
                      </a:r>
                      <a:r>
                        <a:rPr lang="en-CA" sz="2000" kern="1200" dirty="0" smtClean="0">
                          <a:solidFill>
                            <a:srgbClr val="FF0000"/>
                          </a:solidFill>
                          <a:effectLst/>
                          <a:latin typeface="Times New Roman"/>
                          <a:ea typeface="Times New Roman"/>
                          <a:cs typeface="Times New Roman"/>
                        </a:rPr>
                        <a:t> </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smtClean="0">
                          <a:solidFill>
                            <a:srgbClr val="FF0000"/>
                          </a:solidFill>
                          <a:effectLst/>
                          <a:latin typeface="Symbol"/>
                          <a:ea typeface="Times New Roman"/>
                          <a:cs typeface="Times New Roman"/>
                        </a:rPr>
                        <a:t>Q</a:t>
                      </a:r>
                      <a:r>
                        <a:rPr lang="en-CA" sz="2000" kern="1200" dirty="0" smtClean="0">
                          <a:solidFill>
                            <a:srgbClr val="FF0000"/>
                          </a:solidFill>
                          <a:effectLst/>
                          <a:latin typeface="Times New Roman"/>
                          <a:ea typeface="Times New Roman"/>
                          <a:cs typeface="Times New Roman"/>
                        </a:rPr>
                        <a:t>(</a:t>
                      </a:r>
                      <a:r>
                        <a:rPr lang="en-CA" sz="2000" i="1" kern="1200" dirty="0" smtClean="0">
                          <a:solidFill>
                            <a:srgbClr val="FF0000"/>
                          </a:solidFill>
                          <a:effectLst/>
                          <a:latin typeface="Times New Roman"/>
                          <a:ea typeface="Times New Roman"/>
                          <a:cs typeface="Times New Roman"/>
                        </a:rPr>
                        <a:t>n</a:t>
                      </a:r>
                      <a:r>
                        <a:rPr lang="en-CA" sz="2000" kern="1200" dirty="0" smtClean="0">
                          <a:solidFill>
                            <a:srgbClr val="FF0000"/>
                          </a:solidFill>
                          <a:effectLst/>
                          <a:latin typeface="Times New Roman"/>
                          <a:ea typeface="Times New Roman"/>
                          <a:cs typeface="Times New Roman"/>
                        </a:rPr>
                        <a:t>)</a:t>
                      </a:r>
                      <a:endParaRPr lang="en-CA" sz="2000" dirty="0">
                        <a:solidFill>
                          <a:srgbClr val="FF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Next</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dirty="0" smtClean="0">
                          <a:solidFill>
                            <a:srgbClr val="000000"/>
                          </a:solidFill>
                          <a:effectLst/>
                          <a:latin typeface="Times New Roman"/>
                          <a:ea typeface="Times New Roman"/>
                          <a:cs typeface="Times New Roman"/>
                        </a:rPr>
                        <a:t>)</a:t>
                      </a:r>
                      <a:r>
                        <a:rPr lang="en-CA" sz="2000" kern="1200" baseline="30000" dirty="0" smtClean="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Times New Roman"/>
                          <a:ea typeface="Times New Roman"/>
                          <a:cs typeface="Times New Roman"/>
                        </a:rPr>
                        <a:t>n/a</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6"/>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Previous</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Times New Roman"/>
                          <a:ea typeface="Times New Roman"/>
                          <a:cs typeface="Times New Roman"/>
                        </a:rPr>
                        <a:t>n/a</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O</a:t>
                      </a:r>
                      <a:r>
                        <a:rPr lang="en-CA" sz="2000" kern="1200" dirty="0">
                          <a:solidFill>
                            <a:srgbClr val="FF0000"/>
                          </a:solidFill>
                          <a:effectLst/>
                          <a:latin typeface="Times New Roman"/>
                          <a:ea typeface="Times New Roman"/>
                          <a:cs typeface="Times New Roman"/>
                        </a:rPr>
                        <a:t>(</a:t>
                      </a:r>
                      <a:r>
                        <a:rPr lang="en-CA" sz="2000" i="1" kern="1200" dirty="0">
                          <a:solidFill>
                            <a:srgbClr val="FF0000"/>
                          </a:solidFill>
                          <a:effectLst/>
                          <a:latin typeface="Times New Roman"/>
                          <a:ea typeface="Times New Roman"/>
                          <a:cs typeface="Times New Roman"/>
                        </a:rPr>
                        <a:t>n</a:t>
                      </a:r>
                      <a:r>
                        <a:rPr lang="en-CA" sz="2000" kern="1200" dirty="0" smtClean="0">
                          <a:solidFill>
                            <a:srgbClr val="FF0000"/>
                          </a:solidFill>
                          <a:effectLst/>
                          <a:latin typeface="Times New Roman"/>
                          <a:ea typeface="Times New Roman"/>
                          <a:cs typeface="Times New Roman"/>
                        </a:rPr>
                        <a:t>)</a:t>
                      </a:r>
                      <a:r>
                        <a:rPr lang="en-CA" sz="2000" kern="1200" baseline="30000" dirty="0" smtClean="0">
                          <a:solidFill>
                            <a:schemeClr val="bg1"/>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smtClean="0">
                          <a:solidFill>
                            <a:srgbClr val="FF0000"/>
                          </a:solidFill>
                          <a:effectLst/>
                          <a:latin typeface="Symbol"/>
                          <a:ea typeface="Times New Roman"/>
                          <a:cs typeface="Times New Roman"/>
                        </a:rPr>
                        <a:t>Q</a:t>
                      </a:r>
                      <a:r>
                        <a:rPr lang="en-CA" sz="2000" kern="1200" dirty="0" smtClean="0">
                          <a:solidFill>
                            <a:srgbClr val="FF0000"/>
                          </a:solidFill>
                          <a:effectLst/>
                          <a:latin typeface="Times New Roman"/>
                          <a:ea typeface="Times New Roman"/>
                          <a:cs typeface="Times New Roman"/>
                        </a:rPr>
                        <a:t>(</a:t>
                      </a:r>
                      <a:r>
                        <a:rPr lang="en-CA" sz="2000" i="1" kern="1200" dirty="0" smtClean="0">
                          <a:solidFill>
                            <a:srgbClr val="FF0000"/>
                          </a:solidFill>
                          <a:effectLst/>
                          <a:latin typeface="Times New Roman"/>
                          <a:ea typeface="Times New Roman"/>
                          <a:cs typeface="Times New Roman"/>
                        </a:rPr>
                        <a:t>n</a:t>
                      </a:r>
                      <a:r>
                        <a:rPr lang="en-CA" sz="2000" kern="1200" dirty="0" smtClean="0">
                          <a:solidFill>
                            <a:srgbClr val="FF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pic>
        <p:nvPicPr>
          <p:cNvPr id="7" name="Picture 5" descr="C:\Users\dwharder\Desktop\l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5007" y="5281223"/>
            <a:ext cx="7044615" cy="75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179388" y="4530133"/>
            <a:ext cx="8191666" cy="707886"/>
          </a:xfrm>
          <a:prstGeom prst="rect">
            <a:avLst/>
          </a:prstGeom>
          <a:noFill/>
        </p:spPr>
        <p:txBody>
          <a:bodyPr wrap="none" rtlCol="0">
            <a:spAutoFit/>
          </a:bodyPr>
          <a:lstStyle/>
          <a:p>
            <a:r>
              <a:rPr lang="en-CA" sz="2000" dirty="0" smtClean="0">
                <a:solidFill>
                  <a:srgbClr val="00B0F0"/>
                </a:solidFill>
              </a:rPr>
              <a:t>By replacing the value in the node in question, we can speed things up</a:t>
            </a:r>
          </a:p>
          <a:p>
            <a:r>
              <a:rPr lang="en-CA" sz="2000" dirty="0">
                <a:solidFill>
                  <a:srgbClr val="00B0F0"/>
                </a:solidFill>
              </a:rPr>
              <a:t> </a:t>
            </a:r>
            <a:r>
              <a:rPr lang="en-CA" sz="2000" dirty="0" smtClean="0">
                <a:solidFill>
                  <a:srgbClr val="00B0F0"/>
                </a:solidFill>
              </a:rPr>
              <a:t> – useful for interviews</a:t>
            </a:r>
            <a:endParaRPr lang="en-CA" sz="2000" dirty="0">
              <a:solidFill>
                <a:srgbClr val="00B0F0"/>
              </a:solidFill>
            </a:endParaRPr>
          </a:p>
        </p:txBody>
      </p:sp>
    </p:spTree>
    <p:extLst>
      <p:ext uri="{BB962C8B-B14F-4D97-AF65-F5344CB8AC3E}">
        <p14:creationId xmlns:p14="http://schemas.microsoft.com/office/powerpoint/2010/main" val="6042180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Doubly linked list</a:t>
            </a:r>
            <a:endParaRPr lang="en-US" dirty="0"/>
          </a:p>
        </p:txBody>
      </p:sp>
      <p:sp>
        <p:nvSpPr>
          <p:cNvPr id="4" name="Footer Placeholder 3"/>
          <p:cNvSpPr>
            <a:spLocks noGrp="1"/>
          </p:cNvSpPr>
          <p:nvPr>
            <p:ph type="ftr" sz="quarter" idx="10"/>
          </p:nvPr>
        </p:nvSpPr>
        <p:spPr/>
        <p:txBody>
          <a:bodyPr/>
          <a:lstStyle/>
          <a:p>
            <a:r>
              <a:rPr lang="en-GB" smtClean="0"/>
              <a:t>4-Array Sorting</a:t>
            </a:r>
            <a:endParaRPr lang="en-GB" dirty="0"/>
          </a:p>
        </p:txBody>
      </p:sp>
      <p:sp>
        <p:nvSpPr>
          <p:cNvPr id="5" name="Slide Number Placeholder 4"/>
          <p:cNvSpPr>
            <a:spLocks noGrp="1"/>
          </p:cNvSpPr>
          <p:nvPr>
            <p:ph type="sldNum" sz="quarter" idx="11"/>
          </p:nvPr>
        </p:nvSpPr>
        <p:spPr/>
        <p:txBody>
          <a:bodyPr/>
          <a:lstStyle/>
          <a:p>
            <a:fld id="{63C8D6E8-E2D4-466A-B54E-56FCD6F950CE}" type="slidenum">
              <a:rPr lang="en-GB" smtClean="0"/>
              <a:pPr/>
              <a:t>9</a:t>
            </a:fld>
            <a:endParaRPr lang="en-GB"/>
          </a:p>
        </p:txBody>
      </p:sp>
      <p:pic>
        <p:nvPicPr>
          <p:cNvPr id="6" name="Picture 6" descr="C:\Users\dwharder\Desktop\l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3727" y="4941168"/>
            <a:ext cx="7044617" cy="1093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Table 6"/>
          <p:cNvGraphicFramePr>
            <a:graphicFrameLocks noGrp="1"/>
          </p:cNvGraphicFramePr>
          <p:nvPr>
            <p:extLst>
              <p:ext uri="{D42A27DB-BD31-4B8C-83A1-F6EECF244321}">
                <p14:modId xmlns:p14="http://schemas.microsoft.com/office/powerpoint/2010/main" val="222252509"/>
              </p:ext>
            </p:extLst>
          </p:nvPr>
        </p:nvGraphicFramePr>
        <p:xfrm>
          <a:off x="611560" y="1556792"/>
          <a:ext cx="7776864" cy="2804160"/>
        </p:xfrm>
        <a:graphic>
          <a:graphicData uri="http://schemas.openxmlformats.org/drawingml/2006/table">
            <a:tbl>
              <a:tblPr/>
              <a:tblGrid>
                <a:gridCol w="1842266">
                  <a:extLst>
                    <a:ext uri="{9D8B030D-6E8A-4147-A177-3AD203B41FA5}">
                      <a16:colId xmlns:a16="http://schemas.microsoft.com/office/drawing/2014/main" val="20000"/>
                    </a:ext>
                  </a:extLst>
                </a:gridCol>
                <a:gridCol w="1958310">
                  <a:extLst>
                    <a:ext uri="{9D8B030D-6E8A-4147-A177-3AD203B41FA5}">
                      <a16:colId xmlns:a16="http://schemas.microsoft.com/office/drawing/2014/main" val="20001"/>
                    </a:ext>
                  </a:extLst>
                </a:gridCol>
                <a:gridCol w="1960064">
                  <a:extLst>
                    <a:ext uri="{9D8B030D-6E8A-4147-A177-3AD203B41FA5}">
                      <a16:colId xmlns:a16="http://schemas.microsoft.com/office/drawing/2014/main" val="20002"/>
                    </a:ext>
                  </a:extLst>
                </a:gridCol>
                <a:gridCol w="2016224">
                  <a:extLst>
                    <a:ext uri="{9D8B030D-6E8A-4147-A177-3AD203B41FA5}">
                      <a16:colId xmlns:a16="http://schemas.microsoft.com/office/drawing/2014/main" val="20003"/>
                    </a:ext>
                  </a:extLst>
                </a:gridCol>
              </a:tblGrid>
              <a:tr h="0">
                <a:tc>
                  <a:txBody>
                    <a:bodyPr/>
                    <a:lstStyle/>
                    <a:p>
                      <a:endParaRPr lang="en-CA" sz="2000" dirty="0">
                        <a:solidFill>
                          <a:srgbClr val="000000"/>
                        </a:solidFill>
                        <a:effectLst/>
                        <a:latin typeface="Arial" panose="020B060402020202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Front/</a:t>
                      </a:r>
                      <a:r>
                        <a:rPr lang="en-CA" sz="2000" kern="1200" dirty="0">
                          <a:solidFill>
                            <a:srgbClr val="000000"/>
                          </a:solidFill>
                          <a:effectLst/>
                          <a:latin typeface="Times New Roman" panose="02020603050405020304" pitchFamily="18" charset="0"/>
                          <a:ea typeface="Times New Roman"/>
                          <a:cs typeface="Times New Roman" panose="02020603050405020304" pitchFamily="18" charset="0"/>
                        </a:rPr>
                        <a:t>1</a:t>
                      </a:r>
                      <a:r>
                        <a:rPr lang="en-CA" sz="2000" kern="1200" baseline="30000" dirty="0">
                          <a:solidFill>
                            <a:srgbClr val="000000"/>
                          </a:solidFill>
                          <a:effectLst/>
                          <a:latin typeface="Arial" panose="020B0604020202020204" pitchFamily="34" charset="0"/>
                          <a:ea typeface="Times New Roman"/>
                          <a:cs typeface="Arial" panose="020B0604020202020204" pitchFamily="34" charset="0"/>
                        </a:rPr>
                        <a:t>st</a:t>
                      </a:r>
                      <a:r>
                        <a:rPr lang="en-CA" sz="2000" kern="1200" dirty="0">
                          <a:solidFill>
                            <a:srgbClr val="000000"/>
                          </a:solidFill>
                          <a:effectLst/>
                          <a:latin typeface="Arial" panose="020B0604020202020204" pitchFamily="34" charset="0"/>
                          <a:ea typeface="Times New Roman"/>
                          <a:cs typeface="Arial" panose="020B0604020202020204" pitchFamily="34" charset="0"/>
                        </a:rPr>
                        <a:t> node </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i="1" dirty="0">
                          <a:solidFill>
                            <a:srgbClr val="000000"/>
                          </a:solidFill>
                          <a:effectLst/>
                          <a:latin typeface="Times New Roman"/>
                          <a:ea typeface="Times New Roman"/>
                          <a:cs typeface="Times New Roman"/>
                        </a:rPr>
                        <a:t>k</a:t>
                      </a:r>
                      <a:r>
                        <a:rPr lang="en-CA" sz="2000" baseline="30000" dirty="0">
                          <a:solidFill>
                            <a:srgbClr val="000000"/>
                          </a:solidFill>
                          <a:effectLst/>
                          <a:latin typeface="Times New Roman"/>
                          <a:ea typeface="Times New Roman"/>
                          <a:cs typeface="Times New Roman"/>
                        </a:rPr>
                        <a:t>th</a:t>
                      </a:r>
                      <a:r>
                        <a:rPr lang="en-CA" sz="2000" dirty="0">
                          <a:solidFill>
                            <a:srgbClr val="000000"/>
                          </a:solidFill>
                          <a:effectLst/>
                          <a:latin typeface="Times New Roman"/>
                          <a:ea typeface="Times New Roman"/>
                          <a:cs typeface="Times New Roman"/>
                        </a:rPr>
                        <a:t> </a:t>
                      </a:r>
                      <a:r>
                        <a:rPr lang="en-CA" sz="2000" dirty="0">
                          <a:solidFill>
                            <a:srgbClr val="000000"/>
                          </a:solidFill>
                          <a:effectLst/>
                          <a:latin typeface="Arial" panose="020B0604020202020204" pitchFamily="34" charset="0"/>
                          <a:ea typeface="Times New Roman"/>
                          <a:cs typeface="Arial" panose="020B0604020202020204" pitchFamily="34" charset="0"/>
                        </a:rPr>
                        <a:t>node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Back/</a:t>
                      </a:r>
                      <a:r>
                        <a:rPr lang="en-CA" sz="2000" i="1" kern="1200" dirty="0">
                          <a:solidFill>
                            <a:srgbClr val="000000"/>
                          </a:solidFill>
                          <a:effectLst/>
                          <a:latin typeface="Times New Roman" panose="02020603050405020304" pitchFamily="18" charset="0"/>
                          <a:ea typeface="Times New Roman"/>
                          <a:cs typeface="Times New Roman" panose="02020603050405020304" pitchFamily="18" charset="0"/>
                        </a:rPr>
                        <a:t>n</a:t>
                      </a:r>
                      <a:r>
                        <a:rPr lang="en-CA" sz="2000" kern="1200" baseline="30000" dirty="0">
                          <a:solidFill>
                            <a:srgbClr val="000000"/>
                          </a:solidFill>
                          <a:effectLst/>
                          <a:latin typeface="Arial" panose="020B0604020202020204" pitchFamily="34" charset="0"/>
                          <a:ea typeface="Times New Roman"/>
                          <a:cs typeface="Arial" panose="020B0604020202020204" pitchFamily="34" charset="0"/>
                        </a:rPr>
                        <a:t>th</a:t>
                      </a:r>
                      <a:r>
                        <a:rPr lang="en-CA" sz="2000" kern="1200" dirty="0">
                          <a:solidFill>
                            <a:srgbClr val="000000"/>
                          </a:solidFill>
                          <a:effectLst/>
                          <a:latin typeface="Arial" panose="020B0604020202020204" pitchFamily="34" charset="0"/>
                          <a:ea typeface="Times New Roman"/>
                          <a:cs typeface="Arial" panose="020B0604020202020204" pitchFamily="34" charset="0"/>
                        </a:rPr>
                        <a:t> node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Find</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kumimoji="0" lang="en-CA" sz="2000" b="0" i="0" u="none" strike="noStrike" kern="1200" cap="none" spc="0" normalizeH="0" baseline="0" noProof="0" dirty="0" smtClean="0">
                          <a:ln>
                            <a:noFill/>
                          </a:ln>
                          <a:solidFill>
                            <a:srgbClr val="FF0000"/>
                          </a:solidFill>
                          <a:effectLst/>
                          <a:uLnTx/>
                          <a:uFillTx/>
                          <a:latin typeface="Symbol"/>
                          <a:ea typeface="Times New Roman"/>
                          <a:cs typeface="Times New Roman"/>
                        </a:rPr>
                        <a:t>O(</a:t>
                      </a:r>
                      <a:r>
                        <a:rPr kumimoji="0" lang="en-CA" sz="2000" b="0" i="1" u="none" strike="noStrike" kern="1200" cap="none" spc="0" normalizeH="0" baseline="0" noProof="0" dirty="0" smtClean="0">
                          <a:ln>
                            <a:noFill/>
                          </a:ln>
                          <a:solidFill>
                            <a:srgbClr val="FF0000"/>
                          </a:solidFill>
                          <a:effectLst/>
                          <a:uLnTx/>
                          <a:uFillTx/>
                          <a:latin typeface="Times New Roman"/>
                          <a:ea typeface="Times New Roman"/>
                          <a:cs typeface="Times New Roman"/>
                        </a:rPr>
                        <a:t>n</a:t>
                      </a:r>
                      <a:r>
                        <a:rPr kumimoji="0" lang="en-CA" sz="2000" b="0" i="0" u="none" strike="noStrike" kern="1200" cap="none" spc="0" normalizeH="0" baseline="0" noProof="0" dirty="0" smtClean="0">
                          <a:ln>
                            <a:noFill/>
                          </a:ln>
                          <a:solidFill>
                            <a:srgbClr val="FF0000"/>
                          </a:solidFill>
                          <a:effectLst/>
                          <a:uLnTx/>
                          <a:uFillTx/>
                          <a:latin typeface="Times New Roman"/>
                          <a:ea typeface="Times New Roman"/>
                          <a:cs typeface="Times New Roman"/>
                        </a:rPr>
                        <a:t>)</a:t>
                      </a:r>
                      <a:r>
                        <a:rPr lang="en-CA" sz="2000" kern="1200" baseline="30000" dirty="0" smtClean="0">
                          <a:solidFill>
                            <a:schemeClr val="bg1"/>
                          </a:solidFill>
                          <a:effectLst/>
                          <a:latin typeface="Times New Roman"/>
                          <a:ea typeface="Times New Roman"/>
                          <a:cs typeface="Times New Roman"/>
                        </a:rPr>
                        <a:t>*</a:t>
                      </a:r>
                      <a:endParaRPr kumimoji="0" lang="en-CA" sz="2000" b="0" i="0" u="none" strike="noStrike" kern="1200" cap="none" spc="0" normalizeH="0" baseline="0" noProof="0" dirty="0" smtClean="0">
                        <a:ln>
                          <a:noFill/>
                        </a:ln>
                        <a:solidFill>
                          <a:srgbClr val="000000"/>
                        </a:solidFill>
                        <a:effectLst/>
                        <a:uLnTx/>
                        <a:uFillTx/>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Insert Before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smtClean="0">
                          <a:solidFill>
                            <a:srgbClr val="00B0F0"/>
                          </a:solidFill>
                          <a:effectLst/>
                          <a:latin typeface="Symbol"/>
                          <a:ea typeface="Times New Roman"/>
                          <a:cs typeface="Times New Roman"/>
                        </a:rPr>
                        <a:t>Q</a:t>
                      </a:r>
                      <a:r>
                        <a:rPr lang="en-CA" sz="2000" kern="1200" dirty="0" smtClean="0">
                          <a:solidFill>
                            <a:srgbClr val="00B0F0"/>
                          </a:solidFill>
                          <a:effectLst/>
                          <a:latin typeface="Times New Roman"/>
                          <a:ea typeface="Times New Roman"/>
                          <a:cs typeface="Times New Roman"/>
                        </a:rPr>
                        <a:t>(</a:t>
                      </a:r>
                      <a:r>
                        <a:rPr lang="en-CA" sz="2000" i="0" kern="1200" dirty="0" smtClean="0">
                          <a:solidFill>
                            <a:srgbClr val="00B0F0"/>
                          </a:solidFill>
                          <a:effectLst/>
                          <a:latin typeface="Times New Roman"/>
                          <a:ea typeface="Times New Roman"/>
                          <a:cs typeface="Times New Roman"/>
                        </a:rPr>
                        <a:t>1</a:t>
                      </a:r>
                      <a:r>
                        <a:rPr lang="en-CA" sz="2000" kern="1200" dirty="0" smtClean="0">
                          <a:solidFill>
                            <a:srgbClr val="00B0F0"/>
                          </a:solidFill>
                          <a:effectLst/>
                          <a:latin typeface="Times New Roman"/>
                          <a:ea typeface="Times New Roman"/>
                          <a:cs typeface="Times New Roman"/>
                        </a:rPr>
                        <a:t>)</a:t>
                      </a:r>
                      <a:r>
                        <a:rPr lang="en-CA" sz="2000" kern="1200" baseline="30000" dirty="0" smtClean="0">
                          <a:solidFill>
                            <a:srgbClr val="00B0F0"/>
                          </a:solidFill>
                          <a:effectLst/>
                          <a:latin typeface="Times New Roman"/>
                          <a:ea typeface="Times New Roman"/>
                          <a:cs typeface="Times New Roman"/>
                        </a:rPr>
                        <a:t>*</a:t>
                      </a:r>
                      <a:endParaRPr lang="en-CA" sz="2000" dirty="0">
                        <a:solidFill>
                          <a:srgbClr val="00B0F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smtClean="0">
                          <a:solidFill>
                            <a:srgbClr val="00B0F0"/>
                          </a:solidFill>
                          <a:effectLst/>
                          <a:latin typeface="Symbol"/>
                          <a:ea typeface="Times New Roman"/>
                          <a:cs typeface="Times New Roman"/>
                        </a:rPr>
                        <a:t>Q</a:t>
                      </a:r>
                      <a:r>
                        <a:rPr lang="en-CA" sz="2000" kern="1200" dirty="0" smtClean="0">
                          <a:solidFill>
                            <a:srgbClr val="00B0F0"/>
                          </a:solidFill>
                          <a:effectLst/>
                          <a:latin typeface="Times New Roman"/>
                          <a:ea typeface="Times New Roman"/>
                          <a:cs typeface="Times New Roman"/>
                        </a:rPr>
                        <a:t>(</a:t>
                      </a:r>
                      <a:r>
                        <a:rPr lang="en-CA" sz="2000" i="0" kern="1200" dirty="0" smtClean="0">
                          <a:solidFill>
                            <a:srgbClr val="00B0F0"/>
                          </a:solidFill>
                          <a:effectLst/>
                          <a:latin typeface="Times New Roman"/>
                          <a:ea typeface="Times New Roman"/>
                          <a:cs typeface="Times New Roman"/>
                        </a:rPr>
                        <a:t>1</a:t>
                      </a:r>
                      <a:r>
                        <a:rPr lang="en-CA" sz="2000" kern="1200" dirty="0" smtClean="0">
                          <a:solidFill>
                            <a:srgbClr val="00B0F0"/>
                          </a:solidFill>
                          <a:effectLst/>
                          <a:latin typeface="Times New Roman"/>
                          <a:ea typeface="Times New Roman"/>
                          <a:cs typeface="Times New Roman"/>
                        </a:rPr>
                        <a:t>)</a:t>
                      </a:r>
                      <a:endParaRPr lang="en-CA" sz="2000" dirty="0">
                        <a:solidFill>
                          <a:srgbClr val="00B0F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Insert After</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dirty="0" smtClean="0">
                          <a:solidFill>
                            <a:srgbClr val="000000"/>
                          </a:solidFill>
                          <a:effectLst/>
                          <a:latin typeface="Times New Roman"/>
                          <a:ea typeface="Times New Roman"/>
                          <a:cs typeface="Times New Roman"/>
                        </a:rPr>
                        <a:t>)</a:t>
                      </a:r>
                      <a:r>
                        <a:rPr lang="en-CA" sz="2000" kern="1200" baseline="30000" dirty="0" smtClean="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Replace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dirty="0" smtClean="0">
                          <a:solidFill>
                            <a:srgbClr val="000000"/>
                          </a:solidFill>
                          <a:effectLst/>
                          <a:latin typeface="Times New Roman"/>
                          <a:ea typeface="Times New Roman"/>
                          <a:cs typeface="Times New Roman"/>
                        </a:rPr>
                        <a:t>)</a:t>
                      </a:r>
                      <a:r>
                        <a:rPr lang="en-CA" sz="2000" kern="1200" baseline="30000" dirty="0" smtClean="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Erase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CA" sz="2000" kern="1200" dirty="0" smtClean="0">
                          <a:solidFill>
                            <a:srgbClr val="00B0F0"/>
                          </a:solidFill>
                          <a:effectLst/>
                          <a:latin typeface="Symbol"/>
                          <a:ea typeface="Times New Roman"/>
                          <a:cs typeface="Times New Roman"/>
                        </a:rPr>
                        <a:t>Q</a:t>
                      </a:r>
                      <a:r>
                        <a:rPr lang="en-CA" sz="2000" kern="1200" dirty="0" smtClean="0">
                          <a:solidFill>
                            <a:srgbClr val="00B0F0"/>
                          </a:solidFill>
                          <a:effectLst/>
                          <a:latin typeface="Times New Roman"/>
                          <a:ea typeface="Times New Roman"/>
                          <a:cs typeface="Times New Roman"/>
                        </a:rPr>
                        <a:t>(</a:t>
                      </a:r>
                      <a:r>
                        <a:rPr lang="en-CA" sz="2000" i="0" kern="1200" dirty="0" smtClean="0">
                          <a:solidFill>
                            <a:srgbClr val="00B0F0"/>
                          </a:solidFill>
                          <a:effectLst/>
                          <a:latin typeface="Times New Roman"/>
                          <a:ea typeface="Times New Roman"/>
                          <a:cs typeface="Times New Roman"/>
                        </a:rPr>
                        <a:t>1</a:t>
                      </a:r>
                      <a:r>
                        <a:rPr lang="en-CA" sz="2000" kern="1200" dirty="0" smtClean="0">
                          <a:solidFill>
                            <a:srgbClr val="00B0F0"/>
                          </a:solidFill>
                          <a:effectLst/>
                          <a:latin typeface="Times New Roman"/>
                          <a:ea typeface="Times New Roman"/>
                          <a:cs typeface="Times New Roman"/>
                        </a:rPr>
                        <a:t>)</a:t>
                      </a:r>
                      <a:r>
                        <a:rPr lang="en-CA" sz="2000" kern="1200" baseline="30000" dirty="0" smtClean="0">
                          <a:solidFill>
                            <a:srgbClr val="00B0F0"/>
                          </a:solidFill>
                          <a:effectLst/>
                          <a:latin typeface="Times New Roman"/>
                          <a:ea typeface="Times New Roman"/>
                          <a:cs typeface="Times New Roman"/>
                        </a:rPr>
                        <a:t>*</a:t>
                      </a:r>
                      <a:r>
                        <a:rPr lang="en-CA" sz="2000" kern="1200" dirty="0" smtClean="0">
                          <a:solidFill>
                            <a:srgbClr val="FF0000"/>
                          </a:solidFill>
                          <a:effectLst/>
                          <a:latin typeface="Times New Roman"/>
                          <a:ea typeface="Times New Roman"/>
                          <a:cs typeface="Times New Roman"/>
                        </a:rPr>
                        <a:t> </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smtClean="0">
                          <a:solidFill>
                            <a:srgbClr val="00B0F0"/>
                          </a:solidFill>
                          <a:effectLst/>
                          <a:latin typeface="Symbol"/>
                          <a:ea typeface="Times New Roman"/>
                          <a:cs typeface="Times New Roman"/>
                        </a:rPr>
                        <a:t>Q</a:t>
                      </a:r>
                      <a:r>
                        <a:rPr lang="en-CA" sz="2000" kern="1200" dirty="0" smtClean="0">
                          <a:solidFill>
                            <a:srgbClr val="00B0F0"/>
                          </a:solidFill>
                          <a:effectLst/>
                          <a:latin typeface="Times New Roman"/>
                          <a:ea typeface="Times New Roman"/>
                          <a:cs typeface="Times New Roman"/>
                        </a:rPr>
                        <a:t>(</a:t>
                      </a:r>
                      <a:r>
                        <a:rPr lang="en-CA" sz="2000" i="0" kern="1200" dirty="0" smtClean="0">
                          <a:solidFill>
                            <a:srgbClr val="00B0F0"/>
                          </a:solidFill>
                          <a:effectLst/>
                          <a:latin typeface="Times New Roman"/>
                          <a:ea typeface="Times New Roman"/>
                          <a:cs typeface="Times New Roman"/>
                        </a:rPr>
                        <a:t>1</a:t>
                      </a:r>
                      <a:r>
                        <a:rPr lang="en-CA" sz="2000" kern="1200" dirty="0" smtClean="0">
                          <a:solidFill>
                            <a:srgbClr val="00B0F0"/>
                          </a:solidFill>
                          <a:effectLst/>
                          <a:latin typeface="Times New Roman"/>
                          <a:ea typeface="Times New Roman"/>
                          <a:cs typeface="Times New Roman"/>
                        </a:rPr>
                        <a:t>)</a:t>
                      </a:r>
                      <a:endParaRPr lang="en-CA" sz="2000" dirty="0">
                        <a:solidFill>
                          <a:srgbClr val="FF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Next</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dirty="0" smtClean="0">
                          <a:solidFill>
                            <a:srgbClr val="000000"/>
                          </a:solidFill>
                          <a:effectLst/>
                          <a:latin typeface="Times New Roman"/>
                          <a:ea typeface="Times New Roman"/>
                          <a:cs typeface="Times New Roman"/>
                        </a:rPr>
                        <a:t>)</a:t>
                      </a:r>
                      <a:r>
                        <a:rPr lang="en-CA" sz="2000" kern="1200" baseline="30000" dirty="0" smtClean="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Times New Roman"/>
                          <a:ea typeface="Times New Roman"/>
                          <a:cs typeface="Times New Roman"/>
                        </a:rPr>
                        <a:t>n/a</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6"/>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Previous</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Times New Roman"/>
                          <a:ea typeface="Times New Roman"/>
                          <a:cs typeface="Times New Roman"/>
                        </a:rPr>
                        <a:t>n/a</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smtClean="0">
                          <a:solidFill>
                            <a:srgbClr val="00B0F0"/>
                          </a:solidFill>
                          <a:effectLst/>
                          <a:latin typeface="Symbol"/>
                          <a:ea typeface="Times New Roman"/>
                          <a:cs typeface="Times New Roman"/>
                        </a:rPr>
                        <a:t>Q</a:t>
                      </a:r>
                      <a:r>
                        <a:rPr lang="en-CA" sz="2000" kern="1200" dirty="0" smtClean="0">
                          <a:solidFill>
                            <a:srgbClr val="00B0F0"/>
                          </a:solidFill>
                          <a:effectLst/>
                          <a:latin typeface="Times New Roman"/>
                          <a:ea typeface="Times New Roman"/>
                          <a:cs typeface="Times New Roman"/>
                        </a:rPr>
                        <a:t>(</a:t>
                      </a:r>
                      <a:r>
                        <a:rPr lang="en-CA" sz="2000" i="0" kern="1200" dirty="0" smtClean="0">
                          <a:solidFill>
                            <a:srgbClr val="00B0F0"/>
                          </a:solidFill>
                          <a:effectLst/>
                          <a:latin typeface="Times New Roman"/>
                          <a:ea typeface="Times New Roman"/>
                          <a:cs typeface="Times New Roman"/>
                        </a:rPr>
                        <a:t>1</a:t>
                      </a:r>
                      <a:r>
                        <a:rPr lang="en-CA" sz="2000" kern="1200" dirty="0" smtClean="0">
                          <a:solidFill>
                            <a:srgbClr val="00B0F0"/>
                          </a:solidFill>
                          <a:effectLst/>
                          <a:latin typeface="Times New Roman"/>
                          <a:ea typeface="Times New Roman"/>
                          <a:cs typeface="Times New Roman"/>
                        </a:rPr>
                        <a:t>)</a:t>
                      </a:r>
                      <a:r>
                        <a:rPr lang="en-CA" sz="2000" kern="1200" baseline="30000" dirty="0" smtClean="0">
                          <a:solidFill>
                            <a:srgbClr val="00B0F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smtClean="0">
                          <a:solidFill>
                            <a:srgbClr val="00B0F0"/>
                          </a:solidFill>
                          <a:effectLst/>
                          <a:latin typeface="Symbol"/>
                          <a:ea typeface="Times New Roman"/>
                          <a:cs typeface="Times New Roman"/>
                        </a:rPr>
                        <a:t>Q</a:t>
                      </a:r>
                      <a:r>
                        <a:rPr lang="en-CA" sz="2000" kern="1200" dirty="0" smtClean="0">
                          <a:solidFill>
                            <a:srgbClr val="00B0F0"/>
                          </a:solidFill>
                          <a:effectLst/>
                          <a:latin typeface="Times New Roman"/>
                          <a:ea typeface="Times New Roman"/>
                          <a:cs typeface="Times New Roman"/>
                        </a:rPr>
                        <a:t>(</a:t>
                      </a:r>
                      <a:r>
                        <a:rPr lang="en-CA" sz="2000" i="0" kern="1200" dirty="0" smtClean="0">
                          <a:solidFill>
                            <a:srgbClr val="00B0F0"/>
                          </a:solidFill>
                          <a:effectLst/>
                          <a:latin typeface="Times New Roman"/>
                          <a:ea typeface="Times New Roman"/>
                          <a:cs typeface="Times New Roman"/>
                        </a:rPr>
                        <a:t>1</a:t>
                      </a:r>
                      <a:r>
                        <a:rPr lang="en-CA" sz="2000" kern="1200" dirty="0" smtClean="0">
                          <a:solidFill>
                            <a:srgbClr val="00B0F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8" name="TextBox 7"/>
          <p:cNvSpPr txBox="1"/>
          <p:nvPr/>
        </p:nvSpPr>
        <p:spPr>
          <a:xfrm>
            <a:off x="395536" y="4509120"/>
            <a:ext cx="8699946" cy="400110"/>
          </a:xfrm>
          <a:prstGeom prst="rect">
            <a:avLst/>
          </a:prstGeom>
          <a:noFill/>
        </p:spPr>
        <p:txBody>
          <a:bodyPr wrap="none" rtlCol="0">
            <a:spAutoFit/>
          </a:bodyPr>
          <a:lstStyle/>
          <a:p>
            <a:r>
              <a:rPr lang="en-CA" sz="2400" baseline="30000" dirty="0" smtClean="0"/>
              <a:t>*</a:t>
            </a:r>
            <a:r>
              <a:rPr lang="en-CA" sz="2000" baseline="30000" dirty="0" smtClean="0"/>
              <a:t> </a:t>
            </a:r>
            <a:r>
              <a:rPr lang="en-CA" sz="2000" dirty="0" smtClean="0"/>
              <a:t>These assume we have already accessed the </a:t>
            </a:r>
            <a:r>
              <a:rPr lang="en-CA" sz="2000" i="1" dirty="0" smtClean="0">
                <a:latin typeface="Times New Roman" panose="02020603050405020304" pitchFamily="18" charset="0"/>
                <a:cs typeface="Times New Roman" panose="02020603050405020304" pitchFamily="18" charset="0"/>
              </a:rPr>
              <a:t>k</a:t>
            </a:r>
            <a:r>
              <a:rPr lang="en-CA" sz="2000" baseline="30000" dirty="0" smtClean="0"/>
              <a:t>th</a:t>
            </a:r>
            <a:r>
              <a:rPr lang="en-CA" sz="2000" dirty="0" smtClean="0"/>
              <a:t> entry—an </a:t>
            </a:r>
            <a:r>
              <a:rPr lang="en-CA" sz="2000" dirty="0" smtClean="0">
                <a:solidFill>
                  <a:srgbClr val="FF0000"/>
                </a:solidFill>
                <a:latin typeface="Times New Roman" panose="02020603050405020304" pitchFamily="18" charset="0"/>
                <a:cs typeface="Times New Roman" panose="02020603050405020304" pitchFamily="18" charset="0"/>
              </a:rPr>
              <a:t>O(</a:t>
            </a:r>
            <a:r>
              <a:rPr lang="en-CA" sz="2000" i="1" dirty="0" smtClean="0">
                <a:solidFill>
                  <a:srgbClr val="FF0000"/>
                </a:solidFill>
                <a:latin typeface="Times New Roman" panose="02020603050405020304" pitchFamily="18" charset="0"/>
                <a:cs typeface="Times New Roman" panose="02020603050405020304" pitchFamily="18" charset="0"/>
              </a:rPr>
              <a:t>n</a:t>
            </a:r>
            <a:r>
              <a:rPr lang="en-CA" sz="2000" dirty="0" smtClean="0">
                <a:solidFill>
                  <a:srgbClr val="FF0000"/>
                </a:solidFill>
                <a:latin typeface="Times New Roman" panose="02020603050405020304" pitchFamily="18" charset="0"/>
                <a:cs typeface="Times New Roman" panose="02020603050405020304" pitchFamily="18" charset="0"/>
              </a:rPr>
              <a:t>)</a:t>
            </a:r>
            <a:r>
              <a:rPr lang="en-CA" sz="2000" dirty="0" smtClean="0"/>
              <a:t> operation</a:t>
            </a:r>
            <a:endParaRPr lang="en-CA" sz="2000" dirty="0"/>
          </a:p>
        </p:txBody>
      </p:sp>
    </p:spTree>
    <p:extLst>
      <p:ext uri="{BB962C8B-B14F-4D97-AF65-F5344CB8AC3E}">
        <p14:creationId xmlns:p14="http://schemas.microsoft.com/office/powerpoint/2010/main" val="4265549168"/>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5354</TotalTime>
  <Words>733</Words>
  <Application>Microsoft Office PowerPoint</Application>
  <PresentationFormat>On-screen Show (4:3)</PresentationFormat>
  <Paragraphs>232</Paragraphs>
  <Slides>16</Slides>
  <Notes>1</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16</vt:i4>
      </vt:variant>
    </vt:vector>
  </HeadingPairs>
  <TitlesOfParts>
    <vt:vector size="30" baseType="lpstr">
      <vt:lpstr>Microsoft JhengHei</vt:lpstr>
      <vt:lpstr>TeXGyreAdventor</vt:lpstr>
      <vt:lpstr>Calibri Light</vt:lpstr>
      <vt:lpstr>Times New Roman</vt:lpstr>
      <vt:lpstr>Wingdings</vt:lpstr>
      <vt:lpstr>Tahoma</vt:lpstr>
      <vt:lpstr>Calibri</vt:lpstr>
      <vt:lpstr>Symbol</vt:lpstr>
      <vt:lpstr>Consolas</vt:lpstr>
      <vt:lpstr>Arial</vt:lpstr>
      <vt:lpstr>SimSun</vt:lpstr>
      <vt:lpstr>Wingdings 2</vt:lpstr>
      <vt:lpstr>Default Design</vt:lpstr>
      <vt:lpstr>Office Theme</vt:lpstr>
      <vt:lpstr>Data Structures</vt:lpstr>
      <vt:lpstr>Agenda </vt:lpstr>
      <vt:lpstr>PowerPoint Presentation</vt:lpstr>
      <vt:lpstr>Circular Linked List</vt:lpstr>
      <vt:lpstr>Advantages of Circular Linked List</vt:lpstr>
      <vt:lpstr>Disadvantages of Circular Linked List</vt:lpstr>
      <vt:lpstr>Time complexity of singly linked list</vt:lpstr>
      <vt:lpstr>Time complexity of singly linked list</vt:lpstr>
      <vt:lpstr>Doubly linked list</vt:lpstr>
      <vt:lpstr>Doubly Linked list</vt:lpstr>
      <vt:lpstr>Doubly linked list </vt:lpstr>
      <vt:lpstr>Practice Problems</vt:lpstr>
      <vt:lpstr>Solution to Problem 1</vt:lpstr>
      <vt:lpstr>Solution to Problem 2</vt:lpstr>
      <vt:lpstr>Solution to Problem 3</vt:lpstr>
      <vt:lpstr>PowerPoint Presentation</vt:lpstr>
    </vt:vector>
  </TitlesOfParts>
  <Company>IPVS - Universität Stuttgart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Grundlagen der Betriebssysteme</dc:title>
  <dc:creator>koldehbs</dc:creator>
  <cp:lastModifiedBy>Subhan Ullah</cp:lastModifiedBy>
  <cp:revision>1204</cp:revision>
  <cp:lastPrinted>2013-10-17T07:59:38Z</cp:lastPrinted>
  <dcterms:created xsi:type="dcterms:W3CDTF">2007-03-29T10:37:57Z</dcterms:created>
  <dcterms:modified xsi:type="dcterms:W3CDTF">2023-09-19T10:57:04Z</dcterms:modified>
</cp:coreProperties>
</file>