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731" r:id="rId2"/>
    <p:sldId id="692" r:id="rId3"/>
    <p:sldId id="693" r:id="rId4"/>
    <p:sldId id="690" r:id="rId5"/>
    <p:sldId id="694" r:id="rId6"/>
    <p:sldId id="695" r:id="rId7"/>
    <p:sldId id="706" r:id="rId8"/>
    <p:sldId id="697" r:id="rId9"/>
    <p:sldId id="696" r:id="rId10"/>
    <p:sldId id="698" r:id="rId11"/>
    <p:sldId id="700" r:id="rId12"/>
    <p:sldId id="701" r:id="rId13"/>
    <p:sldId id="702" r:id="rId14"/>
    <p:sldId id="703" r:id="rId15"/>
    <p:sldId id="704" r:id="rId16"/>
    <p:sldId id="707" r:id="rId17"/>
    <p:sldId id="705" r:id="rId18"/>
    <p:sldId id="708" r:id="rId19"/>
    <p:sldId id="709" r:id="rId20"/>
    <p:sldId id="710" r:id="rId21"/>
    <p:sldId id="715" r:id="rId22"/>
    <p:sldId id="711" r:id="rId23"/>
    <p:sldId id="712" r:id="rId24"/>
    <p:sldId id="714" r:id="rId25"/>
    <p:sldId id="713" r:id="rId26"/>
    <p:sldId id="717" r:id="rId27"/>
    <p:sldId id="718" r:id="rId28"/>
    <p:sldId id="716" r:id="rId29"/>
    <p:sldId id="719" r:id="rId30"/>
    <p:sldId id="725" r:id="rId31"/>
    <p:sldId id="720" r:id="rId32"/>
    <p:sldId id="724" r:id="rId33"/>
    <p:sldId id="722" r:id="rId34"/>
    <p:sldId id="723" r:id="rId35"/>
    <p:sldId id="729" r:id="rId36"/>
    <p:sldId id="728" r:id="rId37"/>
    <p:sldId id="733" r:id="rId38"/>
    <p:sldId id="734" r:id="rId39"/>
    <p:sldId id="735" r:id="rId40"/>
    <p:sldId id="736" r:id="rId41"/>
    <p:sldId id="737" r:id="rId42"/>
    <p:sldId id="738" r:id="rId43"/>
    <p:sldId id="739" r:id="rId44"/>
    <p:sldId id="740" r:id="rId45"/>
    <p:sldId id="741" r:id="rId46"/>
    <p:sldId id="742" r:id="rId47"/>
    <p:sldId id="743" r:id="rId48"/>
    <p:sldId id="744" r:id="rId49"/>
    <p:sldId id="745" r:id="rId50"/>
    <p:sldId id="746" r:id="rId51"/>
    <p:sldId id="747" r:id="rId52"/>
    <p:sldId id="748" r:id="rId53"/>
    <p:sldId id="749" r:id="rId54"/>
    <p:sldId id="727" r:id="rId5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ＭＳ Ｐゴシック" panose="020B0600070205080204" pitchFamily="34" charset="-128"/>
      <p:regular r:id="rId61"/>
    </p:embeddedFont>
    <p:embeddedFont>
      <p:font typeface="Tahoma" panose="020B0604030504040204" pitchFamily="34" charset="0"/>
      <p:regular r:id="rId62"/>
      <p:bold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7673" autoAdjust="0"/>
  </p:normalViewPr>
  <p:slideViewPr>
    <p:cSldViewPr>
      <p:cViewPr varScale="1">
        <p:scale>
          <a:sx n="67" d="100"/>
          <a:sy n="67" d="100"/>
        </p:scale>
        <p:origin x="199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704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13BAE-5640-470F-964D-5ECE0592F86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5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E3224-89AA-40D8-ADF0-7A314EC112B9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31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2161A-F4EE-439B-91B2-B42D1A61805E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87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4776-848E-45D8-863B-4AF41D83B834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14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E7085-DD3D-4CEE-931C-0C0196C96E60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92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F4931-05F3-4A7C-992A-065641E1B274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2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7F89D6-7EE4-48FE-8C89-E3FB5A0419F4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8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5BC42-4450-4192-89E2-0ED186877014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494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5AFF7-ECF2-4166-9786-C19E53960243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81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E0200-01FD-4C03-9A88-DFA3A17BCE9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42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4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60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6C4A0D-0851-460F-8851-C71DE37BEB9D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69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C256D-7267-4506-8089-8DC80110EEC0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25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EB880-F38F-41AC-9F75-2ADC10646BA9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BDAB3-8093-4457-A9B7-4EB4E4410EA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76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BE0E6-2E3B-4A11-BCB7-67DCADAAB645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71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9C555-BCB5-4B0E-8698-A408E1D648CA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6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27AC6-07D0-4372-9150-86EF4850C042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9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Week7_Lecture1</a:t>
            </a:r>
          </a:p>
          <a:p>
            <a:pPr marL="97631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400" b="1" dirty="0" smtClean="0"/>
              <a:t>				</a:t>
            </a: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r>
              <a:rPr lang="de-DE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Stacks</a:t>
            </a:r>
          </a:p>
          <a:p>
            <a:pPr marL="97631" indent="0" algn="ctr">
              <a:buNone/>
            </a:pPr>
            <a:r>
              <a:rPr lang="en-US" sz="2400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</a:t>
            </a: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400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82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09" y="693392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93392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begins execution an </a:t>
            </a:r>
            <a:r>
              <a:rPr lang="en-US" dirty="0">
                <a:solidFill>
                  <a:srgbClr val="0070C0"/>
                </a:solidFill>
              </a:rPr>
              <a:t>activation record </a:t>
            </a:r>
            <a:r>
              <a:rPr lang="en-US" dirty="0"/>
              <a:t>is created to store the current execution environment for that function</a:t>
            </a:r>
          </a:p>
          <a:p>
            <a:endParaRPr lang="en-US" dirty="0"/>
          </a:p>
          <a:p>
            <a:r>
              <a:rPr lang="en-US" dirty="0"/>
              <a:t>Activation record contains all the necessary information about a function call, including</a:t>
            </a:r>
          </a:p>
          <a:p>
            <a:pPr lvl="1"/>
            <a:r>
              <a:rPr lang="en-US" dirty="0"/>
              <a:t>Parameters passed by the caller function</a:t>
            </a:r>
          </a:p>
          <a:p>
            <a:pPr lvl="1"/>
            <a:r>
              <a:rPr lang="en-US" dirty="0"/>
              <a:t>Local variables </a:t>
            </a:r>
          </a:p>
          <a:p>
            <a:pPr lvl="1"/>
            <a:r>
              <a:rPr lang="en-US" dirty="0"/>
              <a:t>Content of the registers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Callee</a:t>
            </a:r>
            <a:r>
              <a:rPr lang="en-US" dirty="0"/>
              <a:t>) Function’s return value(s) </a:t>
            </a:r>
          </a:p>
          <a:p>
            <a:pPr lvl="1"/>
            <a:r>
              <a:rPr lang="en-US" dirty="0"/>
              <a:t>Return address of the caller function</a:t>
            </a:r>
          </a:p>
          <a:p>
            <a:pPr lvl="2"/>
            <a:r>
              <a:rPr lang="en-US" dirty="0"/>
              <a:t>Address of instruction following the function call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Each invocation </a:t>
            </a:r>
            <a:r>
              <a:rPr lang="en-US" dirty="0"/>
              <a:t>of a function has its </a:t>
            </a:r>
            <a:r>
              <a:rPr lang="en-US" dirty="0">
                <a:solidFill>
                  <a:srgbClr val="0070C0"/>
                </a:solidFill>
              </a:rPr>
              <a:t>own activation record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Recursive/Multiple calls </a:t>
            </a:r>
            <a:r>
              <a:rPr lang="en-US" dirty="0"/>
              <a:t>to the functions require </a:t>
            </a:r>
            <a:r>
              <a:rPr lang="en-US" dirty="0">
                <a:solidFill>
                  <a:srgbClr val="0070C0"/>
                </a:solidFill>
              </a:rPr>
              <a:t>several activation records </a:t>
            </a:r>
            <a:r>
              <a:rPr lang="en-US" dirty="0"/>
              <a:t>to exist simultaneously</a:t>
            </a:r>
          </a:p>
          <a:p>
            <a:pPr lvl="3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function returns </a:t>
            </a:r>
            <a:r>
              <a:rPr lang="en-US" dirty="0"/>
              <a:t>only after </a:t>
            </a:r>
            <a:r>
              <a:rPr lang="en-US" dirty="0">
                <a:solidFill>
                  <a:srgbClr val="0070C0"/>
                </a:solidFill>
              </a:rPr>
              <a:t>all functions it calls have returned </a:t>
            </a:r>
            <a:r>
              <a:rPr lang="en-US" dirty="0"/>
              <a:t>Last In First Out (LIFO) behavior</a:t>
            </a:r>
          </a:p>
          <a:p>
            <a:pPr lvl="3"/>
            <a:endParaRPr lang="en-US" dirty="0"/>
          </a:p>
          <a:p>
            <a:r>
              <a:rPr lang="en-US" dirty="0"/>
              <a:t>A program/OS keeps track of all the functions that have been called using </a:t>
            </a:r>
            <a:r>
              <a:rPr lang="en-US" dirty="0">
                <a:solidFill>
                  <a:srgbClr val="0070C0"/>
                </a:solidFill>
              </a:rPr>
              <a:t>run-time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f1(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…</a:t>
            </a:r>
          </a:p>
          <a:p>
            <a:pPr lvl="1"/>
            <a:r>
              <a:rPr lang="en-US" dirty="0"/>
              <a:t>Copy of activation record pushed onto run-time stack</a:t>
            </a:r>
          </a:p>
          <a:p>
            <a:pPr lvl="1"/>
            <a:r>
              <a:rPr lang="en-US" dirty="0"/>
              <a:t>Arguments copied into parameter spaces</a:t>
            </a:r>
          </a:p>
          <a:p>
            <a:pPr lvl="1"/>
            <a:r>
              <a:rPr lang="en-US" dirty="0"/>
              <a:t>Control transferred to starting address of body of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091" y="5474313"/>
            <a:ext cx="59766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 denotes that when execution of main() is completed, it returns to the operating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3114" y="3300171"/>
            <a:ext cx="14623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value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4239" y="2832242"/>
            <a:ext cx="7227062" cy="2525403"/>
            <a:chOff x="1054239" y="2832242"/>
            <a:chExt cx="7227062" cy="252540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4239" y="2832242"/>
              <a:ext cx="7227062" cy="252540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910234" y="3496362"/>
              <a:ext cx="17603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495" y="3300172"/>
              <a:ext cx="146231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154" y="3300171"/>
              <a:ext cx="14438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Return value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608" y="3573704"/>
              <a:ext cx="146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f1(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9042" y="4495840"/>
            <a:ext cx="5814958" cy="23639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100" y="1155935"/>
            <a:ext cx="4572976" cy="159796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1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implementations of stack data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Static, i.e., fixed size implementation using arrays</a:t>
            </a:r>
          </a:p>
          <a:p>
            <a:endParaRPr lang="en-US" dirty="0"/>
          </a:p>
          <a:p>
            <a:pPr lvl="1"/>
            <a:r>
              <a:rPr lang="en-US" dirty="0"/>
              <a:t>Dynamic implementation using linked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Array-based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stored in contiguous cells of an array</a:t>
            </a:r>
          </a:p>
          <a:p>
            <a:endParaRPr lang="en-US" dirty="0"/>
          </a:p>
          <a:p>
            <a:r>
              <a:rPr lang="en-US" dirty="0"/>
              <a:t>New elements can be inserted to the top of the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91880" y="5269682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1880" y="4752157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91880" y="42965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+mn-lt"/>
                <a:cs typeface="Times New Roman" panose="02020603050405020304" pitchFamily="18" charset="0"/>
              </a:rPr>
              <a:t>Last Element</a:t>
            </a:r>
            <a:endParaRPr lang="en-US" altLang="en-US" sz="200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1880" y="3840932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91880" y="3380557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>
                <a:latin typeface="+mn-lt"/>
                <a:cs typeface="Times New Roman" panose="02020603050405020304" pitchFamily="18" charset="0"/>
              </a:rPr>
              <a:t>Second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91880" y="2924944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First Element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491880" y="29249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491880" y="578720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4918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30280" y="2924944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491880" y="33805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491880" y="384093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491880" y="4296544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491880" y="4752157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91880" y="5269682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006480" y="292494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006480" y="4829944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158880" y="360118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158880" y="5121855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017937" y="5314878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836962" y="2955104"/>
            <a:ext cx="1590675" cy="400050"/>
            <a:chOff x="1110" y="2981"/>
            <a:chExt cx="1002" cy="252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First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</a:t>
            </a:r>
          </a:p>
          <a:p>
            <a:pPr lvl="1"/>
            <a:r>
              <a:rPr lang="en-US" altLang="en-US" dirty="0"/>
              <a:t>Every PUSH and POP requires moving the entire array up and down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95936" y="23991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95936" y="19419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95936" y="2856384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95936" y="3313584"/>
            <a:ext cx="990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95936" y="4227984"/>
            <a:ext cx="990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000">
              <a:latin typeface="+mn-lt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95936" y="1484784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>
                <a:latin typeface="+mn-lt"/>
              </a:rPr>
              <a:t>1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95936" y="1484784"/>
            <a:ext cx="990600" cy="914400"/>
            <a:chOff x="384" y="1824"/>
            <a:chExt cx="624" cy="576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8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4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2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40" y="1776"/>
            <a:chExt cx="624" cy="864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40" y="23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+mn-lt"/>
                </a:rPr>
                <a:t>1</a:t>
              </a:r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1440" y="1776"/>
              <a:ext cx="624" cy="576"/>
              <a:chOff x="384" y="1824"/>
              <a:chExt cx="624" cy="576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3</a:t>
                </a:r>
              </a:p>
            </p:txBody>
          </p:sp>
        </p:grp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3995936" y="1484784"/>
            <a:ext cx="990600" cy="1371600"/>
            <a:chOff x="1488" y="2016"/>
            <a:chExt cx="624" cy="864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488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GB" altLang="en-US" sz="2000">
                <a:latin typeface="+mn-lt"/>
              </a:endParaRP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488" y="2016"/>
              <a:ext cx="624" cy="576"/>
              <a:chOff x="384" y="1824"/>
              <a:chExt cx="624" cy="576"/>
            </a:xfrm>
          </p:grpSpPr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84" y="2112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62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 rot="5400000">
            <a:off x="4183879" y="353432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9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Better Solution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Idea</a:t>
            </a:r>
          </a:p>
          <a:p>
            <a:r>
              <a:rPr lang="en-US" dirty="0"/>
              <a:t>Anchor the top of the stack at the bottom of the array</a:t>
            </a:r>
          </a:p>
          <a:p>
            <a:r>
              <a:rPr lang="en-US" dirty="0"/>
              <a:t>Let the stack grow towards the top of the array</a:t>
            </a:r>
          </a:p>
          <a:p>
            <a:r>
              <a:rPr lang="en-US" dirty="0"/>
              <a:t>Top indicates the current position of the first stack element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47876" y="3613498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7876" y="3095973"/>
            <a:ext cx="2438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40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47876" y="3661833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Last Element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647876" y="2184748"/>
            <a:ext cx="24384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en-GB" altLang="en-US" sz="2000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09777" y="2631191"/>
            <a:ext cx="2438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Second Element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09777" y="2175578"/>
            <a:ext cx="24384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First Element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47876" y="12687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647876" y="413102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6478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6086276" y="1268760"/>
            <a:ext cx="0" cy="2862263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647876" y="17243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647876" y="218474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47876" y="2640360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647876" y="3095973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647876" y="3613498"/>
            <a:ext cx="243840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+mn-lt"/>
            </a:endParaRP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189370" y="2306204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6183760" y="1235556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sz="2400">
              <a:latin typeface="+mn-lt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59301" y="2982449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List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36160" y="1527467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Empty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173933" y="3658694"/>
            <a:ext cx="1473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>
                <a:latin typeface="+mn-lt"/>
              </a:rPr>
              <a:t>maxlength</a:t>
            </a:r>
            <a:endParaRPr lang="en-US" altLang="en-US" sz="2000" dirty="0">
              <a:latin typeface="+mn-lt"/>
            </a:endParaRP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1967555" y="2184748"/>
            <a:ext cx="1590675" cy="400050"/>
            <a:chOff x="1110" y="2981"/>
            <a:chExt cx="1002" cy="252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440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1110" y="2981"/>
              <a:ext cx="5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n-lt"/>
                </a:rPr>
                <a:t>top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65407" y="3140968"/>
            <a:ext cx="242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09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special kind of list </a:t>
            </a:r>
          </a:p>
          <a:p>
            <a:pPr lvl="1"/>
            <a:r>
              <a:rPr lang="en-US" dirty="0"/>
              <a:t>Insertion and deletions takes place at one end called </a:t>
            </a:r>
            <a:r>
              <a:rPr lang="en-US" dirty="0">
                <a:solidFill>
                  <a:srgbClr val="0070C0"/>
                </a:solidFill>
              </a:rPr>
              <a:t>top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 names</a:t>
            </a:r>
          </a:p>
          <a:p>
            <a:pPr lvl="1"/>
            <a:r>
              <a:rPr lang="en-US" dirty="0"/>
              <a:t>Push down list</a:t>
            </a:r>
          </a:p>
          <a:p>
            <a:pPr lvl="1"/>
            <a:r>
              <a:rPr lang="en-US" dirty="0"/>
              <a:t>Last In First Out (LIFO)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INTSTACK_H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#define INTSTACK_H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private: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top;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public: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~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 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pop(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&amp;);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endif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size)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//constructor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[size]; 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size; 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top = -1;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Destructor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//destructor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[]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  <a:p>
            <a:pPr marL="40005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status;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(top ==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stackSize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- 1)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status = true;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status = false;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status;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return (top == stackSize-1);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/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cs typeface="Courier New" panose="02070309020205020404" pitchFamily="49" charset="0"/>
              </a:rPr>
              <a:t> function </a:t>
            </a:r>
          </a:p>
          <a:p>
            <a:pPr marL="40005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(top == -1);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285750"/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inserts the argument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onto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1892709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::push(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"The stack is full.\n";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top++;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[top]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– Code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86409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removes the value from top of the stack and returns it as a reference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91680" y="2333119"/>
            <a:ext cx="5472956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IntStack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::pop(</a:t>
            </a:r>
            <a:r>
              <a:rPr 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&lt;&lt; "The stack is empty.\n";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stackArray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[top];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top--;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29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508104" y="2928915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508104" y="328895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08104" y="364899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08104" y="4009035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6177" y="290438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177" y="32856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177" y="3626314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6177" y="4007537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5889" y="2904385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63897" y="3108935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54389" y="2969709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3722" y="3418155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22895" y="2892264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22895" y="3401055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22895" y="29011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4914" y="34170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96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97448" y="34619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0637" y="4062365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408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760638" y="2973787"/>
            <a:ext cx="411938" cy="1453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760638" y="333382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638" y="369386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60638" y="4053907"/>
            <a:ext cx="411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711" y="29492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68711" y="33304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8711" y="3671186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68711" y="4052409"/>
            <a:ext cx="495672" cy="37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423" y="2949257"/>
            <a:ext cx="137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stackArray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16431" y="3153807"/>
            <a:ext cx="644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06923" y="3014581"/>
            <a:ext cx="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463027"/>
            <a:ext cx="13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stackSize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075429" y="2937136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75429" y="3445927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32059" y="2946058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0895" y="3461922"/>
            <a:ext cx="3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08625" y="2950755"/>
            <a:ext cx="39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60638" y="3342082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68721" y="3693867"/>
            <a:ext cx="44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1859" y="1638303"/>
            <a:ext cx="8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77919" y="1622308"/>
            <a:ext cx="452462" cy="401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86491" y="1638303"/>
            <a:ext cx="54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Freeform 30"/>
          <p:cNvSpPr/>
          <p:nvPr/>
        </p:nvSpPr>
        <p:spPr>
          <a:xfrm>
            <a:off x="5905290" y="1949824"/>
            <a:ext cx="589639" cy="1008529"/>
          </a:xfrm>
          <a:custGeom>
            <a:avLst/>
            <a:gdLst>
              <a:gd name="connsiteX0" fmla="*/ 51757 w 589639"/>
              <a:gd name="connsiteY0" fmla="*/ 1008529 h 1008529"/>
              <a:gd name="connsiteX1" fmla="*/ 51757 w 589639"/>
              <a:gd name="connsiteY1" fmla="*/ 403411 h 1008529"/>
              <a:gd name="connsiteX2" fmla="*/ 589639 w 589639"/>
              <a:gd name="connsiteY2" fmla="*/ 0 h 100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9" h="1008529">
                <a:moveTo>
                  <a:pt x="51757" y="1008529"/>
                </a:moveTo>
                <a:cubicBezTo>
                  <a:pt x="6933" y="790014"/>
                  <a:pt x="-37890" y="571499"/>
                  <a:pt x="51757" y="403411"/>
                </a:cubicBezTo>
                <a:cubicBezTo>
                  <a:pt x="141404" y="235323"/>
                  <a:pt x="365521" y="117661"/>
                  <a:pt x="589639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97" y="1124744"/>
            <a:ext cx="5959846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IntStack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stack(4);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"Pushing Integers\n";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"Popping...\n";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catchVar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4806628" y="1196752"/>
            <a:ext cx="385192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Pushing Integers</a:t>
            </a:r>
          </a:p>
          <a:p>
            <a:r>
              <a:rPr lang="en-US" dirty="0"/>
              <a:t>Popping… 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75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Pointer-based Implementation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on floor</a:t>
            </a:r>
          </a:p>
          <a:p>
            <a:endParaRPr lang="en-US" dirty="0"/>
          </a:p>
          <a:p>
            <a:r>
              <a:rPr lang="en-US" dirty="0"/>
              <a:t>Dishes on a shelf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02" y="3789040"/>
            <a:ext cx="3182321" cy="209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8" y="3564654"/>
            <a:ext cx="2539682" cy="253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89" y="3707296"/>
            <a:ext cx="1986600" cy="225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0" y="1438392"/>
            <a:ext cx="2064000" cy="20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Pointer-based Implementation of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can expand or shrink with each </a:t>
            </a:r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operation	</a:t>
            </a:r>
          </a:p>
          <a:p>
            <a:r>
              <a:rPr lang="en-US" dirty="0">
                <a:solidFill>
                  <a:srgbClr val="0070C0"/>
                </a:solidFill>
              </a:rPr>
              <a:t>Push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operate</a:t>
            </a:r>
            <a:r>
              <a:rPr lang="en-US" dirty="0"/>
              <a:t> only on the </a:t>
            </a:r>
            <a:r>
              <a:rPr lang="en-US" dirty="0">
                <a:solidFill>
                  <a:srgbClr val="0070C0"/>
                </a:solidFill>
              </a:rPr>
              <a:t>header cell</a:t>
            </a:r>
            <a:r>
              <a:rPr lang="en-US" dirty="0"/>
              <a:t>, i.e., the first cell of  the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10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716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384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6290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695876" y="378904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86476" y="378904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096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x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8670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y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8002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8576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762676" y="3408040"/>
            <a:ext cx="30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6000">
                <a:latin typeface="+mn-lt"/>
              </a:rPr>
              <a:t>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48276" y="386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z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742876" y="40938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980876" y="3798565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2098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*next;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Push(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Pop(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returns true if the stack is empty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9752" y="2471618"/>
            <a:ext cx="4032622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(top==NULL)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/>
              <a:t>function inserts a node at the top/head of the stack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420888"/>
            <a:ext cx="4897066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node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=new node;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-&gt;next=top;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33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Implementation – Code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7606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dirty="0"/>
              <a:t>function deletes the node from the top of the stack and returns its data by 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23467" y="2086462"/>
            <a:ext cx="4897066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Stack:Pop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&lt;&lt;“underflow error”;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indent="-5715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top-&gt;data;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top = top-&gt;next;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indent="-5715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5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(</a:t>
            </a:r>
            <a:r>
              <a:rPr lang="en-US" smtClean="0"/>
              <a:t>Array implementation)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6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9" descr="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43608" y="120603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 one-ended arrays, all operations at the back are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7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(linked list implementation)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1720840"/>
            <a:ext cx="6246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Operations at the front of a singly linked list are all </a:t>
            </a:r>
            <a:r>
              <a:rPr lang="en-CA" sz="2400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 </a:t>
            </a:r>
            <a:r>
              <a:rPr lang="en-US" sz="2400" dirty="0">
                <a:latin typeface="Arial" charset="0"/>
                <a:cs typeface="Arial" charset="0"/>
              </a:rPr>
              <a:t>desired </a:t>
            </a:r>
            <a:r>
              <a:rPr lang="en-US" sz="2400" dirty="0" err="1">
                <a:latin typeface="Arial" charset="0"/>
                <a:cs typeface="Arial" charset="0"/>
              </a:rPr>
              <a:t>behaviour</a:t>
            </a:r>
            <a:r>
              <a:rPr lang="en-US" sz="2400" dirty="0">
                <a:latin typeface="Arial" charset="0"/>
                <a:cs typeface="Arial" charset="0"/>
              </a:rPr>
              <a:t> of an Abstract Stack may be reproduced by performing all operations at the front</a:t>
            </a:r>
            <a:endParaRPr lang="en-CA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80311"/>
              </p:ext>
            </p:extLst>
          </p:nvPr>
        </p:nvGraphicFramePr>
        <p:xfrm>
          <a:off x="2943771" y="3313758"/>
          <a:ext cx="3364087" cy="148431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5" descr="C:\Users\dwharder\Desktop\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08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first example will demonstrate parsing XHTML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will show how stacks may be used to parse an XHTML document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You will use XHTML (and more generally XML and other markup languages) in the workplace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0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A </a:t>
            </a:r>
            <a:r>
              <a:rPr lang="en-US" i="1" smtClean="0">
                <a:latin typeface="Arial" charset="0"/>
                <a:cs typeface="Arial" charset="0"/>
              </a:rPr>
              <a:t>markup language</a:t>
            </a:r>
            <a:r>
              <a:rPr lang="en-US" smtClean="0">
                <a:latin typeface="Arial" charset="0"/>
                <a:cs typeface="Arial" charset="0"/>
              </a:rPr>
              <a:t> is a means of annotating a document to given context to the text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annotations give information about the structure or presentation of the text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The best known example is HTML, or HyperText Markup Language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We will look at XHTML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8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>
                <a:latin typeface="Arial" charset="0"/>
                <a:cs typeface="Arial" charset="0"/>
              </a:rPr>
              <a:t>	XHTML is made of nested</a:t>
            </a:r>
          </a:p>
          <a:p>
            <a:pPr lvl="1"/>
            <a:r>
              <a:rPr lang="en-US" i="1" dirty="0" smtClean="0">
                <a:latin typeface="Arial" charset="0"/>
                <a:cs typeface="Arial" charset="0"/>
              </a:rPr>
              <a:t>opening tags</a:t>
            </a:r>
            <a:r>
              <a:rPr lang="en-US" dirty="0" smtClean="0">
                <a:latin typeface="Arial" charset="0"/>
                <a:cs typeface="Arial" charset="0"/>
              </a:rPr>
              <a:t>, e.g., 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Arial" charset="0"/>
                <a:cs typeface="Arial" charset="0"/>
              </a:rPr>
              <a:t>, and</a:t>
            </a:r>
            <a:endParaRPr lang="en-US" sz="2400" b="1" dirty="0" smtClean="0">
              <a:latin typeface="Courier New" pitchFamily="49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matching </a:t>
            </a:r>
            <a:r>
              <a:rPr lang="en-US" i="1" dirty="0" smtClean="0">
                <a:latin typeface="Arial" charset="0"/>
                <a:cs typeface="Arial" charset="0"/>
              </a:rPr>
              <a:t>closing tags</a:t>
            </a:r>
            <a:r>
              <a:rPr lang="en-US" dirty="0" smtClean="0">
                <a:latin typeface="Arial" charset="0"/>
                <a:cs typeface="Arial" charset="0"/>
              </a:rPr>
              <a:t>, e.g.,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&lt;head&gt;&lt;title&gt;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lvl="2">
              <a:buFontTx/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&lt;body&gt;&lt;p&gt;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This appears in the 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browser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&lt;/p&gt;&lt;/body&gt;</a:t>
            </a:r>
          </a:p>
          <a:p>
            <a:pPr lvl="2"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6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ADT emphasizes specific operations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an explicit linear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Insertions and removals are performed individually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Inserted objects are pushed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Top of the stack is the most recently pushed object onto the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an object is popped from the stack, the current top is erased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i="1" smtClean="0">
                <a:latin typeface="Arial" charset="0"/>
                <a:cs typeface="Arial" charset="0"/>
              </a:rPr>
              <a:t>	Nesting</a:t>
            </a:r>
            <a:r>
              <a:rPr lang="en-US" smtClean="0">
                <a:latin typeface="Arial" charset="0"/>
                <a:cs typeface="Arial" charset="0"/>
              </a:rPr>
              <a:t> indicates that any closing tag must match the most </a:t>
            </a:r>
            <a:r>
              <a:rPr lang="en-US" u="sng" smtClean="0">
                <a:latin typeface="Arial" charset="0"/>
                <a:cs typeface="Arial" charset="0"/>
              </a:rPr>
              <a:t>recent</a:t>
            </a:r>
            <a:r>
              <a:rPr lang="en-US" smtClean="0">
                <a:latin typeface="Arial" charset="0"/>
                <a:cs typeface="Arial" charset="0"/>
              </a:rPr>
              <a:t> opening tag</a:t>
            </a:r>
          </a:p>
          <a:p>
            <a:pPr>
              <a:buFont typeface="Arial" charset="0"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Strategy for parsing XHTML: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read though the XHTML linearly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place the opening tags in a stack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when a closing tag is encountered, check that it matches what is on top of the stack and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8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pPr>
              <a:buFontTx/>
              <a:buNone/>
            </a:pPr>
            <a:endParaRPr lang="en-US" sz="1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5087" name="Group 31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9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&lt;head&gt;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6108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2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8156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9181" name="Group 29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86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4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2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Graphically, the stack operations are viewed as follows: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9" name="Picture 4" descr="C:\Users\dwharder\Desktop\s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2349500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C:\Users\dwharder\Desktop\s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1575" y="2466975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Users\dwharder\Desktop\s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7888" y="2352675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7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532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4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Hello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Arial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 smtClean="0">
                <a:latin typeface="Courier New" pitchFamily="49" charset="0"/>
                <a:cs typeface="Arial" charset="0"/>
              </a:rPr>
              <a:t>.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 smtClean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3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We are finished parsing, and the stack is empty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mtClean="0">
                <a:latin typeface="Arial" charset="0"/>
                <a:cs typeface="Arial" charset="0"/>
              </a:rPr>
              <a:t>	Possible errors: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closing tag which does not match the opening tag on top of the stack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a closing tag when the stack is empty</a:t>
            </a:r>
          </a:p>
          <a:p>
            <a:pPr lvl="1"/>
            <a:r>
              <a:rPr lang="en-US" smtClean="0">
                <a:latin typeface="Arial" charset="0"/>
                <a:cs typeface="Arial" charset="0"/>
              </a:rPr>
              <a:t>the stack is not empty at the end of the document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2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74" y="1966673"/>
            <a:ext cx="6096851" cy="342947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8-Stack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– Operations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MAKENULL(S)</a:t>
            </a:r>
          </a:p>
          <a:p>
            <a:pPr lvl="1"/>
            <a:r>
              <a:rPr lang="en-US" dirty="0"/>
              <a:t>Make Stack S be an empty stack</a:t>
            </a:r>
          </a:p>
          <a:p>
            <a:pPr lvl="3"/>
            <a:endParaRPr lang="en-US" dirty="0"/>
          </a:p>
          <a:p>
            <a:r>
              <a:rPr lang="en-US" dirty="0"/>
              <a:t>TOP(S)</a:t>
            </a:r>
          </a:p>
          <a:p>
            <a:pPr lvl="1"/>
            <a:r>
              <a:rPr lang="en-US" dirty="0"/>
              <a:t>Return the element at the top of stack S</a:t>
            </a:r>
          </a:p>
          <a:p>
            <a:pPr lvl="3"/>
            <a:endParaRPr lang="en-US" dirty="0"/>
          </a:p>
          <a:p>
            <a:r>
              <a:rPr lang="en-US" dirty="0"/>
              <a:t>POP(S)</a:t>
            </a:r>
          </a:p>
          <a:p>
            <a:pPr lvl="1"/>
            <a:r>
              <a:rPr lang="en-US" dirty="0"/>
              <a:t>Remove the top element of the stack</a:t>
            </a:r>
          </a:p>
          <a:p>
            <a:pPr lvl="4"/>
            <a:endParaRPr lang="en-US" dirty="0"/>
          </a:p>
          <a:p>
            <a:r>
              <a:rPr lang="en-US" dirty="0"/>
              <a:t>PUSH(</a:t>
            </a:r>
            <a:r>
              <a:rPr lang="en-US" dirty="0" err="1"/>
              <a:t>S,x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the element x at the top of the stack</a:t>
            </a:r>
          </a:p>
          <a:p>
            <a:pPr lvl="4"/>
            <a:endParaRPr lang="en-US" dirty="0"/>
          </a:p>
          <a:p>
            <a:r>
              <a:rPr lang="en-US" dirty="0"/>
              <a:t>EMPTY(S)</a:t>
            </a:r>
          </a:p>
          <a:p>
            <a:pPr lvl="1"/>
            <a:r>
              <a:rPr lang="en-US" dirty="0"/>
              <a:t>Return true if S is an empty stack and return false otherwise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ure 18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0336"/>
            <a:ext cx="6477000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Operations of Stack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4" descr="Figure 18-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6000" y="3534032"/>
            <a:ext cx="5172000" cy="22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</a:t>
            </a:r>
          </a:p>
          <a:p>
            <a:pPr lvl="1"/>
            <a:r>
              <a:rPr lang="en-US" dirty="0"/>
              <a:t>Parsing code</a:t>
            </a:r>
          </a:p>
          <a:p>
            <a:pPr lvl="2"/>
            <a:r>
              <a:rPr lang="en-US" dirty="0"/>
              <a:t>Matching parenthesis</a:t>
            </a:r>
          </a:p>
          <a:p>
            <a:pPr lvl="2"/>
            <a:r>
              <a:rPr lang="en-US" dirty="0"/>
              <a:t>XML (e.g., XHTML)</a:t>
            </a:r>
          </a:p>
          <a:p>
            <a:pPr lvl="1"/>
            <a:r>
              <a:rPr lang="en-US" dirty="0"/>
              <a:t>Tracking function calls</a:t>
            </a:r>
          </a:p>
          <a:p>
            <a:pPr lvl="1"/>
            <a:r>
              <a:rPr lang="en-US" dirty="0"/>
              <a:t>Dealing with undo/redo operations</a:t>
            </a:r>
          </a:p>
          <a:p>
            <a:endParaRPr lang="en-US" dirty="0"/>
          </a:p>
          <a:p>
            <a:r>
              <a:rPr lang="en-US" dirty="0"/>
              <a:t>The stack is a very simple data structure</a:t>
            </a:r>
          </a:p>
          <a:p>
            <a:pPr lvl="1"/>
            <a:r>
              <a:rPr lang="en-US" dirty="0"/>
              <a:t>Given any problem, if it is possible to use a stack, this significantly simplifies the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  <a:p>
            <a:pPr lvl="1"/>
            <a:r>
              <a:rPr lang="en-US" dirty="0"/>
              <a:t>Solving one problem may lead to subsequent problems</a:t>
            </a:r>
          </a:p>
          <a:p>
            <a:pPr lvl="1"/>
            <a:r>
              <a:rPr lang="en-US" dirty="0"/>
              <a:t>These problems may result in further problems</a:t>
            </a:r>
          </a:p>
          <a:p>
            <a:pPr lvl="1"/>
            <a:r>
              <a:rPr lang="en-US" dirty="0"/>
              <a:t>As problems are solved, focus shifts back to the problem which lead to the solved problem</a:t>
            </a:r>
          </a:p>
          <a:p>
            <a:endParaRPr lang="en-US" dirty="0"/>
          </a:p>
          <a:p>
            <a:r>
              <a:rPr lang="en-US" dirty="0"/>
              <a:t>Notice that function calls behave similarly</a:t>
            </a:r>
          </a:p>
          <a:p>
            <a:pPr lvl="1"/>
            <a:r>
              <a:rPr lang="en-US" dirty="0"/>
              <a:t>A function is a collection of code which solves a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8-Stacks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1471</Words>
  <Application>Microsoft Office PowerPoint</Application>
  <PresentationFormat>On-screen Show (4:3)</PresentationFormat>
  <Paragraphs>666</Paragraphs>
  <Slides>54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Courier New</vt:lpstr>
      <vt:lpstr>Arial</vt:lpstr>
      <vt:lpstr>Times New Roman</vt:lpstr>
      <vt:lpstr>Symbol</vt:lpstr>
      <vt:lpstr>Calibri</vt:lpstr>
      <vt:lpstr>ＭＳ Ｐゴシック</vt:lpstr>
      <vt:lpstr>Wingdings</vt:lpstr>
      <vt:lpstr>Tahoma</vt:lpstr>
      <vt:lpstr>Consolas</vt:lpstr>
      <vt:lpstr>Default Design</vt:lpstr>
      <vt:lpstr>Data Structures</vt:lpstr>
      <vt:lpstr>Stack</vt:lpstr>
      <vt:lpstr>Stack Examples</vt:lpstr>
      <vt:lpstr>Stack ADT</vt:lpstr>
      <vt:lpstr>Stack ADT – Operations (1)</vt:lpstr>
      <vt:lpstr>Stack ADT – Operations (2)</vt:lpstr>
      <vt:lpstr>Push and Pop Operations of Stack </vt:lpstr>
      <vt:lpstr>Applications (1)</vt:lpstr>
      <vt:lpstr>Applications (2) </vt:lpstr>
      <vt:lpstr>Use of Stack in Function Calls (1)</vt:lpstr>
      <vt:lpstr>Use of Stack in Function Calls (2)</vt:lpstr>
      <vt:lpstr>Runtime Stack Example (1)</vt:lpstr>
      <vt:lpstr>Runtime Stack</vt:lpstr>
      <vt:lpstr>Runtime Stack Example (2)</vt:lpstr>
      <vt:lpstr>Static and Dynamic Stacks</vt:lpstr>
      <vt:lpstr>PowerPoint Presentation</vt:lpstr>
      <vt:lpstr>Array Implementation – First Solution (1)</vt:lpstr>
      <vt:lpstr>Array Implementation – First Solution (2)</vt:lpstr>
      <vt:lpstr>Array Implementation – Better Solution (2)</vt:lpstr>
      <vt:lpstr>Array Implementation – Code (1)</vt:lpstr>
      <vt:lpstr>Array Implementation – Code (2)</vt:lpstr>
      <vt:lpstr>Array Implementation – Code (3)</vt:lpstr>
      <vt:lpstr>Array Implementation – Code (4)</vt:lpstr>
      <vt:lpstr>Array Implementation – Code (5)</vt:lpstr>
      <vt:lpstr>Using Stack (1)</vt:lpstr>
      <vt:lpstr>Using Stack (2)</vt:lpstr>
      <vt:lpstr>Using Stack (3)</vt:lpstr>
      <vt:lpstr>Using Stack (4)</vt:lpstr>
      <vt:lpstr>PowerPoint Presentation</vt:lpstr>
      <vt:lpstr>Pointer-based Implementation of Stacks</vt:lpstr>
      <vt:lpstr>Pointer Implementation – Code (1)</vt:lpstr>
      <vt:lpstr>Pointer Implementation – Code (2)</vt:lpstr>
      <vt:lpstr>Pointer Implementation – Code (3)</vt:lpstr>
      <vt:lpstr>Pointer Implementation – Code (4)</vt:lpstr>
      <vt:lpstr>Time Complexity (Array implementation)  </vt:lpstr>
      <vt:lpstr>Time complexity (linked list implementation)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1931</cp:revision>
  <cp:lastPrinted>2013-10-17T07:59:38Z</cp:lastPrinted>
  <dcterms:created xsi:type="dcterms:W3CDTF">2007-03-29T10:37:57Z</dcterms:created>
  <dcterms:modified xsi:type="dcterms:W3CDTF">2023-10-03T08:50:40Z</dcterms:modified>
</cp:coreProperties>
</file>