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771" r:id="rId2"/>
    <p:sldId id="726" r:id="rId3"/>
    <p:sldId id="727" r:id="rId4"/>
    <p:sldId id="729" r:id="rId5"/>
    <p:sldId id="731" r:id="rId6"/>
    <p:sldId id="728" r:id="rId7"/>
    <p:sldId id="732" r:id="rId8"/>
    <p:sldId id="730" r:id="rId9"/>
    <p:sldId id="733" r:id="rId10"/>
    <p:sldId id="756" r:id="rId11"/>
    <p:sldId id="758" r:id="rId12"/>
    <p:sldId id="757" r:id="rId13"/>
    <p:sldId id="759" r:id="rId14"/>
    <p:sldId id="764" r:id="rId15"/>
    <p:sldId id="796" r:id="rId16"/>
    <p:sldId id="797" r:id="rId17"/>
    <p:sldId id="798" r:id="rId18"/>
    <p:sldId id="769" r:id="rId19"/>
    <p:sldId id="793" r:id="rId20"/>
    <p:sldId id="794" r:id="rId21"/>
    <p:sldId id="773" r:id="rId22"/>
    <p:sldId id="774" r:id="rId23"/>
    <p:sldId id="775" r:id="rId24"/>
    <p:sldId id="776" r:id="rId25"/>
    <p:sldId id="777" r:id="rId26"/>
    <p:sldId id="778" r:id="rId27"/>
    <p:sldId id="779" r:id="rId28"/>
    <p:sldId id="780" r:id="rId29"/>
    <p:sldId id="781" r:id="rId30"/>
    <p:sldId id="782" r:id="rId31"/>
    <p:sldId id="783" r:id="rId32"/>
    <p:sldId id="784" r:id="rId33"/>
    <p:sldId id="785" r:id="rId34"/>
    <p:sldId id="786" r:id="rId35"/>
    <p:sldId id="787" r:id="rId36"/>
    <p:sldId id="788" r:id="rId37"/>
    <p:sldId id="789" r:id="rId38"/>
    <p:sldId id="790" r:id="rId39"/>
    <p:sldId id="791" r:id="rId40"/>
  </p:sldIdLst>
  <p:sldSz cx="9144000" cy="6858000" type="screen4x3"/>
  <p:notesSz cx="7099300" cy="10234613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ＭＳ Ｐゴシック" panose="020B0600070205080204" pitchFamily="34" charset="-128"/>
      <p:regular r:id="rId46"/>
    </p:embeddedFont>
    <p:embeddedFont>
      <p:font typeface="Tahoma" panose="020B0604030504040204" pitchFamily="34" charset="0"/>
      <p:regular r:id="rId47"/>
      <p:bold r:id="rId48"/>
    </p:embeddedFont>
    <p:embeddedFont>
      <p:font typeface="Consolas" panose="020B0609020204030204" pitchFamily="49" charset="0"/>
      <p:regular r:id="rId49"/>
      <p:bold r:id="rId50"/>
      <p:italic r:id="rId51"/>
      <p:boldItalic r:id="rId52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77641" autoAdjust="0"/>
  </p:normalViewPr>
  <p:slideViewPr>
    <p:cSldViewPr>
      <p:cViewPr varScale="1">
        <p:scale>
          <a:sx n="67" d="100"/>
          <a:sy n="67" d="100"/>
        </p:scale>
        <p:origin x="1954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076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ＭＳ Ｐゴシック" pitchFamily="34" charset="-128"/>
              </a:rPr>
              <a:t>Infix: A-B/(C*D^E)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ＭＳ Ｐゴシック" pitchFamily="34" charset="-128"/>
              </a:rPr>
              <a:t>Postfix: ABCDE^*/-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ＭＳ Ｐゴシック" pitchFamily="34" charset="-128"/>
              </a:rPr>
              <a:t>Prefix: -A/B*C^DE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600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Associativity property:  Which operator is evaluated first when two operators with the same precedence are adjacent in an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193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529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284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bhan.ullah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Week7_Lecture2</a:t>
            </a:r>
            <a:endParaRPr lang="en-US" sz="2400" dirty="0" smtClean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de-DE" sz="2400" b="1" dirty="0" smtClean="0"/>
              <a:t>		</a:t>
            </a:r>
            <a:r>
              <a:rPr lang="de-DE" sz="2400" b="1" dirty="0"/>
              <a:t>	</a:t>
            </a:r>
            <a:r>
              <a:rPr lang="en-US" sz="2400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Applications of </a:t>
            </a:r>
            <a:r>
              <a:rPr lang="de-DE" sz="2400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Stacks</a:t>
            </a:r>
          </a:p>
          <a:p>
            <a:pPr marL="97631" indent="0" algn="ctr">
              <a:buNone/>
            </a:pPr>
            <a:r>
              <a:rPr lang="en-US" sz="2400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                  </a:t>
            </a:r>
            <a:endParaRPr lang="en-US" sz="2400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endParaRPr lang="en-US" sz="2400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Subhan Ullah, PhD</a:t>
            </a:r>
          </a:p>
          <a:p>
            <a:pPr marL="97631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subhan.ullah@nu.edu.pk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631" indent="0" algn="ctr">
              <a:buNone/>
            </a:pPr>
            <a:endParaRPr lang="en-US" sz="2400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BS(Cybersecurity) Fall-2023</a:t>
            </a:r>
            <a:endParaRPr lang="en-GB" sz="2400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50" u="sng" dirty="0"/>
              <a:t>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96710" y="5726907"/>
            <a:ext cx="2057400" cy="273844"/>
          </a:xfrm>
        </p:spPr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82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B104364-806D-4D0B-BACF-04FC83E27E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709" y="693392"/>
            <a:ext cx="1645920" cy="411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A1AC7E-78F7-4460-B8BA-207FE0CD5C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93392"/>
            <a:ext cx="1645921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4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Infix Expression to Postfix – Rules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Token is an operand</a:t>
            </a:r>
          </a:p>
          <a:p>
            <a:pPr lvl="1"/>
            <a:r>
              <a:rPr lang="en-US" dirty="0"/>
              <a:t>Append it to the end of postfix string</a:t>
            </a:r>
          </a:p>
          <a:p>
            <a:r>
              <a:rPr lang="en-US" dirty="0">
                <a:solidFill>
                  <a:srgbClr val="0070C0"/>
                </a:solidFill>
              </a:rPr>
              <a:t>Token is a left parenthesis</a:t>
            </a:r>
          </a:p>
          <a:p>
            <a:pPr lvl="1"/>
            <a:r>
              <a:rPr lang="en-US" dirty="0"/>
              <a:t>Push it on the </a:t>
            </a:r>
            <a:r>
              <a:rPr lang="en-US" dirty="0" err="1"/>
              <a:t>opstk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Token is a right parenthesis</a:t>
            </a:r>
          </a:p>
          <a:p>
            <a:pPr lvl="1"/>
            <a:r>
              <a:rPr lang="en-US" dirty="0"/>
              <a:t>Pop the </a:t>
            </a:r>
            <a:r>
              <a:rPr lang="en-US" dirty="0" err="1"/>
              <a:t>opstk</a:t>
            </a:r>
            <a:r>
              <a:rPr lang="en-US" dirty="0"/>
              <a:t> until the corresponding left parenthesis is removed </a:t>
            </a:r>
          </a:p>
          <a:p>
            <a:pPr lvl="1"/>
            <a:r>
              <a:rPr lang="en-US" dirty="0"/>
              <a:t>Append each operator to the end of the postfix string</a:t>
            </a:r>
          </a:p>
          <a:p>
            <a:r>
              <a:rPr lang="en-US" dirty="0">
                <a:solidFill>
                  <a:srgbClr val="0070C0"/>
                </a:solidFill>
              </a:rPr>
              <a:t>Token is an operator, *, /, +, or –</a:t>
            </a:r>
          </a:p>
          <a:p>
            <a:pPr lvl="1"/>
            <a:r>
              <a:rPr lang="en-US" dirty="0"/>
              <a:t>Push it on the </a:t>
            </a:r>
            <a:r>
              <a:rPr lang="en-US" dirty="0" err="1"/>
              <a:t>opstk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First remove any operators already on the </a:t>
            </a:r>
            <a:r>
              <a:rPr lang="en-US" dirty="0" err="1"/>
              <a:t>opstk</a:t>
            </a:r>
            <a:r>
              <a:rPr lang="en-US" dirty="0"/>
              <a:t> that have higher or equal precedence and append them to the postfix string</a:t>
            </a:r>
          </a:p>
          <a:p>
            <a:r>
              <a:rPr lang="en-US" dirty="0">
                <a:solidFill>
                  <a:srgbClr val="0070C0"/>
                </a:solidFill>
              </a:rPr>
              <a:t>Input expression has been completely processed</a:t>
            </a:r>
          </a:p>
          <a:p>
            <a:pPr lvl="1"/>
            <a:r>
              <a:rPr lang="en-US" dirty="0"/>
              <a:t>Any operators still on the </a:t>
            </a:r>
            <a:r>
              <a:rPr lang="en-US" dirty="0" err="1"/>
              <a:t>opstk</a:t>
            </a:r>
            <a:r>
              <a:rPr lang="en-US" dirty="0"/>
              <a:t> can be removed and appended to the end of the postfix 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06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Infix Expression to Postfix – Practice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((A-(B+C))*D) $ (E+F)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986514"/>
              </p:ext>
            </p:extLst>
          </p:nvPr>
        </p:nvGraphicFramePr>
        <p:xfrm>
          <a:off x="5652120" y="750258"/>
          <a:ext cx="3366377" cy="6080848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Infix Expression to Postfix – Practice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((A-(B+C))*D) $ (E+F)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10111"/>
              </p:ext>
            </p:extLst>
          </p:nvPr>
        </p:nvGraphicFramePr>
        <p:xfrm>
          <a:off x="5652120" y="750258"/>
          <a:ext cx="3366377" cy="6080848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((-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((-(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((-(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((-(+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((-(+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((-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(*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D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(*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$(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ABC+-D*E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$(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ABC+-D*E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$(+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ABC+-D*EF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$(+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ABC+-D*EF+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ABC+-D*EF+$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29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Prefix Expression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040560"/>
          </a:xfrm>
        </p:spPr>
        <p:txBody>
          <a:bodyPr/>
          <a:lstStyle/>
          <a:p>
            <a:r>
              <a:rPr lang="en-US" dirty="0"/>
              <a:t>An Infix to Prefix Conversion Algorithm</a:t>
            </a:r>
          </a:p>
          <a:p>
            <a:pPr lvl="1"/>
            <a:r>
              <a:rPr lang="en-US" dirty="0"/>
              <a:t>Reverse the infix string</a:t>
            </a:r>
          </a:p>
          <a:p>
            <a:pPr lvl="2"/>
            <a:r>
              <a:rPr lang="en-US" dirty="0"/>
              <a:t>Adjust parenthesis, i.e., make every '(' as ')' and every ')' as '(' </a:t>
            </a:r>
          </a:p>
          <a:p>
            <a:pPr lvl="1"/>
            <a:r>
              <a:rPr lang="en-US" dirty="0"/>
              <a:t>Perform infix to postfix algorithm on reversed string</a:t>
            </a:r>
          </a:p>
          <a:p>
            <a:pPr lvl="1"/>
            <a:r>
              <a:rPr lang="en-US" dirty="0"/>
              <a:t>Reverse the output postfix expression to get the prefix expression</a:t>
            </a:r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(A + B) * (B – C)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)C – B(*)B + A( 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(C – B) * (B + A)  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Reverse infix string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C  B  -  B   A  +  *   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Perform infix to postfix conversion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*  +  A  B  -  B  C    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Reverse postfix to get prefix expression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69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Prefix Expression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Example: 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(A+B^C)*D+E^5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5^E+D*)C^B+A(   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5^E+D*(C^B+A)    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Reverse infix string</a:t>
            </a:r>
            <a:endParaRPr lang="en-US" b="1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5E^DCB^A+*+       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Perform infix to postfix conversion 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+*+A^BCD^E5        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Reverse postfix to get prefix expression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79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02 – Sec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postfix and prefix notations of the following expressions</a:t>
            </a:r>
          </a:p>
          <a:p>
            <a:endParaRPr lang="en-US" sz="2000" dirty="0">
              <a:latin typeface="Tahoma" pitchFamily="34" charset="0"/>
              <a:ea typeface="ＭＳ Ｐゴシック" pitchFamily="34" charset="-128"/>
            </a:endParaRPr>
          </a:p>
          <a:p>
            <a:r>
              <a:rPr lang="en-US" sz="2000" dirty="0">
                <a:latin typeface="Consolas" panose="020B0609020204030204" pitchFamily="49" charset="0"/>
                <a:ea typeface="ＭＳ Ｐゴシック" pitchFamily="34" charset="-128"/>
              </a:rPr>
              <a:t>A-B/(C*D^E)</a:t>
            </a:r>
          </a:p>
          <a:p>
            <a:endParaRPr lang="en-US" sz="2000" dirty="0">
              <a:latin typeface="Consolas" panose="020B0609020204030204" pitchFamily="49" charset="0"/>
              <a:ea typeface="ＭＳ Ｐゴシック" pitchFamily="34" charset="-128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A / B * C – D + E / F / (G + H)</a:t>
            </a:r>
          </a:p>
          <a:p>
            <a:endParaRPr lang="en-US" sz="2000" dirty="0">
              <a:latin typeface="Tahoma" pitchFamily="34" charset="0"/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9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02 – Sec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postfix and prefix notations of the following expressions</a:t>
            </a:r>
          </a:p>
          <a:p>
            <a:endParaRPr lang="en-US" sz="2000" dirty="0">
              <a:latin typeface="Tahoma" pitchFamily="34" charset="0"/>
              <a:ea typeface="ＭＳ Ｐゴシック" pitchFamily="34" charset="-128"/>
            </a:endParaRPr>
          </a:p>
          <a:p>
            <a:r>
              <a:rPr lang="en-US" sz="2000" dirty="0">
                <a:latin typeface="Consolas" panose="020B0609020204030204" pitchFamily="49" charset="0"/>
                <a:ea typeface="ＭＳ Ｐゴシック" pitchFamily="34" charset="-128"/>
              </a:rPr>
              <a:t>B-A/(C*D^E)</a:t>
            </a:r>
          </a:p>
          <a:p>
            <a:endParaRPr lang="en-US" sz="2000" dirty="0">
              <a:latin typeface="Consolas" panose="020B0609020204030204" pitchFamily="49" charset="0"/>
              <a:ea typeface="ＭＳ Ｐゴシック" pitchFamily="34" charset="-128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A / B * D – C + E / F / (G + H)</a:t>
            </a:r>
          </a:p>
          <a:p>
            <a:endParaRPr lang="en-US" sz="2000" dirty="0">
              <a:latin typeface="Tahoma" pitchFamily="34" charset="0"/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44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02 – Sec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postfix and prefix notations of the following expressions</a:t>
            </a:r>
          </a:p>
          <a:p>
            <a:endParaRPr lang="en-US" sz="2000" dirty="0">
              <a:latin typeface="Tahoma" pitchFamily="34" charset="0"/>
              <a:ea typeface="ＭＳ Ｐゴシック" pitchFamily="34" charset="-128"/>
            </a:endParaRPr>
          </a:p>
          <a:p>
            <a:r>
              <a:rPr lang="en-US" sz="2000" dirty="0">
                <a:latin typeface="Consolas" panose="020B0609020204030204" pitchFamily="49" charset="0"/>
                <a:ea typeface="ＭＳ Ｐゴシック" pitchFamily="34" charset="-128"/>
              </a:rPr>
              <a:t>B-A/(C*E^D)</a:t>
            </a:r>
          </a:p>
          <a:p>
            <a:endParaRPr lang="en-US" sz="2000" dirty="0">
              <a:latin typeface="Consolas" panose="020B0609020204030204" pitchFamily="49" charset="0"/>
              <a:ea typeface="ＭＳ Ｐゴシック" pitchFamily="34" charset="-128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A / B * D – C + E / F </a:t>
            </a:r>
            <a:r>
              <a:rPr lang="pt-BR" sz="2000">
                <a:latin typeface="Consolas" panose="020B0609020204030204" pitchFamily="49" charset="0"/>
              </a:rPr>
              <a:t>/ (K </a:t>
            </a:r>
            <a:r>
              <a:rPr lang="pt-BR" sz="2000" dirty="0">
                <a:latin typeface="Consolas" panose="020B0609020204030204" pitchFamily="49" charset="0"/>
              </a:rPr>
              <a:t>+ H)</a:t>
            </a:r>
          </a:p>
          <a:p>
            <a:endParaRPr lang="en-US" sz="2000" dirty="0">
              <a:latin typeface="Tahoma" pitchFamily="34" charset="0"/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7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3574" y="1966673"/>
            <a:ext cx="6096851" cy="342947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8-Stack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64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Postfix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scan the input string reading one element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at a time into 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is an operator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opnd2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opnd1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value = result of applying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to opnd1 and opnd2;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value);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return (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652120" y="2924944"/>
            <a:ext cx="3024336" cy="92333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Each operator in postfix string refers to the previous two operands in the string.</a:t>
            </a:r>
          </a:p>
        </p:txBody>
      </p:sp>
    </p:spTree>
    <p:extLst>
      <p:ext uri="{BB962C8B-B14F-4D97-AF65-F5344CB8AC3E}">
        <p14:creationId xmlns:p14="http://schemas.microsoft.com/office/powerpoint/2010/main" val="10374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algebraic expression is combination of </a:t>
            </a:r>
            <a:r>
              <a:rPr lang="en-US" dirty="0">
                <a:solidFill>
                  <a:srgbClr val="0070C0"/>
                </a:solidFill>
              </a:rPr>
              <a:t>operands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operators </a:t>
            </a:r>
          </a:p>
          <a:p>
            <a:endParaRPr lang="en-US" dirty="0"/>
          </a:p>
          <a:p>
            <a:r>
              <a:rPr lang="en-US" dirty="0"/>
              <a:t>Operand is the </a:t>
            </a:r>
            <a:r>
              <a:rPr lang="en-US" dirty="0">
                <a:solidFill>
                  <a:srgbClr val="0070C0"/>
                </a:solidFill>
              </a:rPr>
              <a:t>object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of</a:t>
            </a:r>
            <a:r>
              <a:rPr lang="en-US" dirty="0"/>
              <a:t> mathematical </a:t>
            </a:r>
            <a:r>
              <a:rPr lang="en-US" dirty="0">
                <a:solidFill>
                  <a:srgbClr val="0070C0"/>
                </a:solidFill>
              </a:rPr>
              <a:t>operation</a:t>
            </a:r>
          </a:p>
          <a:p>
            <a:pPr lvl="1"/>
            <a:r>
              <a:rPr lang="en-US" dirty="0"/>
              <a:t>Quantity that is operated on </a:t>
            </a:r>
          </a:p>
          <a:p>
            <a:endParaRPr lang="en-US" dirty="0"/>
          </a:p>
          <a:p>
            <a:r>
              <a:rPr lang="en-US" dirty="0"/>
              <a:t>Operator is a symbol that </a:t>
            </a:r>
            <a:r>
              <a:rPr lang="en-US" dirty="0">
                <a:solidFill>
                  <a:srgbClr val="0070C0"/>
                </a:solidFill>
              </a:rPr>
              <a:t>signifies a mathematical</a:t>
            </a:r>
            <a:r>
              <a:rPr lang="en-US" dirty="0"/>
              <a:t> or logical </a:t>
            </a:r>
            <a:r>
              <a:rPr lang="en-US" dirty="0">
                <a:solidFill>
                  <a:srgbClr val="0070C0"/>
                </a:solidFill>
              </a:rPr>
              <a:t>operation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0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Postfix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scan the input string reading one element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at a time into </a:t>
            </a:r>
            <a:r>
              <a:rPr lang="en-US" alt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is an operator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opnd2 = 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opnd1 = 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value = result of applying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to opnd1 and opnd2;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value);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return (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  <p:graphicFrame>
        <p:nvGraphicFramePr>
          <p:cNvPr id="6" name="Group 6"/>
          <p:cNvGraphicFramePr>
            <a:graphicFrameLocks/>
          </p:cNvGraphicFramePr>
          <p:nvPr/>
        </p:nvGraphicFramePr>
        <p:xfrm>
          <a:off x="5004048" y="1844824"/>
          <a:ext cx="4000500" cy="4906990"/>
        </p:xfrm>
        <a:graphic>
          <a:graphicData uri="http://schemas.openxmlformats.org/drawingml/2006/table">
            <a:tbl>
              <a:tblPr/>
              <a:tblGrid>
                <a:gridCol w="620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opnd1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opnd2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value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opndstk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6,2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6,2,3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6,5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1,3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1,3,8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1,3,8,2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/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1,3,4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1,7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7,2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49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49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49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49,3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45501" y="1195637"/>
            <a:ext cx="29119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 err="1">
                <a:solidFill>
                  <a:srgbClr val="0070C0"/>
                </a:solidFill>
              </a:rPr>
              <a:t>Example</a:t>
            </a:r>
            <a:r>
              <a:rPr lang="fr-FR" sz="1500" b="1" dirty="0">
                <a:solidFill>
                  <a:srgbClr val="0070C0"/>
                </a:solidFill>
              </a:rPr>
              <a:t> </a:t>
            </a:r>
            <a:r>
              <a:rPr lang="fr-FR" sz="1500" b="1" dirty="0" err="1">
                <a:solidFill>
                  <a:srgbClr val="0070C0"/>
                </a:solidFill>
              </a:rPr>
              <a:t>Postfix</a:t>
            </a:r>
            <a:r>
              <a:rPr lang="fr-FR" sz="1500" b="1" dirty="0">
                <a:solidFill>
                  <a:srgbClr val="0070C0"/>
                </a:solidFill>
              </a:rPr>
              <a:t> Expression:  </a:t>
            </a:r>
          </a:p>
          <a:p>
            <a:r>
              <a:rPr lang="fr-FR" sz="1500" b="1" dirty="0">
                <a:solidFill>
                  <a:srgbClr val="0070C0"/>
                </a:solidFill>
              </a:rPr>
              <a:t>6 2 3 + - 3 8 2 / + * 2 $ 3 +</a:t>
            </a:r>
          </a:p>
        </p:txBody>
      </p:sp>
    </p:spTree>
    <p:extLst>
      <p:ext uri="{BB962C8B-B14F-4D97-AF65-F5344CB8AC3E}">
        <p14:creationId xmlns:p14="http://schemas.microsoft.com/office/powerpoint/2010/main" val="122007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/>
          </p:nvPr>
        </p:nvGraphicFramePr>
        <p:xfrm>
          <a:off x="5652120" y="3681028"/>
          <a:ext cx="3366377" cy="316058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</a:t>
            </a:r>
            <a:r>
              <a:rPr lang="en-US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A+B*C</a:t>
            </a:r>
          </a:p>
        </p:txBody>
      </p:sp>
    </p:spTree>
    <p:extLst>
      <p:ext uri="{BB962C8B-B14F-4D97-AF65-F5344CB8AC3E}">
        <p14:creationId xmlns:p14="http://schemas.microsoft.com/office/powerpoint/2010/main" val="264779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/>
          </p:nvPr>
        </p:nvGraphicFramePr>
        <p:xfrm>
          <a:off x="5652120" y="3681028"/>
          <a:ext cx="3366377" cy="316058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A+B*C</a:t>
            </a:r>
          </a:p>
        </p:txBody>
      </p:sp>
    </p:spTree>
    <p:extLst>
      <p:ext uri="{BB962C8B-B14F-4D97-AF65-F5344CB8AC3E}">
        <p14:creationId xmlns:p14="http://schemas.microsoft.com/office/powerpoint/2010/main" val="313281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/>
          </p:nvPr>
        </p:nvGraphicFramePr>
        <p:xfrm>
          <a:off x="5652120" y="3681028"/>
          <a:ext cx="3366377" cy="316058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A+B*C</a:t>
            </a:r>
          </a:p>
        </p:txBody>
      </p:sp>
    </p:spTree>
    <p:extLst>
      <p:ext uri="{BB962C8B-B14F-4D97-AF65-F5344CB8AC3E}">
        <p14:creationId xmlns:p14="http://schemas.microsoft.com/office/powerpoint/2010/main" val="421288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/>
          </p:nvPr>
        </p:nvGraphicFramePr>
        <p:xfrm>
          <a:off x="5652120" y="3681028"/>
          <a:ext cx="3366377" cy="316058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A+B*C</a:t>
            </a:r>
          </a:p>
        </p:txBody>
      </p:sp>
    </p:spTree>
    <p:extLst>
      <p:ext uri="{BB962C8B-B14F-4D97-AF65-F5344CB8AC3E}">
        <p14:creationId xmlns:p14="http://schemas.microsoft.com/office/powerpoint/2010/main" val="5569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/>
          </p:nvPr>
        </p:nvGraphicFramePr>
        <p:xfrm>
          <a:off x="5652120" y="3681028"/>
          <a:ext cx="3366377" cy="316058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A+B*C</a:t>
            </a:r>
          </a:p>
        </p:txBody>
      </p:sp>
    </p:spTree>
    <p:extLst>
      <p:ext uri="{BB962C8B-B14F-4D97-AF65-F5344CB8AC3E}">
        <p14:creationId xmlns:p14="http://schemas.microsoft.com/office/powerpoint/2010/main" val="327966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/>
          </p:nvPr>
        </p:nvGraphicFramePr>
        <p:xfrm>
          <a:off x="5652120" y="3681028"/>
          <a:ext cx="3366377" cy="3154948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A+B*C</a:t>
            </a:r>
          </a:p>
        </p:txBody>
      </p:sp>
    </p:spTree>
    <p:extLst>
      <p:ext uri="{BB962C8B-B14F-4D97-AF65-F5344CB8AC3E}">
        <p14:creationId xmlns:p14="http://schemas.microsoft.com/office/powerpoint/2010/main" val="15311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/>
        </p:nvGraphicFramePr>
        <p:xfrm>
          <a:off x="5652120" y="3681028"/>
          <a:ext cx="3366377" cy="316058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ABC*+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A+B*C</a:t>
            </a:r>
          </a:p>
        </p:txBody>
      </p:sp>
    </p:spTree>
    <p:extLst>
      <p:ext uri="{BB962C8B-B14F-4D97-AF65-F5344CB8AC3E}">
        <p14:creationId xmlns:p14="http://schemas.microsoft.com/office/powerpoint/2010/main" val="73112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 – Practice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/>
          </p:nvPr>
        </p:nvGraphicFramePr>
        <p:xfrm>
          <a:off x="5652120" y="3681028"/>
          <a:ext cx="3366377" cy="272874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A*B+C</a:t>
            </a:r>
          </a:p>
        </p:txBody>
      </p:sp>
    </p:spTree>
    <p:extLst>
      <p:ext uri="{BB962C8B-B14F-4D97-AF65-F5344CB8AC3E}">
        <p14:creationId xmlns:p14="http://schemas.microsoft.com/office/powerpoint/2010/main" val="342002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 – Practice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/>
          </p:nvPr>
        </p:nvGraphicFramePr>
        <p:xfrm>
          <a:off x="5652120" y="3681028"/>
          <a:ext cx="3366377" cy="272874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AB*C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AB*C+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A*B+C</a:t>
            </a:r>
          </a:p>
        </p:txBody>
      </p:sp>
    </p:spTree>
    <p:extLst>
      <p:ext uri="{BB962C8B-B14F-4D97-AF65-F5344CB8AC3E}">
        <p14:creationId xmlns:p14="http://schemas.microsoft.com/office/powerpoint/2010/main" val="379940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Infix</a:t>
            </a:r>
            <a:r>
              <a:rPr lang="fr-FR" dirty="0"/>
              <a:t>, </a:t>
            </a:r>
            <a:r>
              <a:rPr lang="fr-FR" dirty="0" err="1"/>
              <a:t>Postfix</a:t>
            </a:r>
            <a:r>
              <a:rPr lang="fr-FR" dirty="0"/>
              <a:t> and </a:t>
            </a:r>
            <a:r>
              <a:rPr lang="fr-FR" dirty="0" err="1"/>
              <a:t>Prefix</a:t>
            </a:r>
            <a:r>
              <a:rPr lang="fr-FR" dirty="0"/>
              <a:t>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Infix</a:t>
            </a:r>
          </a:p>
          <a:p>
            <a:pPr lvl="1"/>
            <a:r>
              <a:rPr lang="en-US" dirty="0"/>
              <a:t>Expressions in which operands surround the operators</a:t>
            </a:r>
          </a:p>
          <a:p>
            <a:pPr lvl="1"/>
            <a:r>
              <a:rPr lang="en-US" dirty="0"/>
              <a:t>Example: A+B-C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Postfix</a:t>
            </a:r>
            <a:r>
              <a:rPr lang="en-US" dirty="0"/>
              <a:t> or Reverse Polish Notation (RPN)</a:t>
            </a:r>
          </a:p>
          <a:p>
            <a:pPr lvl="1"/>
            <a:r>
              <a:rPr lang="en-US" dirty="0"/>
              <a:t>Operators comes after the operands</a:t>
            </a:r>
          </a:p>
          <a:p>
            <a:pPr lvl="1"/>
            <a:r>
              <a:rPr lang="en-US" dirty="0"/>
              <a:t>Example: AB+C-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Prefix</a:t>
            </a:r>
            <a:r>
              <a:rPr lang="en-US" dirty="0"/>
              <a:t> or Polish Notation</a:t>
            </a:r>
          </a:p>
          <a:p>
            <a:pPr lvl="1"/>
            <a:r>
              <a:rPr lang="en-US" dirty="0"/>
              <a:t>Operator comes before the operands</a:t>
            </a:r>
          </a:p>
          <a:p>
            <a:pPr lvl="1"/>
            <a:r>
              <a:rPr lang="en-US" dirty="0"/>
              <a:t>Example: -+ABC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0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Expression Contains Parenthesis?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Precedence function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(op1, op2) </a:t>
            </a:r>
            <a:r>
              <a:rPr lang="en-US" dirty="0">
                <a:cs typeface="Courier New" panose="02070309020205020404" pitchFamily="49" charset="0"/>
              </a:rPr>
              <a:t>has to be modified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 ‘(‘ , op) = FALSE    </a:t>
            </a:r>
            <a:r>
              <a:rPr lang="en-US" dirty="0"/>
              <a:t>For any operator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op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 op, ‘(‘ ) = FALSE    </a:t>
            </a:r>
            <a:r>
              <a:rPr lang="en-US" dirty="0"/>
              <a:t>For any operator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op</a:t>
            </a:r>
            <a:r>
              <a:rPr lang="en-US" dirty="0"/>
              <a:t> other than </a:t>
            </a:r>
            <a:r>
              <a:rPr lang="en-US" dirty="0">
                <a:cs typeface="Courier New" panose="02070309020205020404" pitchFamily="49" charset="0"/>
              </a:rPr>
              <a:t>‘)’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 op, ‘)‘ ) = TRUE     </a:t>
            </a:r>
            <a:r>
              <a:rPr lang="en-US" dirty="0"/>
              <a:t>For any operator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op</a:t>
            </a:r>
            <a:r>
              <a:rPr lang="en-US" dirty="0"/>
              <a:t> other than ‘(‘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 ‘)‘ ,op ) =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undef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dirty="0"/>
              <a:t>For any operator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op</a:t>
            </a:r>
            <a:r>
              <a:rPr lang="en-US" dirty="0"/>
              <a:t> (an error)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49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//pop the parenthesis &amp; discard it 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/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8A152-CD48-8173-A3FF-D63B6E920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05" y="0"/>
            <a:ext cx="3263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push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//pop the parenthesis &amp; discard it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/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4C3F8C-6118-A57F-8053-15F649AAF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05" y="0"/>
            <a:ext cx="3263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4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push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//pop the parenthesis &amp; discard it 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/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561651-53DD-CBB1-C114-72387FDE7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05" y="0"/>
            <a:ext cx="3263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8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push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//pop the parenthesis &amp; discard it 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34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/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2A0FE8-9247-98D0-D54C-56C87FC4C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05" y="0"/>
            <a:ext cx="3263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7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push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//pop the parenthesis &amp; discard it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35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/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ED9089-1B63-41B5-7A4C-F02624B7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05" y="0"/>
            <a:ext cx="3263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push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//pop the parenthesis &amp; discard it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36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/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B335A-A9D9-DC8A-20D7-2BD5ACF01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05" y="0"/>
            <a:ext cx="3263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6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push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//pop the parenthesis &amp; discard it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37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/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FCC7A7-577B-31E0-5BD1-3D54CCC24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05" y="0"/>
            <a:ext cx="3263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push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//pop the parenthesis &amp; discard it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38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/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AB+C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83829-CACE-3FC1-363E-52EB8D55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05" y="0"/>
            <a:ext cx="3263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push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//pop the parenthesis &amp; discard it 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39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/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AB+C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AB+C*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118984-EA24-32A9-51A3-B92501ED0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05" y="0"/>
            <a:ext cx="3263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4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Conversion From Infix to Postfix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Infix: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A+B*C </a:t>
            </a:r>
          </a:p>
          <a:p>
            <a:endParaRPr lang="en-US" dirty="0"/>
          </a:p>
          <a:p>
            <a:r>
              <a:rPr lang="en-US" dirty="0"/>
              <a:t>Conversion: Applying the rules of precedence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</a:rPr>
              <a:t>A+(B*C)  </a:t>
            </a:r>
            <a:r>
              <a:rPr lang="en-US" sz="2100" dirty="0"/>
              <a:t>Parentheses for emphasis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</a:rPr>
              <a:t>A+(BC*)  </a:t>
            </a:r>
            <a:r>
              <a:rPr lang="en-US" sz="2100" dirty="0"/>
              <a:t>Convert the multiplication    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</a:rPr>
              <a:t>ABC*+    </a:t>
            </a:r>
            <a:r>
              <a:rPr lang="en-US" sz="2100" dirty="0"/>
              <a:t>Postfix Form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53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Conversion From Infix to Postfix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Infix: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70C0"/>
                </a:solidFill>
                <a:latin typeface="Consolas" panose="020B0609020204030204" pitchFamily="49" charset="0"/>
              </a:rPr>
              <a:t>( (A+B)*C-(D-E) ) $ (F+G)</a:t>
            </a:r>
          </a:p>
          <a:p>
            <a:endParaRPr lang="de-DE" dirty="0"/>
          </a:p>
          <a:p>
            <a:r>
              <a:rPr lang="de-DE" dirty="0"/>
              <a:t>Conversion: Applying the rules of precedence</a:t>
            </a:r>
          </a:p>
          <a:p>
            <a:pPr marL="400050" lvl="1" indent="0">
              <a:buNone/>
            </a:pPr>
            <a:r>
              <a:rPr lang="de-DE" sz="2100" dirty="0">
                <a:solidFill>
                  <a:srgbClr val="0070C0"/>
                </a:solidFill>
                <a:latin typeface="Consolas" panose="020B0609020204030204" pitchFamily="49" charset="0"/>
              </a:rPr>
              <a:t>( (AB+)*C-(DE-) ) $ (FG+)</a:t>
            </a:r>
          </a:p>
          <a:p>
            <a:pPr marL="400050" lvl="1" indent="0">
              <a:buNone/>
            </a:pPr>
            <a:r>
              <a:rPr lang="de-DE" sz="2100" dirty="0">
                <a:solidFill>
                  <a:srgbClr val="0070C0"/>
                </a:solidFill>
                <a:latin typeface="Consolas" panose="020B0609020204030204" pitchFamily="49" charset="0"/>
              </a:rPr>
              <a:t>( (AB+C*)-(DE-) ) $ (FG+)</a:t>
            </a:r>
          </a:p>
          <a:p>
            <a:pPr marL="400050" lvl="1" indent="0">
              <a:buNone/>
            </a:pPr>
            <a:r>
              <a:rPr lang="de-DE" sz="2100" dirty="0">
                <a:solidFill>
                  <a:srgbClr val="0070C0"/>
                </a:solidFill>
                <a:latin typeface="Consolas" panose="020B0609020204030204" pitchFamily="49" charset="0"/>
              </a:rPr>
              <a:t>(AB+C*DE--) $ (FG+)</a:t>
            </a:r>
          </a:p>
          <a:p>
            <a:pPr marL="400050" lvl="1" indent="0">
              <a:buNone/>
            </a:pPr>
            <a:r>
              <a:rPr lang="de-DE" sz="2100" dirty="0">
                <a:solidFill>
                  <a:srgbClr val="0070C0"/>
                </a:solidFill>
                <a:latin typeface="Consolas" panose="020B0609020204030204" pitchFamily="49" charset="0"/>
              </a:rPr>
              <a:t>AB+C*DE- -FG+$</a:t>
            </a:r>
          </a:p>
          <a:p>
            <a:endParaRPr lang="en-US" dirty="0"/>
          </a:p>
          <a:p>
            <a:r>
              <a:rPr lang="en-US" dirty="0"/>
              <a:t>Exercise: Convert the following to Postfix</a:t>
            </a:r>
          </a:p>
          <a:p>
            <a:pPr lvl="1"/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( A + B ) * ( C – D)</a:t>
            </a:r>
          </a:p>
          <a:p>
            <a:pPr lvl="1"/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A / B * C – D + E / F / (G + H)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02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Infix</a:t>
            </a:r>
            <a:r>
              <a:rPr lang="fr-FR" dirty="0"/>
              <a:t>, </a:t>
            </a:r>
            <a:r>
              <a:rPr lang="fr-FR" dirty="0" err="1"/>
              <a:t>Postfix</a:t>
            </a:r>
            <a:r>
              <a:rPr lang="fr-FR" dirty="0"/>
              <a:t> and </a:t>
            </a:r>
            <a:r>
              <a:rPr lang="fr-FR" dirty="0" err="1"/>
              <a:t>Prefix</a:t>
            </a:r>
            <a:r>
              <a:rPr lang="fr-FR" dirty="0"/>
              <a:t> Expressions – </a:t>
            </a:r>
            <a:r>
              <a:rPr lang="fr-FR" dirty="0" err="1"/>
              <a:t>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19169"/>
              </p:ext>
            </p:extLst>
          </p:nvPr>
        </p:nvGraphicFramePr>
        <p:xfrm>
          <a:off x="762000" y="1600200"/>
          <a:ext cx="8001000" cy="426720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Infix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PostFix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Prefix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34" charset="-128"/>
                        </a:rPr>
                        <a:t>A+B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34" charset="-128"/>
                        </a:rPr>
                        <a:t>AB+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34" charset="-128"/>
                        </a:rPr>
                        <a:t>(A+B)*(C + 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34" charset="-128"/>
                        </a:rPr>
                        <a:t>AB+CD+*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*+AB+CD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34" charset="-128"/>
                        </a:rPr>
                        <a:t>A-B/(C*D^E)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34" charset="-12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84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Prefix and Postfix?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Normally, algebraic expressions are written using Infix notation</a:t>
            </a:r>
          </a:p>
          <a:p>
            <a:pPr lvl="1"/>
            <a:r>
              <a:rPr lang="en-US" dirty="0"/>
              <a:t>For example: </a:t>
            </a:r>
            <a:r>
              <a:rPr lang="en-US" dirty="0">
                <a:latin typeface="Consolas" panose="020B0609020204030204" pitchFamily="49" charset="0"/>
              </a:rPr>
              <a:t>(3 + 4) × 5 – 6</a:t>
            </a:r>
          </a:p>
          <a:p>
            <a:endParaRPr lang="en-US" dirty="0"/>
          </a:p>
          <a:p>
            <a:r>
              <a:rPr lang="en-US" dirty="0"/>
              <a:t>Appearance may be misleading, Infix notations are not as simple as they seem</a:t>
            </a:r>
          </a:p>
          <a:p>
            <a:pPr lvl="1"/>
            <a:r>
              <a:rPr lang="en-US" dirty="0"/>
              <a:t>Operator precedence</a:t>
            </a:r>
          </a:p>
          <a:p>
            <a:pPr lvl="1"/>
            <a:r>
              <a:rPr lang="en-US" dirty="0"/>
              <a:t>Associativity property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Operators have precedence</a:t>
            </a:r>
            <a:r>
              <a:rPr lang="en-US" dirty="0"/>
              <a:t>: Parentheses are often required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(3 + 4) ×  5 – 6  =  29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3 + 4   ×  5 – 6  =  17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3 + 4   × (5 – 6) =  –1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(3 + 4) × (5 – 6) =  –7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8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Prefix and Postfix?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496855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Infix</a:t>
            </a:r>
            <a:r>
              <a:rPr lang="en-US" dirty="0"/>
              <a:t> Expression is </a:t>
            </a:r>
            <a:r>
              <a:rPr lang="en-US" dirty="0">
                <a:solidFill>
                  <a:srgbClr val="0070C0"/>
                </a:solidFill>
              </a:rPr>
              <a:t>Hard To Parse </a:t>
            </a:r>
            <a:r>
              <a:rPr lang="en-US" dirty="0"/>
              <a:t>and difficult to evaluate </a:t>
            </a:r>
          </a:p>
          <a:p>
            <a:endParaRPr lang="en-US" dirty="0"/>
          </a:p>
          <a:p>
            <a:r>
              <a:rPr lang="en-US" dirty="0"/>
              <a:t>Postfix and prefix  do not rely on operator priority and are easier to parse</a:t>
            </a:r>
          </a:p>
          <a:p>
            <a:pPr lvl="1"/>
            <a:r>
              <a:rPr lang="en-US" dirty="0"/>
              <a:t>No ambiguity and no brackets are required</a:t>
            </a:r>
          </a:p>
          <a:p>
            <a:endParaRPr lang="en-US" dirty="0"/>
          </a:p>
          <a:p>
            <a:r>
              <a:rPr lang="en-US" dirty="0"/>
              <a:t>Many compilers first translate algebraic expressions into some form of postfix notation </a:t>
            </a:r>
          </a:p>
          <a:p>
            <a:pPr lvl="1"/>
            <a:r>
              <a:rPr lang="en-US" dirty="0"/>
              <a:t>Afterwards translate this postfix expression into machine code</a:t>
            </a:r>
          </a:p>
          <a:p>
            <a:pPr marL="85725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MOVE.L #$2A, D1      ; Load  42 into Register D1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MOVE.L #$100, D2     ; Load 256 into Register D2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ADD D2, D1           ; Add D2 into D1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6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Infix Expression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Precedence function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(op1, op2)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op1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op2</a:t>
            </a:r>
            <a:r>
              <a:rPr lang="en-US" dirty="0"/>
              <a:t> are characters representing operators</a:t>
            </a:r>
          </a:p>
          <a:p>
            <a:pPr lvl="1"/>
            <a:endParaRPr lang="en-US" dirty="0"/>
          </a:p>
          <a:p>
            <a:r>
              <a:rPr lang="en-US" dirty="0"/>
              <a:t>Precedence function returns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op1</a:t>
            </a:r>
            <a:r>
              <a:rPr lang="en-US" dirty="0"/>
              <a:t> has precedence over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op2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Otherwise function returns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Examples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(‘*’,’+’) </a:t>
            </a:r>
            <a:r>
              <a:rPr lang="en-US" dirty="0">
                <a:cs typeface="Courier New" panose="02070309020205020404" pitchFamily="49" charset="0"/>
              </a:rPr>
              <a:t>returns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(‘+’,’+’) </a:t>
            </a:r>
            <a:r>
              <a:rPr lang="en-US" dirty="0">
                <a:cs typeface="Courier New" panose="02070309020205020404" pitchFamily="49" charset="0"/>
              </a:rPr>
              <a:t>returns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(‘+’,’*’) </a:t>
            </a:r>
            <a:r>
              <a:rPr lang="en-US" dirty="0">
                <a:cs typeface="Courier New" panose="02070309020205020404" pitchFamily="49" charset="0"/>
              </a:rPr>
              <a:t>returns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2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5732</TotalTime>
  <Words>4285</Words>
  <Application>Microsoft Office PowerPoint</Application>
  <PresentationFormat>On-screen Show (4:3)</PresentationFormat>
  <Paragraphs>1037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Calibri</vt:lpstr>
      <vt:lpstr>Wingdings</vt:lpstr>
      <vt:lpstr>ＭＳ Ｐゴシック</vt:lpstr>
      <vt:lpstr>Tahoma</vt:lpstr>
      <vt:lpstr>Consolas</vt:lpstr>
      <vt:lpstr>Courier New</vt:lpstr>
      <vt:lpstr>Times New Roman</vt:lpstr>
      <vt:lpstr>Default Design</vt:lpstr>
      <vt:lpstr>Data Structures</vt:lpstr>
      <vt:lpstr>Algebraic Expressions</vt:lpstr>
      <vt:lpstr>Infix, Postfix and Prefix Expressions</vt:lpstr>
      <vt:lpstr>Example: Conversion From Infix to Postfix (1)</vt:lpstr>
      <vt:lpstr>Example: Conversion From Infix to Postfix (2)</vt:lpstr>
      <vt:lpstr>Infix, Postfix and Prefix Expressions – Examples</vt:lpstr>
      <vt:lpstr>Why Do We Need Prefix and Postfix? (1)</vt:lpstr>
      <vt:lpstr>Why Do We Need Prefix and Postfix? (2)</vt:lpstr>
      <vt:lpstr>Conversion of Infix Expression to Postfix</vt:lpstr>
      <vt:lpstr>Conversion of Infix Expression to Postfix – Rules </vt:lpstr>
      <vt:lpstr>Conversion of Infix Expression to Postfix – Practice </vt:lpstr>
      <vt:lpstr>Conversion of Infix Expression to Postfix – Practice </vt:lpstr>
      <vt:lpstr>Conversion To Prefix Expression (1)</vt:lpstr>
      <vt:lpstr>Conversion To Prefix Expression (2)</vt:lpstr>
      <vt:lpstr>Quiz 02 – Sec A</vt:lpstr>
      <vt:lpstr>Quiz 02 – Sec C</vt:lpstr>
      <vt:lpstr>Quiz 02 – Sec B</vt:lpstr>
      <vt:lpstr>PowerPoint Presentation</vt:lpstr>
      <vt:lpstr>Evaluating a Postfix Expression</vt:lpstr>
      <vt:lpstr>Evaluating a Postfix Expression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 – Practice </vt:lpstr>
      <vt:lpstr>Algorithm to Convert Infix to Postfix – Practice </vt:lpstr>
      <vt:lpstr>What If Expression Contains Parenthesis?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Subhan Ullah</cp:lastModifiedBy>
  <cp:revision>2064</cp:revision>
  <cp:lastPrinted>2013-10-17T07:59:38Z</cp:lastPrinted>
  <dcterms:created xsi:type="dcterms:W3CDTF">2007-03-29T10:37:57Z</dcterms:created>
  <dcterms:modified xsi:type="dcterms:W3CDTF">2023-10-04T13:22:39Z</dcterms:modified>
</cp:coreProperties>
</file>