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812" r:id="rId2"/>
    <p:sldId id="820" r:id="rId3"/>
    <p:sldId id="821" r:id="rId4"/>
    <p:sldId id="822" r:id="rId5"/>
    <p:sldId id="823" r:id="rId6"/>
    <p:sldId id="824" r:id="rId7"/>
    <p:sldId id="825" r:id="rId8"/>
    <p:sldId id="826" r:id="rId9"/>
    <p:sldId id="827" r:id="rId10"/>
    <p:sldId id="828" r:id="rId11"/>
    <p:sldId id="829" r:id="rId12"/>
    <p:sldId id="830" r:id="rId13"/>
    <p:sldId id="831" r:id="rId14"/>
    <p:sldId id="832" r:id="rId15"/>
    <p:sldId id="833" r:id="rId16"/>
    <p:sldId id="834" r:id="rId17"/>
    <p:sldId id="835" r:id="rId18"/>
    <p:sldId id="836" r:id="rId19"/>
    <p:sldId id="837" r:id="rId20"/>
    <p:sldId id="838" r:id="rId21"/>
    <p:sldId id="839" r:id="rId22"/>
    <p:sldId id="840" r:id="rId23"/>
    <p:sldId id="841" r:id="rId24"/>
    <p:sldId id="814" r:id="rId25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0" autoAdjust="0"/>
    <p:restoredTop sz="77641" autoAdjust="0"/>
  </p:normalViewPr>
  <p:slideViewPr>
    <p:cSldViewPr>
      <p:cViewPr varScale="1">
        <p:scale>
          <a:sx n="67" d="100"/>
          <a:sy n="67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92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2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6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42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7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Week9_Lecture1</a:t>
            </a:r>
          </a:p>
          <a:p>
            <a:pPr marL="9763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de-DE" sz="2400" b="1" dirty="0" smtClean="0"/>
              <a:t>		</a:t>
            </a:r>
            <a:r>
              <a:rPr lang="de-DE" sz="2400" b="1" dirty="0"/>
              <a:t>	</a:t>
            </a:r>
            <a:r>
              <a:rPr lang="de-DE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Tree Data Structures</a:t>
            </a:r>
          </a:p>
          <a:p>
            <a:pPr marL="97631" indent="0" algn="ctr">
              <a:buNone/>
            </a:pP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                 </a:t>
            </a: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97631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u="sng" dirty="0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96710" y="5726907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09" y="693392"/>
            <a:ext cx="164592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93392"/>
            <a:ext cx="16459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children of the node with index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are in </a:t>
            </a:r>
            <a:r>
              <a:rPr lang="en-US" dirty="0">
                <a:latin typeface="Consolas" panose="020B0609020204030204" pitchFamily="49" charset="0"/>
              </a:rPr>
              <a:t>2k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2k + 1</a:t>
            </a:r>
          </a:p>
          <a:p>
            <a:r>
              <a:rPr lang="en-US" dirty="0"/>
              <a:t>The parent of node with index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is in </a:t>
            </a:r>
            <a:r>
              <a:rPr lang="en-US" dirty="0">
                <a:latin typeface="Consolas" panose="020B0609020204030204" pitchFamily="49" charset="0"/>
              </a:rPr>
              <a:t>k ÷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7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7" y="2636912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68500" y="482131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rgbClr val="FF0000"/>
                </a:solidFill>
              </a:rPr>
              <a:t>  </a:t>
            </a:r>
            <a:r>
              <a:rPr lang="en-US" altLang="en-US" sz="900" b="1" dirty="0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</p:spTree>
    <p:extLst>
      <p:ext uri="{BB962C8B-B14F-4D97-AF65-F5344CB8AC3E}">
        <p14:creationId xmlns:p14="http://schemas.microsoft.com/office/powerpoint/2010/main" val="2248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10 has index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/>
              <a:t>Its children 13 and 23 have indices </a:t>
            </a:r>
            <a:r>
              <a:rPr lang="en-US" dirty="0">
                <a:solidFill>
                  <a:srgbClr val="0070C0"/>
                </a:solidFill>
              </a:rPr>
              <a:t>10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11</a:t>
            </a:r>
            <a:r>
              <a:rPr lang="en-US" dirty="0"/>
              <a:t>, respectively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6" y="2992512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6" y="2992512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433738" y="3694187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43051" y="482131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rgbClr val="FF0000"/>
                </a:solidFill>
              </a:rPr>
              <a:t>  </a:t>
            </a:r>
            <a:r>
              <a:rPr lang="en-US" altLang="en-US" sz="900" b="1" dirty="0"/>
              <a:t>0       1      2</a:t>
            </a:r>
            <a:r>
              <a:rPr lang="en-US" altLang="en-US" sz="900" b="1" dirty="0">
                <a:solidFill>
                  <a:srgbClr val="0070C0"/>
                </a:solidFill>
              </a:rPr>
              <a:t>   </a:t>
            </a:r>
            <a:r>
              <a:rPr lang="en-US" altLang="en-US" sz="900" b="1" dirty="0">
                <a:solidFill>
                  <a:srgbClr val="FF0000"/>
                </a:solidFill>
              </a:rPr>
              <a:t>    </a:t>
            </a:r>
            <a:r>
              <a:rPr lang="en-US" altLang="en-US" sz="900" b="1" dirty="0"/>
              <a:t>3       4       </a:t>
            </a:r>
            <a:r>
              <a:rPr lang="en-US" altLang="en-US" sz="900" b="1" dirty="0">
                <a:solidFill>
                  <a:srgbClr val="FF0000"/>
                </a:solidFill>
              </a:rPr>
              <a:t>5       </a:t>
            </a:r>
            <a:r>
              <a:rPr lang="en-US" altLang="en-US" sz="900" b="1" dirty="0"/>
              <a:t>6       7       8       9     </a:t>
            </a:r>
            <a:r>
              <a:rPr lang="en-US" altLang="en-US" sz="900" b="1" dirty="0">
                <a:solidFill>
                  <a:srgbClr val="00B0F0"/>
                </a:solidFill>
              </a:rPr>
              <a:t>10     11     </a:t>
            </a:r>
            <a:r>
              <a:rPr lang="en-US" altLang="en-US" sz="900" b="1" dirty="0"/>
              <a:t>12     13     14    15     16     17</a:t>
            </a:r>
          </a:p>
        </p:txBody>
      </p:sp>
      <p:sp>
        <p:nvSpPr>
          <p:cNvPr id="11" name="Oval 10"/>
          <p:cNvSpPr/>
          <p:nvPr/>
        </p:nvSpPr>
        <p:spPr>
          <a:xfrm>
            <a:off x="3206726" y="4997524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11663" y="4997524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897413" y="4997524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13063" y="4264099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778226" y="4264099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9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10 has index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/>
              <a:t>Its children 13 and 23 have indices </a:t>
            </a:r>
            <a:r>
              <a:rPr lang="en-US" dirty="0">
                <a:solidFill>
                  <a:srgbClr val="0070C0"/>
                </a:solidFill>
              </a:rPr>
              <a:t>10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11</a:t>
            </a:r>
            <a:r>
              <a:rPr lang="en-US" dirty="0"/>
              <a:t>, respectively</a:t>
            </a:r>
          </a:p>
          <a:p>
            <a:pPr lvl="1"/>
            <a:r>
              <a:rPr lang="en-US" dirty="0"/>
              <a:t>Its parent is node 9 with index 5/2 = </a:t>
            </a:r>
            <a:r>
              <a:rPr lang="en-US" dirty="0">
                <a:solidFill>
                  <a:srgbClr val="7030A0"/>
                </a:solidFill>
              </a:rPr>
              <a:t>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16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21" name="Oval 20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0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array index is not started from 0</a:t>
            </a:r>
          </a:p>
          <a:p>
            <a:pPr lvl="1"/>
            <a:r>
              <a:rPr lang="en-US" dirty="0"/>
              <a:t>In C++, this simplifies the 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75656" y="2007051"/>
            <a:ext cx="3438762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55" y="3356992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10918" y="554139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</p:spTree>
    <p:extLst>
      <p:ext uri="{BB962C8B-B14F-4D97-AF65-F5344CB8AC3E}">
        <p14:creationId xmlns:p14="http://schemas.microsoft.com/office/powerpoint/2010/main" val="22117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Storage: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Consider the following tree with 12 nodes </a:t>
            </a:r>
          </a:p>
          <a:p>
            <a:pPr lvl="1"/>
            <a:r>
              <a:rPr lang="en-US" dirty="0"/>
              <a:t>What is the required size of array?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4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Storage: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Consider the following tree with 12 nodes </a:t>
            </a:r>
          </a:p>
          <a:p>
            <a:pPr lvl="1"/>
            <a:r>
              <a:rPr lang="en-US" dirty="0"/>
              <a:t>What is the required size of array? </a:t>
            </a:r>
            <a:r>
              <a:rPr lang="en-US" b="1" dirty="0">
                <a:solidFill>
                  <a:srgbClr val="0070C0"/>
                </a:solidFill>
              </a:rPr>
              <a:t>32</a:t>
            </a:r>
          </a:p>
          <a:p>
            <a:pPr lvl="1"/>
            <a:r>
              <a:rPr lang="en-US" dirty="0"/>
              <a:t>What will be the array size if a child is added to node K?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Storage: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Consider the following tree with 12 nodes </a:t>
            </a:r>
          </a:p>
          <a:p>
            <a:pPr lvl="1"/>
            <a:r>
              <a:rPr lang="en-US" dirty="0"/>
              <a:t>What is the required size of array? </a:t>
            </a:r>
            <a:r>
              <a:rPr lang="en-US" b="1" dirty="0">
                <a:solidFill>
                  <a:srgbClr val="0070C0"/>
                </a:solidFill>
              </a:rPr>
              <a:t>32</a:t>
            </a:r>
          </a:p>
          <a:p>
            <a:pPr lvl="1"/>
            <a:r>
              <a:rPr lang="en-US" dirty="0"/>
              <a:t>What will be the array size if a child is added to node K? </a:t>
            </a:r>
            <a:r>
              <a:rPr lang="en-US" b="1" dirty="0">
                <a:solidFill>
                  <a:srgbClr val="0070C0"/>
                </a:solidFill>
              </a:rPr>
              <a:t>double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8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3121-0A8B-6401-DEDD-388EC70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31750"/>
            <a:ext cx="8496944" cy="777875"/>
          </a:xfrm>
        </p:spPr>
        <p:txBody>
          <a:bodyPr/>
          <a:lstStyle/>
          <a:p>
            <a:r>
              <a:rPr lang="en-US" dirty="0"/>
              <a:t>Implementation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3801-FED5-822F-EF4D-D08930C7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code for implementing a tree in an array?</a:t>
            </a:r>
          </a:p>
          <a:p>
            <a:r>
              <a:rPr lang="en-US" dirty="0"/>
              <a:t>One possible </a:t>
            </a:r>
            <a:r>
              <a:rPr lang="en-US" dirty="0" smtClean="0"/>
              <a:t>approach: Start </a:t>
            </a:r>
            <a:r>
              <a:rPr lang="en-US" dirty="0"/>
              <a:t>with an empty array representing the size of the tree.</a:t>
            </a:r>
          </a:p>
          <a:p>
            <a:pPr lvl="1"/>
            <a:r>
              <a:rPr lang="en-US" dirty="0"/>
              <a:t>First add the root node in tree[0] (or tree[1], if you want to use the shift operators).</a:t>
            </a:r>
          </a:p>
          <a:p>
            <a:pPr lvl="1"/>
            <a:r>
              <a:rPr lang="en-US" dirty="0"/>
              <a:t>Then write a </a:t>
            </a:r>
            <a:r>
              <a:rPr lang="en-US" dirty="0" err="1"/>
              <a:t>set_left</a:t>
            </a:r>
            <a:r>
              <a:rPr lang="en-US" dirty="0"/>
              <a:t> and </a:t>
            </a:r>
            <a:r>
              <a:rPr lang="en-US" dirty="0" err="1"/>
              <a:t>set_right</a:t>
            </a:r>
            <a:r>
              <a:rPr lang="en-US" dirty="0"/>
              <a:t> function to add a left child and right child to the root node.</a:t>
            </a:r>
          </a:p>
          <a:p>
            <a:pPr lvl="1"/>
            <a:r>
              <a:rPr lang="en-US" dirty="0"/>
              <a:t>Then keep making calls to </a:t>
            </a:r>
            <a:r>
              <a:rPr lang="en-US" dirty="0" err="1"/>
              <a:t>set_left</a:t>
            </a:r>
            <a:r>
              <a:rPr lang="en-US" dirty="0"/>
              <a:t> and </a:t>
            </a:r>
            <a:r>
              <a:rPr lang="en-US" dirty="0" err="1"/>
              <a:t>set_right</a:t>
            </a:r>
            <a:r>
              <a:rPr lang="en-US" dirty="0"/>
              <a:t> to set children of all subsequent nodes.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4C526-9A5F-E877-09EF-7D358DB89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A910-9A50-E1F5-C9D6-D866A4912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0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EA77-DD39-76DA-132E-424D545E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5403-6128-C49E-CC71-5BA6D5878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50" dirty="0"/>
              <a:t>// C++ implementation of tree using array</a:t>
            </a:r>
          </a:p>
          <a:p>
            <a:pPr marL="0" indent="0">
              <a:buNone/>
            </a:pPr>
            <a:r>
              <a:rPr lang="en-US" sz="1050" dirty="0"/>
              <a:t>// numbering starting from 0 to n-1.</a:t>
            </a:r>
          </a:p>
          <a:p>
            <a:pPr marL="0" indent="0">
              <a:buNone/>
            </a:pPr>
            <a:r>
              <a:rPr lang="en-US" sz="1050" dirty="0"/>
              <a:t>#include&lt;bits/</a:t>
            </a:r>
            <a:r>
              <a:rPr lang="en-US" sz="1050" dirty="0" err="1"/>
              <a:t>stdc</a:t>
            </a:r>
            <a:r>
              <a:rPr lang="en-US" sz="1050" dirty="0"/>
              <a:t>++.h&gt;</a:t>
            </a:r>
          </a:p>
          <a:p>
            <a:pPr marL="0" indent="0">
              <a:buNone/>
            </a:pPr>
            <a:r>
              <a:rPr lang="en-US" sz="1050" dirty="0"/>
              <a:t>using namespace std;</a:t>
            </a:r>
          </a:p>
          <a:p>
            <a:pPr marL="0" indent="0">
              <a:buNone/>
            </a:pPr>
            <a:r>
              <a:rPr lang="en-US" sz="1050" dirty="0"/>
              <a:t>char tree[10];</a:t>
            </a:r>
          </a:p>
          <a:p>
            <a:pPr marL="0" indent="0">
              <a:buNone/>
            </a:pPr>
            <a:r>
              <a:rPr lang="en-US" sz="1050" dirty="0"/>
              <a:t>int root(char key) {</a:t>
            </a:r>
          </a:p>
          <a:p>
            <a:pPr marL="0" indent="0">
              <a:buNone/>
            </a:pPr>
            <a:r>
              <a:rPr lang="en-US" sz="1050" dirty="0"/>
              <a:t>if (tree[0] != '\0')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cout</a:t>
            </a:r>
            <a:r>
              <a:rPr lang="en-US" sz="1050" dirty="0"/>
              <a:t> &lt;&lt; "Tree already had root";</a:t>
            </a:r>
          </a:p>
          <a:p>
            <a:pPr marL="0" indent="0">
              <a:buNone/>
            </a:pPr>
            <a:r>
              <a:rPr lang="en-US" sz="1050" dirty="0"/>
              <a:t>else</a:t>
            </a:r>
          </a:p>
          <a:p>
            <a:pPr marL="0" indent="0">
              <a:buNone/>
            </a:pPr>
            <a:r>
              <a:rPr lang="en-US" sz="1050" dirty="0"/>
              <a:t>	tree[0] = key;</a:t>
            </a:r>
          </a:p>
          <a:p>
            <a:pPr marL="0" indent="0">
              <a:buNone/>
            </a:pPr>
            <a:r>
              <a:rPr lang="en-US" sz="1050" dirty="0"/>
              <a:t>return 0;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int </a:t>
            </a:r>
            <a:r>
              <a:rPr lang="en-US" sz="1050" dirty="0" err="1"/>
              <a:t>set_left</a:t>
            </a:r>
            <a:r>
              <a:rPr lang="en-US" sz="1050" dirty="0"/>
              <a:t>(char key, int parent) {</a:t>
            </a:r>
          </a:p>
          <a:p>
            <a:pPr marL="0" indent="0">
              <a:buNone/>
            </a:pPr>
            <a:r>
              <a:rPr lang="en-US" sz="1050" dirty="0"/>
              <a:t>if (tree[parent] == '\0')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cout</a:t>
            </a:r>
            <a:r>
              <a:rPr lang="en-US" sz="1050" dirty="0"/>
              <a:t> &lt;&lt; "\</a:t>
            </a:r>
            <a:r>
              <a:rPr lang="en-US" sz="1050" dirty="0" err="1"/>
              <a:t>nCan't</a:t>
            </a:r>
            <a:r>
              <a:rPr lang="en-US" sz="1050" dirty="0"/>
              <a:t> set child at "</a:t>
            </a:r>
          </a:p>
          <a:p>
            <a:pPr marL="0" indent="0">
              <a:buNone/>
            </a:pPr>
            <a:r>
              <a:rPr lang="en-US" sz="1050" dirty="0"/>
              <a:t>	&lt;&lt; (parent * 2) + 1</a:t>
            </a:r>
          </a:p>
          <a:p>
            <a:pPr marL="0" indent="0">
              <a:buNone/>
            </a:pPr>
            <a:r>
              <a:rPr lang="en-US" sz="1050" dirty="0"/>
              <a:t>	&lt;&lt; " , no parent found";</a:t>
            </a:r>
          </a:p>
          <a:p>
            <a:pPr marL="0" indent="0">
              <a:buNone/>
            </a:pPr>
            <a:r>
              <a:rPr lang="en-US" sz="1050" dirty="0"/>
              <a:t>else</a:t>
            </a:r>
          </a:p>
          <a:p>
            <a:pPr marL="0" indent="0">
              <a:buNone/>
            </a:pPr>
            <a:r>
              <a:rPr lang="en-US" sz="1050" dirty="0"/>
              <a:t>	tree[(parent * 2) + 1] = key;</a:t>
            </a:r>
          </a:p>
          <a:p>
            <a:pPr marL="0" indent="0">
              <a:buNone/>
            </a:pPr>
            <a:r>
              <a:rPr lang="en-US" sz="1050" dirty="0"/>
              <a:t>return 0;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56862-B7E8-8F3D-B15C-05EE3F652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dirty="0"/>
              <a:t>int </a:t>
            </a:r>
            <a:r>
              <a:rPr lang="en-US" sz="1000" dirty="0" err="1"/>
              <a:t>set_right</a:t>
            </a:r>
            <a:r>
              <a:rPr lang="en-US" sz="1000" dirty="0"/>
              <a:t>(char key, int parent) {</a:t>
            </a:r>
          </a:p>
          <a:p>
            <a:pPr marL="0" indent="0">
              <a:buNone/>
            </a:pPr>
            <a:r>
              <a:rPr lang="en-US" sz="1000" dirty="0"/>
              <a:t>if (tree[parent] == '\0')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"\</a:t>
            </a:r>
            <a:r>
              <a:rPr lang="en-US" sz="1000" dirty="0" err="1"/>
              <a:t>nCan't</a:t>
            </a:r>
            <a:r>
              <a:rPr lang="en-US" sz="1000" dirty="0"/>
              <a:t> set child at "</a:t>
            </a:r>
          </a:p>
          <a:p>
            <a:pPr marL="0" indent="0">
              <a:buNone/>
            </a:pPr>
            <a:r>
              <a:rPr lang="en-US" sz="1000" dirty="0"/>
              <a:t>	&lt;&lt; (parent * 2) + 2</a:t>
            </a:r>
          </a:p>
          <a:p>
            <a:pPr marL="0" indent="0">
              <a:buNone/>
            </a:pPr>
            <a:r>
              <a:rPr lang="en-US" sz="1000" dirty="0"/>
              <a:t>	&lt;&lt; " , no parent found";</a:t>
            </a:r>
          </a:p>
          <a:p>
            <a:pPr marL="0" indent="0">
              <a:buNone/>
            </a:pPr>
            <a:r>
              <a:rPr lang="en-US" sz="1000" dirty="0"/>
              <a:t>else</a:t>
            </a:r>
          </a:p>
          <a:p>
            <a:pPr marL="0" indent="0">
              <a:buNone/>
            </a:pPr>
            <a:r>
              <a:rPr lang="en-US" sz="1000" dirty="0"/>
              <a:t>	tree[(parent * 2) + 2] = key;</a:t>
            </a:r>
          </a:p>
          <a:p>
            <a:pPr marL="0" indent="0">
              <a:buNone/>
            </a:pPr>
            <a:r>
              <a:rPr lang="en-US" sz="1000" dirty="0"/>
              <a:t>return 0;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int </a:t>
            </a:r>
            <a:r>
              <a:rPr lang="en-US" sz="1000" dirty="0" err="1"/>
              <a:t>print_tree</a:t>
            </a:r>
            <a:r>
              <a:rPr lang="en-US" sz="1000" dirty="0"/>
              <a:t>() {</a:t>
            </a:r>
          </a:p>
          <a:p>
            <a:pPr marL="0" indent="0">
              <a:buNone/>
            </a:pPr>
            <a:r>
              <a:rPr lang="en-US" sz="1000" dirty="0" err="1"/>
              <a:t>cout</a:t>
            </a:r>
            <a:r>
              <a:rPr lang="en-US" sz="1000" dirty="0"/>
              <a:t> &lt;&lt; "\n";</a:t>
            </a:r>
          </a:p>
          <a:p>
            <a:pPr marL="0" indent="0">
              <a:buNone/>
            </a:pPr>
            <a:r>
              <a:rPr lang="en-US" sz="1000" dirty="0"/>
              <a:t>for (int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10;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pPr marL="0" indent="0">
              <a:buNone/>
            </a:pPr>
            <a:r>
              <a:rPr lang="en-US" sz="1000" dirty="0"/>
              <a:t>	if (tree[</a:t>
            </a:r>
            <a:r>
              <a:rPr lang="en-US" sz="1000" dirty="0" err="1"/>
              <a:t>i</a:t>
            </a:r>
            <a:r>
              <a:rPr lang="en-US" sz="1000" dirty="0"/>
              <a:t>] != '\0')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tree[</a:t>
            </a:r>
            <a:r>
              <a:rPr lang="en-US" sz="1000" dirty="0" err="1"/>
              <a:t>i</a:t>
            </a:r>
            <a:r>
              <a:rPr lang="en-US" sz="1000" dirty="0"/>
              <a:t>];</a:t>
            </a:r>
          </a:p>
          <a:p>
            <a:pPr marL="0" indent="0">
              <a:buNone/>
            </a:pPr>
            <a:r>
              <a:rPr lang="en-US" sz="1000" dirty="0"/>
              <a:t>	else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"-";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/>
              <a:t>return 0;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// Driver Code</a:t>
            </a:r>
          </a:p>
          <a:p>
            <a:pPr marL="0" indent="0">
              <a:buNone/>
            </a:pPr>
            <a:r>
              <a:rPr lang="en-US" sz="1000" dirty="0"/>
              <a:t>int main() {</a:t>
            </a:r>
          </a:p>
          <a:p>
            <a:pPr marL="0" indent="0">
              <a:buNone/>
            </a:pPr>
            <a:r>
              <a:rPr lang="en-US" sz="1000" dirty="0"/>
              <a:t>root('A');</a:t>
            </a:r>
          </a:p>
          <a:p>
            <a:pPr marL="0" indent="0">
              <a:buNone/>
            </a:pPr>
            <a:r>
              <a:rPr lang="en-US" sz="1000" dirty="0" err="1"/>
              <a:t>set_left</a:t>
            </a:r>
            <a:r>
              <a:rPr lang="en-US" sz="1000" dirty="0"/>
              <a:t>('B',0);</a:t>
            </a:r>
          </a:p>
          <a:p>
            <a:pPr marL="0" indent="0">
              <a:buNone/>
            </a:pPr>
            <a:r>
              <a:rPr lang="en-US" sz="1000" dirty="0" err="1"/>
              <a:t>set_right</a:t>
            </a:r>
            <a:r>
              <a:rPr lang="en-US" sz="1000" dirty="0"/>
              <a:t>('C', 0);</a:t>
            </a:r>
          </a:p>
          <a:p>
            <a:pPr marL="0" indent="0">
              <a:buNone/>
            </a:pPr>
            <a:r>
              <a:rPr lang="en-US" sz="1000" dirty="0" err="1"/>
              <a:t>set_left</a:t>
            </a:r>
            <a:r>
              <a:rPr lang="en-US" sz="1000" dirty="0"/>
              <a:t>('D', 1);</a:t>
            </a:r>
          </a:p>
          <a:p>
            <a:pPr marL="0" indent="0">
              <a:buNone/>
            </a:pPr>
            <a:r>
              <a:rPr lang="en-US" sz="1000" dirty="0" err="1"/>
              <a:t>set_right</a:t>
            </a:r>
            <a:r>
              <a:rPr lang="en-US" sz="1000" dirty="0"/>
              <a:t>('E', 1);</a:t>
            </a:r>
          </a:p>
          <a:p>
            <a:pPr marL="0" indent="0">
              <a:buNone/>
            </a:pPr>
            <a:r>
              <a:rPr lang="en-US" sz="1000" dirty="0" err="1"/>
              <a:t>set_right</a:t>
            </a:r>
            <a:r>
              <a:rPr lang="en-US" sz="1000" dirty="0"/>
              <a:t>('F', 2);</a:t>
            </a:r>
          </a:p>
          <a:p>
            <a:pPr marL="0" indent="0">
              <a:buNone/>
            </a:pPr>
            <a:r>
              <a:rPr lang="en-US" sz="1000" dirty="0" err="1"/>
              <a:t>print_tree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return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CA560-C5CE-225B-0CD5-12E623FEBC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7504" y="6362700"/>
            <a:ext cx="3024188" cy="476250"/>
          </a:xfrm>
        </p:spPr>
        <p:txBody>
          <a:bodyPr/>
          <a:lstStyle/>
          <a:p>
            <a:r>
              <a:rPr lang="en-GB" dirty="0"/>
              <a:t>11-Tree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A4F1B-5E5F-FBB1-A2F9-DCDC63ED2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61C94-EE3E-DD53-8650-9BF9263C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24" y="4653136"/>
            <a:ext cx="2323660" cy="16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05D3-BA6E-7826-7928-D5C6A0CC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C637-3FB4-5043-846F-78684245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alternate print function that prints the tree visually as a tree, something like this: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CAAC-E00B-0566-EB41-23D7CE9CA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10C3-C161-840A-738B-964ED5F50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D7F138-CABA-494C-B139-3348C3F117E5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C1030-665C-3128-841D-57E92319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676" y="2204864"/>
            <a:ext cx="25146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Binary </a:t>
            </a:r>
            <a:r>
              <a:rPr lang="de-DE" b="1" dirty="0"/>
              <a:t>Tree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862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360F-2041-4AA5-76E8-8B9B0A75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4093-EE5E-FA48-7674-17BDB8CE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recursive definition of a perfect binary tree, determine, for a given array representing a tree, whether it is a perfect binary tree.</a:t>
            </a:r>
          </a:p>
          <a:p>
            <a:endParaRPr lang="en-US" dirty="0"/>
          </a:p>
          <a:p>
            <a:r>
              <a:rPr lang="en-US" dirty="0"/>
              <a:t>Recursive definition:</a:t>
            </a:r>
          </a:p>
          <a:p>
            <a:pPr lvl="1"/>
            <a:r>
              <a:rPr lang="en-US" dirty="0"/>
              <a:t>A binary tree of height h = 0 is perfect.</a:t>
            </a:r>
          </a:p>
          <a:p>
            <a:pPr lvl="1"/>
            <a:r>
              <a:rPr lang="en-US" dirty="0"/>
              <a:t>A binary tree with height h &gt; 0 is perfect </a:t>
            </a:r>
          </a:p>
          <a:p>
            <a:pPr lvl="2"/>
            <a:r>
              <a:rPr lang="en-US" dirty="0"/>
              <a:t>If both sub-trees are prefect binary trees of height h – 1</a:t>
            </a:r>
          </a:p>
          <a:p>
            <a:endParaRPr lang="en-US" dirty="0"/>
          </a:p>
          <a:p>
            <a:r>
              <a:rPr lang="en-US" dirty="0"/>
              <a:t>Write a recursive function bool </a:t>
            </a:r>
            <a:r>
              <a:rPr lang="en-US" dirty="0" err="1"/>
              <a:t>isPerfect</a:t>
            </a:r>
            <a:r>
              <a:rPr lang="en-US" dirty="0"/>
              <a:t>(char*, int) which should take a char array representing the tree and return a Boolean value of true if the tree is perfect and false if it is not.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78B57-81F6-7877-A4BF-F9892D2EDC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707F8-052A-9F70-CB6B-7343EA7B2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Linked List Storage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List Structure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a binary tree by using a class which:</a:t>
            </a:r>
          </a:p>
          <a:p>
            <a:pPr lvl="1"/>
            <a:r>
              <a:rPr lang="en-US" dirty="0"/>
              <a:t>Stores an element</a:t>
            </a:r>
          </a:p>
          <a:p>
            <a:pPr lvl="1"/>
            <a:r>
              <a:rPr lang="en-US" dirty="0"/>
              <a:t>A left child pointer (pointer to first child)</a:t>
            </a:r>
          </a:p>
          <a:p>
            <a:pPr lvl="1"/>
            <a:r>
              <a:rPr lang="en-US" dirty="0"/>
              <a:t>A right child pointer (pointer to second child)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root pointer </a:t>
            </a:r>
            <a:r>
              <a:rPr lang="en-US" dirty="0"/>
              <a:t>points to the root node</a:t>
            </a:r>
          </a:p>
          <a:p>
            <a:pPr lvl="1"/>
            <a:r>
              <a:rPr lang="en-US" dirty="0"/>
              <a:t>Follow pointers to find every other element in the tree</a:t>
            </a:r>
          </a:p>
          <a:p>
            <a:r>
              <a:rPr lang="en-US" dirty="0">
                <a:solidFill>
                  <a:srgbClr val="0070C0"/>
                </a:solidFill>
              </a:rPr>
              <a:t>Leaf nodes </a:t>
            </a:r>
            <a:r>
              <a:rPr lang="en-US" dirty="0"/>
              <a:t>have </a:t>
            </a:r>
            <a:r>
              <a:rPr lang="en-US" dirty="0" err="1">
                <a:latin typeface="Consolas" panose="020B0609020204030204" pitchFamily="49" charset="0"/>
              </a:rPr>
              <a:t>LeftChild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RightChild</a:t>
            </a:r>
            <a:r>
              <a:rPr lang="en-US" dirty="0"/>
              <a:t> pointers set to </a:t>
            </a:r>
            <a:r>
              <a:rPr lang="en-US" dirty="0"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95736" y="2852936"/>
            <a:ext cx="4176464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Node{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Type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Node *</a:t>
            </a:r>
            <a:r>
              <a:rPr lang="en-US" dirty="0" err="1">
                <a:latin typeface="Consolas" panose="020B0609020204030204" pitchFamily="49" charset="0"/>
              </a:rPr>
              <a:t>LeftChild</a:t>
            </a:r>
            <a:r>
              <a:rPr lang="en-US" dirty="0">
                <a:latin typeface="Consolas" panose="020B0609020204030204" pitchFamily="49" charset="0"/>
              </a:rPr>
              <a:t>,*</a:t>
            </a:r>
            <a:r>
              <a:rPr lang="en-US" dirty="0" err="1">
                <a:latin typeface="Consolas" panose="020B0609020204030204" pitchFamily="49" charset="0"/>
              </a:rPr>
              <a:t>RightChild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List Structure: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495300" y="1550563"/>
            <a:ext cx="8153400" cy="4725988"/>
            <a:chOff x="288" y="1056"/>
            <a:chExt cx="5136" cy="2977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6" name="Oval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8" name="Oval 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9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a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392" y="1680"/>
              <a:ext cx="672" cy="192"/>
              <a:chOff x="1151" y="1392"/>
              <a:chExt cx="625" cy="145"/>
            </a:xfrm>
          </p:grpSpPr>
          <p:sp>
            <p:nvSpPr>
              <p:cNvPr id="80" name="Rectangle 1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1" name="Oval 1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" name="Rectangle 1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3" name="Oval 1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4" name="AutoShape 1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b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648" y="1680"/>
              <a:ext cx="672" cy="192"/>
              <a:chOff x="1151" y="1392"/>
              <a:chExt cx="625" cy="145"/>
            </a:xfrm>
          </p:grpSpPr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6" name="Oval 2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7" name="Rectangle 2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8" name="Oval 2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" name="AutoShape 2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c</a:t>
                </a: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1" name="Oval 2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3" name="Oval 2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4" name="AutoShape 2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d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65" name="Rectangle 3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6" name="Oval 3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" name="Oval 3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" name="AutoShape 3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e</a:t>
                </a:r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1" name="Oval 3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3" name="Oval 4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4" name="AutoShape 4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g</a:t>
                </a:r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1440" y="3168"/>
              <a:ext cx="672" cy="192"/>
              <a:chOff x="1151" y="1392"/>
              <a:chExt cx="625" cy="145"/>
            </a:xfrm>
          </p:grpSpPr>
          <p:sp>
            <p:nvSpPr>
              <p:cNvPr id="55" name="Rectangle 4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" name="Oval 4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" name="Oval 4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9" name="AutoShape 4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h</a:t>
                </a:r>
              </a:p>
            </p:txBody>
          </p: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48" y="3168"/>
              <a:ext cx="672" cy="192"/>
              <a:chOff x="1151" y="1392"/>
              <a:chExt cx="625" cy="145"/>
            </a:xfrm>
          </p:grpSpPr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4" name="AutoShape 5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i</a:t>
                </a:r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45" name="Rectangle 5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" name="Rectangle 5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Oval 5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" name="AutoShape 5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l</a:t>
                </a:r>
              </a:p>
            </p:txBody>
          </p: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272" y="2496"/>
              <a:ext cx="672" cy="192"/>
              <a:chOff x="1151" y="1392"/>
              <a:chExt cx="625" cy="145"/>
            </a:xfrm>
          </p:grpSpPr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" name="Oval 6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2" name="Rectangle 6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" name="Oval 6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" name="AutoShape 6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f</a:t>
                </a:r>
              </a:p>
            </p:txBody>
          </p:sp>
        </p:grpSp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" name="Oval 6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Rectangle 6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" name="Oval 7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" name="AutoShape 7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j</a:t>
                </a:r>
              </a:p>
            </p:txBody>
          </p:sp>
        </p:grp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30" name="Rectangle 7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Oval 7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Rectangle 7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Oval 7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" name="AutoShape 7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k</a:t>
                </a:r>
              </a:p>
            </p:txBody>
          </p:sp>
        </p:grp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86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88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903144" y="1052736"/>
            <a:ext cx="150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pointer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462324" y="1265763"/>
            <a:ext cx="446845" cy="233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574" y="1966673"/>
            <a:ext cx="6096851" cy="342947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Type: Any type of objects can be stored in a tree</a:t>
            </a:r>
          </a:p>
          <a:p>
            <a:pPr lvl="4"/>
            <a:endParaRPr lang="en-US" dirty="0"/>
          </a:p>
          <a:p>
            <a:r>
              <a:rPr lang="en-US" dirty="0"/>
              <a:t>Accessor methods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root() </a:t>
            </a:r>
            <a:r>
              <a:rPr lang="en-US" dirty="0"/>
              <a:t>– return the root of the tree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parent(p) </a:t>
            </a:r>
            <a:r>
              <a:rPr lang="en-US" dirty="0"/>
              <a:t>–  return the parent of a node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children(p) </a:t>
            </a:r>
            <a:r>
              <a:rPr lang="en-US" dirty="0"/>
              <a:t>– return the children of a node</a:t>
            </a:r>
          </a:p>
          <a:p>
            <a:pPr lvl="3"/>
            <a:endParaRPr lang="en-US" dirty="0"/>
          </a:p>
          <a:p>
            <a:r>
              <a:rPr lang="en-US" dirty="0"/>
              <a:t>Query methods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size() </a:t>
            </a:r>
            <a:r>
              <a:rPr lang="en-US" dirty="0"/>
              <a:t>– return the number of nodes in the tree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 return true if the tree is empty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elements() </a:t>
            </a:r>
            <a:r>
              <a:rPr lang="en-US" dirty="0"/>
              <a:t>– return all elements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isRoot</a:t>
            </a:r>
            <a:r>
              <a:rPr lang="en-US" dirty="0">
                <a:latin typeface="Consolas" panose="020B0609020204030204" pitchFamily="49" charset="0"/>
              </a:rPr>
              <a:t>(p) </a:t>
            </a:r>
            <a:r>
              <a:rPr lang="en-US" dirty="0"/>
              <a:t>– return true if node p is the root  </a:t>
            </a:r>
          </a:p>
          <a:p>
            <a:pPr lvl="4"/>
            <a:endParaRPr lang="en-US" dirty="0"/>
          </a:p>
          <a:p>
            <a:r>
              <a:rPr lang="en-US" dirty="0"/>
              <a:t>Other methods</a:t>
            </a:r>
          </a:p>
          <a:p>
            <a:pPr lvl="1"/>
            <a:r>
              <a:rPr lang="en-US" dirty="0"/>
              <a:t>Tree traversal, Node addition/deletion, create/destroy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Storage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  <a:p>
            <a:r>
              <a:rPr lang="en-US" dirty="0"/>
              <a:t>Linked list based storage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1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Contiguous Storage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store a binary tree as an array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Traverse tree in breadth-first order, placing the entries into array</a:t>
            </a:r>
          </a:p>
          <a:p>
            <a:pPr lvl="1"/>
            <a:r>
              <a:rPr lang="en-US" dirty="0"/>
              <a:t>Storage of elements (i.e., objects/data) starts from root node</a:t>
            </a:r>
          </a:p>
          <a:p>
            <a:pPr lvl="1"/>
            <a:r>
              <a:rPr lang="en-US" dirty="0"/>
              <a:t>Nodes at each level of the tree are stored left to 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5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143" name="Group 47"/>
          <p:cNvGrpSpPr>
            <a:grpSpLocks/>
          </p:cNvGrpSpPr>
          <p:nvPr/>
        </p:nvGrpSpPr>
        <p:grpSpPr bwMode="auto">
          <a:xfrm>
            <a:off x="2889076" y="1484784"/>
            <a:ext cx="571500" cy="569913"/>
            <a:chOff x="4229" y="1348"/>
            <a:chExt cx="360" cy="359"/>
          </a:xfrm>
        </p:grpSpPr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4298" y="1401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146" name="Group 50"/>
          <p:cNvGrpSpPr>
            <a:grpSpLocks/>
          </p:cNvGrpSpPr>
          <p:nvPr/>
        </p:nvGrpSpPr>
        <p:grpSpPr bwMode="auto">
          <a:xfrm>
            <a:off x="1919114" y="2626197"/>
            <a:ext cx="571500" cy="569912"/>
            <a:chOff x="3618" y="2067"/>
            <a:chExt cx="360" cy="359"/>
          </a:xfrm>
        </p:grpSpPr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Rectangle 52"/>
            <p:cNvSpPr>
              <a:spLocks noChangeArrowheads="1"/>
            </p:cNvSpPr>
            <p:nvPr/>
          </p:nvSpPr>
          <p:spPr bwMode="auto">
            <a:xfrm>
              <a:off x="3687" y="2120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49" name="Line 53"/>
          <p:cNvSpPr>
            <a:spLocks noChangeShapeType="1"/>
          </p:cNvSpPr>
          <p:nvPr/>
        </p:nvSpPr>
        <p:spPr bwMode="auto">
          <a:xfrm flipH="1">
            <a:off x="2217564" y="1975322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0" name="Group 54"/>
          <p:cNvGrpSpPr>
            <a:grpSpLocks/>
          </p:cNvGrpSpPr>
          <p:nvPr/>
        </p:nvGrpSpPr>
        <p:grpSpPr bwMode="auto">
          <a:xfrm>
            <a:off x="3809826" y="2659534"/>
            <a:ext cx="571500" cy="569913"/>
            <a:chOff x="4809" y="2088"/>
            <a:chExt cx="360" cy="359"/>
          </a:xfrm>
        </p:grpSpPr>
        <p:sp>
          <p:nvSpPr>
            <p:cNvPr id="151" name="Oval 5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4878" y="2141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53" name="Group 57"/>
          <p:cNvGrpSpPr>
            <a:grpSpLocks/>
          </p:cNvGrpSpPr>
          <p:nvPr/>
        </p:nvGrpSpPr>
        <p:grpSpPr bwMode="auto">
          <a:xfrm>
            <a:off x="4319414" y="3732684"/>
            <a:ext cx="571500" cy="569913"/>
            <a:chOff x="5130" y="2764"/>
            <a:chExt cx="360" cy="359"/>
          </a:xfrm>
        </p:grpSpPr>
        <p:sp>
          <p:nvSpPr>
            <p:cNvPr id="154" name="Oval 5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Rectangle 59"/>
            <p:cNvSpPr>
              <a:spLocks noChangeArrowheads="1"/>
            </p:cNvSpPr>
            <p:nvPr/>
          </p:nvSpPr>
          <p:spPr bwMode="auto">
            <a:xfrm>
              <a:off x="5199" y="2817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</a:t>
              </a:r>
            </a:p>
          </p:txBody>
        </p:sp>
      </p:grpSp>
      <p:sp>
        <p:nvSpPr>
          <p:cNvPr id="156" name="Line 60"/>
          <p:cNvSpPr>
            <a:spLocks noChangeShapeType="1"/>
          </p:cNvSpPr>
          <p:nvPr/>
        </p:nvSpPr>
        <p:spPr bwMode="auto">
          <a:xfrm>
            <a:off x="4260676" y="3218334"/>
            <a:ext cx="287338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7" name="Group 61"/>
          <p:cNvGrpSpPr>
            <a:grpSpLocks/>
          </p:cNvGrpSpPr>
          <p:nvPr/>
        </p:nvGrpSpPr>
        <p:grpSpPr bwMode="auto">
          <a:xfrm>
            <a:off x="2447751" y="3781897"/>
            <a:ext cx="571500" cy="569912"/>
            <a:chOff x="3951" y="2795"/>
            <a:chExt cx="360" cy="359"/>
          </a:xfrm>
        </p:grpSpPr>
        <p:sp>
          <p:nvSpPr>
            <p:cNvPr id="158" name="Oval 6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Rectangle 63"/>
            <p:cNvSpPr>
              <a:spLocks noChangeArrowheads="1"/>
            </p:cNvSpPr>
            <p:nvPr/>
          </p:nvSpPr>
          <p:spPr bwMode="auto">
            <a:xfrm>
              <a:off x="4020" y="2848"/>
              <a:ext cx="2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</a:p>
          </p:txBody>
        </p:sp>
      </p:grpSp>
      <p:grpSp>
        <p:nvGrpSpPr>
          <p:cNvPr id="160" name="Group 64"/>
          <p:cNvGrpSpPr>
            <a:grpSpLocks/>
          </p:cNvGrpSpPr>
          <p:nvPr/>
        </p:nvGrpSpPr>
        <p:grpSpPr bwMode="auto">
          <a:xfrm>
            <a:off x="1988964" y="4989984"/>
            <a:ext cx="571500" cy="569913"/>
            <a:chOff x="3662" y="3556"/>
            <a:chExt cx="360" cy="359"/>
          </a:xfrm>
        </p:grpSpPr>
        <p:sp>
          <p:nvSpPr>
            <p:cNvPr id="161" name="Oval 6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3731" y="3609"/>
              <a:ext cx="1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63" name="Line 67"/>
          <p:cNvSpPr>
            <a:spLocks noChangeShapeType="1"/>
          </p:cNvSpPr>
          <p:nvPr/>
        </p:nvSpPr>
        <p:spPr bwMode="auto">
          <a:xfrm>
            <a:off x="1844501" y="4372447"/>
            <a:ext cx="4238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4" name="Group 68"/>
          <p:cNvGrpSpPr>
            <a:grpSpLocks/>
          </p:cNvGrpSpPr>
          <p:nvPr/>
        </p:nvGrpSpPr>
        <p:grpSpPr bwMode="auto">
          <a:xfrm>
            <a:off x="1458739" y="3764434"/>
            <a:ext cx="571500" cy="569913"/>
            <a:chOff x="3328" y="2784"/>
            <a:chExt cx="360" cy="359"/>
          </a:xfrm>
        </p:grpSpPr>
        <p:sp>
          <p:nvSpPr>
            <p:cNvPr id="165" name="Oval 6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3397" y="2837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167" name="Group 71"/>
          <p:cNvGrpSpPr>
            <a:grpSpLocks/>
          </p:cNvGrpSpPr>
          <p:nvPr/>
        </p:nvGrpSpPr>
        <p:grpSpPr bwMode="auto">
          <a:xfrm>
            <a:off x="898351" y="4953472"/>
            <a:ext cx="571500" cy="569912"/>
            <a:chOff x="2975" y="3533"/>
            <a:chExt cx="360" cy="359"/>
          </a:xfrm>
        </p:grpSpPr>
        <p:sp>
          <p:nvSpPr>
            <p:cNvPr id="168" name="Oval 7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3044" y="3586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170" name="Group 74"/>
          <p:cNvGrpSpPr>
            <a:grpSpLocks/>
          </p:cNvGrpSpPr>
          <p:nvPr/>
        </p:nvGrpSpPr>
        <p:grpSpPr bwMode="auto">
          <a:xfrm>
            <a:off x="3347864" y="3731097"/>
            <a:ext cx="571500" cy="569912"/>
            <a:chOff x="4518" y="2763"/>
            <a:chExt cx="360" cy="359"/>
          </a:xfrm>
        </p:grpSpPr>
        <p:sp>
          <p:nvSpPr>
            <p:cNvPr id="171" name="Oval 7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Rectangle 76"/>
            <p:cNvSpPr>
              <a:spLocks noChangeArrowheads="1"/>
            </p:cNvSpPr>
            <p:nvPr/>
          </p:nvSpPr>
          <p:spPr bwMode="auto">
            <a:xfrm>
              <a:off x="4587" y="2816"/>
              <a:ext cx="2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</a:t>
              </a:r>
            </a:p>
          </p:txBody>
        </p:sp>
      </p:grpSp>
      <p:sp>
        <p:nvSpPr>
          <p:cNvPr id="173" name="Line 77"/>
          <p:cNvSpPr>
            <a:spLocks noChangeShapeType="1"/>
          </p:cNvSpPr>
          <p:nvPr/>
        </p:nvSpPr>
        <p:spPr bwMode="auto">
          <a:xfrm flipH="1">
            <a:off x="3612976" y="3216747"/>
            <a:ext cx="322263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Line 78"/>
          <p:cNvSpPr>
            <a:spLocks noChangeShapeType="1"/>
          </p:cNvSpPr>
          <p:nvPr/>
        </p:nvSpPr>
        <p:spPr bwMode="auto">
          <a:xfrm>
            <a:off x="2303289" y="3165947"/>
            <a:ext cx="3730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Line 79"/>
          <p:cNvSpPr>
            <a:spLocks noChangeShapeType="1"/>
          </p:cNvSpPr>
          <p:nvPr/>
        </p:nvSpPr>
        <p:spPr bwMode="auto">
          <a:xfrm flipH="1">
            <a:off x="1723851" y="3148484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Line 80"/>
          <p:cNvSpPr>
            <a:spLocks noChangeShapeType="1"/>
          </p:cNvSpPr>
          <p:nvPr/>
        </p:nvSpPr>
        <p:spPr bwMode="auto">
          <a:xfrm flipH="1">
            <a:off x="1179339" y="4354984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7" name="Line 81"/>
          <p:cNvSpPr>
            <a:spLocks noChangeShapeType="1"/>
          </p:cNvSpPr>
          <p:nvPr/>
        </p:nvSpPr>
        <p:spPr bwMode="auto">
          <a:xfrm>
            <a:off x="3357389" y="1992784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Line 16"/>
          <p:cNvSpPr>
            <a:spLocks noChangeShapeType="1"/>
          </p:cNvSpPr>
          <p:nvPr/>
        </p:nvSpPr>
        <p:spPr bwMode="auto">
          <a:xfrm>
            <a:off x="6637507" y="226891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Line 17"/>
          <p:cNvSpPr>
            <a:spLocks noChangeShapeType="1"/>
          </p:cNvSpPr>
          <p:nvPr/>
        </p:nvSpPr>
        <p:spPr bwMode="auto">
          <a:xfrm>
            <a:off x="6637507" y="26610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Line 18"/>
          <p:cNvSpPr>
            <a:spLocks noChangeShapeType="1"/>
          </p:cNvSpPr>
          <p:nvPr/>
        </p:nvSpPr>
        <p:spPr bwMode="auto">
          <a:xfrm>
            <a:off x="6637507" y="30515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1" name="Line 19"/>
          <p:cNvSpPr>
            <a:spLocks noChangeShapeType="1"/>
          </p:cNvSpPr>
          <p:nvPr/>
        </p:nvSpPr>
        <p:spPr bwMode="auto">
          <a:xfrm>
            <a:off x="6637507" y="345954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Line 20"/>
          <p:cNvSpPr>
            <a:spLocks noChangeShapeType="1"/>
          </p:cNvSpPr>
          <p:nvPr/>
        </p:nvSpPr>
        <p:spPr bwMode="auto">
          <a:xfrm>
            <a:off x="6637507" y="385324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3" name="Line 21"/>
          <p:cNvSpPr>
            <a:spLocks noChangeShapeType="1"/>
          </p:cNvSpPr>
          <p:nvPr/>
        </p:nvSpPr>
        <p:spPr bwMode="auto">
          <a:xfrm>
            <a:off x="6637507" y="424217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" name="Line 22"/>
          <p:cNvSpPr>
            <a:spLocks noChangeShapeType="1"/>
          </p:cNvSpPr>
          <p:nvPr/>
        </p:nvSpPr>
        <p:spPr bwMode="auto">
          <a:xfrm>
            <a:off x="6637507" y="463270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5" name="Line 23"/>
          <p:cNvSpPr>
            <a:spLocks noChangeShapeType="1"/>
          </p:cNvSpPr>
          <p:nvPr/>
        </p:nvSpPr>
        <p:spPr bwMode="auto">
          <a:xfrm>
            <a:off x="6637507" y="50232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6" name="Line 24"/>
          <p:cNvSpPr>
            <a:spLocks noChangeShapeType="1"/>
          </p:cNvSpPr>
          <p:nvPr/>
        </p:nvSpPr>
        <p:spPr bwMode="auto">
          <a:xfrm>
            <a:off x="6637507" y="54137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6642269" y="1884740"/>
            <a:ext cx="855663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6091532" y="1772184"/>
            <a:ext cx="591509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[9]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6849729" y="1814401"/>
            <a:ext cx="394339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843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Unused nodes in tree represented by a predefined bit pattern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1547664" y="1702334"/>
            <a:ext cx="2033587" cy="4276725"/>
            <a:chOff x="1885777" y="2420888"/>
            <a:chExt cx="2033587" cy="4276725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347864" y="2420888"/>
              <a:ext cx="571500" cy="569912"/>
              <a:chOff x="1389" y="1133"/>
              <a:chExt cx="360" cy="359"/>
            </a:xfrm>
          </p:grpSpPr>
          <p:sp>
            <p:nvSpPr>
              <p:cNvPr id="7" name="Oval 29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Rectangle 30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844713" y="3359100"/>
              <a:ext cx="571500" cy="569913"/>
              <a:chOff x="1004" y="1702"/>
              <a:chExt cx="360" cy="359"/>
            </a:xfrm>
          </p:grpSpPr>
          <p:sp>
            <p:nvSpPr>
              <p:cNvPr id="10" name="Oval 32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>
              <a:off x="3188024" y="2905075"/>
              <a:ext cx="269378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885777" y="6127700"/>
              <a:ext cx="571500" cy="569913"/>
              <a:chOff x="468" y="3468"/>
              <a:chExt cx="360" cy="359"/>
            </a:xfrm>
          </p:grpSpPr>
          <p:sp>
            <p:nvSpPr>
              <p:cNvPr id="14" name="Oval 36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</a:p>
            </p:txBody>
          </p:sp>
        </p:grp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H="1">
              <a:off x="2098502" y="5672088"/>
              <a:ext cx="227013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2528714" y="4256038"/>
              <a:ext cx="571500" cy="569912"/>
              <a:chOff x="873" y="2289"/>
              <a:chExt cx="360" cy="359"/>
            </a:xfrm>
          </p:grpSpPr>
          <p:sp>
            <p:nvSpPr>
              <p:cNvPr id="18" name="Oval 40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Rectangle 41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2171527" y="5121225"/>
              <a:ext cx="571500" cy="569913"/>
              <a:chOff x="648" y="2834"/>
              <a:chExt cx="360" cy="359"/>
            </a:xfrm>
          </p:grpSpPr>
          <p:sp>
            <p:nvSpPr>
              <p:cNvPr id="21" name="Oval 43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</a:t>
                </a:r>
              </a:p>
            </p:txBody>
          </p:sp>
        </p:grp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H="1">
              <a:off x="2793827" y="3927425"/>
              <a:ext cx="184150" cy="325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2506488" y="4824362"/>
              <a:ext cx="146051" cy="314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62268" y="1711934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6555918" y="216119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6555918" y="255330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6555918" y="29438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6555918" y="33518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6555918" y="37455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6555918" y="413445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6555918" y="452498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6571793" y="5737467"/>
            <a:ext cx="849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6735306" y="1675421"/>
            <a:ext cx="437620" cy="456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6555918" y="491550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6555918" y="53060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815643" y="1675421"/>
            <a:ext cx="759823" cy="456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[16]</a:t>
            </a:r>
          </a:p>
        </p:txBody>
      </p:sp>
    </p:spTree>
    <p:extLst>
      <p:ext uri="{BB962C8B-B14F-4D97-AF65-F5344CB8AC3E}">
        <p14:creationId xmlns:p14="http://schemas.microsoft.com/office/powerpoint/2010/main" val="25785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1143-A8A6-B810-0BB3-6F72DE4A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6278-1443-1029-DB1A-D21A2E3E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following </a:t>
            </a:r>
            <a:r>
              <a:rPr lang="en-US" dirty="0" smtClean="0"/>
              <a:t>tree is </a:t>
            </a:r>
            <a:r>
              <a:rPr lang="en-US" dirty="0"/>
              <a:t>stored in an array, what does the tree look like? (Draw it)</a:t>
            </a:r>
          </a:p>
          <a:p>
            <a:r>
              <a:rPr lang="en-US" dirty="0"/>
              <a:t>ABCDE-F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B-3CD4-1749-A5FE-7171BEBD20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BDC56-89BF-8B6D-3744-4F6360836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897CD1-3016-4500-58DC-CF1BF896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429000"/>
            <a:ext cx="25146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27433</TotalTime>
  <Words>1036</Words>
  <Application>Microsoft Office PowerPoint</Application>
  <PresentationFormat>On-screen Show (4:3)</PresentationFormat>
  <Paragraphs>296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Wingdings</vt:lpstr>
      <vt:lpstr>Tahoma</vt:lpstr>
      <vt:lpstr>Consolas</vt:lpstr>
      <vt:lpstr>Arial</vt:lpstr>
      <vt:lpstr>Default Design</vt:lpstr>
      <vt:lpstr>Data Structures</vt:lpstr>
      <vt:lpstr>Data Structures</vt:lpstr>
      <vt:lpstr>Tree ADT</vt:lpstr>
      <vt:lpstr>Binary Tree Storage </vt:lpstr>
      <vt:lpstr>PowerPoint Presentation</vt:lpstr>
      <vt:lpstr>Array Storage (1)</vt:lpstr>
      <vt:lpstr>Array Storage Example (1)</vt:lpstr>
      <vt:lpstr>Array Storage Example (2)</vt:lpstr>
      <vt:lpstr>Exercise </vt:lpstr>
      <vt:lpstr>Array Storage (3)</vt:lpstr>
      <vt:lpstr>Array Storage Example (3)</vt:lpstr>
      <vt:lpstr>Array Storage Example (4)</vt:lpstr>
      <vt:lpstr>Array Storage (4)</vt:lpstr>
      <vt:lpstr>Array Storage: Disadvantage</vt:lpstr>
      <vt:lpstr>Array Storage: Disadvantage</vt:lpstr>
      <vt:lpstr>Array Storage: Disadvantage</vt:lpstr>
      <vt:lpstr>Implementation Exercise</vt:lpstr>
      <vt:lpstr>Solution </vt:lpstr>
      <vt:lpstr>Practice exercise 1</vt:lpstr>
      <vt:lpstr>Practice Exercise 2</vt:lpstr>
      <vt:lpstr>PowerPoint Presentation</vt:lpstr>
      <vt:lpstr>As Linked List Structure (1) </vt:lpstr>
      <vt:lpstr>As Linked List Structure: Example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Subhan Ullah</cp:lastModifiedBy>
  <cp:revision>2267</cp:revision>
  <cp:lastPrinted>2013-10-17T07:59:38Z</cp:lastPrinted>
  <dcterms:created xsi:type="dcterms:W3CDTF">2007-03-29T10:37:57Z</dcterms:created>
  <dcterms:modified xsi:type="dcterms:W3CDTF">2023-10-17T08:03:20Z</dcterms:modified>
</cp:coreProperties>
</file>