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65" r:id="rId4"/>
    <p:sldId id="258" r:id="rId5"/>
    <p:sldId id="260" r:id="rId6"/>
    <p:sldId id="259" r:id="rId7"/>
    <p:sldId id="261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B72DA5-4E5D-4008-8A25-306FC922BDFD}" v="8404" dt="2020-11-14T02:05:28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20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34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3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4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569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50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9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5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7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0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92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>
                <a:latin typeface="Century Gothic"/>
              </a:rPr>
              <a:t>YandexEditor</a:t>
            </a:r>
            <a:endParaRPr lang="ru-RU" dirty="0" err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81854" y="5703255"/>
            <a:ext cx="9418320" cy="16916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ru-RU"/>
              <a:t>Выполнил ученик 2-ой группы</a:t>
            </a:r>
          </a:p>
          <a:p>
            <a:pPr algn="r"/>
            <a:r>
              <a:rPr lang="ru-RU"/>
              <a:t>Гребенщиков Юрий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F938A-61A9-49BE-8251-A1AEE998C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9642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/>
              <a:t>В файле содержатся некоторые функции, которые нужны для выполнения программы. Они вынесены в отдельный файл, чтобы не засорять другие файлы *.py глобальными функциями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A2A4464-94BB-4DA5-9F7D-04D02427E529}"/>
              </a:ext>
            </a:extLst>
          </p:cNvPr>
          <p:cNvSpPr txBox="1">
            <a:spLocks/>
          </p:cNvSpPr>
          <p:nvPr/>
        </p:nvSpPr>
        <p:spPr>
          <a:xfrm>
            <a:off x="1263877" y="-93445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>
                <a:latin typeface="Century Gothic"/>
              </a:rPr>
              <a:t>Реализация</a:t>
            </a:r>
            <a:endParaRPr lang="ru-RU" sz="5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29237B-346E-4FF5-9CB7-DE8E7BD61AF1}"/>
              </a:ext>
            </a:extLst>
          </p:cNvPr>
          <p:cNvSpPr txBox="1"/>
          <p:nvPr/>
        </p:nvSpPr>
        <p:spPr>
          <a:xfrm>
            <a:off x="1606216" y="1225216"/>
            <a:ext cx="85885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Century Gothic"/>
              </a:rPr>
              <a:t> Структура: classes/utils.py</a:t>
            </a:r>
          </a:p>
        </p:txBody>
      </p:sp>
    </p:spTree>
    <p:extLst>
      <p:ext uri="{BB962C8B-B14F-4D97-AF65-F5344CB8AC3E}">
        <p14:creationId xmlns:p14="http://schemas.microsoft.com/office/powerpoint/2010/main" val="3482841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6CBFD-E81E-48EA-96A3-71C5F9AA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Century Gothic"/>
              </a:rPr>
              <a:t>Используемые технологии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D4C02-BCF6-4CA3-A27A-69A477C9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19037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/>
              <a:t>Стандартная библиотека:</a:t>
            </a:r>
          </a:p>
          <a:p>
            <a:pPr marL="342900" indent="-342900">
              <a:buAutoNum type="arabicPeriod"/>
            </a:pPr>
            <a:r>
              <a:rPr lang="ru-RU"/>
              <a:t>typing</a:t>
            </a:r>
            <a:endParaRPr lang="ru-RU" dirty="0"/>
          </a:p>
          <a:p>
            <a:pPr marL="342900" indent="-342900">
              <a:buAutoNum type="arabicPeriod"/>
            </a:pPr>
            <a:r>
              <a:rPr lang="ru-RU"/>
              <a:t>sys</a:t>
            </a:r>
            <a:endParaRPr lang="ru-RU" dirty="0"/>
          </a:p>
          <a:p>
            <a:pPr marL="342900" indent="-342900">
              <a:buAutoNum type="arabicPeriod"/>
            </a:pPr>
            <a:r>
              <a:rPr lang="ru-RU"/>
              <a:t>subprocess</a:t>
            </a:r>
            <a:endParaRPr lang="ru-RU" dirty="0"/>
          </a:p>
          <a:p>
            <a:pPr marL="342900" indent="-342900">
              <a:buAutoNum type="arabicPeriod"/>
            </a:pPr>
            <a:r>
              <a:rPr lang="ru-RU"/>
              <a:t>builtins</a:t>
            </a:r>
            <a:endParaRPr lang="ru-RU" dirty="0"/>
          </a:p>
          <a:p>
            <a:pPr marL="342900" indent="-342900">
              <a:buAutoNum type="arabicPeriod"/>
            </a:pPr>
            <a:r>
              <a:rPr lang="ru-RU"/>
              <a:t>json</a:t>
            </a:r>
            <a:endParaRPr lang="ru-RU" dirty="0"/>
          </a:p>
          <a:p>
            <a:pPr marL="0" indent="0">
              <a:buNone/>
            </a:pPr>
            <a:r>
              <a:rPr lang="ru-RU"/>
              <a:t>Сторонние модули:</a:t>
            </a:r>
          </a:p>
          <a:p>
            <a:pPr marL="342900" indent="-342900">
              <a:buAutoNum type="arabicPeriod"/>
            </a:pPr>
            <a:r>
              <a:rPr lang="ru-RU"/>
              <a:t>PyQT5</a:t>
            </a:r>
          </a:p>
          <a:p>
            <a:pPr marL="342900" indent="-342900">
              <a:buAutoNum type="arabicPeriod"/>
            </a:pPr>
            <a:r>
              <a:rPr lang="ru-RU"/>
              <a:t>Pillow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9828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E884-854A-4AEE-A416-88CEDD3F9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Объём кода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0B036-889A-4650-8D51-37F947C0D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69168"/>
            <a:ext cx="8595360" cy="4009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/>
              <a:t>Воспользуемся утилитой Count Lines of Code: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56A9CC5-9AB9-4290-BFFA-38990CF5B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321" y="2483139"/>
            <a:ext cx="8789068" cy="296453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6E857B-1E94-4FCC-84E0-DA18CE3072DE}"/>
              </a:ext>
            </a:extLst>
          </p:cNvPr>
          <p:cNvSpPr txBox="1">
            <a:spLocks/>
          </p:cNvSpPr>
          <p:nvPr/>
        </p:nvSpPr>
        <p:spPr>
          <a:xfrm>
            <a:off x="1261872" y="5713854"/>
            <a:ext cx="8595360" cy="4009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/>
              <a:t>Количество строк Python: 761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1592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026C-36E6-479A-BFEA-4D86064B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Выводы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70F53-96F6-4C3B-8D7F-B9BD24502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02971"/>
            <a:ext cx="8595360" cy="46125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/>
              <a:t>Работа над проектом является хорошей практикой в использовании PyQT5 и QT5 в целом, я узнал некоторые новые составляющие фреймворка, о которых не слышал до этого</a:t>
            </a:r>
            <a:endParaRPr lang="ru-RU"/>
          </a:p>
          <a:p>
            <a:r>
              <a:rPr lang="ru-RU" sz="2000"/>
              <a:t>Доработки обозначены в коде метками FIXME и TODO. Среди них переход с моего расширения QPlainTextEdit на готовый редактор QScintilla, добавление запуска программы непосредственно в окне, без использования дополнительного окна CMD и исправления в подстветке синтаксиса</a:t>
            </a:r>
          </a:p>
          <a:p>
            <a:r>
              <a:rPr lang="ru-RU" sz="2000"/>
              <a:t>Разумеется, список доработок далеко не закончен, у меня есть много идей для расширения функционала, которые я, возможно, реализую в будущем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49638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56AD2-6A87-4A88-9A0C-F7D4EF7D0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023258"/>
            <a:ext cx="8595360" cy="5156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ru-RU" sz="2400">
                <a:ea typeface="+mn-lt"/>
                <a:cs typeface="+mn-lt"/>
              </a:rPr>
              <a:t>В ходе работы с этим модулем, я стал считать его устаревшим и неудобным для создания крупных проектов. Чего стоит только QPlainTextEdit.setPlainText, который очищает стек команд, и приходится придумывать "костыли", чтобы undo/redo работали. К сожалению, я такой путь не смог найти</a:t>
            </a:r>
            <a:endParaRPr lang="ru-RU" sz="2400" dirty="0"/>
          </a:p>
          <a:p>
            <a:pPr marL="285750" indent="-285750"/>
            <a:r>
              <a:rPr lang="ru-RU" sz="2400"/>
              <a:t>Для подобных больших приложений я бы предпочёл и буду в будущем использовать более продвинутые и удобные фреймворки на других языках по типу Vue или React Native под JavaScript, или же Flutter на Dart. К тому же, эти фреймворки лучше подходят под кроссплатформенность</a:t>
            </a: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9145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63ED-6C7B-4A28-B49B-B5F48D184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>
                <a:latin typeface="Century Gothic"/>
              </a:rPr>
              <a:t>Задача</a:t>
            </a:r>
            <a:endParaRPr lang="ru-RU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81A9B-9CBC-4994-867E-0EFFD3EEC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ru-RU" sz="2400">
                <a:ea typeface="+mn-lt"/>
                <a:cs typeface="+mn-lt"/>
              </a:rPr>
              <a:t>Создать редактор кода Python со стильным оформлением, помощью при вводе (автоматическое закрытие скобок, расставление табов при вложенности), подстветкой синтаксиса, запуском приложения непосредственно через редактор, и ещё некоторыми полезными функциями</a:t>
            </a:r>
          </a:p>
          <a:p>
            <a:r>
              <a:rPr lang="ru-RU" sz="2400"/>
              <a:t>Цель создания проекта заключается в добавлении только нужных и удобных в пользовании для меня функций</a:t>
            </a: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9300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AA59D-1B9F-4916-A73A-E889C92F5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618247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/>
              <a:t>В корневой папке находятся файлы main.py, settings.py, style.qss и requirements.txt</a:t>
            </a:r>
          </a:p>
          <a:p>
            <a:r>
              <a:rPr lang="ru-RU" sz="2000">
                <a:ea typeface="+mn-lt"/>
                <a:cs typeface="+mn-lt"/>
              </a:rPr>
              <a:t>Проект зависит только от 2-ух модулей: PyQT5 и Pillow. Установить из можно командой "pip install -r requirements.txt"</a:t>
            </a:r>
          </a:p>
          <a:p>
            <a:r>
              <a:rPr lang="ru-RU" sz="2000"/>
              <a:t>style.qss содержит таблицу стилей для виджетов</a:t>
            </a:r>
          </a:p>
          <a:p>
            <a:r>
              <a:rPr lang="ru-RU" sz="2000"/>
              <a:t>В settings.py можно изменить некоторые настройки, но их изменение пользователем может привести к ошибкам</a:t>
            </a:r>
          </a:p>
          <a:p>
            <a:r>
              <a:rPr lang="ru-RU" sz="2000"/>
              <a:t>Для запуска приложения используется команда "python main.py"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C2368A-0D9D-448A-A30B-10D2EB5A8429}"/>
              </a:ext>
            </a:extLst>
          </p:cNvPr>
          <p:cNvSpPr txBox="1">
            <a:spLocks/>
          </p:cNvSpPr>
          <p:nvPr/>
        </p:nvSpPr>
        <p:spPr>
          <a:xfrm>
            <a:off x="1263877" y="-93445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>
                <a:latin typeface="Century Gothic"/>
              </a:rPr>
              <a:t>Реализация</a:t>
            </a:r>
            <a:endParaRPr lang="ru-RU" sz="5400"/>
          </a:p>
        </p:txBody>
      </p:sp>
    </p:spTree>
    <p:extLst>
      <p:ext uri="{BB962C8B-B14F-4D97-AF65-F5344CB8AC3E}">
        <p14:creationId xmlns:p14="http://schemas.microsoft.com/office/powerpoint/2010/main" val="12113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F04FD58-8035-4D53-AE96-EE4B5685FE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1"/>
          <a:stretch/>
        </p:blipFill>
        <p:spPr>
          <a:xfrm>
            <a:off x="1260050" y="2332860"/>
            <a:ext cx="7520602" cy="391720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C8BCEFA-B851-4170-8A87-FC89F1520B8B}"/>
              </a:ext>
            </a:extLst>
          </p:cNvPr>
          <p:cNvSpPr txBox="1">
            <a:spLocks/>
          </p:cNvSpPr>
          <p:nvPr/>
        </p:nvSpPr>
        <p:spPr>
          <a:xfrm>
            <a:off x="1263877" y="-93445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>
                <a:latin typeface="Century Gothic"/>
              </a:rPr>
              <a:t>Реализация</a:t>
            </a:r>
            <a:endParaRPr lang="ru-RU" sz="5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72CF73-5C8F-4648-8267-A8D161680E83}"/>
              </a:ext>
            </a:extLst>
          </p:cNvPr>
          <p:cNvSpPr txBox="1"/>
          <p:nvPr/>
        </p:nvSpPr>
        <p:spPr>
          <a:xfrm>
            <a:off x="1606216" y="122521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Century Gothic"/>
              </a:rPr>
              <a:t> Структура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11076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C4478-693C-4A59-A394-0F9B2C6DA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390274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/>
              <a:t>Директория, содержащая весь код проекта, в их числе такие главные классы как: FramelessWindow, CodeEditor, PythonHighlighter, SettingsWindow и MainWindow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5181026-05B8-45F5-9BF9-F8C79837CF85}"/>
              </a:ext>
            </a:extLst>
          </p:cNvPr>
          <p:cNvSpPr txBox="1">
            <a:spLocks/>
          </p:cNvSpPr>
          <p:nvPr/>
        </p:nvSpPr>
        <p:spPr>
          <a:xfrm>
            <a:off x="1263877" y="-93445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>
                <a:latin typeface="Century Gothic"/>
              </a:rPr>
              <a:t>Реализация</a:t>
            </a:r>
            <a:endParaRPr lang="ru-RU" sz="5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BB5D4A-AF01-42D6-946B-010A6A6139BD}"/>
              </a:ext>
            </a:extLst>
          </p:cNvPr>
          <p:cNvSpPr txBox="1"/>
          <p:nvPr/>
        </p:nvSpPr>
        <p:spPr>
          <a:xfrm>
            <a:off x="1606216" y="1225216"/>
            <a:ext cx="475848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Century Gothic"/>
              </a:rPr>
              <a:t> Структура: classes/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152494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765B4-E4EA-4F07-8DC7-6A6F422C7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89484"/>
            <a:ext cx="8595360" cy="40906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Директория является основой для главного окна приложения и всех его дочерних окон</a:t>
            </a:r>
          </a:p>
          <a:p>
            <a:r>
              <a:rPr lang="ru-RU"/>
              <a:t>Она состоит из папки с иконками кнопок заголовка окна и файла с классами Button, Ui_MainWindow (сгенерированный из .xml) и FramelessWindow, который далее используется в остальном </a:t>
            </a:r>
            <a:r>
              <a:rPr lang="ru-RU" dirty="0"/>
              <a:t>коде</a:t>
            </a:r>
          </a:p>
          <a:p>
            <a:r>
              <a:rPr lang="ru-RU"/>
              <a:t>Класс FramelessWindow наследуется от QMainWindow, при этом имеет свойтсво окна QtCore.</a:t>
            </a:r>
            <a:r>
              <a:rPr lang="ru-RU">
                <a:latin typeface="Century Schoolbook"/>
              </a:rPr>
              <a:t>Qt.FramelessWindowHint</a:t>
            </a:r>
            <a:endParaRPr lang="ru-RU" dirty="0">
              <a:latin typeface="Century Schoolbook" panose="02040604050505020304"/>
            </a:endParaRPr>
          </a:p>
          <a:p>
            <a:r>
              <a:rPr lang="ru-RU">
                <a:latin typeface="Century Schoolbook"/>
              </a:rPr>
              <a:t>При инициализации класса создается заголовок окна, при этом визуальные элементы изменяют свой размер под разрешение экрана, который содержит в себе ещё и кнопки меню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25A16DF-005C-4AC7-9C6F-3BF84D3A8386}"/>
              </a:ext>
            </a:extLst>
          </p:cNvPr>
          <p:cNvSpPr txBox="1">
            <a:spLocks/>
          </p:cNvSpPr>
          <p:nvPr/>
        </p:nvSpPr>
        <p:spPr>
          <a:xfrm>
            <a:off x="1263877" y="-93445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>
                <a:latin typeface="Century Gothic"/>
              </a:rPr>
              <a:t>Реализация</a:t>
            </a:r>
            <a:endParaRPr lang="ru-RU" sz="5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339B6-2AAD-454D-A0E1-F4D5E11F1AD8}"/>
              </a:ext>
            </a:extLst>
          </p:cNvPr>
          <p:cNvSpPr txBox="1"/>
          <p:nvPr/>
        </p:nvSpPr>
        <p:spPr>
          <a:xfrm>
            <a:off x="1606216" y="1225216"/>
            <a:ext cx="59917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Century Gothic"/>
              </a:rPr>
              <a:t> Структура: classes/framelessWindow</a:t>
            </a:r>
          </a:p>
        </p:txBody>
      </p:sp>
    </p:spTree>
    <p:extLst>
      <p:ext uri="{BB962C8B-B14F-4D97-AF65-F5344CB8AC3E}">
        <p14:creationId xmlns:p14="http://schemas.microsoft.com/office/powerpoint/2010/main" val="86819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F6834-0F01-4707-AD30-199864C57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767" y="2079459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/>
              <a:t>В файле находится классе CodeEditor(QWidget), который представляет собой виджет-область для размещения поля ввода</a:t>
            </a:r>
            <a:endParaRPr lang="ru-RU" sz="2000" dirty="0"/>
          </a:p>
          <a:p>
            <a:r>
              <a:rPr lang="ru-RU" sz="2000"/>
              <a:t>Класс, помимо самого ввода кода и реализации помощи ввода, также отвечает за манипуляции с файлом (создать новый, открыть, сохранить) и запуск программы</a:t>
            </a:r>
            <a:endParaRPr lang="ru-RU" sz="2000" dirty="0"/>
          </a:p>
          <a:p>
            <a:r>
              <a:rPr lang="ru-RU" sz="2000"/>
              <a:t>Запуск происходит через класс subprocess.Popen, при этом генерируется файл run.bat, который выполняется в окне CMD</a:t>
            </a:r>
            <a:endParaRPr lang="ru-RU" sz="2000" dirty="0"/>
          </a:p>
          <a:p>
            <a:endParaRPr lang="ru-RU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C0EF879-528C-4D32-A0E8-6D0180AE17B6}"/>
              </a:ext>
            </a:extLst>
          </p:cNvPr>
          <p:cNvSpPr txBox="1">
            <a:spLocks/>
          </p:cNvSpPr>
          <p:nvPr/>
        </p:nvSpPr>
        <p:spPr>
          <a:xfrm>
            <a:off x="1263877" y="-93445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>
                <a:latin typeface="Century Gothic"/>
              </a:rPr>
              <a:t>Реализация</a:t>
            </a:r>
            <a:endParaRPr lang="ru-RU" sz="5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DD97CE-22F0-42E3-A85B-1BA6570B7851}"/>
              </a:ext>
            </a:extLst>
          </p:cNvPr>
          <p:cNvSpPr txBox="1"/>
          <p:nvPr/>
        </p:nvSpPr>
        <p:spPr>
          <a:xfrm>
            <a:off x="1606216" y="1225216"/>
            <a:ext cx="59917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Century Gothic"/>
              </a:rPr>
              <a:t> Структура: classes/code_editor.py</a:t>
            </a:r>
          </a:p>
        </p:txBody>
      </p:sp>
    </p:spTree>
    <p:extLst>
      <p:ext uri="{BB962C8B-B14F-4D97-AF65-F5344CB8AC3E}">
        <p14:creationId xmlns:p14="http://schemas.microsoft.com/office/powerpoint/2010/main" val="1898998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683BD-307D-4BEE-A561-C98AE9FFD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79458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Класс PythonHighlighter был взят со стороннего источника, который указан в начале файла. Были изменены цвета, добавлена подстветка встроенных функций, аргументов методов self и cls, специальных методов (таких как __init__) и специальных глобальных переменных. Также, внесены некоторые правки</a:t>
            </a:r>
          </a:p>
          <a:p>
            <a:r>
              <a:rPr lang="ru-RU"/>
              <a:t>SettingsWindow наследуется от FramelessWindow и является дочерним окном с настройками, которое появляется после нажатия соответствующего поля в меню Tools. Пока существует две настройки: включение/выключение подстветки синтаксиса и включение undo/redo (об этом позже). Вторую настройку пришлось временно отключитт из-за ошибок</a:t>
            </a:r>
          </a:p>
          <a:p>
            <a:endParaRPr lang="ru-RU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19A70D-2DDE-40E5-BCAE-53EE0728C73E}"/>
              </a:ext>
            </a:extLst>
          </p:cNvPr>
          <p:cNvSpPr txBox="1">
            <a:spLocks/>
          </p:cNvSpPr>
          <p:nvPr/>
        </p:nvSpPr>
        <p:spPr>
          <a:xfrm>
            <a:off x="1263877" y="-93445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>
                <a:latin typeface="Century Gothic"/>
              </a:rPr>
              <a:t>Реализация</a:t>
            </a:r>
            <a:endParaRPr lang="ru-RU" sz="5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298611-5B47-4920-BF3C-FA8D96414A17}"/>
              </a:ext>
            </a:extLst>
          </p:cNvPr>
          <p:cNvSpPr txBox="1"/>
          <p:nvPr/>
        </p:nvSpPr>
        <p:spPr>
          <a:xfrm>
            <a:off x="1606216" y="1225216"/>
            <a:ext cx="85885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Century Gothic"/>
              </a:rPr>
              <a:t> Структура: classes/highlighter.py и classes/settings.py</a:t>
            </a:r>
          </a:p>
        </p:txBody>
      </p:sp>
    </p:spTree>
    <p:extLst>
      <p:ext uri="{BB962C8B-B14F-4D97-AF65-F5344CB8AC3E}">
        <p14:creationId xmlns:p14="http://schemas.microsoft.com/office/powerpoint/2010/main" val="3573272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4CF5C-4A38-46BC-A4ED-427A6BA60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79458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Класс MainWindow(FramelessWindow) является главным окном программы.</a:t>
            </a:r>
          </a:p>
          <a:p>
            <a:r>
              <a:rPr lang="ru-RU"/>
              <a:t>Конструктор класса создаёт объекты CodeEditor и SettingsWindow, назначает действия для разделов меню, восстанавливает состояние и настройки</a:t>
            </a:r>
            <a:endParaRPr lang="ru-RU" dirty="0"/>
          </a:p>
          <a:p>
            <a:r>
              <a:rPr lang="ru-RU"/>
              <a:t>Программа имеет функцию восстановления своего последнего состояния. При этом учитывается расположение на экране и факт развёртывания окна на весь экран</a:t>
            </a:r>
          </a:p>
          <a:p>
            <a:r>
              <a:rPr lang="ru-RU"/>
              <a:t>Определяются действия для сочетания клавиш, которые упомянуты в разделах меню</a:t>
            </a:r>
            <a:endParaRPr lang="ru-RU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9348B8D-F0D3-439E-BEEA-6A670399F837}"/>
              </a:ext>
            </a:extLst>
          </p:cNvPr>
          <p:cNvSpPr txBox="1">
            <a:spLocks/>
          </p:cNvSpPr>
          <p:nvPr/>
        </p:nvSpPr>
        <p:spPr>
          <a:xfrm>
            <a:off x="1263877" y="-93445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>
                <a:latin typeface="Century Gothic"/>
              </a:rPr>
              <a:t>Реализация</a:t>
            </a:r>
            <a:endParaRPr lang="ru-RU" sz="5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A8AD29-0681-40DE-84D6-33EF9CFA8862}"/>
              </a:ext>
            </a:extLst>
          </p:cNvPr>
          <p:cNvSpPr txBox="1"/>
          <p:nvPr/>
        </p:nvSpPr>
        <p:spPr>
          <a:xfrm>
            <a:off x="1606216" y="1225216"/>
            <a:ext cx="85885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Century Gothic"/>
              </a:rPr>
              <a:t> Структура: classes/main_window.py</a:t>
            </a:r>
          </a:p>
        </p:txBody>
      </p:sp>
    </p:spTree>
    <p:extLst>
      <p:ext uri="{BB962C8B-B14F-4D97-AF65-F5344CB8AC3E}">
        <p14:creationId xmlns:p14="http://schemas.microsoft.com/office/powerpoint/2010/main" val="409439836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View</vt:lpstr>
      <vt:lpstr>YandexEditor</vt:lpstr>
      <vt:lpstr>Задача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Используемые технологии</vt:lpstr>
      <vt:lpstr>Объём кода</vt:lpstr>
      <vt:lpstr>Выводы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819</cp:revision>
  <dcterms:created xsi:type="dcterms:W3CDTF">2020-11-13T22:46:44Z</dcterms:created>
  <dcterms:modified xsi:type="dcterms:W3CDTF">2020-11-14T02:25:24Z</dcterms:modified>
</cp:coreProperties>
</file>