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Font size 24</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c2f9bf9da_0_37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c2f9bf9da_0_3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Now we have a slice with a single ring, representing the top 7 counties with the most number of flu clinics. Now we are going to further visualize our data to determine the clinics with the least amount of vaccinated personnel. To finish visualizing the data, we are going to do the following: </a:t>
            </a:r>
            <a:endParaRPr sz="1200">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6c2f9bf9da_0_37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c2f9bf9da_0_37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should look like this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c2f9bf9da_0_3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c2f9bf9da_0_3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Create a new Vertical Bar Graph using the hospital index </a:t>
            </a:r>
            <a:endParaRPr sz="1200">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6c2f9bf9da_0_3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c2f9bf9da_0_3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Now we separate our clinics by county by doing the following: </a:t>
            </a:r>
            <a:endParaRPr sz="1200">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6c2f9bf9da_0_37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c2f9bf9da_0_37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In order to further determine clinic eligability, we need to further organize our data by seperating the chart into parts. </a:t>
            </a:r>
            <a:endParaRPr sz="1200">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6c2f9bf9da_0_37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6c2f9bf9da_0_37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Now we have our graph </a:t>
            </a:r>
            <a:r>
              <a:rPr lang="en" sz="1200">
                <a:highlight>
                  <a:srgbClr val="FFFFFF"/>
                </a:highlight>
                <a:latin typeface="Times New Roman"/>
                <a:ea typeface="Times New Roman"/>
                <a:cs typeface="Times New Roman"/>
                <a:sym typeface="Times New Roman"/>
              </a:rPr>
              <a:t>separated</a:t>
            </a:r>
            <a:r>
              <a:rPr lang="en" sz="1200">
                <a:highlight>
                  <a:srgbClr val="FFFFFF"/>
                </a:highlight>
                <a:latin typeface="Times New Roman"/>
                <a:ea typeface="Times New Roman"/>
                <a:cs typeface="Times New Roman"/>
                <a:sym typeface="Times New Roman"/>
              </a:rPr>
              <a:t> by county, and </a:t>
            </a:r>
            <a:r>
              <a:rPr lang="en" sz="1200">
                <a:highlight>
                  <a:srgbClr val="FFFFFF"/>
                </a:highlight>
                <a:latin typeface="Times New Roman"/>
                <a:ea typeface="Times New Roman"/>
                <a:cs typeface="Times New Roman"/>
                <a:sym typeface="Times New Roman"/>
              </a:rPr>
              <a:t>separated</a:t>
            </a:r>
            <a:r>
              <a:rPr lang="en" sz="1200">
                <a:highlight>
                  <a:srgbClr val="FFFFFF"/>
                </a:highlight>
                <a:latin typeface="Times New Roman"/>
                <a:ea typeface="Times New Roman"/>
                <a:cs typeface="Times New Roman"/>
                <a:sym typeface="Times New Roman"/>
              </a:rPr>
              <a:t> into 3 graphs </a:t>
            </a:r>
            <a:r>
              <a:rPr lang="en" sz="1200">
                <a:highlight>
                  <a:srgbClr val="FFFFFF"/>
                </a:highlight>
                <a:latin typeface="Times New Roman"/>
                <a:ea typeface="Times New Roman"/>
                <a:cs typeface="Times New Roman"/>
                <a:sym typeface="Times New Roman"/>
              </a:rPr>
              <a:t>separated</a:t>
            </a:r>
            <a:r>
              <a:rPr lang="en" sz="1200">
                <a:highlight>
                  <a:srgbClr val="FFFFFF"/>
                </a:highlight>
                <a:latin typeface="Times New Roman"/>
                <a:ea typeface="Times New Roman"/>
                <a:cs typeface="Times New Roman"/>
                <a:sym typeface="Times New Roman"/>
              </a:rPr>
              <a:t> by yes, no, and ‘DNR’ but we still want to see the percentage of people that have been vaccinated. </a:t>
            </a:r>
            <a:endParaRPr sz="1200">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6c2f9bf9da_0_3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c2f9bf9da_0_3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should look like this</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6c2f9bf9da_0_37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6c2f9bf9da_0_37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Now that we have our 3 graphs, we can use kibana to organize them in a dashboard for easy access. </a:t>
            </a:r>
            <a:endParaRPr sz="1200">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6c2f9bf9da_0_37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6c2f9bf9da_0_37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should look like this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c2f9bf9da_0_3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c2f9bf9da_0_3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Because the data we are using doesn’t contain geo hash coordinates, we are unable to create a coordinate map using Kibana. Since the data includes county names in California, we can use that data to create a map of California. </a:t>
            </a:r>
            <a:endParaRPr sz="1200">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c2f9bf9da_0_7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c2f9bf9da_0_7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c2f9bf9da_0_3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c2f9bf9da_0_3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6c2f9bf9da_0_38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c2f9bf9da_0_3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6c2f9bf9da_0_3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6c2f9bf9da_0_3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6c2f9bf9da_0_3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6c2f9bf9da_0_3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Now that we have uploaded and indexed our data, we will be able to use it for the following visualizations.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6c2f9bf9da_0_37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6c2f9bf9da_0_37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6c2f9bf9da_0_3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c2f9bf9da_0_3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For our Bar Graph we will be looking at the top 5 clinics with vaccinated personnel by county. We will only be using a select number of clinics in order to make the graphs look neat and easy to find the data we’re looking for.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6c2f9bf9da_0_3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6c2f9bf9da_0_3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Now we are going to organize our data into buckets.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The X-axis is what we’re going to use to divide our clinics by county. For the Fields of our new </a:t>
            </a:r>
            <a:r>
              <a:rPr b="1" lang="en" sz="1200">
                <a:highlight>
                  <a:srgbClr val="FFFFFF"/>
                </a:highlight>
                <a:latin typeface="Times New Roman"/>
                <a:ea typeface="Times New Roman"/>
                <a:cs typeface="Times New Roman"/>
                <a:sym typeface="Times New Roman"/>
              </a:rPr>
              <a:t>X-axis</a:t>
            </a:r>
            <a:r>
              <a:rPr lang="en" sz="1200">
                <a:highlight>
                  <a:srgbClr val="FFFFFF"/>
                </a:highlight>
                <a:latin typeface="Times New Roman"/>
                <a:ea typeface="Times New Roman"/>
                <a:cs typeface="Times New Roman"/>
                <a:sym typeface="Times New Roman"/>
              </a:rPr>
              <a:t> ensure the following: </a:t>
            </a:r>
            <a:endParaRPr sz="1200">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6c2f9bf9da_0_3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6c2f9bf9da_0_3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Now we currently have a bar graph with a Y-axis showing the number of clinics and the X-axis separated by </a:t>
            </a:r>
            <a:r>
              <a:rPr b="1" lang="en" sz="1200">
                <a:highlight>
                  <a:srgbClr val="FFFFFF"/>
                </a:highlight>
                <a:latin typeface="Times New Roman"/>
                <a:ea typeface="Times New Roman"/>
                <a:cs typeface="Times New Roman"/>
                <a:sym typeface="Times New Roman"/>
              </a:rPr>
              <a:t>top 5 </a:t>
            </a:r>
            <a:r>
              <a:rPr lang="en" sz="1200">
                <a:highlight>
                  <a:srgbClr val="FFFFFF"/>
                </a:highlight>
                <a:latin typeface="Times New Roman"/>
                <a:ea typeface="Times New Roman"/>
                <a:cs typeface="Times New Roman"/>
                <a:sym typeface="Times New Roman"/>
              </a:rPr>
              <a:t>counties with the </a:t>
            </a:r>
            <a:r>
              <a:rPr b="1" lang="en" sz="1200">
                <a:highlight>
                  <a:srgbClr val="FFFFFF"/>
                </a:highlight>
                <a:latin typeface="Times New Roman"/>
                <a:ea typeface="Times New Roman"/>
                <a:cs typeface="Times New Roman"/>
                <a:sym typeface="Times New Roman"/>
              </a:rPr>
              <a:t>greatest number of clinics</a:t>
            </a:r>
            <a:r>
              <a:rPr lang="en" sz="1200">
                <a:highlight>
                  <a:srgbClr val="FFFFFF"/>
                </a:highlight>
                <a:latin typeface="Times New Roman"/>
                <a:ea typeface="Times New Roman"/>
                <a:cs typeface="Times New Roman"/>
                <a:sym typeface="Times New Roman"/>
              </a:rPr>
              <a:t>. To include the percentage of vaccinated personnel we will do the following: </a:t>
            </a:r>
            <a:endParaRPr sz="1200">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6c2f9bf9da_0_37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c2f9bf9da_0_3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should look like this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6c2f9bf9da_0_3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c2f9bf9da_0_3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For this pie graph, we are going to check the clinics with the lowest 5 percentage of vaccinated personnel using our hospital index </a:t>
            </a:r>
            <a:endParaRPr sz="1200">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Kibana Tutorial</a:t>
            </a:r>
            <a:endParaRPr/>
          </a:p>
        </p:txBody>
      </p:sp>
      <p:sp>
        <p:nvSpPr>
          <p:cNvPr id="55" name="Google Shape;55;p13"/>
          <p:cNvSpPr txBox="1"/>
          <p:nvPr>
            <p:ph idx="1" type="subTitle"/>
          </p:nvPr>
        </p:nvSpPr>
        <p:spPr>
          <a:xfrm>
            <a:off x="311700" y="2834125"/>
            <a:ext cx="8520600" cy="112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Michael Brumwell, Christian Rodriguez, Mario Arguello, Brianne Phillips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2"/>
          <p:cNvSpPr txBox="1"/>
          <p:nvPr>
            <p:ph type="title"/>
          </p:nvPr>
        </p:nvSpPr>
        <p:spPr>
          <a:xfrm>
            <a:off x="311700" y="273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a Pie Graph</a:t>
            </a:r>
            <a:endParaRPr/>
          </a:p>
        </p:txBody>
      </p:sp>
      <p:sp>
        <p:nvSpPr>
          <p:cNvPr id="106" name="Google Shape;106;p22"/>
          <p:cNvSpPr txBox="1"/>
          <p:nvPr>
            <p:ph idx="1" type="body"/>
          </p:nvPr>
        </p:nvSpPr>
        <p:spPr>
          <a:xfrm>
            <a:off x="311700" y="846525"/>
            <a:ext cx="8520600" cy="429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400"/>
              <a:t>Step 2: Create a new sub-bucket using the Split Slices option</a:t>
            </a:r>
            <a:endParaRPr sz="2400"/>
          </a:p>
          <a:p>
            <a:pPr indent="457200" lvl="0" marL="0" rtl="0" algn="l">
              <a:lnSpc>
                <a:spcPct val="100000"/>
              </a:lnSpc>
              <a:spcBef>
                <a:spcPts val="1600"/>
              </a:spcBef>
              <a:spcAft>
                <a:spcPts val="0"/>
              </a:spcAft>
              <a:buNone/>
            </a:pPr>
            <a:r>
              <a:rPr lang="en" sz="2400"/>
              <a:t>Aggregation - Terms</a:t>
            </a:r>
            <a:endParaRPr sz="2400"/>
          </a:p>
          <a:p>
            <a:pPr indent="457200" lvl="0" marL="0" rtl="0" algn="l">
              <a:lnSpc>
                <a:spcPct val="100000"/>
              </a:lnSpc>
              <a:spcBef>
                <a:spcPts val="0"/>
              </a:spcBef>
              <a:spcAft>
                <a:spcPts val="0"/>
              </a:spcAft>
              <a:buNone/>
            </a:pPr>
            <a:r>
              <a:rPr lang="en" sz="2400"/>
              <a:t>Field - HCP_Percent_Vaccinated</a:t>
            </a:r>
            <a:endParaRPr sz="2400"/>
          </a:p>
          <a:p>
            <a:pPr indent="457200" lvl="0" marL="0" rtl="0" algn="l">
              <a:lnSpc>
                <a:spcPct val="100000"/>
              </a:lnSpc>
              <a:spcBef>
                <a:spcPts val="0"/>
              </a:spcBef>
              <a:spcAft>
                <a:spcPts val="0"/>
              </a:spcAft>
              <a:buNone/>
            </a:pPr>
            <a:r>
              <a:rPr lang="en" sz="2400"/>
              <a:t>Order By - Metric:Number of Clinics</a:t>
            </a:r>
            <a:endParaRPr sz="2400"/>
          </a:p>
          <a:p>
            <a:pPr indent="457200" lvl="0" marL="0" rtl="0" algn="l">
              <a:lnSpc>
                <a:spcPct val="100000"/>
              </a:lnSpc>
              <a:spcBef>
                <a:spcPts val="0"/>
              </a:spcBef>
              <a:spcAft>
                <a:spcPts val="0"/>
              </a:spcAft>
              <a:buNone/>
            </a:pPr>
            <a:r>
              <a:rPr lang="en" sz="2400"/>
              <a:t>Order - Ascending </a:t>
            </a:r>
            <a:endParaRPr sz="2400"/>
          </a:p>
          <a:p>
            <a:pPr indent="457200" lvl="0" marL="0" rtl="0" algn="l">
              <a:lnSpc>
                <a:spcPct val="100000"/>
              </a:lnSpc>
              <a:spcBef>
                <a:spcPts val="0"/>
              </a:spcBef>
              <a:spcAft>
                <a:spcPts val="0"/>
              </a:spcAft>
              <a:buNone/>
            </a:pPr>
            <a:r>
              <a:rPr lang="en" sz="2400"/>
              <a:t>Size - 5</a:t>
            </a:r>
            <a:endParaRPr sz="2400"/>
          </a:p>
          <a:p>
            <a:pPr indent="457200" lvl="0" marL="0" rtl="0" algn="l">
              <a:lnSpc>
                <a:spcPct val="100000"/>
              </a:lnSpc>
              <a:spcBef>
                <a:spcPts val="0"/>
              </a:spcBef>
              <a:spcAft>
                <a:spcPts val="0"/>
              </a:spcAft>
              <a:buNone/>
            </a:pPr>
            <a:r>
              <a:rPr lang="en" sz="2400"/>
              <a:t>Custom Label - Personnel Vaccinated (%)</a:t>
            </a:r>
            <a:endParaRPr sz="2400"/>
          </a:p>
          <a:p>
            <a:pPr indent="457200" lvl="0" marL="0" rtl="0" algn="l">
              <a:lnSpc>
                <a:spcPct val="100000"/>
              </a:lnSpc>
              <a:spcBef>
                <a:spcPts val="0"/>
              </a:spcBef>
              <a:spcAft>
                <a:spcPts val="0"/>
              </a:spcAft>
              <a:buNone/>
            </a:pPr>
            <a:r>
              <a:t/>
            </a:r>
            <a:endParaRPr sz="2400"/>
          </a:p>
          <a:p>
            <a:pPr indent="0" lvl="0" marL="0" rtl="0" algn="l">
              <a:lnSpc>
                <a:spcPct val="100000"/>
              </a:lnSpc>
              <a:spcBef>
                <a:spcPts val="0"/>
              </a:spcBef>
              <a:spcAft>
                <a:spcPts val="0"/>
              </a:spcAft>
              <a:buNone/>
            </a:pPr>
            <a:r>
              <a:rPr lang="en" sz="2400"/>
              <a:t>Save the graph as Percent Vaccinated Personnel by County</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pic>
        <p:nvPicPr>
          <p:cNvPr id="111" name="Google Shape;111;p23"/>
          <p:cNvPicPr preferRelativeResize="0"/>
          <p:nvPr/>
        </p:nvPicPr>
        <p:blipFill>
          <a:blip r:embed="rId3">
            <a:alphaModFix/>
          </a:blip>
          <a:stretch>
            <a:fillRect/>
          </a:stretch>
        </p:blipFill>
        <p:spPr>
          <a:xfrm>
            <a:off x="113450" y="226900"/>
            <a:ext cx="8883074" cy="4685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Bar Graph 2</a:t>
            </a:r>
            <a:endParaRPr/>
          </a:p>
        </p:txBody>
      </p:sp>
      <p:sp>
        <p:nvSpPr>
          <p:cNvPr id="117" name="Google Shape;117;p2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400"/>
              <a:t>Step 1: Create a new Vertical Bar Graph using the hospital index</a:t>
            </a:r>
            <a:endParaRPr sz="2400"/>
          </a:p>
          <a:p>
            <a:pPr indent="0" lvl="0" marL="0" rtl="0" algn="l">
              <a:lnSpc>
                <a:spcPct val="100000"/>
              </a:lnSpc>
              <a:spcBef>
                <a:spcPts val="1600"/>
              </a:spcBef>
              <a:spcAft>
                <a:spcPts val="0"/>
              </a:spcAft>
              <a:buNone/>
            </a:pPr>
            <a:r>
              <a:rPr lang="en" sz="2400"/>
              <a:t>Step 2: Under Y-axis, sent the following</a:t>
            </a:r>
            <a:endParaRPr sz="2400"/>
          </a:p>
          <a:p>
            <a:pPr indent="0" lvl="0" marL="0" rtl="0" algn="l">
              <a:lnSpc>
                <a:spcPct val="100000"/>
              </a:lnSpc>
              <a:spcBef>
                <a:spcPts val="1600"/>
              </a:spcBef>
              <a:spcAft>
                <a:spcPts val="0"/>
              </a:spcAft>
              <a:buNone/>
            </a:pPr>
            <a:r>
              <a:rPr lang="en" sz="2400"/>
              <a:t>	Aggregation - Count</a:t>
            </a:r>
            <a:endParaRPr sz="2400"/>
          </a:p>
          <a:p>
            <a:pPr indent="0" lvl="0" marL="457200" rtl="0" algn="l">
              <a:lnSpc>
                <a:spcPct val="100000"/>
              </a:lnSpc>
              <a:spcBef>
                <a:spcPts val="0"/>
              </a:spcBef>
              <a:spcAft>
                <a:spcPts val="0"/>
              </a:spcAft>
              <a:buNone/>
            </a:pPr>
            <a:r>
              <a:rPr lang="en" sz="2400"/>
              <a:t>Custom Label - Total Number of Clinics</a:t>
            </a:r>
            <a:endParaRPr sz="2400"/>
          </a:p>
          <a:p>
            <a:pPr indent="0" lvl="0" marL="0" rtl="0" algn="l">
              <a:lnSpc>
                <a:spcPct val="100000"/>
              </a:lnSpc>
              <a:spcBef>
                <a:spcPts val="0"/>
              </a:spcBef>
              <a:spcAft>
                <a:spcPts val="1600"/>
              </a:spcAft>
              <a:buNone/>
            </a:pPr>
            <a:r>
              <a:t/>
            </a:r>
            <a:endParaRPr sz="2400"/>
          </a:p>
        </p:txBody>
      </p:sp>
      <p:sp>
        <p:nvSpPr>
          <p:cNvPr id="118" name="Google Shape;118;p2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9" name="Google Shape;119;p24"/>
          <p:cNvPicPr preferRelativeResize="0"/>
          <p:nvPr/>
        </p:nvPicPr>
        <p:blipFill>
          <a:blip r:embed="rId3">
            <a:alphaModFix/>
          </a:blip>
          <a:stretch>
            <a:fillRect/>
          </a:stretch>
        </p:blipFill>
        <p:spPr>
          <a:xfrm>
            <a:off x="4889875" y="445025"/>
            <a:ext cx="3884950" cy="4451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5"/>
          <p:cNvSpPr txBox="1"/>
          <p:nvPr>
            <p:ph type="title"/>
          </p:nvPr>
        </p:nvSpPr>
        <p:spPr>
          <a:xfrm>
            <a:off x="311700" y="273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Bar Graph 2</a:t>
            </a:r>
            <a:endParaRPr/>
          </a:p>
        </p:txBody>
      </p:sp>
      <p:sp>
        <p:nvSpPr>
          <p:cNvPr id="125" name="Google Shape;125;p25"/>
          <p:cNvSpPr txBox="1"/>
          <p:nvPr>
            <p:ph idx="1" type="body"/>
          </p:nvPr>
        </p:nvSpPr>
        <p:spPr>
          <a:xfrm>
            <a:off x="311700" y="846525"/>
            <a:ext cx="8520600" cy="429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400"/>
              <a:t>Step 2: Click ADD button below Y-axis and click X-axis, then set the following:</a:t>
            </a:r>
            <a:endParaRPr sz="2400"/>
          </a:p>
          <a:p>
            <a:pPr indent="457200" lvl="0" marL="0" rtl="0" algn="l">
              <a:lnSpc>
                <a:spcPct val="100000"/>
              </a:lnSpc>
              <a:spcBef>
                <a:spcPts val="1600"/>
              </a:spcBef>
              <a:spcAft>
                <a:spcPts val="0"/>
              </a:spcAft>
              <a:buNone/>
            </a:pPr>
            <a:r>
              <a:rPr lang="en" sz="2400"/>
              <a:t>Aggregation - Terms</a:t>
            </a:r>
            <a:endParaRPr sz="2400"/>
          </a:p>
          <a:p>
            <a:pPr indent="457200" lvl="0" marL="0" rtl="0" algn="l">
              <a:lnSpc>
                <a:spcPct val="100000"/>
              </a:lnSpc>
              <a:spcBef>
                <a:spcPts val="0"/>
              </a:spcBef>
              <a:spcAft>
                <a:spcPts val="0"/>
              </a:spcAft>
              <a:buNone/>
            </a:pPr>
            <a:r>
              <a:rPr lang="en" sz="2400"/>
              <a:t>Field - County</a:t>
            </a:r>
            <a:endParaRPr sz="2400"/>
          </a:p>
          <a:p>
            <a:pPr indent="457200" lvl="0" marL="0" rtl="0" algn="l">
              <a:lnSpc>
                <a:spcPct val="100000"/>
              </a:lnSpc>
              <a:spcBef>
                <a:spcPts val="0"/>
              </a:spcBef>
              <a:spcAft>
                <a:spcPts val="0"/>
              </a:spcAft>
              <a:buNone/>
            </a:pPr>
            <a:r>
              <a:rPr lang="en" sz="2400"/>
              <a:t>Order By - Metric:Number of Clinics</a:t>
            </a:r>
            <a:endParaRPr sz="2400"/>
          </a:p>
          <a:p>
            <a:pPr indent="457200" lvl="0" marL="0" rtl="0" algn="l">
              <a:lnSpc>
                <a:spcPct val="100000"/>
              </a:lnSpc>
              <a:spcBef>
                <a:spcPts val="0"/>
              </a:spcBef>
              <a:spcAft>
                <a:spcPts val="0"/>
              </a:spcAft>
              <a:buNone/>
            </a:pPr>
            <a:r>
              <a:rPr lang="en" sz="2400"/>
              <a:t>Order - Descending</a:t>
            </a:r>
            <a:endParaRPr sz="2400"/>
          </a:p>
          <a:p>
            <a:pPr indent="457200" lvl="0" marL="0" rtl="0" algn="l">
              <a:lnSpc>
                <a:spcPct val="100000"/>
              </a:lnSpc>
              <a:spcBef>
                <a:spcPts val="0"/>
              </a:spcBef>
              <a:spcAft>
                <a:spcPts val="0"/>
              </a:spcAft>
              <a:buNone/>
            </a:pPr>
            <a:r>
              <a:rPr lang="en" sz="2400"/>
              <a:t>Size - 5</a:t>
            </a:r>
            <a:endParaRPr sz="2400"/>
          </a:p>
          <a:p>
            <a:pPr indent="457200" lvl="0" marL="0" rtl="0" algn="l">
              <a:lnSpc>
                <a:spcPct val="100000"/>
              </a:lnSpc>
              <a:spcBef>
                <a:spcPts val="0"/>
              </a:spcBef>
              <a:spcAft>
                <a:spcPts val="0"/>
              </a:spcAft>
              <a:buNone/>
            </a:pPr>
            <a:r>
              <a:rPr lang="en" sz="2400"/>
              <a:t>Custom Label - County</a:t>
            </a:r>
            <a:endParaRPr sz="2400"/>
          </a:p>
          <a:p>
            <a:pPr indent="457200" lvl="0" marL="0" rtl="0" algn="l">
              <a:lnSpc>
                <a:spcPct val="100000"/>
              </a:lnSpc>
              <a:spcBef>
                <a:spcPts val="0"/>
              </a:spcBef>
              <a:spcAft>
                <a:spcPts val="0"/>
              </a:spcAft>
              <a:buNone/>
            </a:pPr>
            <a:r>
              <a:t/>
            </a:r>
            <a:endParaRPr sz="2400"/>
          </a:p>
          <a:p>
            <a:pPr indent="0" lvl="0" marL="0" rtl="0" algn="l">
              <a:lnSpc>
                <a:spcPct val="100000"/>
              </a:lnSpc>
              <a:spcBef>
                <a:spcPts val="0"/>
              </a:spcBef>
              <a:spcAft>
                <a:spcPts val="0"/>
              </a:spcAft>
              <a:buNone/>
            </a:pPr>
            <a:r>
              <a:rPr lang="en" sz="2400"/>
              <a:t>Save the graph as Percent Vaccinated Personnel by County</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6"/>
          <p:cNvSpPr txBox="1"/>
          <p:nvPr>
            <p:ph type="title"/>
          </p:nvPr>
        </p:nvSpPr>
        <p:spPr>
          <a:xfrm>
            <a:off x="311700" y="273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Bar Graph 2</a:t>
            </a:r>
            <a:endParaRPr/>
          </a:p>
        </p:txBody>
      </p:sp>
      <p:sp>
        <p:nvSpPr>
          <p:cNvPr id="131" name="Google Shape;131;p26"/>
          <p:cNvSpPr txBox="1"/>
          <p:nvPr>
            <p:ph idx="1" type="body"/>
          </p:nvPr>
        </p:nvSpPr>
        <p:spPr>
          <a:xfrm>
            <a:off x="311700" y="846525"/>
            <a:ext cx="8520600" cy="429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400"/>
              <a:t>Step 3: Further organize data by </a:t>
            </a:r>
            <a:r>
              <a:rPr lang="en" sz="2400"/>
              <a:t>separating</a:t>
            </a:r>
            <a:r>
              <a:rPr lang="en" sz="2400"/>
              <a:t> the chart into parts</a:t>
            </a:r>
            <a:endParaRPr sz="2400"/>
          </a:p>
          <a:p>
            <a:pPr indent="457200" lvl="0" marL="0" rtl="0" algn="l">
              <a:lnSpc>
                <a:spcPct val="100000"/>
              </a:lnSpc>
              <a:spcBef>
                <a:spcPts val="1600"/>
              </a:spcBef>
              <a:spcAft>
                <a:spcPts val="0"/>
              </a:spcAft>
              <a:buNone/>
            </a:pPr>
            <a:r>
              <a:rPr lang="en" sz="2400"/>
              <a:t>Add new sub-bucket and click Split Chart</a:t>
            </a:r>
            <a:endParaRPr sz="2400"/>
          </a:p>
          <a:p>
            <a:pPr indent="457200" lvl="0" marL="0" rtl="0" algn="l">
              <a:lnSpc>
                <a:spcPct val="100000"/>
              </a:lnSpc>
              <a:spcBef>
                <a:spcPts val="0"/>
              </a:spcBef>
              <a:spcAft>
                <a:spcPts val="0"/>
              </a:spcAft>
              <a:buNone/>
            </a:pPr>
            <a:r>
              <a:rPr lang="en" sz="2400"/>
              <a:t>In row that says Rows and Columns, select Rows</a:t>
            </a:r>
            <a:endParaRPr sz="2400"/>
          </a:p>
          <a:p>
            <a:pPr indent="457200" lvl="0" marL="0" rtl="0" algn="l">
              <a:lnSpc>
                <a:spcPct val="100000"/>
              </a:lnSpc>
              <a:spcBef>
                <a:spcPts val="0"/>
              </a:spcBef>
              <a:spcAft>
                <a:spcPts val="0"/>
              </a:spcAft>
              <a:buNone/>
            </a:pPr>
            <a:r>
              <a:rPr lang="en" sz="2400"/>
              <a:t>Sub aggregation - Terms</a:t>
            </a:r>
            <a:endParaRPr sz="2400"/>
          </a:p>
          <a:p>
            <a:pPr indent="457200" lvl="0" marL="0" rtl="0" algn="l">
              <a:lnSpc>
                <a:spcPct val="100000"/>
              </a:lnSpc>
              <a:spcBef>
                <a:spcPts val="0"/>
              </a:spcBef>
              <a:spcAft>
                <a:spcPts val="0"/>
              </a:spcAft>
              <a:buNone/>
            </a:pPr>
            <a:r>
              <a:rPr lang="en" sz="2400"/>
              <a:t>Field - On Track To Achieve 90% by 2020</a:t>
            </a:r>
            <a:endParaRPr sz="2400"/>
          </a:p>
          <a:p>
            <a:pPr indent="457200" lvl="0" marL="0" rtl="0" algn="l">
              <a:lnSpc>
                <a:spcPct val="100000"/>
              </a:lnSpc>
              <a:spcBef>
                <a:spcPts val="0"/>
              </a:spcBef>
              <a:spcAft>
                <a:spcPts val="0"/>
              </a:spcAft>
              <a:buNone/>
            </a:pPr>
            <a:r>
              <a:rPr lang="en" sz="2400"/>
              <a:t>Order By - Metric: Total Number of Clinics</a:t>
            </a:r>
            <a:endParaRPr sz="2400"/>
          </a:p>
          <a:p>
            <a:pPr indent="457200" lvl="0" marL="0" rtl="0" algn="l">
              <a:lnSpc>
                <a:spcPct val="100000"/>
              </a:lnSpc>
              <a:spcBef>
                <a:spcPts val="0"/>
              </a:spcBef>
              <a:spcAft>
                <a:spcPts val="0"/>
              </a:spcAft>
              <a:buNone/>
            </a:pPr>
            <a:r>
              <a:rPr lang="en" sz="2400"/>
              <a:t>Order - Ascending</a:t>
            </a:r>
            <a:endParaRPr sz="2400"/>
          </a:p>
          <a:p>
            <a:pPr indent="457200" lvl="0" marL="0" rtl="0" algn="l">
              <a:lnSpc>
                <a:spcPct val="100000"/>
              </a:lnSpc>
              <a:spcBef>
                <a:spcPts val="0"/>
              </a:spcBef>
              <a:spcAft>
                <a:spcPts val="0"/>
              </a:spcAft>
              <a:buNone/>
            </a:pPr>
            <a:r>
              <a:rPr lang="en" sz="2400"/>
              <a:t>Size - 5</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7"/>
          <p:cNvSpPr txBox="1"/>
          <p:nvPr>
            <p:ph type="title"/>
          </p:nvPr>
        </p:nvSpPr>
        <p:spPr>
          <a:xfrm>
            <a:off x="311700" y="273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Bar Graph 2</a:t>
            </a:r>
            <a:endParaRPr/>
          </a:p>
        </p:txBody>
      </p:sp>
      <p:sp>
        <p:nvSpPr>
          <p:cNvPr id="137" name="Google Shape;137;p27"/>
          <p:cNvSpPr txBox="1"/>
          <p:nvPr>
            <p:ph idx="1" type="body"/>
          </p:nvPr>
        </p:nvSpPr>
        <p:spPr>
          <a:xfrm>
            <a:off x="311700" y="846525"/>
            <a:ext cx="8520600" cy="429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400"/>
              <a:t>Step 4: Split to see percentage of people vaccinated</a:t>
            </a:r>
            <a:endParaRPr sz="2400"/>
          </a:p>
          <a:p>
            <a:pPr indent="457200" lvl="0" marL="0" rtl="0" algn="l">
              <a:lnSpc>
                <a:spcPct val="100000"/>
              </a:lnSpc>
              <a:spcBef>
                <a:spcPts val="1600"/>
              </a:spcBef>
              <a:spcAft>
                <a:spcPts val="0"/>
              </a:spcAft>
              <a:buNone/>
            </a:pPr>
            <a:r>
              <a:rPr lang="en" sz="2400"/>
              <a:t>Create Split Series sub-bucket</a:t>
            </a:r>
            <a:endParaRPr sz="2400"/>
          </a:p>
          <a:p>
            <a:pPr indent="457200" lvl="0" marL="0" rtl="0" algn="l">
              <a:lnSpc>
                <a:spcPct val="100000"/>
              </a:lnSpc>
              <a:spcBef>
                <a:spcPts val="0"/>
              </a:spcBef>
              <a:spcAft>
                <a:spcPts val="0"/>
              </a:spcAft>
              <a:buNone/>
            </a:pPr>
            <a:r>
              <a:rPr lang="en" sz="2400"/>
              <a:t>Sub aggregation - Terms</a:t>
            </a:r>
            <a:endParaRPr sz="2400"/>
          </a:p>
          <a:p>
            <a:pPr indent="457200" lvl="0" marL="0" rtl="0" algn="l">
              <a:lnSpc>
                <a:spcPct val="100000"/>
              </a:lnSpc>
              <a:spcBef>
                <a:spcPts val="0"/>
              </a:spcBef>
              <a:spcAft>
                <a:spcPts val="0"/>
              </a:spcAft>
              <a:buNone/>
            </a:pPr>
            <a:r>
              <a:rPr lang="en" sz="2400"/>
              <a:t>Field - HCP_Percent_Vaccinated</a:t>
            </a:r>
            <a:endParaRPr sz="2400"/>
          </a:p>
          <a:p>
            <a:pPr indent="457200" lvl="0" marL="0" rtl="0" algn="l">
              <a:lnSpc>
                <a:spcPct val="100000"/>
              </a:lnSpc>
              <a:spcBef>
                <a:spcPts val="0"/>
              </a:spcBef>
              <a:spcAft>
                <a:spcPts val="0"/>
              </a:spcAft>
              <a:buNone/>
            </a:pPr>
            <a:r>
              <a:rPr lang="en" sz="2400"/>
              <a:t>Order By - Metric: Total Number of Clinics</a:t>
            </a:r>
            <a:endParaRPr sz="2400"/>
          </a:p>
          <a:p>
            <a:pPr indent="457200" lvl="0" marL="0" rtl="0" algn="l">
              <a:lnSpc>
                <a:spcPct val="100000"/>
              </a:lnSpc>
              <a:spcBef>
                <a:spcPts val="0"/>
              </a:spcBef>
              <a:spcAft>
                <a:spcPts val="0"/>
              </a:spcAft>
              <a:buNone/>
            </a:pPr>
            <a:r>
              <a:rPr lang="en" sz="2400"/>
              <a:t>Order - Descending</a:t>
            </a:r>
            <a:endParaRPr sz="2400"/>
          </a:p>
          <a:p>
            <a:pPr indent="457200" lvl="0" marL="0" rtl="0" algn="l">
              <a:lnSpc>
                <a:spcPct val="100000"/>
              </a:lnSpc>
              <a:spcBef>
                <a:spcPts val="0"/>
              </a:spcBef>
              <a:spcAft>
                <a:spcPts val="0"/>
              </a:spcAft>
              <a:buNone/>
            </a:pPr>
            <a:r>
              <a:rPr lang="en" sz="2400"/>
              <a:t>Size - 5</a:t>
            </a:r>
            <a:endParaRPr sz="2400"/>
          </a:p>
          <a:p>
            <a:pPr indent="457200" lvl="0" marL="0" rtl="0" algn="l">
              <a:lnSpc>
                <a:spcPct val="100000"/>
              </a:lnSpc>
              <a:spcBef>
                <a:spcPts val="0"/>
              </a:spcBef>
              <a:spcAft>
                <a:spcPts val="0"/>
              </a:spcAft>
              <a:buNone/>
            </a:pPr>
            <a:r>
              <a:t/>
            </a:r>
            <a:endParaRPr sz="2400"/>
          </a:p>
          <a:p>
            <a:pPr indent="0" lvl="0" marL="0" rtl="0" algn="l">
              <a:lnSpc>
                <a:spcPct val="100000"/>
              </a:lnSpc>
              <a:spcBef>
                <a:spcPts val="0"/>
              </a:spcBef>
              <a:spcAft>
                <a:spcPts val="0"/>
              </a:spcAft>
              <a:buNone/>
            </a:pPr>
            <a:r>
              <a:rPr lang="en" sz="2400"/>
              <a:t>Save the graph as clinics_on_track bar graph</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pic>
        <p:nvPicPr>
          <p:cNvPr id="142" name="Google Shape;142;p28"/>
          <p:cNvPicPr preferRelativeResize="0"/>
          <p:nvPr/>
        </p:nvPicPr>
        <p:blipFill>
          <a:blip r:embed="rId3">
            <a:alphaModFix/>
          </a:blip>
          <a:stretch>
            <a:fillRect/>
          </a:stretch>
        </p:blipFill>
        <p:spPr>
          <a:xfrm>
            <a:off x="158825" y="260925"/>
            <a:ext cx="8826350" cy="4651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9"/>
          <p:cNvSpPr txBox="1"/>
          <p:nvPr>
            <p:ph type="title"/>
          </p:nvPr>
        </p:nvSpPr>
        <p:spPr>
          <a:xfrm>
            <a:off x="311700" y="273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a Dashboard</a:t>
            </a:r>
            <a:endParaRPr/>
          </a:p>
        </p:txBody>
      </p:sp>
      <p:sp>
        <p:nvSpPr>
          <p:cNvPr id="148" name="Google Shape;148;p29"/>
          <p:cNvSpPr txBox="1"/>
          <p:nvPr>
            <p:ph idx="1" type="body"/>
          </p:nvPr>
        </p:nvSpPr>
        <p:spPr>
          <a:xfrm>
            <a:off x="311700" y="846525"/>
            <a:ext cx="8520600" cy="429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Step 1: Click the dashboard icon on the left toolbar in Kibana, click add to create a new dashboard. A list will appear with existing visualizations.</a:t>
            </a:r>
            <a:endParaRPr sz="2400"/>
          </a:p>
          <a:p>
            <a:pPr indent="0" lvl="0" marL="0" rtl="0" algn="l">
              <a:spcBef>
                <a:spcPts val="1600"/>
              </a:spcBef>
              <a:spcAft>
                <a:spcPts val="0"/>
              </a:spcAft>
              <a:buNone/>
            </a:pPr>
            <a:r>
              <a:rPr lang="en" sz="2400"/>
              <a:t>Step 2: Click the three that were just created and save as Hospital Dashboard.</a:t>
            </a:r>
            <a:endParaRPr sz="2400"/>
          </a:p>
          <a:p>
            <a:pPr indent="0" lvl="0" marL="0" rtl="0" algn="l">
              <a:lnSpc>
                <a:spcPct val="100000"/>
              </a:lnSpc>
              <a:spcBef>
                <a:spcPts val="1600"/>
              </a:spcBef>
              <a:spcAft>
                <a:spcPts val="0"/>
              </a:spcAft>
              <a:buNone/>
            </a:pPr>
            <a:r>
              <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pic>
        <p:nvPicPr>
          <p:cNvPr id="153" name="Google Shape;153;p30"/>
          <p:cNvPicPr preferRelativeResize="0"/>
          <p:nvPr/>
        </p:nvPicPr>
        <p:blipFill>
          <a:blip r:embed="rId3">
            <a:alphaModFix/>
          </a:blip>
          <a:stretch>
            <a:fillRect/>
          </a:stretch>
        </p:blipFill>
        <p:spPr>
          <a:xfrm>
            <a:off x="152400" y="226900"/>
            <a:ext cx="8832775" cy="4764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31"/>
          <p:cNvSpPr txBox="1"/>
          <p:nvPr>
            <p:ph type="title"/>
          </p:nvPr>
        </p:nvSpPr>
        <p:spPr>
          <a:xfrm>
            <a:off x="311700" y="273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a Geospatial Map with Excel</a:t>
            </a:r>
            <a:endParaRPr/>
          </a:p>
        </p:txBody>
      </p:sp>
      <p:sp>
        <p:nvSpPr>
          <p:cNvPr id="159" name="Google Shape;159;p31"/>
          <p:cNvSpPr txBox="1"/>
          <p:nvPr>
            <p:ph idx="1" type="body"/>
          </p:nvPr>
        </p:nvSpPr>
        <p:spPr>
          <a:xfrm>
            <a:off x="311700" y="846525"/>
            <a:ext cx="8520600" cy="429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Step 1: Open the data in Excel. </a:t>
            </a:r>
            <a:endParaRPr sz="2400"/>
          </a:p>
          <a:p>
            <a:pPr indent="0" lvl="0" marL="0" rtl="0" algn="l">
              <a:spcBef>
                <a:spcPts val="1600"/>
              </a:spcBef>
              <a:spcAft>
                <a:spcPts val="0"/>
              </a:spcAft>
              <a:buNone/>
            </a:pPr>
            <a:r>
              <a:rPr lang="en" sz="2400"/>
              <a:t>Step 2: Highlight the data by left-clicking the first field of the first column and dragging it until every record is highlighted.</a:t>
            </a:r>
            <a:endParaRPr sz="2400"/>
          </a:p>
          <a:p>
            <a:pPr indent="0" lvl="0" marL="0" rtl="0" algn="l">
              <a:spcBef>
                <a:spcPts val="1600"/>
              </a:spcBef>
              <a:spcAft>
                <a:spcPts val="0"/>
              </a:spcAft>
              <a:buNone/>
            </a:pPr>
            <a:r>
              <a:rPr lang="en" sz="2400"/>
              <a:t>Step 3: In top left corner, select Insert, then Maps, then Filled Maps</a:t>
            </a:r>
            <a:endParaRPr sz="2400"/>
          </a:p>
          <a:p>
            <a:pPr indent="0" lvl="0" marL="0" rtl="0" algn="l">
              <a:spcBef>
                <a:spcPts val="1600"/>
              </a:spcBef>
              <a:spcAft>
                <a:spcPts val="0"/>
              </a:spcAft>
              <a:buNone/>
            </a:pPr>
            <a:r>
              <a:rPr b="1" lang="en" sz="2400"/>
              <a:t>Now a map of California will appear with clinic locations, but we need to remove some extra data</a:t>
            </a:r>
            <a:endParaRPr b="1" sz="2400"/>
          </a:p>
          <a:p>
            <a:pPr indent="0" lvl="0" marL="0" rtl="0" algn="l">
              <a:lnSpc>
                <a:spcPct val="100000"/>
              </a:lnSpc>
              <a:spcBef>
                <a:spcPts val="1600"/>
              </a:spcBef>
              <a:spcAft>
                <a:spcPts val="0"/>
              </a:spcAft>
              <a:buNone/>
            </a:pPr>
            <a:r>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Kibana and Data Setup</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2"/>
          <p:cNvSpPr txBox="1"/>
          <p:nvPr>
            <p:ph type="title"/>
          </p:nvPr>
        </p:nvSpPr>
        <p:spPr>
          <a:xfrm>
            <a:off x="311700" y="273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a Geospatial Map with Excel</a:t>
            </a:r>
            <a:endParaRPr/>
          </a:p>
        </p:txBody>
      </p:sp>
      <p:sp>
        <p:nvSpPr>
          <p:cNvPr id="165" name="Google Shape;165;p32"/>
          <p:cNvSpPr txBox="1"/>
          <p:nvPr>
            <p:ph idx="1" type="body"/>
          </p:nvPr>
        </p:nvSpPr>
        <p:spPr>
          <a:xfrm>
            <a:off x="311700" y="846525"/>
            <a:ext cx="8520600" cy="429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Step 4: Right click the map and select Select Data</a:t>
            </a:r>
            <a:endParaRPr sz="2400"/>
          </a:p>
          <a:p>
            <a:pPr indent="0" lvl="0" marL="0" rtl="0" algn="l">
              <a:spcBef>
                <a:spcPts val="1600"/>
              </a:spcBef>
              <a:spcAft>
                <a:spcPts val="0"/>
              </a:spcAft>
              <a:buNone/>
            </a:pPr>
            <a:r>
              <a:rPr lang="en" sz="2400"/>
              <a:t>Step 5: In the left box, remove Facility_name and Facility_ID</a:t>
            </a:r>
            <a:endParaRPr sz="2400"/>
          </a:p>
          <a:p>
            <a:pPr indent="0" lvl="0" marL="0" rtl="0" algn="l">
              <a:spcBef>
                <a:spcPts val="1600"/>
              </a:spcBef>
              <a:spcAft>
                <a:spcPts val="1600"/>
              </a:spcAft>
              <a:buNone/>
            </a:pPr>
            <a:r>
              <a:rPr lang="en" sz="2400"/>
              <a:t>Step 6: Name the map “Vaccinated Personnel by County” where it says Chart Title</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pic>
        <p:nvPicPr>
          <p:cNvPr id="170" name="Google Shape;170;p33"/>
          <p:cNvPicPr preferRelativeResize="0"/>
          <p:nvPr/>
        </p:nvPicPr>
        <p:blipFill>
          <a:blip r:embed="rId3">
            <a:alphaModFix/>
          </a:blip>
          <a:stretch>
            <a:fillRect/>
          </a:stretch>
        </p:blipFill>
        <p:spPr>
          <a:xfrm>
            <a:off x="1305775" y="288313"/>
            <a:ext cx="6532450" cy="45668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End of Tutorial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273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Kibana and Data Setup</a:t>
            </a:r>
            <a:endParaRPr/>
          </a:p>
        </p:txBody>
      </p:sp>
      <p:sp>
        <p:nvSpPr>
          <p:cNvPr id="66" name="Google Shape;66;p15"/>
          <p:cNvSpPr txBox="1"/>
          <p:nvPr>
            <p:ph idx="1" type="body"/>
          </p:nvPr>
        </p:nvSpPr>
        <p:spPr>
          <a:xfrm>
            <a:off x="311700" y="846525"/>
            <a:ext cx="8520600" cy="377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Step 1: Download the hc_flu_vaccination csv data </a:t>
            </a:r>
            <a:endParaRPr sz="2400"/>
          </a:p>
          <a:p>
            <a:pPr indent="0" lvl="0" marL="0" rtl="0" algn="l">
              <a:spcBef>
                <a:spcPts val="1600"/>
              </a:spcBef>
              <a:spcAft>
                <a:spcPts val="0"/>
              </a:spcAft>
              <a:buNone/>
            </a:pPr>
            <a:r>
              <a:rPr lang="en" sz="2400"/>
              <a:t>Step 2: Open Kibana and select Machine Learning (between Maps and Infrastructure) on the Right-Side toolbar</a:t>
            </a:r>
            <a:endParaRPr sz="2400"/>
          </a:p>
          <a:p>
            <a:pPr indent="0" lvl="0" marL="0" rtl="0" algn="l">
              <a:spcBef>
                <a:spcPts val="1600"/>
              </a:spcBef>
              <a:spcAft>
                <a:spcPts val="0"/>
              </a:spcAft>
              <a:buNone/>
            </a:pPr>
            <a:r>
              <a:rPr lang="en" sz="2400"/>
              <a:t>Step 3: Under “Import Data” Select Upload File. Drag the data file to the Kibana Screen and confirm the data. </a:t>
            </a:r>
            <a:endParaRPr sz="2400"/>
          </a:p>
          <a:p>
            <a:pPr indent="0" lvl="0" marL="0" rtl="0" algn="l">
              <a:spcBef>
                <a:spcPts val="1600"/>
              </a:spcBef>
              <a:spcAft>
                <a:spcPts val="0"/>
              </a:spcAft>
              <a:buNone/>
            </a:pPr>
            <a:r>
              <a:rPr lang="en" sz="2400"/>
              <a:t>Step 5: Create a new index for the data. Give it the name flu_hospital.</a:t>
            </a:r>
            <a:endParaRPr sz="2400"/>
          </a:p>
          <a:p>
            <a:pPr indent="0" lvl="0" marL="0" rtl="0" algn="l">
              <a:spcBef>
                <a:spcPts val="1600"/>
              </a:spcBef>
              <a:spcAft>
                <a:spcPts val="0"/>
              </a:spcAft>
              <a:buNone/>
            </a:pPr>
            <a:r>
              <a:rPr i="1" lang="en" sz="1200"/>
              <a:t>*This lab assumes you are using the client version of Kibana and that you know how to run it </a:t>
            </a:r>
            <a:endParaRPr i="1" sz="1200"/>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Create Visualizations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7"/>
          <p:cNvSpPr txBox="1"/>
          <p:nvPr>
            <p:ph type="title"/>
          </p:nvPr>
        </p:nvSpPr>
        <p:spPr>
          <a:xfrm>
            <a:off x="311700" y="273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a Bar Graph</a:t>
            </a:r>
            <a:endParaRPr/>
          </a:p>
        </p:txBody>
      </p:sp>
      <p:sp>
        <p:nvSpPr>
          <p:cNvPr id="77" name="Google Shape;77;p17"/>
          <p:cNvSpPr txBox="1"/>
          <p:nvPr>
            <p:ph idx="1" type="body"/>
          </p:nvPr>
        </p:nvSpPr>
        <p:spPr>
          <a:xfrm>
            <a:off x="311700" y="846525"/>
            <a:ext cx="8520600" cy="41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Step </a:t>
            </a:r>
            <a:r>
              <a:rPr lang="en" sz="2400"/>
              <a:t>1</a:t>
            </a:r>
            <a:r>
              <a:rPr lang="en" sz="2400"/>
              <a:t>: Click on </a:t>
            </a:r>
            <a:r>
              <a:rPr b="1" lang="en" sz="2400"/>
              <a:t>Visualizations </a:t>
            </a:r>
            <a:r>
              <a:rPr lang="en" sz="2400"/>
              <a:t>in the right toolbar, then select </a:t>
            </a:r>
            <a:r>
              <a:rPr b="1" lang="en" sz="2400"/>
              <a:t>Vertical Bar Graph. The indexed dataset will be the flu_hospital index</a:t>
            </a:r>
            <a:endParaRPr b="1" sz="2400"/>
          </a:p>
          <a:p>
            <a:pPr indent="0" lvl="0" marL="0" rtl="0" algn="l">
              <a:spcBef>
                <a:spcPts val="1600"/>
              </a:spcBef>
              <a:spcAft>
                <a:spcPts val="0"/>
              </a:spcAft>
              <a:buNone/>
            </a:pPr>
            <a:r>
              <a:rPr lang="en" sz="2400"/>
              <a:t>Step </a:t>
            </a:r>
            <a:r>
              <a:rPr lang="en" sz="2400"/>
              <a:t>2</a:t>
            </a:r>
            <a:r>
              <a:rPr lang="en" sz="2400"/>
              <a:t>: Under Metrics, look at the fields under Y-Axis and ensure the following fields are set correctly:</a:t>
            </a:r>
            <a:endParaRPr sz="2400"/>
          </a:p>
          <a:p>
            <a:pPr indent="0" lvl="0" marL="0" rtl="0" algn="l">
              <a:spcBef>
                <a:spcPts val="1600"/>
              </a:spcBef>
              <a:spcAft>
                <a:spcPts val="0"/>
              </a:spcAft>
              <a:buNone/>
            </a:pPr>
            <a:r>
              <a:rPr lang="en" sz="2400"/>
              <a:t>	Aggregation is set to Count</a:t>
            </a:r>
            <a:endParaRPr sz="2400"/>
          </a:p>
          <a:p>
            <a:pPr indent="0" lvl="0" marL="457200" rtl="0" algn="l">
              <a:spcBef>
                <a:spcPts val="1600"/>
              </a:spcBef>
              <a:spcAft>
                <a:spcPts val="1600"/>
              </a:spcAft>
              <a:buNone/>
            </a:pPr>
            <a:r>
              <a:rPr lang="en" sz="2400"/>
              <a:t>Y-Axis has custom label of Number of Clinics (the Y axis will represent the total number of clinics)</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8"/>
          <p:cNvSpPr txBox="1"/>
          <p:nvPr>
            <p:ph type="title"/>
          </p:nvPr>
        </p:nvSpPr>
        <p:spPr>
          <a:xfrm>
            <a:off x="311700" y="273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a Bar Graph</a:t>
            </a:r>
            <a:endParaRPr/>
          </a:p>
        </p:txBody>
      </p:sp>
      <p:sp>
        <p:nvSpPr>
          <p:cNvPr id="83" name="Google Shape;83;p18"/>
          <p:cNvSpPr txBox="1"/>
          <p:nvPr>
            <p:ph idx="1" type="body"/>
          </p:nvPr>
        </p:nvSpPr>
        <p:spPr>
          <a:xfrm>
            <a:off x="311700" y="846525"/>
            <a:ext cx="8520600" cy="41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Step 3: Look at the Buckets section under Metrics and click add. A menu appears with 3 sections, select X-axis.</a:t>
            </a:r>
            <a:endParaRPr sz="2400"/>
          </a:p>
          <a:p>
            <a:pPr indent="0" lvl="0" marL="0" rtl="0" algn="l">
              <a:spcBef>
                <a:spcPts val="1600"/>
              </a:spcBef>
              <a:spcAft>
                <a:spcPts val="0"/>
              </a:spcAft>
              <a:buNone/>
            </a:pPr>
            <a:r>
              <a:rPr lang="en" sz="2400"/>
              <a:t>Step 4: Ensure the following for the X-axis:</a:t>
            </a:r>
            <a:endParaRPr sz="2400"/>
          </a:p>
          <a:p>
            <a:pPr indent="0" lvl="0" marL="0" rtl="0" algn="l">
              <a:lnSpc>
                <a:spcPct val="100000"/>
              </a:lnSpc>
              <a:spcBef>
                <a:spcPts val="1600"/>
              </a:spcBef>
              <a:spcAft>
                <a:spcPts val="0"/>
              </a:spcAft>
              <a:buNone/>
            </a:pPr>
            <a:r>
              <a:rPr lang="en" sz="2400"/>
              <a:t>	Aggregation - Terms (“-“ ---&gt; is set to)</a:t>
            </a:r>
            <a:endParaRPr sz="2400"/>
          </a:p>
          <a:p>
            <a:pPr indent="0" lvl="0" marL="0" rtl="0" algn="l">
              <a:lnSpc>
                <a:spcPct val="100000"/>
              </a:lnSpc>
              <a:spcBef>
                <a:spcPts val="0"/>
              </a:spcBef>
              <a:spcAft>
                <a:spcPts val="0"/>
              </a:spcAft>
              <a:buNone/>
            </a:pPr>
            <a:r>
              <a:rPr lang="en" sz="2400"/>
              <a:t>	Field - County</a:t>
            </a:r>
            <a:endParaRPr sz="2400"/>
          </a:p>
          <a:p>
            <a:pPr indent="0" lvl="0" marL="0" rtl="0" algn="l">
              <a:lnSpc>
                <a:spcPct val="100000"/>
              </a:lnSpc>
              <a:spcBef>
                <a:spcPts val="0"/>
              </a:spcBef>
              <a:spcAft>
                <a:spcPts val="0"/>
              </a:spcAft>
              <a:buNone/>
            </a:pPr>
            <a:r>
              <a:rPr lang="en" sz="2400"/>
              <a:t>	Order By - Metrick: Number of Clinics</a:t>
            </a:r>
            <a:endParaRPr sz="2400"/>
          </a:p>
          <a:p>
            <a:pPr indent="0" lvl="0" marL="0" rtl="0" algn="l">
              <a:lnSpc>
                <a:spcPct val="100000"/>
              </a:lnSpc>
              <a:spcBef>
                <a:spcPts val="0"/>
              </a:spcBef>
              <a:spcAft>
                <a:spcPts val="0"/>
              </a:spcAft>
              <a:buNone/>
            </a:pPr>
            <a:r>
              <a:rPr lang="en" sz="2400"/>
              <a:t>	Order - Descending</a:t>
            </a:r>
            <a:endParaRPr sz="2400"/>
          </a:p>
          <a:p>
            <a:pPr indent="0" lvl="0" marL="0" rtl="0" algn="l">
              <a:lnSpc>
                <a:spcPct val="100000"/>
              </a:lnSpc>
              <a:spcBef>
                <a:spcPts val="0"/>
              </a:spcBef>
              <a:spcAft>
                <a:spcPts val="0"/>
              </a:spcAft>
              <a:buNone/>
            </a:pPr>
            <a:r>
              <a:rPr lang="en" sz="2400"/>
              <a:t>	Size - 5</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9"/>
          <p:cNvSpPr txBox="1"/>
          <p:nvPr>
            <p:ph type="title"/>
          </p:nvPr>
        </p:nvSpPr>
        <p:spPr>
          <a:xfrm>
            <a:off x="311700" y="273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a Bar Graph</a:t>
            </a:r>
            <a:endParaRPr/>
          </a:p>
        </p:txBody>
      </p:sp>
      <p:sp>
        <p:nvSpPr>
          <p:cNvPr id="89" name="Google Shape;89;p19"/>
          <p:cNvSpPr txBox="1"/>
          <p:nvPr>
            <p:ph idx="1" type="body"/>
          </p:nvPr>
        </p:nvSpPr>
        <p:spPr>
          <a:xfrm>
            <a:off x="311700" y="846525"/>
            <a:ext cx="8520600" cy="429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Step 5: To include the percentage of vaccinated personnel do the following:</a:t>
            </a:r>
            <a:endParaRPr sz="2400"/>
          </a:p>
          <a:p>
            <a:pPr indent="0" lvl="0" marL="0" rtl="0" algn="l">
              <a:lnSpc>
                <a:spcPct val="100000"/>
              </a:lnSpc>
              <a:spcBef>
                <a:spcPts val="1600"/>
              </a:spcBef>
              <a:spcAft>
                <a:spcPts val="0"/>
              </a:spcAft>
              <a:buNone/>
            </a:pPr>
            <a:r>
              <a:rPr lang="en" sz="2400"/>
              <a:t>	Under X-axis, click ADD then click Split Series</a:t>
            </a:r>
            <a:endParaRPr sz="2400"/>
          </a:p>
          <a:p>
            <a:pPr indent="0" lvl="0" marL="0" rtl="0" algn="l">
              <a:lnSpc>
                <a:spcPct val="100000"/>
              </a:lnSpc>
              <a:spcBef>
                <a:spcPts val="0"/>
              </a:spcBef>
              <a:spcAft>
                <a:spcPts val="0"/>
              </a:spcAft>
              <a:buNone/>
            </a:pPr>
            <a:r>
              <a:rPr lang="en" sz="2400"/>
              <a:t>	Sub aggregation - Terms</a:t>
            </a:r>
            <a:endParaRPr sz="2400"/>
          </a:p>
          <a:p>
            <a:pPr indent="0" lvl="0" marL="0" rtl="0" algn="l">
              <a:lnSpc>
                <a:spcPct val="100000"/>
              </a:lnSpc>
              <a:spcBef>
                <a:spcPts val="0"/>
              </a:spcBef>
              <a:spcAft>
                <a:spcPts val="0"/>
              </a:spcAft>
              <a:buNone/>
            </a:pPr>
            <a:r>
              <a:rPr lang="en" sz="2400"/>
              <a:t>	Field - HCP_Percent_Vaccinated</a:t>
            </a:r>
            <a:endParaRPr sz="2400"/>
          </a:p>
          <a:p>
            <a:pPr indent="0" lvl="0" marL="457200" rtl="0" algn="l">
              <a:lnSpc>
                <a:spcPct val="100000"/>
              </a:lnSpc>
              <a:spcBef>
                <a:spcPts val="0"/>
              </a:spcBef>
              <a:spcAft>
                <a:spcPts val="0"/>
              </a:spcAft>
              <a:buNone/>
            </a:pPr>
            <a:r>
              <a:rPr lang="en" sz="2400"/>
              <a:t>Order By - Metric: Number of Clinics</a:t>
            </a:r>
            <a:endParaRPr sz="2400"/>
          </a:p>
          <a:p>
            <a:pPr indent="0" lvl="0" marL="457200" rtl="0" algn="l">
              <a:lnSpc>
                <a:spcPct val="100000"/>
              </a:lnSpc>
              <a:spcBef>
                <a:spcPts val="0"/>
              </a:spcBef>
              <a:spcAft>
                <a:spcPts val="0"/>
              </a:spcAft>
              <a:buNone/>
            </a:pPr>
            <a:r>
              <a:rPr lang="en" sz="2400"/>
              <a:t>Order - Descending</a:t>
            </a:r>
            <a:endParaRPr sz="2400"/>
          </a:p>
          <a:p>
            <a:pPr indent="0" lvl="0" marL="457200" rtl="0" algn="l">
              <a:lnSpc>
                <a:spcPct val="100000"/>
              </a:lnSpc>
              <a:spcBef>
                <a:spcPts val="0"/>
              </a:spcBef>
              <a:spcAft>
                <a:spcPts val="0"/>
              </a:spcAft>
              <a:buNone/>
            </a:pPr>
            <a:r>
              <a:rPr lang="en" sz="2400"/>
              <a:t>Size - 5</a:t>
            </a:r>
            <a:endParaRPr sz="2400"/>
          </a:p>
          <a:p>
            <a:pPr indent="0" lvl="0" marL="457200" rtl="0" algn="l">
              <a:lnSpc>
                <a:spcPct val="100000"/>
              </a:lnSpc>
              <a:spcBef>
                <a:spcPts val="0"/>
              </a:spcBef>
              <a:spcAft>
                <a:spcPts val="0"/>
              </a:spcAft>
              <a:buNone/>
            </a:pPr>
            <a:r>
              <a:rPr lang="en" sz="2400"/>
              <a:t>Custom Label - Percent Personnel Vaccinated</a:t>
            </a:r>
            <a:endParaRPr sz="2400"/>
          </a:p>
          <a:p>
            <a:pPr indent="0" lvl="0" marL="0" rtl="0" algn="l">
              <a:lnSpc>
                <a:spcPct val="100000"/>
              </a:lnSpc>
              <a:spcBef>
                <a:spcPts val="1000"/>
              </a:spcBef>
              <a:spcAft>
                <a:spcPts val="0"/>
              </a:spcAft>
              <a:buNone/>
            </a:pPr>
            <a:r>
              <a:rPr lang="en" sz="2400"/>
              <a:t>Save as Flu-Hosp Bar Graph</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pic>
        <p:nvPicPr>
          <p:cNvPr id="94" name="Google Shape;94;p20"/>
          <p:cNvPicPr preferRelativeResize="0"/>
          <p:nvPr/>
        </p:nvPicPr>
        <p:blipFill>
          <a:blip r:embed="rId3">
            <a:alphaModFix/>
          </a:blip>
          <a:stretch>
            <a:fillRect/>
          </a:stretch>
        </p:blipFill>
        <p:spPr>
          <a:xfrm>
            <a:off x="125589" y="249600"/>
            <a:ext cx="8904962" cy="4628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1"/>
          <p:cNvSpPr txBox="1"/>
          <p:nvPr>
            <p:ph type="title"/>
          </p:nvPr>
        </p:nvSpPr>
        <p:spPr>
          <a:xfrm>
            <a:off x="311700" y="273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a Pie Graph</a:t>
            </a:r>
            <a:endParaRPr/>
          </a:p>
        </p:txBody>
      </p:sp>
      <p:sp>
        <p:nvSpPr>
          <p:cNvPr id="100" name="Google Shape;100;p21"/>
          <p:cNvSpPr txBox="1"/>
          <p:nvPr>
            <p:ph idx="1" type="body"/>
          </p:nvPr>
        </p:nvSpPr>
        <p:spPr>
          <a:xfrm>
            <a:off x="311700" y="846525"/>
            <a:ext cx="8520600" cy="429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400"/>
              <a:t>Step 1: Under Metrics block, ensure the following:</a:t>
            </a:r>
            <a:endParaRPr sz="2400"/>
          </a:p>
          <a:p>
            <a:pPr indent="0" lvl="0" marL="0" rtl="0" algn="l">
              <a:lnSpc>
                <a:spcPct val="100000"/>
              </a:lnSpc>
              <a:spcBef>
                <a:spcPts val="1600"/>
              </a:spcBef>
              <a:spcAft>
                <a:spcPts val="0"/>
              </a:spcAft>
              <a:buNone/>
            </a:pPr>
            <a:r>
              <a:rPr lang="en" sz="2400"/>
              <a:t>	Under Slice Size</a:t>
            </a:r>
            <a:endParaRPr sz="2400"/>
          </a:p>
          <a:p>
            <a:pPr indent="0" lvl="0" marL="0" rtl="0" algn="l">
              <a:lnSpc>
                <a:spcPct val="100000"/>
              </a:lnSpc>
              <a:spcBef>
                <a:spcPts val="0"/>
              </a:spcBef>
              <a:spcAft>
                <a:spcPts val="0"/>
              </a:spcAft>
              <a:buNone/>
            </a:pPr>
            <a:r>
              <a:rPr lang="en" sz="2400"/>
              <a:t>		Aggregation is set to Count</a:t>
            </a:r>
            <a:endParaRPr sz="2400"/>
          </a:p>
          <a:p>
            <a:pPr indent="0" lvl="0" marL="0" rtl="0" algn="l">
              <a:lnSpc>
                <a:spcPct val="100000"/>
              </a:lnSpc>
              <a:spcBef>
                <a:spcPts val="0"/>
              </a:spcBef>
              <a:spcAft>
                <a:spcPts val="0"/>
              </a:spcAft>
              <a:buNone/>
            </a:pPr>
            <a:r>
              <a:rPr lang="en" sz="2400"/>
              <a:t>		Custom label set to Number of Clinics</a:t>
            </a:r>
            <a:endParaRPr sz="2400"/>
          </a:p>
          <a:p>
            <a:pPr indent="0" lvl="0" marL="0" rtl="0" algn="l">
              <a:lnSpc>
                <a:spcPct val="100000"/>
              </a:lnSpc>
              <a:spcBef>
                <a:spcPts val="0"/>
              </a:spcBef>
              <a:spcAft>
                <a:spcPts val="0"/>
              </a:spcAft>
              <a:buNone/>
            </a:pPr>
            <a:r>
              <a:rPr lang="en" sz="2400"/>
              <a:t>	Under Buckets</a:t>
            </a:r>
            <a:endParaRPr sz="2400"/>
          </a:p>
          <a:p>
            <a:pPr indent="0" lvl="0" marL="0" rtl="0" algn="l">
              <a:lnSpc>
                <a:spcPct val="100000"/>
              </a:lnSpc>
              <a:spcBef>
                <a:spcPts val="0"/>
              </a:spcBef>
              <a:spcAft>
                <a:spcPts val="0"/>
              </a:spcAft>
              <a:buNone/>
            </a:pPr>
            <a:r>
              <a:rPr lang="en" sz="2400"/>
              <a:t>		Aggregation - Terms</a:t>
            </a:r>
            <a:endParaRPr sz="2400"/>
          </a:p>
          <a:p>
            <a:pPr indent="0" lvl="0" marL="0" rtl="0" algn="l">
              <a:lnSpc>
                <a:spcPct val="100000"/>
              </a:lnSpc>
              <a:spcBef>
                <a:spcPts val="0"/>
              </a:spcBef>
              <a:spcAft>
                <a:spcPts val="0"/>
              </a:spcAft>
              <a:buNone/>
            </a:pPr>
            <a:r>
              <a:rPr lang="en" sz="2400"/>
              <a:t>		Field - County</a:t>
            </a:r>
            <a:endParaRPr sz="2400"/>
          </a:p>
          <a:p>
            <a:pPr indent="0" lvl="0" marL="0" rtl="0" algn="l">
              <a:lnSpc>
                <a:spcPct val="100000"/>
              </a:lnSpc>
              <a:spcBef>
                <a:spcPts val="0"/>
              </a:spcBef>
              <a:spcAft>
                <a:spcPts val="0"/>
              </a:spcAft>
              <a:buNone/>
            </a:pPr>
            <a:r>
              <a:rPr lang="en" sz="2400"/>
              <a:t>		Order By - Metric: Number of Clinics</a:t>
            </a:r>
            <a:endParaRPr sz="2400"/>
          </a:p>
          <a:p>
            <a:pPr indent="0" lvl="0" marL="0" rtl="0" algn="l">
              <a:lnSpc>
                <a:spcPct val="100000"/>
              </a:lnSpc>
              <a:spcBef>
                <a:spcPts val="0"/>
              </a:spcBef>
              <a:spcAft>
                <a:spcPts val="0"/>
              </a:spcAft>
              <a:buNone/>
            </a:pPr>
            <a:r>
              <a:rPr lang="en" sz="2400"/>
              <a:t>		Order - Desc</a:t>
            </a:r>
            <a:endParaRPr sz="2400"/>
          </a:p>
          <a:p>
            <a:pPr indent="0" lvl="0" marL="0" rtl="0" algn="l">
              <a:lnSpc>
                <a:spcPct val="100000"/>
              </a:lnSpc>
              <a:spcBef>
                <a:spcPts val="0"/>
              </a:spcBef>
              <a:spcAft>
                <a:spcPts val="0"/>
              </a:spcAft>
              <a:buNone/>
            </a:pPr>
            <a:r>
              <a:rPr lang="en" sz="2400"/>
              <a:t>		Size - 7</a:t>
            </a:r>
            <a:endParaRPr sz="2400"/>
          </a:p>
          <a:p>
            <a:pPr indent="0" lvl="0" marL="0" rtl="0" algn="l">
              <a:lnSpc>
                <a:spcPct val="100000"/>
              </a:lnSpc>
              <a:spcBef>
                <a:spcPts val="0"/>
              </a:spcBef>
              <a:spcAft>
                <a:spcPts val="0"/>
              </a:spcAft>
              <a:buNone/>
            </a:pPr>
            <a:r>
              <a:rPr lang="en" sz="2400"/>
              <a:t>		Custom Label - Number of County Clinics</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