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Slab"/>
      <p:regular r:id="rId50"/>
      <p:bold r:id="rId51"/>
    </p:embeddedFont>
    <p:embeddedFont>
      <p:font typeface="Robo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Slab-bold.fntdata"/><Relationship Id="rId50" Type="http://schemas.openxmlformats.org/officeDocument/2006/relationships/font" Target="fonts/RobotoSlab-regular.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Font size 24</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c2f9bf9da_0_3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c2f9bf9da_0_3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Now we have a slice with a single ring, representing the top 7 counties with the most number of flu clinics. Now we are going to further visualize our data to determine the clinics with the least amount of vaccinated personnel. To finish visualizing the data, we are going to do the following: </a:t>
            </a: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c2f9bf9da_0_3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2f9bf9da_0_3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should look like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c2f9bf9da_0_3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c2f9bf9da_0_3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Create a new Vertical Bar Graph using the hospital index </a:t>
            </a:r>
            <a:endParaRPr sz="12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c2f9bf9da_0_3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2f9bf9da_0_3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Now we separate our clinics by county by doing the following: </a:t>
            </a: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c2f9bf9da_0_3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2f9bf9da_0_3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In order to further determine clinic eligability, we need to further organize our data by seperating the chart into parts. </a:t>
            </a: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c2f9bf9da_0_3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c2f9bf9da_0_3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Now we have our graph </a:t>
            </a:r>
            <a:r>
              <a:rPr lang="en" sz="1200">
                <a:highlight>
                  <a:srgbClr val="FFFFFF"/>
                </a:highlight>
                <a:latin typeface="Times New Roman"/>
                <a:ea typeface="Times New Roman"/>
                <a:cs typeface="Times New Roman"/>
                <a:sym typeface="Times New Roman"/>
              </a:rPr>
              <a:t>separated</a:t>
            </a:r>
            <a:r>
              <a:rPr lang="en" sz="1200">
                <a:highlight>
                  <a:srgbClr val="FFFFFF"/>
                </a:highlight>
                <a:latin typeface="Times New Roman"/>
                <a:ea typeface="Times New Roman"/>
                <a:cs typeface="Times New Roman"/>
                <a:sym typeface="Times New Roman"/>
              </a:rPr>
              <a:t> by county, and </a:t>
            </a:r>
            <a:r>
              <a:rPr lang="en" sz="1200">
                <a:highlight>
                  <a:srgbClr val="FFFFFF"/>
                </a:highlight>
                <a:latin typeface="Times New Roman"/>
                <a:ea typeface="Times New Roman"/>
                <a:cs typeface="Times New Roman"/>
                <a:sym typeface="Times New Roman"/>
              </a:rPr>
              <a:t>separated</a:t>
            </a:r>
            <a:r>
              <a:rPr lang="en" sz="1200">
                <a:highlight>
                  <a:srgbClr val="FFFFFF"/>
                </a:highlight>
                <a:latin typeface="Times New Roman"/>
                <a:ea typeface="Times New Roman"/>
                <a:cs typeface="Times New Roman"/>
                <a:sym typeface="Times New Roman"/>
              </a:rPr>
              <a:t> into 3 graphs </a:t>
            </a:r>
            <a:r>
              <a:rPr lang="en" sz="1200">
                <a:highlight>
                  <a:srgbClr val="FFFFFF"/>
                </a:highlight>
                <a:latin typeface="Times New Roman"/>
                <a:ea typeface="Times New Roman"/>
                <a:cs typeface="Times New Roman"/>
                <a:sym typeface="Times New Roman"/>
              </a:rPr>
              <a:t>separated</a:t>
            </a:r>
            <a:r>
              <a:rPr lang="en" sz="1200">
                <a:highlight>
                  <a:srgbClr val="FFFFFF"/>
                </a:highlight>
                <a:latin typeface="Times New Roman"/>
                <a:ea typeface="Times New Roman"/>
                <a:cs typeface="Times New Roman"/>
                <a:sym typeface="Times New Roman"/>
              </a:rPr>
              <a:t> by yes, no, and ‘DNR’ but we still want to see the percentage of people that have been vaccinated. </a:t>
            </a: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c2f9bf9da_0_3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c2f9bf9da_0_3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should look like this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c2f9bf9da_0_3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c2f9bf9da_0_3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Now that we have our 3 graphs, we can use kibana to organize them in a dashboard for easy access. </a:t>
            </a:r>
            <a:endParaRPr sz="1200">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c2f9bf9da_0_3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c2f9bf9da_0_3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should look like this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c2f9bf9da_0_3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c2f9bf9da_0_3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Because the data we are using doesn’t contain geo hash coordinates, we are unable to create a coordinate map using Kibana. Since the data includes county names in California, we can use that data to create a map of California. </a:t>
            </a: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c2f9bf9da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c2f9bf9da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c2f9bf9da_0_3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c2f9bf9da_0_3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c2f9bf9da_0_3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c2f9bf9da_0_3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c2f9bf9da_0_3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c2f9bf9da_0_3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acad1b8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acad1b8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acd626e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acd626e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acd626e5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acd626e5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acd626e5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acd626e5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acd626e5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acd626e5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acd626e5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acd626e5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acd626e5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acd626e5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c2f9bf9da_0_3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c2f9bf9da_0_3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Now that we have uploaded and indexed our data, we will be able to use it for the following visualizations.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acd626e5c_1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acd626e5c_1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acd626e5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acd626e5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acd626e5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acd626e5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acd626e5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acd626e5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acd626e5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acd626e5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acd626e5c_1_1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acd626e5c_1_1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acd626e5c_1_1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acd626e5c_1_1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acd626e5c_1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acd626e5c_1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acd626e5c_1_1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acd626e5c_1_1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acd626e5c_1_2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acd626e5c_1_2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c2f9bf9da_0_3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c2f9bf9da_0_3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acd626e5c_1_2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acd626e5c_1_2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acd626e5c_1_2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acd626e5c_1_2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acd626e5c_1_2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acd626e5c_1_2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acd626e5c_1_2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acd626e5c_1_2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acd626e5c_1_2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acd626e5c_1_2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c2f9bf9da_0_3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c2f9bf9da_0_3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For our Bar Graph we will be looking at the top 5 clinics with vaccinated personnel by county. We will only be using a select number of clinics in order to make the graphs look neat and easy to find the data we’re looking for.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c2f9bf9da_0_3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c2f9bf9da_0_3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Now we are going to organize our data into buckets.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The X-axis is what we’re going to use to divide our clinics by county. For the Fields of our new </a:t>
            </a:r>
            <a:r>
              <a:rPr b="1" lang="en" sz="1200">
                <a:highlight>
                  <a:srgbClr val="FFFFFF"/>
                </a:highlight>
                <a:latin typeface="Times New Roman"/>
                <a:ea typeface="Times New Roman"/>
                <a:cs typeface="Times New Roman"/>
                <a:sym typeface="Times New Roman"/>
              </a:rPr>
              <a:t>X-axis</a:t>
            </a:r>
            <a:r>
              <a:rPr lang="en" sz="1200">
                <a:highlight>
                  <a:srgbClr val="FFFFFF"/>
                </a:highlight>
                <a:latin typeface="Times New Roman"/>
                <a:ea typeface="Times New Roman"/>
                <a:cs typeface="Times New Roman"/>
                <a:sym typeface="Times New Roman"/>
              </a:rPr>
              <a:t> ensure the following: </a:t>
            </a: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c2f9bf9da_0_3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2f9bf9da_0_3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Now we currently have a bar graph with a Y-axis showing the number of clinics and the X-axis separated by </a:t>
            </a:r>
            <a:r>
              <a:rPr b="1" lang="en" sz="1200">
                <a:highlight>
                  <a:srgbClr val="FFFFFF"/>
                </a:highlight>
                <a:latin typeface="Times New Roman"/>
                <a:ea typeface="Times New Roman"/>
                <a:cs typeface="Times New Roman"/>
                <a:sym typeface="Times New Roman"/>
              </a:rPr>
              <a:t>top 5 </a:t>
            </a:r>
            <a:r>
              <a:rPr lang="en" sz="1200">
                <a:highlight>
                  <a:srgbClr val="FFFFFF"/>
                </a:highlight>
                <a:latin typeface="Times New Roman"/>
                <a:ea typeface="Times New Roman"/>
                <a:cs typeface="Times New Roman"/>
                <a:sym typeface="Times New Roman"/>
              </a:rPr>
              <a:t>counties with the </a:t>
            </a:r>
            <a:r>
              <a:rPr b="1" lang="en" sz="1200">
                <a:highlight>
                  <a:srgbClr val="FFFFFF"/>
                </a:highlight>
                <a:latin typeface="Times New Roman"/>
                <a:ea typeface="Times New Roman"/>
                <a:cs typeface="Times New Roman"/>
                <a:sym typeface="Times New Roman"/>
              </a:rPr>
              <a:t>greatest number of clinics</a:t>
            </a:r>
            <a:r>
              <a:rPr lang="en" sz="1200">
                <a:highlight>
                  <a:srgbClr val="FFFFFF"/>
                </a:highlight>
                <a:latin typeface="Times New Roman"/>
                <a:ea typeface="Times New Roman"/>
                <a:cs typeface="Times New Roman"/>
                <a:sym typeface="Times New Roman"/>
              </a:rPr>
              <a:t>. To include the percentage of vaccinated personnel we will do the following: </a:t>
            </a: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c2f9bf9da_0_3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c2f9bf9da_0_3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should look like this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c2f9bf9da_0_3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c2f9bf9da_0_3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For this pie graph, we are going to check the clinics with the lowest 5 percentage of vaccinated personnel using our hospital index </a:t>
            </a: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Kibana and Microsoft Azure ML Studio Tutorial</a:t>
            </a:r>
            <a:endParaRPr/>
          </a:p>
        </p:txBody>
      </p:sp>
      <p:sp>
        <p:nvSpPr>
          <p:cNvPr id="64" name="Google Shape;64;p13"/>
          <p:cNvSpPr txBox="1"/>
          <p:nvPr>
            <p:ph idx="1" type="subTitle"/>
          </p:nvPr>
        </p:nvSpPr>
        <p:spPr>
          <a:xfrm>
            <a:off x="311700" y="2834125"/>
            <a:ext cx="8520600" cy="11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Michael Brumwell, Christian Rodriguez, </a:t>
            </a:r>
            <a:endParaRPr/>
          </a:p>
          <a:p>
            <a:pPr indent="0" lvl="0" marL="0" rtl="0" algn="ctr">
              <a:spcBef>
                <a:spcPts val="0"/>
              </a:spcBef>
              <a:spcAft>
                <a:spcPts val="0"/>
              </a:spcAft>
              <a:buNone/>
            </a:pPr>
            <a:r>
              <a:rPr lang="en"/>
              <a:t>Mario Arguello, Brianne Phillips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73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Pie Graph:</a:t>
            </a:r>
            <a:endParaRPr/>
          </a:p>
        </p:txBody>
      </p:sp>
      <p:sp>
        <p:nvSpPr>
          <p:cNvPr id="115" name="Google Shape;115;p22"/>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Step 2: Create a new sub-bucket using the Split Slices option</a:t>
            </a:r>
            <a:endParaRPr sz="2400"/>
          </a:p>
          <a:p>
            <a:pPr indent="457200" lvl="0" marL="0" rtl="0" algn="l">
              <a:lnSpc>
                <a:spcPct val="100000"/>
              </a:lnSpc>
              <a:spcBef>
                <a:spcPts val="1600"/>
              </a:spcBef>
              <a:spcAft>
                <a:spcPts val="0"/>
              </a:spcAft>
              <a:buNone/>
            </a:pPr>
            <a:r>
              <a:rPr lang="en" sz="2400"/>
              <a:t>Aggregation - Terms</a:t>
            </a:r>
            <a:endParaRPr sz="2400"/>
          </a:p>
          <a:p>
            <a:pPr indent="457200" lvl="0" marL="0" rtl="0" algn="l">
              <a:lnSpc>
                <a:spcPct val="100000"/>
              </a:lnSpc>
              <a:spcBef>
                <a:spcPts val="0"/>
              </a:spcBef>
              <a:spcAft>
                <a:spcPts val="0"/>
              </a:spcAft>
              <a:buNone/>
            </a:pPr>
            <a:r>
              <a:rPr lang="en" sz="2400"/>
              <a:t>Field - HCP_Percent_Vaccinated</a:t>
            </a:r>
            <a:endParaRPr sz="2400"/>
          </a:p>
          <a:p>
            <a:pPr indent="457200" lvl="0" marL="0" rtl="0" algn="l">
              <a:lnSpc>
                <a:spcPct val="100000"/>
              </a:lnSpc>
              <a:spcBef>
                <a:spcPts val="0"/>
              </a:spcBef>
              <a:spcAft>
                <a:spcPts val="0"/>
              </a:spcAft>
              <a:buNone/>
            </a:pPr>
            <a:r>
              <a:rPr lang="en" sz="2400"/>
              <a:t>Order By - Metric:Number of Clinics</a:t>
            </a:r>
            <a:endParaRPr sz="2400"/>
          </a:p>
          <a:p>
            <a:pPr indent="457200" lvl="0" marL="0" rtl="0" algn="l">
              <a:lnSpc>
                <a:spcPct val="100000"/>
              </a:lnSpc>
              <a:spcBef>
                <a:spcPts val="0"/>
              </a:spcBef>
              <a:spcAft>
                <a:spcPts val="0"/>
              </a:spcAft>
              <a:buNone/>
            </a:pPr>
            <a:r>
              <a:rPr lang="en" sz="2400"/>
              <a:t>Order - Ascending </a:t>
            </a:r>
            <a:endParaRPr sz="2400"/>
          </a:p>
          <a:p>
            <a:pPr indent="457200" lvl="0" marL="0" rtl="0" algn="l">
              <a:lnSpc>
                <a:spcPct val="100000"/>
              </a:lnSpc>
              <a:spcBef>
                <a:spcPts val="0"/>
              </a:spcBef>
              <a:spcAft>
                <a:spcPts val="0"/>
              </a:spcAft>
              <a:buNone/>
            </a:pPr>
            <a:r>
              <a:rPr lang="en" sz="2400"/>
              <a:t>Size - 5</a:t>
            </a:r>
            <a:endParaRPr sz="2400"/>
          </a:p>
          <a:p>
            <a:pPr indent="457200" lvl="0" marL="0" rtl="0" algn="l">
              <a:lnSpc>
                <a:spcPct val="100000"/>
              </a:lnSpc>
              <a:spcBef>
                <a:spcPts val="0"/>
              </a:spcBef>
              <a:spcAft>
                <a:spcPts val="0"/>
              </a:spcAft>
              <a:buNone/>
            </a:pPr>
            <a:r>
              <a:rPr lang="en" sz="2400"/>
              <a:t>Custom Label - Personnel Vaccinated (%)</a:t>
            </a:r>
            <a:endParaRPr sz="2400"/>
          </a:p>
          <a:p>
            <a:pPr indent="45720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 sz="2400"/>
              <a:t>Save the graph as Percent Vaccinated Personnel by County</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113450" y="226900"/>
            <a:ext cx="8883074" cy="468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Bar Graph 2:</a:t>
            </a:r>
            <a:endParaRPr/>
          </a:p>
        </p:txBody>
      </p:sp>
      <p:sp>
        <p:nvSpPr>
          <p:cNvPr id="126" name="Google Shape;126;p24"/>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Step 1: Create a new Vertical Bar Graph using the hospital index</a:t>
            </a:r>
            <a:endParaRPr sz="2400"/>
          </a:p>
          <a:p>
            <a:pPr indent="0" lvl="0" marL="0" rtl="0" algn="l">
              <a:lnSpc>
                <a:spcPct val="100000"/>
              </a:lnSpc>
              <a:spcBef>
                <a:spcPts val="1600"/>
              </a:spcBef>
              <a:spcAft>
                <a:spcPts val="0"/>
              </a:spcAft>
              <a:buNone/>
            </a:pPr>
            <a:r>
              <a:rPr lang="en" sz="2400"/>
              <a:t>Step 2: Under Y-axis, sent the following</a:t>
            </a:r>
            <a:endParaRPr sz="2400"/>
          </a:p>
          <a:p>
            <a:pPr indent="0" lvl="0" marL="0" rtl="0" algn="l">
              <a:lnSpc>
                <a:spcPct val="100000"/>
              </a:lnSpc>
              <a:spcBef>
                <a:spcPts val="1600"/>
              </a:spcBef>
              <a:spcAft>
                <a:spcPts val="0"/>
              </a:spcAft>
              <a:buNone/>
            </a:pPr>
            <a:r>
              <a:rPr lang="en" sz="2400"/>
              <a:t>	Aggregation - Count</a:t>
            </a:r>
            <a:endParaRPr sz="2400"/>
          </a:p>
          <a:p>
            <a:pPr indent="0" lvl="0" marL="457200" rtl="0" algn="l">
              <a:lnSpc>
                <a:spcPct val="100000"/>
              </a:lnSpc>
              <a:spcBef>
                <a:spcPts val="0"/>
              </a:spcBef>
              <a:spcAft>
                <a:spcPts val="0"/>
              </a:spcAft>
              <a:buNone/>
            </a:pPr>
            <a:r>
              <a:rPr lang="en" sz="2400"/>
              <a:t>Custom Label - Total Number of Clinics</a:t>
            </a:r>
            <a:endParaRPr sz="2400"/>
          </a:p>
          <a:p>
            <a:pPr indent="0" lvl="0" marL="0" rtl="0" algn="l">
              <a:lnSpc>
                <a:spcPct val="100000"/>
              </a:lnSpc>
              <a:spcBef>
                <a:spcPts val="0"/>
              </a:spcBef>
              <a:spcAft>
                <a:spcPts val="1600"/>
              </a:spcAft>
              <a:buNone/>
            </a:pPr>
            <a:r>
              <a:t/>
            </a:r>
            <a:endParaRPr sz="2400"/>
          </a:p>
        </p:txBody>
      </p:sp>
      <p:sp>
        <p:nvSpPr>
          <p:cNvPr id="127" name="Google Shape;127;p24"/>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4"/>
          <p:cNvPicPr preferRelativeResize="0"/>
          <p:nvPr/>
        </p:nvPicPr>
        <p:blipFill>
          <a:blip r:embed="rId3">
            <a:alphaModFix/>
          </a:blip>
          <a:stretch>
            <a:fillRect/>
          </a:stretch>
        </p:blipFill>
        <p:spPr>
          <a:xfrm>
            <a:off x="4889875" y="445025"/>
            <a:ext cx="3884950" cy="445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73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Bar Graph 2:</a:t>
            </a:r>
            <a:endParaRPr/>
          </a:p>
        </p:txBody>
      </p:sp>
      <p:sp>
        <p:nvSpPr>
          <p:cNvPr id="134" name="Google Shape;134;p25"/>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Step 2: Click ADD button below Y-axis and click X-axis, then set the following:</a:t>
            </a:r>
            <a:endParaRPr sz="2400"/>
          </a:p>
          <a:p>
            <a:pPr indent="457200" lvl="0" marL="0" rtl="0" algn="l">
              <a:lnSpc>
                <a:spcPct val="100000"/>
              </a:lnSpc>
              <a:spcBef>
                <a:spcPts val="1600"/>
              </a:spcBef>
              <a:spcAft>
                <a:spcPts val="0"/>
              </a:spcAft>
              <a:buNone/>
            </a:pPr>
            <a:r>
              <a:rPr lang="en" sz="2400"/>
              <a:t>Aggregation - Terms</a:t>
            </a:r>
            <a:endParaRPr sz="2400"/>
          </a:p>
          <a:p>
            <a:pPr indent="457200" lvl="0" marL="0" rtl="0" algn="l">
              <a:lnSpc>
                <a:spcPct val="100000"/>
              </a:lnSpc>
              <a:spcBef>
                <a:spcPts val="0"/>
              </a:spcBef>
              <a:spcAft>
                <a:spcPts val="0"/>
              </a:spcAft>
              <a:buNone/>
            </a:pPr>
            <a:r>
              <a:rPr lang="en" sz="2400"/>
              <a:t>Field - County</a:t>
            </a:r>
            <a:endParaRPr sz="2400"/>
          </a:p>
          <a:p>
            <a:pPr indent="457200" lvl="0" marL="0" rtl="0" algn="l">
              <a:lnSpc>
                <a:spcPct val="100000"/>
              </a:lnSpc>
              <a:spcBef>
                <a:spcPts val="0"/>
              </a:spcBef>
              <a:spcAft>
                <a:spcPts val="0"/>
              </a:spcAft>
              <a:buNone/>
            </a:pPr>
            <a:r>
              <a:rPr lang="en" sz="2400"/>
              <a:t>Order By - Metric:Number of Clinics</a:t>
            </a:r>
            <a:endParaRPr sz="2400"/>
          </a:p>
          <a:p>
            <a:pPr indent="457200" lvl="0" marL="0" rtl="0" algn="l">
              <a:lnSpc>
                <a:spcPct val="100000"/>
              </a:lnSpc>
              <a:spcBef>
                <a:spcPts val="0"/>
              </a:spcBef>
              <a:spcAft>
                <a:spcPts val="0"/>
              </a:spcAft>
              <a:buNone/>
            </a:pPr>
            <a:r>
              <a:rPr lang="en" sz="2400"/>
              <a:t>Order - Descending</a:t>
            </a:r>
            <a:endParaRPr sz="2400"/>
          </a:p>
          <a:p>
            <a:pPr indent="457200" lvl="0" marL="0" rtl="0" algn="l">
              <a:lnSpc>
                <a:spcPct val="100000"/>
              </a:lnSpc>
              <a:spcBef>
                <a:spcPts val="0"/>
              </a:spcBef>
              <a:spcAft>
                <a:spcPts val="0"/>
              </a:spcAft>
              <a:buNone/>
            </a:pPr>
            <a:r>
              <a:rPr lang="en" sz="2400"/>
              <a:t>Size - 5</a:t>
            </a:r>
            <a:endParaRPr sz="2400"/>
          </a:p>
          <a:p>
            <a:pPr indent="457200" lvl="0" marL="0" rtl="0" algn="l">
              <a:lnSpc>
                <a:spcPct val="100000"/>
              </a:lnSpc>
              <a:spcBef>
                <a:spcPts val="0"/>
              </a:spcBef>
              <a:spcAft>
                <a:spcPts val="0"/>
              </a:spcAft>
              <a:buNone/>
            </a:pPr>
            <a:r>
              <a:rPr lang="en" sz="2400"/>
              <a:t>Custom Label - County</a:t>
            </a:r>
            <a:endParaRPr sz="2400"/>
          </a:p>
          <a:p>
            <a:pPr indent="45720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 sz="2400"/>
              <a:t>Save the graph as Percent Vaccinated Personnel by County</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273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Bar Graph 2:</a:t>
            </a:r>
            <a:endParaRPr/>
          </a:p>
        </p:txBody>
      </p:sp>
      <p:sp>
        <p:nvSpPr>
          <p:cNvPr id="140" name="Google Shape;140;p26"/>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Step 3: Further organize data by </a:t>
            </a:r>
            <a:r>
              <a:rPr lang="en" sz="2400"/>
              <a:t>separating</a:t>
            </a:r>
            <a:r>
              <a:rPr lang="en" sz="2400"/>
              <a:t> the chart into parts</a:t>
            </a:r>
            <a:endParaRPr sz="2400"/>
          </a:p>
          <a:p>
            <a:pPr indent="457200" lvl="0" marL="0" rtl="0" algn="l">
              <a:lnSpc>
                <a:spcPct val="100000"/>
              </a:lnSpc>
              <a:spcBef>
                <a:spcPts val="1600"/>
              </a:spcBef>
              <a:spcAft>
                <a:spcPts val="0"/>
              </a:spcAft>
              <a:buNone/>
            </a:pPr>
            <a:r>
              <a:rPr lang="en" sz="2400"/>
              <a:t>Add new sub-bucket and click Split Chart</a:t>
            </a:r>
            <a:endParaRPr sz="2400"/>
          </a:p>
          <a:p>
            <a:pPr indent="457200" lvl="0" marL="0" rtl="0" algn="l">
              <a:lnSpc>
                <a:spcPct val="100000"/>
              </a:lnSpc>
              <a:spcBef>
                <a:spcPts val="0"/>
              </a:spcBef>
              <a:spcAft>
                <a:spcPts val="0"/>
              </a:spcAft>
              <a:buNone/>
            </a:pPr>
            <a:r>
              <a:rPr lang="en" sz="2400"/>
              <a:t>In row that says Rows and Columns, select Rows</a:t>
            </a:r>
            <a:endParaRPr sz="2400"/>
          </a:p>
          <a:p>
            <a:pPr indent="457200" lvl="0" marL="0" rtl="0" algn="l">
              <a:lnSpc>
                <a:spcPct val="100000"/>
              </a:lnSpc>
              <a:spcBef>
                <a:spcPts val="0"/>
              </a:spcBef>
              <a:spcAft>
                <a:spcPts val="0"/>
              </a:spcAft>
              <a:buNone/>
            </a:pPr>
            <a:r>
              <a:rPr lang="en" sz="2400"/>
              <a:t>Sub aggregation - Terms</a:t>
            </a:r>
            <a:endParaRPr sz="2400"/>
          </a:p>
          <a:p>
            <a:pPr indent="457200" lvl="0" marL="0" rtl="0" algn="l">
              <a:lnSpc>
                <a:spcPct val="100000"/>
              </a:lnSpc>
              <a:spcBef>
                <a:spcPts val="0"/>
              </a:spcBef>
              <a:spcAft>
                <a:spcPts val="0"/>
              </a:spcAft>
              <a:buNone/>
            </a:pPr>
            <a:r>
              <a:rPr lang="en" sz="2400"/>
              <a:t>Field - On Track To Achieve 90% by 2020</a:t>
            </a:r>
            <a:endParaRPr sz="2400"/>
          </a:p>
          <a:p>
            <a:pPr indent="457200" lvl="0" marL="0" rtl="0" algn="l">
              <a:lnSpc>
                <a:spcPct val="100000"/>
              </a:lnSpc>
              <a:spcBef>
                <a:spcPts val="0"/>
              </a:spcBef>
              <a:spcAft>
                <a:spcPts val="0"/>
              </a:spcAft>
              <a:buNone/>
            </a:pPr>
            <a:r>
              <a:rPr lang="en" sz="2400"/>
              <a:t>Order By - Metric: Total Number of Clinics</a:t>
            </a:r>
            <a:endParaRPr sz="2400"/>
          </a:p>
          <a:p>
            <a:pPr indent="457200" lvl="0" marL="0" rtl="0" algn="l">
              <a:lnSpc>
                <a:spcPct val="100000"/>
              </a:lnSpc>
              <a:spcBef>
                <a:spcPts val="0"/>
              </a:spcBef>
              <a:spcAft>
                <a:spcPts val="0"/>
              </a:spcAft>
              <a:buNone/>
            </a:pPr>
            <a:r>
              <a:rPr lang="en" sz="2400"/>
              <a:t>Order - Ascending</a:t>
            </a:r>
            <a:endParaRPr sz="2400"/>
          </a:p>
          <a:p>
            <a:pPr indent="457200" lvl="0" marL="0" rtl="0" algn="l">
              <a:lnSpc>
                <a:spcPct val="100000"/>
              </a:lnSpc>
              <a:spcBef>
                <a:spcPts val="0"/>
              </a:spcBef>
              <a:spcAft>
                <a:spcPts val="0"/>
              </a:spcAft>
              <a:buNone/>
            </a:pPr>
            <a:r>
              <a:rPr lang="en" sz="2400"/>
              <a:t>Size - 5</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273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Bar Graph 2:</a:t>
            </a:r>
            <a:endParaRPr/>
          </a:p>
        </p:txBody>
      </p:sp>
      <p:sp>
        <p:nvSpPr>
          <p:cNvPr id="146" name="Google Shape;146;p27"/>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Step 4: Split to see percentage of people vaccinated</a:t>
            </a:r>
            <a:endParaRPr sz="2400"/>
          </a:p>
          <a:p>
            <a:pPr indent="457200" lvl="0" marL="0" rtl="0" algn="l">
              <a:lnSpc>
                <a:spcPct val="100000"/>
              </a:lnSpc>
              <a:spcBef>
                <a:spcPts val="1600"/>
              </a:spcBef>
              <a:spcAft>
                <a:spcPts val="0"/>
              </a:spcAft>
              <a:buNone/>
            </a:pPr>
            <a:r>
              <a:rPr lang="en" sz="2400"/>
              <a:t>Create Split Series sub-bucket</a:t>
            </a:r>
            <a:endParaRPr sz="2400"/>
          </a:p>
          <a:p>
            <a:pPr indent="457200" lvl="0" marL="0" rtl="0" algn="l">
              <a:lnSpc>
                <a:spcPct val="100000"/>
              </a:lnSpc>
              <a:spcBef>
                <a:spcPts val="0"/>
              </a:spcBef>
              <a:spcAft>
                <a:spcPts val="0"/>
              </a:spcAft>
              <a:buNone/>
            </a:pPr>
            <a:r>
              <a:rPr lang="en" sz="2400"/>
              <a:t>Sub aggregation - Terms</a:t>
            </a:r>
            <a:endParaRPr sz="2400"/>
          </a:p>
          <a:p>
            <a:pPr indent="457200" lvl="0" marL="0" rtl="0" algn="l">
              <a:lnSpc>
                <a:spcPct val="100000"/>
              </a:lnSpc>
              <a:spcBef>
                <a:spcPts val="0"/>
              </a:spcBef>
              <a:spcAft>
                <a:spcPts val="0"/>
              </a:spcAft>
              <a:buNone/>
            </a:pPr>
            <a:r>
              <a:rPr lang="en" sz="2400"/>
              <a:t>Field - HCP_Percent_Vaccinated</a:t>
            </a:r>
            <a:endParaRPr sz="2400"/>
          </a:p>
          <a:p>
            <a:pPr indent="457200" lvl="0" marL="0" rtl="0" algn="l">
              <a:lnSpc>
                <a:spcPct val="100000"/>
              </a:lnSpc>
              <a:spcBef>
                <a:spcPts val="0"/>
              </a:spcBef>
              <a:spcAft>
                <a:spcPts val="0"/>
              </a:spcAft>
              <a:buNone/>
            </a:pPr>
            <a:r>
              <a:rPr lang="en" sz="2400"/>
              <a:t>Order By - Metric: Total Number of Clinics</a:t>
            </a:r>
            <a:endParaRPr sz="2400"/>
          </a:p>
          <a:p>
            <a:pPr indent="457200" lvl="0" marL="0" rtl="0" algn="l">
              <a:lnSpc>
                <a:spcPct val="100000"/>
              </a:lnSpc>
              <a:spcBef>
                <a:spcPts val="0"/>
              </a:spcBef>
              <a:spcAft>
                <a:spcPts val="0"/>
              </a:spcAft>
              <a:buNone/>
            </a:pPr>
            <a:r>
              <a:rPr lang="en" sz="2400"/>
              <a:t>Order - Descending</a:t>
            </a:r>
            <a:endParaRPr sz="2400"/>
          </a:p>
          <a:p>
            <a:pPr indent="457200" lvl="0" marL="0" rtl="0" algn="l">
              <a:lnSpc>
                <a:spcPct val="100000"/>
              </a:lnSpc>
              <a:spcBef>
                <a:spcPts val="0"/>
              </a:spcBef>
              <a:spcAft>
                <a:spcPts val="0"/>
              </a:spcAft>
              <a:buNone/>
            </a:pPr>
            <a:r>
              <a:rPr lang="en" sz="2400"/>
              <a:t>Size - 5</a:t>
            </a:r>
            <a:endParaRPr sz="2400"/>
          </a:p>
          <a:p>
            <a:pPr indent="45720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 sz="2400"/>
              <a:t>Save the graph as clinics_on_track bar graph</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8"/>
          <p:cNvPicPr preferRelativeResize="0"/>
          <p:nvPr/>
        </p:nvPicPr>
        <p:blipFill>
          <a:blip r:embed="rId3">
            <a:alphaModFix/>
          </a:blip>
          <a:stretch>
            <a:fillRect/>
          </a:stretch>
        </p:blipFill>
        <p:spPr>
          <a:xfrm>
            <a:off x="158825" y="260925"/>
            <a:ext cx="8826350" cy="4651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273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Dashboard:</a:t>
            </a:r>
            <a:endParaRPr/>
          </a:p>
        </p:txBody>
      </p:sp>
      <p:sp>
        <p:nvSpPr>
          <p:cNvPr id="157" name="Google Shape;157;p29"/>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1: Click the dashboard icon on the left toolbar in Kibana, click add to create a new dashboard. A list will appear with existing visualizations.</a:t>
            </a:r>
            <a:endParaRPr sz="2400"/>
          </a:p>
          <a:p>
            <a:pPr indent="0" lvl="0" marL="0" rtl="0" algn="l">
              <a:spcBef>
                <a:spcPts val="1600"/>
              </a:spcBef>
              <a:spcAft>
                <a:spcPts val="0"/>
              </a:spcAft>
              <a:buNone/>
            </a:pPr>
            <a:r>
              <a:rPr lang="en" sz="2400"/>
              <a:t>Step 2: Click the three that were just created and save as Hospital Dashboard.</a:t>
            </a:r>
            <a:endParaRPr sz="2400"/>
          </a:p>
          <a:p>
            <a:pPr indent="0" lvl="0" marL="0" rtl="0" algn="l">
              <a:lnSpc>
                <a:spcPct val="100000"/>
              </a:lnSpc>
              <a:spcBef>
                <a:spcPts val="1600"/>
              </a:spcBef>
              <a:spcAft>
                <a:spcPts val="0"/>
              </a:spcAft>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30"/>
          <p:cNvPicPr preferRelativeResize="0"/>
          <p:nvPr/>
        </p:nvPicPr>
        <p:blipFill>
          <a:blip r:embed="rId3">
            <a:alphaModFix/>
          </a:blip>
          <a:stretch>
            <a:fillRect/>
          </a:stretch>
        </p:blipFill>
        <p:spPr>
          <a:xfrm>
            <a:off x="152400" y="226900"/>
            <a:ext cx="8832775" cy="476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273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Geospatial Map with Excel:</a:t>
            </a:r>
            <a:endParaRPr/>
          </a:p>
        </p:txBody>
      </p:sp>
      <p:sp>
        <p:nvSpPr>
          <p:cNvPr id="168" name="Google Shape;168;p31"/>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1: Open the data in Excel. </a:t>
            </a:r>
            <a:endParaRPr sz="2400"/>
          </a:p>
          <a:p>
            <a:pPr indent="0" lvl="0" marL="0" rtl="0" algn="l">
              <a:spcBef>
                <a:spcPts val="1600"/>
              </a:spcBef>
              <a:spcAft>
                <a:spcPts val="0"/>
              </a:spcAft>
              <a:buNone/>
            </a:pPr>
            <a:r>
              <a:rPr lang="en" sz="2400"/>
              <a:t>Step 2: Highlight the data by left-clicking the first field of the first column and dragging it until every record is highlighted.</a:t>
            </a:r>
            <a:endParaRPr sz="2400"/>
          </a:p>
          <a:p>
            <a:pPr indent="0" lvl="0" marL="0" rtl="0" algn="l">
              <a:spcBef>
                <a:spcPts val="1600"/>
              </a:spcBef>
              <a:spcAft>
                <a:spcPts val="0"/>
              </a:spcAft>
              <a:buNone/>
            </a:pPr>
            <a:r>
              <a:rPr lang="en" sz="2400"/>
              <a:t>Step 3: In top left corner, select Insert, then Maps, then Filled Maps</a:t>
            </a:r>
            <a:endParaRPr sz="2400"/>
          </a:p>
          <a:p>
            <a:pPr indent="0" lvl="0" marL="0" rtl="0" algn="l">
              <a:spcBef>
                <a:spcPts val="1600"/>
              </a:spcBef>
              <a:spcAft>
                <a:spcPts val="0"/>
              </a:spcAft>
              <a:buNone/>
            </a:pPr>
            <a:r>
              <a:rPr b="1" lang="en" sz="2400"/>
              <a:t>Now a map of California will appear with clinic locations, but we need to remove some extra data</a:t>
            </a:r>
            <a:endParaRPr b="1" sz="2400"/>
          </a:p>
          <a:p>
            <a:pPr indent="0" lvl="0" marL="0" rtl="0" algn="l">
              <a:lnSpc>
                <a:spcPct val="100000"/>
              </a:lnSpc>
              <a:spcBef>
                <a:spcPts val="160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Kibana and Data Setup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273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Geospatial Map with Excel:</a:t>
            </a:r>
            <a:endParaRPr/>
          </a:p>
        </p:txBody>
      </p:sp>
      <p:sp>
        <p:nvSpPr>
          <p:cNvPr id="174" name="Google Shape;174;p32"/>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4: Right click the map and select Select Data</a:t>
            </a:r>
            <a:endParaRPr sz="2400"/>
          </a:p>
          <a:p>
            <a:pPr indent="0" lvl="0" marL="0" rtl="0" algn="l">
              <a:spcBef>
                <a:spcPts val="1600"/>
              </a:spcBef>
              <a:spcAft>
                <a:spcPts val="0"/>
              </a:spcAft>
              <a:buNone/>
            </a:pPr>
            <a:r>
              <a:rPr lang="en" sz="2400"/>
              <a:t>Step 5: In the left box, remove Facility_name and Facility_ID</a:t>
            </a:r>
            <a:endParaRPr sz="2400"/>
          </a:p>
          <a:p>
            <a:pPr indent="0" lvl="0" marL="0" rtl="0" algn="l">
              <a:spcBef>
                <a:spcPts val="1600"/>
              </a:spcBef>
              <a:spcAft>
                <a:spcPts val="1600"/>
              </a:spcAft>
              <a:buNone/>
            </a:pPr>
            <a:r>
              <a:rPr lang="en" sz="2400"/>
              <a:t>Step 6: Name the map “Vaccinated Personnel by County” where it says Chart Title</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33"/>
          <p:cNvPicPr preferRelativeResize="0"/>
          <p:nvPr/>
        </p:nvPicPr>
        <p:blipFill>
          <a:blip r:embed="rId3">
            <a:alphaModFix/>
          </a:blip>
          <a:stretch>
            <a:fillRect/>
          </a:stretch>
        </p:blipFill>
        <p:spPr>
          <a:xfrm>
            <a:off x="1305775" y="288313"/>
            <a:ext cx="6532450" cy="45668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 of ElasticSearch Kibana Tutorial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1506000"/>
            <a:ext cx="8520600" cy="127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Microsoft Azure ML Studio Using Bayesian Linear Regression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	</a:t>
            </a:r>
            <a:endParaRPr/>
          </a:p>
        </p:txBody>
      </p:sp>
      <p:sp>
        <p:nvSpPr>
          <p:cNvPr id="195" name="Google Shape;195;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D9D9D9"/>
                </a:solidFill>
              </a:rPr>
              <a:t>In this tutorial you will know how to create an experiment, load the data set provided, and use regressions to calculate evaluations levels with Microsoft Azure Machine Learning Studio software. Our project consists of patient flu vaccinations from hospitals in every county of California.  </a:t>
            </a:r>
            <a:endParaRPr sz="2400">
              <a:solidFill>
                <a:srgbClr val="D9D9D9"/>
              </a:solidFill>
            </a:endParaRPr>
          </a:p>
          <a:p>
            <a:pPr indent="-381000" lvl="0" marL="457200" rtl="0" algn="l">
              <a:spcBef>
                <a:spcPts val="1600"/>
              </a:spcBef>
              <a:spcAft>
                <a:spcPts val="0"/>
              </a:spcAft>
              <a:buClr>
                <a:srgbClr val="D9D9D9"/>
              </a:buClr>
              <a:buSzPts val="2400"/>
              <a:buChar char="●"/>
            </a:pPr>
            <a:r>
              <a:rPr lang="en" sz="2400">
                <a:solidFill>
                  <a:srgbClr val="D9D9D9"/>
                </a:solidFill>
              </a:rPr>
              <a:t>This tutorial is focused for students at beginner level.  </a:t>
            </a:r>
            <a:endParaRPr sz="2400">
              <a:solidFill>
                <a:srgbClr val="D9D9D9"/>
              </a:solidFill>
            </a:endParaRPr>
          </a:p>
          <a:p>
            <a:pPr indent="0" lvl="0" marL="0" rtl="0" algn="l">
              <a:spcBef>
                <a:spcPts val="1600"/>
              </a:spcBef>
              <a:spcAft>
                <a:spcPts val="1600"/>
              </a:spcAft>
              <a:buNone/>
            </a:pPr>
            <a:r>
              <a:t/>
            </a:r>
            <a:endParaRPr sz="2400">
              <a:solidFill>
                <a:srgbClr val="D9D9D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87900" y="2242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You’ll Need:</a:t>
            </a:r>
            <a:endParaRPr/>
          </a:p>
        </p:txBody>
      </p:sp>
      <p:sp>
        <p:nvSpPr>
          <p:cNvPr id="201" name="Google Shape;201;p37"/>
          <p:cNvSpPr txBox="1"/>
          <p:nvPr>
            <p:ph idx="1" type="body"/>
          </p:nvPr>
        </p:nvSpPr>
        <p:spPr>
          <a:xfrm>
            <a:off x="130200" y="1158575"/>
            <a:ext cx="8883600" cy="31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 complete this tutorial, you will need:  </a:t>
            </a:r>
            <a:endParaRPr sz="2400"/>
          </a:p>
          <a:p>
            <a:pPr indent="-381000" lvl="0" marL="457200" rtl="0" algn="l">
              <a:spcBef>
                <a:spcPts val="1600"/>
              </a:spcBef>
              <a:spcAft>
                <a:spcPts val="0"/>
              </a:spcAft>
              <a:buSzPts val="2400"/>
              <a:buChar char="●"/>
            </a:pPr>
            <a:r>
              <a:rPr lang="en" sz="2400"/>
              <a:t>Microsoft Azure Machine Learning Studio with a created account by clicking the website https://studio.azureml.net/ </a:t>
            </a:r>
            <a:endParaRPr sz="2400"/>
          </a:p>
          <a:p>
            <a:pPr indent="-381000" lvl="0" marL="457200" rtl="0" algn="l">
              <a:spcBef>
                <a:spcPts val="0"/>
              </a:spcBef>
              <a:spcAft>
                <a:spcPts val="0"/>
              </a:spcAft>
              <a:buSzPts val="2400"/>
              <a:buChar char="●"/>
            </a:pPr>
            <a:r>
              <a:rPr lang="en" sz="2400"/>
              <a:t>You need to download the HCP Flu Vaccination data set by clicking this link https://data.ca.gov/dataset/health-care-personnel-influenza-vaccination </a:t>
            </a:r>
            <a:endParaRPr sz="2400"/>
          </a:p>
          <a:p>
            <a:pPr indent="-381000" lvl="0" marL="457200" rtl="0" algn="l">
              <a:spcBef>
                <a:spcPts val="0"/>
              </a:spcBef>
              <a:spcAft>
                <a:spcPts val="0"/>
              </a:spcAft>
              <a:buSzPts val="2400"/>
              <a:buChar char="●"/>
            </a:pPr>
            <a:r>
              <a:rPr lang="en" sz="2400"/>
              <a:t>Web browser with internet connection. </a:t>
            </a:r>
            <a:endParaRPr sz="2400"/>
          </a:p>
          <a:p>
            <a:pPr indent="0" lvl="0" marL="0" rtl="0" algn="l">
              <a:spcBef>
                <a:spcPts val="1600"/>
              </a:spcBef>
              <a:spcAft>
                <a:spcPts val="1600"/>
              </a:spcAft>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an Azure ML Account	:</a:t>
            </a:r>
            <a:endParaRPr/>
          </a:p>
        </p:txBody>
      </p:sp>
      <p:sp>
        <p:nvSpPr>
          <p:cNvPr id="207" name="Google Shape;207;p38"/>
          <p:cNvSpPr txBox="1"/>
          <p:nvPr>
            <p:ph idx="1" type="body"/>
          </p:nvPr>
        </p:nvSpPr>
        <p:spPr>
          <a:xfrm>
            <a:off x="151250" y="1254275"/>
            <a:ext cx="8818800" cy="33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clicking the link above you will be able to log in or create an account in Azure.</a:t>
            </a:r>
            <a:endParaRPr sz="2400"/>
          </a:p>
          <a:p>
            <a:pPr indent="0" lvl="0" marL="0" rtl="0" algn="l">
              <a:spcBef>
                <a:spcPts val="1600"/>
              </a:spcBef>
              <a:spcAft>
                <a:spcPts val="0"/>
              </a:spcAft>
              <a:buNone/>
            </a:pPr>
            <a:r>
              <a:rPr lang="en" sz="2400"/>
              <a:t>Once logged into your </a:t>
            </a:r>
            <a:r>
              <a:rPr lang="en" sz="2400"/>
              <a:t>Azure account, add the pre-downloaded file from the previous slide into</a:t>
            </a:r>
            <a:r>
              <a:rPr lang="en" sz="2400"/>
              <a:t> second data set called HCP Influenza Vaccination by Hospital and County.</a:t>
            </a:r>
            <a:endParaRPr sz="2400"/>
          </a:p>
          <a:p>
            <a:pPr indent="0" lvl="0" marL="0" rtl="0" algn="l">
              <a:spcBef>
                <a:spcPts val="1600"/>
              </a:spcBef>
              <a:spcAft>
                <a:spcPts val="0"/>
              </a:spcAft>
              <a:buNone/>
            </a:pPr>
            <a:r>
              <a:rPr lang="en" sz="2400"/>
              <a:t>After you downloaded it the data set should look like the following: (next slide) </a:t>
            </a:r>
            <a:endParaRPr sz="2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9"/>
          <p:cNvSpPr txBox="1"/>
          <p:nvPr/>
        </p:nvSpPr>
        <p:spPr>
          <a:xfrm>
            <a:off x="53550" y="28974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3F3F3"/>
              </a:solidFill>
            </a:endParaRPr>
          </a:p>
        </p:txBody>
      </p:sp>
      <p:pic>
        <p:nvPicPr>
          <p:cNvPr id="213" name="Google Shape;213;p39"/>
          <p:cNvPicPr preferRelativeResize="0"/>
          <p:nvPr/>
        </p:nvPicPr>
        <p:blipFill>
          <a:blip r:embed="rId3">
            <a:alphaModFix/>
          </a:blip>
          <a:stretch>
            <a:fillRect/>
          </a:stretch>
        </p:blipFill>
        <p:spPr>
          <a:xfrm>
            <a:off x="117313" y="305925"/>
            <a:ext cx="8909376" cy="4115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40"/>
          <p:cNvPicPr preferRelativeResize="0"/>
          <p:nvPr/>
        </p:nvPicPr>
        <p:blipFill>
          <a:blip r:embed="rId3">
            <a:alphaModFix/>
          </a:blip>
          <a:stretch>
            <a:fillRect/>
          </a:stretch>
        </p:blipFill>
        <p:spPr>
          <a:xfrm>
            <a:off x="63162" y="675575"/>
            <a:ext cx="9017676" cy="3477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an Experiment and Add Modules:</a:t>
            </a:r>
            <a:endParaRPr/>
          </a:p>
        </p:txBody>
      </p:sp>
      <p:sp>
        <p:nvSpPr>
          <p:cNvPr id="224" name="Google Shape;224;p41"/>
          <p:cNvSpPr txBox="1"/>
          <p:nvPr>
            <p:ph idx="1" type="body"/>
          </p:nvPr>
        </p:nvSpPr>
        <p:spPr>
          <a:xfrm>
            <a:off x="311700" y="1247913"/>
            <a:ext cx="8376300" cy="136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Let’s start by clicking on DATASET and click new data set located on the bottom left. Then click form local file to retrieve the data set HCP Flu Vaccination from which you saved it in.  </a:t>
            </a:r>
            <a:endParaRPr sz="2400"/>
          </a:p>
        </p:txBody>
      </p:sp>
      <p:pic>
        <p:nvPicPr>
          <p:cNvPr id="225" name="Google Shape;225;p41"/>
          <p:cNvPicPr preferRelativeResize="0"/>
          <p:nvPr/>
        </p:nvPicPr>
        <p:blipFill>
          <a:blip r:embed="rId3">
            <a:alphaModFix/>
          </a:blip>
          <a:stretch>
            <a:fillRect/>
          </a:stretch>
        </p:blipFill>
        <p:spPr>
          <a:xfrm>
            <a:off x="2349800" y="2717600"/>
            <a:ext cx="5517876" cy="215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273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Kibana and Data Setup:</a:t>
            </a:r>
            <a:endParaRPr/>
          </a:p>
        </p:txBody>
      </p:sp>
      <p:sp>
        <p:nvSpPr>
          <p:cNvPr id="75" name="Google Shape;75;p15"/>
          <p:cNvSpPr txBox="1"/>
          <p:nvPr>
            <p:ph idx="1" type="body"/>
          </p:nvPr>
        </p:nvSpPr>
        <p:spPr>
          <a:xfrm>
            <a:off x="311700" y="846525"/>
            <a:ext cx="8520600" cy="37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1: Download the hc_flu_vaccination csv data </a:t>
            </a:r>
            <a:endParaRPr sz="2400"/>
          </a:p>
          <a:p>
            <a:pPr indent="0" lvl="0" marL="0" rtl="0" algn="l">
              <a:spcBef>
                <a:spcPts val="1600"/>
              </a:spcBef>
              <a:spcAft>
                <a:spcPts val="0"/>
              </a:spcAft>
              <a:buNone/>
            </a:pPr>
            <a:r>
              <a:rPr lang="en" sz="2400"/>
              <a:t>Step 2: Open Kibana and select Machine Learning (between Maps and Infrastructure) on the Right-Side toolbar</a:t>
            </a:r>
            <a:endParaRPr sz="2400"/>
          </a:p>
          <a:p>
            <a:pPr indent="0" lvl="0" marL="0" rtl="0" algn="l">
              <a:spcBef>
                <a:spcPts val="1600"/>
              </a:spcBef>
              <a:spcAft>
                <a:spcPts val="0"/>
              </a:spcAft>
              <a:buNone/>
            </a:pPr>
            <a:r>
              <a:rPr lang="en" sz="2400"/>
              <a:t>Step 3: Under “Import Data” Select Upload File. Drag the data file to the Kibana Screen and confirm the data. </a:t>
            </a:r>
            <a:endParaRPr sz="2400"/>
          </a:p>
          <a:p>
            <a:pPr indent="0" lvl="0" marL="0" rtl="0" algn="l">
              <a:spcBef>
                <a:spcPts val="1600"/>
              </a:spcBef>
              <a:spcAft>
                <a:spcPts val="0"/>
              </a:spcAft>
              <a:buNone/>
            </a:pPr>
            <a:r>
              <a:rPr lang="en" sz="2400"/>
              <a:t>Step 5: Create a new index for the data. Give it the name flu_hospital.</a:t>
            </a:r>
            <a:endParaRPr sz="2400"/>
          </a:p>
          <a:p>
            <a:pPr indent="0" lvl="0" marL="0" rtl="0" algn="l">
              <a:spcBef>
                <a:spcPts val="1600"/>
              </a:spcBef>
              <a:spcAft>
                <a:spcPts val="0"/>
              </a:spcAft>
              <a:buNone/>
            </a:pPr>
            <a:r>
              <a:rPr i="1" lang="en" sz="1200"/>
              <a:t>*This lab assumes you are using the client version of Kibana and that you know how to run it </a:t>
            </a:r>
            <a:endParaRPr i="1" sz="1200"/>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2"/>
          <p:cNvSpPr txBox="1"/>
          <p:nvPr>
            <p:ph idx="4294967295" type="body"/>
          </p:nvPr>
        </p:nvSpPr>
        <p:spPr>
          <a:xfrm>
            <a:off x="131800" y="281975"/>
            <a:ext cx="8838300" cy="1643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After the data set is uploaded you need to create a new experiment by clicking on EXPERIMENT and Blank Experiment.</a:t>
            </a:r>
            <a:endParaRPr sz="2400"/>
          </a:p>
        </p:txBody>
      </p:sp>
      <p:pic>
        <p:nvPicPr>
          <p:cNvPr id="231" name="Google Shape;231;p42"/>
          <p:cNvPicPr preferRelativeResize="0"/>
          <p:nvPr/>
        </p:nvPicPr>
        <p:blipFill>
          <a:blip r:embed="rId3">
            <a:alphaModFix/>
          </a:blip>
          <a:stretch>
            <a:fillRect/>
          </a:stretch>
        </p:blipFill>
        <p:spPr>
          <a:xfrm>
            <a:off x="1318200" y="1579425"/>
            <a:ext cx="6344174" cy="2882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208950" y="5709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Uploading a Data File to Azure ML:</a:t>
            </a:r>
            <a:endParaRPr/>
          </a:p>
        </p:txBody>
      </p:sp>
      <p:sp>
        <p:nvSpPr>
          <p:cNvPr id="237" name="Google Shape;237;p43"/>
          <p:cNvSpPr txBox="1"/>
          <p:nvPr>
            <p:ph idx="1" type="body"/>
          </p:nvPr>
        </p:nvSpPr>
        <p:spPr>
          <a:xfrm>
            <a:off x="0" y="1201875"/>
            <a:ext cx="8938500" cy="23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Name the experiment - HCP Flu Vaccination. Now search HCP Flu Vaccination on the top left search bar and drag the data set module to the center. Your work should resemble the images below.  </a:t>
            </a:r>
            <a:endParaRPr sz="2400"/>
          </a:p>
        </p:txBody>
      </p:sp>
      <p:pic>
        <p:nvPicPr>
          <p:cNvPr id="238" name="Google Shape;238;p43"/>
          <p:cNvPicPr preferRelativeResize="0"/>
          <p:nvPr/>
        </p:nvPicPr>
        <p:blipFill>
          <a:blip r:embed="rId3">
            <a:alphaModFix/>
          </a:blip>
          <a:stretch>
            <a:fillRect/>
          </a:stretch>
        </p:blipFill>
        <p:spPr>
          <a:xfrm>
            <a:off x="152400" y="2842115"/>
            <a:ext cx="4419600" cy="2148986"/>
          </a:xfrm>
          <a:prstGeom prst="rect">
            <a:avLst/>
          </a:prstGeom>
          <a:noFill/>
          <a:ln>
            <a:noFill/>
          </a:ln>
        </p:spPr>
      </p:pic>
      <p:pic>
        <p:nvPicPr>
          <p:cNvPr id="239" name="Google Shape;239;p43"/>
          <p:cNvPicPr preferRelativeResize="0"/>
          <p:nvPr/>
        </p:nvPicPr>
        <p:blipFill>
          <a:blip r:embed="rId4">
            <a:alphaModFix/>
          </a:blip>
          <a:stretch>
            <a:fillRect/>
          </a:stretch>
        </p:blipFill>
        <p:spPr>
          <a:xfrm>
            <a:off x="4650681" y="2842125"/>
            <a:ext cx="4309891" cy="21489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an Azure ML Experiment: </a:t>
            </a:r>
            <a:endParaRPr/>
          </a:p>
        </p:txBody>
      </p:sp>
      <p:sp>
        <p:nvSpPr>
          <p:cNvPr id="245" name="Google Shape;245;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Next, search Select Columns in Data Set and drag it to the center. Launch the column selector and click By Name and select County, Facility Name, and HCP_Percent_Vaccinated. Connect the HCP flu data to the Select Columns Data Set. Make sure to save and run the experiment. The modules should resemble the following pictures.  </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Google Shape;250;p45"/>
          <p:cNvPicPr preferRelativeResize="0"/>
          <p:nvPr/>
        </p:nvPicPr>
        <p:blipFill>
          <a:blip r:embed="rId3">
            <a:alphaModFix/>
          </a:blip>
          <a:stretch>
            <a:fillRect/>
          </a:stretch>
        </p:blipFill>
        <p:spPr>
          <a:xfrm>
            <a:off x="76200" y="533050"/>
            <a:ext cx="8991600" cy="428174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6"/>
          <p:cNvSpPr txBox="1"/>
          <p:nvPr>
            <p:ph idx="4294967295" type="body"/>
          </p:nvPr>
        </p:nvSpPr>
        <p:spPr>
          <a:xfrm>
            <a:off x="311700" y="632000"/>
            <a:ext cx="8520600" cy="484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Now search for Split Data and drag to the center. At the properties pane under Split Data, adjust the following; splitting rows: Split Rows, fraction of rows: 0.5, random speed: 0. Under Train Model at properties, launch column selector and click with rules and search HCP_Percent_Vaccinated. Click the check box on the properties pane.  </a:t>
            </a:r>
            <a:endParaRPr sz="2400"/>
          </a:p>
          <a:p>
            <a:pPr indent="-381000" lvl="0" marL="457200" rtl="0" algn="l">
              <a:spcBef>
                <a:spcPts val="0"/>
              </a:spcBef>
              <a:spcAft>
                <a:spcPts val="0"/>
              </a:spcAft>
              <a:buSzPts val="2400"/>
              <a:buChar char="●"/>
            </a:pPr>
            <a:r>
              <a:rPr lang="en" sz="2400"/>
              <a:t>Connect from the Select Columns Data Set to the Split Data module.  </a:t>
            </a:r>
            <a:endParaRPr sz="2400"/>
          </a:p>
          <a:p>
            <a:pPr indent="0" lvl="0" marL="0" rtl="0" algn="l">
              <a:spcBef>
                <a:spcPts val="1600"/>
              </a:spcBef>
              <a:spcAft>
                <a:spcPts val="1600"/>
              </a:spcAft>
              <a:buNone/>
            </a:pPr>
            <a:r>
              <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7"/>
          <p:cNvSpPr txBox="1"/>
          <p:nvPr>
            <p:ph idx="4294967295" type="body"/>
          </p:nvPr>
        </p:nvSpPr>
        <p:spPr>
          <a:xfrm>
            <a:off x="272725" y="370175"/>
            <a:ext cx="8520600" cy="4198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Now search Bayesian Linear Regression and drag it to the center. At the properties pane on the right make sure that the regularization weight is 1 and check the box on allow unknown.  </a:t>
            </a:r>
            <a:endParaRPr sz="2400"/>
          </a:p>
          <a:p>
            <a:pPr indent="-381000" lvl="0" marL="457200" rtl="0" algn="l">
              <a:spcBef>
                <a:spcPts val="0"/>
              </a:spcBef>
              <a:spcAft>
                <a:spcPts val="0"/>
              </a:spcAft>
              <a:buSzPts val="2400"/>
              <a:buChar char="●"/>
            </a:pPr>
            <a:r>
              <a:rPr lang="en" sz="2400"/>
              <a:t>Always make sure to save. </a:t>
            </a:r>
            <a:endParaRPr sz="2400"/>
          </a:p>
        </p:txBody>
      </p:sp>
      <p:pic>
        <p:nvPicPr>
          <p:cNvPr id="261" name="Google Shape;261;p47"/>
          <p:cNvPicPr preferRelativeResize="0"/>
          <p:nvPr/>
        </p:nvPicPr>
        <p:blipFill>
          <a:blip r:embed="rId3">
            <a:alphaModFix/>
          </a:blip>
          <a:stretch>
            <a:fillRect/>
          </a:stretch>
        </p:blipFill>
        <p:spPr>
          <a:xfrm>
            <a:off x="3329626" y="2571750"/>
            <a:ext cx="5288350" cy="2571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8"/>
          <p:cNvSpPr txBox="1"/>
          <p:nvPr>
            <p:ph idx="4294967295" type="body"/>
          </p:nvPr>
        </p:nvSpPr>
        <p:spPr>
          <a:xfrm>
            <a:off x="387900" y="10322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Next, search Train Model module and drag it. Under Train Model at the properties pane, launch column selector and click with rules and search HCP_Percent_Vaccinated. Then connect the Bayesian Linear Regression module to the left dot of the Train Model. Now connect Split Data to the Train Model. Save and Run the experiment.</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Examine the Data		</a:t>
            </a:r>
            <a:endParaRPr/>
          </a:p>
        </p:txBody>
      </p:sp>
      <p:pic>
        <p:nvPicPr>
          <p:cNvPr id="272" name="Google Shape;272;p49"/>
          <p:cNvPicPr preferRelativeResize="0"/>
          <p:nvPr/>
        </p:nvPicPr>
        <p:blipFill>
          <a:blip r:embed="rId3">
            <a:alphaModFix/>
          </a:blip>
          <a:stretch>
            <a:fillRect/>
          </a:stretch>
        </p:blipFill>
        <p:spPr>
          <a:xfrm>
            <a:off x="952500" y="1099025"/>
            <a:ext cx="7239000" cy="365995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0"/>
          <p:cNvSpPr txBox="1"/>
          <p:nvPr>
            <p:ph idx="4294967295" type="body"/>
          </p:nvPr>
        </p:nvSpPr>
        <p:spPr>
          <a:xfrm>
            <a:off x="319850" y="6385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Now, right click Split Data and click on dataset 1 and visualize. Do this with the data set 2. You will see some cool insights of the percentage of the patients who got vaccinated in the flu season of 2017-2018.  </a:t>
            </a:r>
            <a:endParaRPr sz="2400"/>
          </a:p>
          <a:p>
            <a:pPr indent="0" lvl="0" marL="0" rtl="0" algn="l">
              <a:spcBef>
                <a:spcPts val="1600"/>
              </a:spcBef>
              <a:spcAft>
                <a:spcPts val="0"/>
              </a:spcAft>
              <a:buNone/>
            </a:pPr>
            <a:r>
              <a:rPr lang="en" sz="2400"/>
              <a:t>These insights show the county names and the names of the hospitals where the patients </a:t>
            </a:r>
            <a:r>
              <a:rPr lang="en" sz="2400"/>
              <a:t>were</a:t>
            </a:r>
            <a:r>
              <a:rPr lang="en" sz="2400"/>
              <a:t> vaccinated. Also the percentage. You are almost done with this tutorial. Refer to the images below for accuracy.</a:t>
            </a:r>
            <a:endParaRPr sz="2400"/>
          </a:p>
          <a:p>
            <a:pPr indent="0" lvl="0" marL="0" rtl="0" algn="l">
              <a:spcBef>
                <a:spcPts val="1600"/>
              </a:spcBef>
              <a:spcAft>
                <a:spcPts val="1600"/>
              </a:spcAft>
              <a:buNone/>
            </a:pPr>
            <a:r>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pic>
        <p:nvPicPr>
          <p:cNvPr id="282" name="Google Shape;282;p51"/>
          <p:cNvPicPr preferRelativeResize="0"/>
          <p:nvPr/>
        </p:nvPicPr>
        <p:blipFill>
          <a:blip r:embed="rId3">
            <a:alphaModFix/>
          </a:blip>
          <a:stretch>
            <a:fillRect/>
          </a:stretch>
        </p:blipFill>
        <p:spPr>
          <a:xfrm>
            <a:off x="0" y="2275199"/>
            <a:ext cx="5869999" cy="2868299"/>
          </a:xfrm>
          <a:prstGeom prst="rect">
            <a:avLst/>
          </a:prstGeom>
          <a:noFill/>
          <a:ln>
            <a:noFill/>
          </a:ln>
        </p:spPr>
      </p:pic>
      <p:pic>
        <p:nvPicPr>
          <p:cNvPr id="283" name="Google Shape;283;p51"/>
          <p:cNvPicPr preferRelativeResize="0"/>
          <p:nvPr/>
        </p:nvPicPr>
        <p:blipFill>
          <a:blip r:embed="rId4">
            <a:alphaModFix/>
          </a:blip>
          <a:stretch>
            <a:fillRect/>
          </a:stretch>
        </p:blipFill>
        <p:spPr>
          <a:xfrm>
            <a:off x="3875175" y="0"/>
            <a:ext cx="5268826" cy="261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Create Visualizations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52"/>
          <p:cNvSpPr txBox="1"/>
          <p:nvPr>
            <p:ph idx="4294967295" type="body"/>
          </p:nvPr>
        </p:nvSpPr>
        <p:spPr>
          <a:xfrm>
            <a:off x="311700" y="43175"/>
            <a:ext cx="8520600" cy="44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Now search Score Model and drag it to the center. Then search Evaluate Model and drag it to the center.  </a:t>
            </a:r>
            <a:endParaRPr sz="2400"/>
          </a:p>
          <a:p>
            <a:pPr indent="0" lvl="0" marL="0" rtl="0" algn="l">
              <a:spcBef>
                <a:spcPts val="1600"/>
              </a:spcBef>
              <a:spcAft>
                <a:spcPts val="0"/>
              </a:spcAft>
              <a:buNone/>
            </a:pPr>
            <a:r>
              <a:rPr lang="en" sz="2400"/>
              <a:t>C</a:t>
            </a:r>
            <a:r>
              <a:rPr lang="en" sz="2400"/>
              <a:t>onnect the Train Model module to the Score Model. Then connect the right dot of Split Data to the Score Model.  </a:t>
            </a:r>
            <a:endParaRPr sz="2400"/>
          </a:p>
          <a:p>
            <a:pPr indent="0" lvl="0" marL="0" rtl="0" algn="l">
              <a:spcBef>
                <a:spcPts val="1600"/>
              </a:spcBef>
              <a:spcAft>
                <a:spcPts val="0"/>
              </a:spcAft>
              <a:buNone/>
            </a:pPr>
            <a:r>
              <a:rPr lang="en" sz="2400"/>
              <a:t>Lastly, connect the Score Model module to the Evaluate Model module. The experiment should resemble the image below. </a:t>
            </a:r>
            <a:endParaRPr sz="2400"/>
          </a:p>
          <a:p>
            <a:pPr indent="0" lvl="0" marL="0" rtl="0" algn="l">
              <a:spcBef>
                <a:spcPts val="1600"/>
              </a:spcBef>
              <a:spcAft>
                <a:spcPts val="1600"/>
              </a:spcAft>
              <a:buNone/>
            </a:pPr>
            <a:r>
              <a:rPr lang="en" sz="2400"/>
              <a:t>Save and run the experiment. You should see check marks every time you save and run.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pic>
        <p:nvPicPr>
          <p:cNvPr id="293" name="Google Shape;293;p53"/>
          <p:cNvPicPr preferRelativeResize="0"/>
          <p:nvPr/>
        </p:nvPicPr>
        <p:blipFill>
          <a:blip r:embed="rId3">
            <a:alphaModFix/>
          </a:blip>
          <a:stretch>
            <a:fillRect/>
          </a:stretch>
        </p:blipFill>
        <p:spPr>
          <a:xfrm>
            <a:off x="0" y="0"/>
            <a:ext cx="5528825" cy="3108175"/>
          </a:xfrm>
          <a:prstGeom prst="rect">
            <a:avLst/>
          </a:prstGeom>
          <a:noFill/>
          <a:ln>
            <a:noFill/>
          </a:ln>
        </p:spPr>
      </p:pic>
      <p:pic>
        <p:nvPicPr>
          <p:cNvPr id="294" name="Google Shape;294;p53"/>
          <p:cNvPicPr preferRelativeResize="0"/>
          <p:nvPr/>
        </p:nvPicPr>
        <p:blipFill>
          <a:blip r:embed="rId4">
            <a:alphaModFix/>
          </a:blip>
          <a:stretch>
            <a:fillRect/>
          </a:stretch>
        </p:blipFill>
        <p:spPr>
          <a:xfrm>
            <a:off x="3940975" y="2503148"/>
            <a:ext cx="5203025" cy="2640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4"/>
          <p:cNvSpPr txBox="1"/>
          <p:nvPr>
            <p:ph idx="4294967295" type="body"/>
          </p:nvPr>
        </p:nvSpPr>
        <p:spPr>
          <a:xfrm>
            <a:off x="311700" y="334650"/>
            <a:ext cx="8520600" cy="44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Right click the Evaluate Model module and scroll to evaluation results and click Visualize. You will see the evaluation results of the linear regression of the percentages of patients who were vaccinated in the hospitals of every county in California. This shows the margins of the statistics of this data set. You can see that there are root mean errors squared and relative absolute error. They have the numbers in decimal.  </a:t>
            </a:r>
            <a:endParaRPr sz="2400"/>
          </a:p>
          <a:p>
            <a:pPr indent="0" lvl="0" marL="0" rtl="0" algn="l">
              <a:spcBef>
                <a:spcPts val="1600"/>
              </a:spcBef>
              <a:spcAft>
                <a:spcPts val="0"/>
              </a:spcAft>
              <a:buNone/>
            </a:pPr>
            <a:r>
              <a:rPr lang="en" sz="2400"/>
              <a:t>This concludes the tutorial of this project on Microsoft Azure Machine Learning Studio.  </a:t>
            </a:r>
            <a:endParaRPr sz="2400"/>
          </a:p>
          <a:p>
            <a:pPr indent="0" lvl="0" marL="0" rtl="0" algn="l">
              <a:spcBef>
                <a:spcPts val="1600"/>
              </a:spcBef>
              <a:spcAft>
                <a:spcPts val="1600"/>
              </a:spcAft>
              <a:buNone/>
            </a:pPr>
            <a:r>
              <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Summary:</a:t>
            </a:r>
            <a:endParaRPr sz="2400"/>
          </a:p>
        </p:txBody>
      </p:sp>
      <p:sp>
        <p:nvSpPr>
          <p:cNvPr id="305" name="Google Shape;305;p5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In this tutorial you have learned how to use Microsoft Azure at a beginner’s level. You also learned on how to upload the data set provided to this software tool. You also learned how to modify the properties pane to filter our this data set. The purpose of this tutorial project is to learn Bayesian linear regression models and using score and train models to obtain insights of evaluation results when the model is running.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11" name="Google Shape;311;p5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https://data.ca.gov/dataset/health-care-personnel-influenza-vaccination </a:t>
            </a:r>
            <a:endParaRPr/>
          </a:p>
          <a:p>
            <a:pPr indent="0" lvl="0" marL="0" rtl="0" algn="l">
              <a:spcBef>
                <a:spcPts val="1600"/>
              </a:spcBef>
              <a:spcAft>
                <a:spcPts val="0"/>
              </a:spcAft>
              <a:buNone/>
            </a:pPr>
            <a:r>
              <a:rPr lang="en"/>
              <a:t> California Department of Public Health Influenza Vaccination Data Set  </a:t>
            </a:r>
            <a:endParaRPr/>
          </a:p>
          <a:p>
            <a:pPr indent="0" lvl="0" marL="0" rtl="0" algn="l">
              <a:spcBef>
                <a:spcPts val="1600"/>
              </a:spcBef>
              <a:spcAft>
                <a:spcPts val="0"/>
              </a:spcAft>
              <a:buNone/>
            </a:pPr>
            <a:r>
              <a:rPr lang="en"/>
              <a:t>https://data.ca.gov/dataset </a:t>
            </a:r>
            <a:endParaRPr/>
          </a:p>
          <a:p>
            <a:pPr indent="0" lvl="0" marL="0" rtl="0" algn="l">
              <a:spcBef>
                <a:spcPts val="1600"/>
              </a:spcBef>
              <a:spcAft>
                <a:spcPts val="0"/>
              </a:spcAft>
              <a:buNone/>
            </a:pPr>
            <a:r>
              <a:rPr lang="en"/>
              <a:t> California Department of Public Health open data website </a:t>
            </a:r>
            <a:endParaRPr/>
          </a:p>
          <a:p>
            <a:pPr indent="0" lvl="0" marL="0" rtl="0" algn="l">
              <a:spcBef>
                <a:spcPts val="1600"/>
              </a:spcBef>
              <a:spcAft>
                <a:spcPts val="0"/>
              </a:spcAft>
              <a:buNone/>
            </a:pPr>
            <a:r>
              <a:rPr lang="en"/>
              <a:t>https://docs.microsoft.com/en-us/azure/machine-learning/studio-module-reference/bayesian-linear-regression </a:t>
            </a:r>
            <a:endParaRPr/>
          </a:p>
          <a:p>
            <a:pPr indent="0" lvl="0" marL="0" rtl="0" algn="l">
              <a:spcBef>
                <a:spcPts val="1600"/>
              </a:spcBef>
              <a:spcAft>
                <a:spcPts val="0"/>
              </a:spcAft>
              <a:buNone/>
            </a:pPr>
            <a:r>
              <a:rPr lang="en"/>
              <a:t> Bayesian Linear Regression Concept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73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Bar Graph:</a:t>
            </a:r>
            <a:endParaRPr/>
          </a:p>
        </p:txBody>
      </p:sp>
      <p:sp>
        <p:nvSpPr>
          <p:cNvPr id="86" name="Google Shape;86;p17"/>
          <p:cNvSpPr txBox="1"/>
          <p:nvPr>
            <p:ph idx="1" type="body"/>
          </p:nvPr>
        </p:nvSpPr>
        <p:spPr>
          <a:xfrm>
            <a:off x="311700" y="846525"/>
            <a:ext cx="8520600" cy="41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a:t>
            </a:r>
            <a:r>
              <a:rPr lang="en" sz="2400"/>
              <a:t>1</a:t>
            </a:r>
            <a:r>
              <a:rPr lang="en" sz="2400"/>
              <a:t>: Click on </a:t>
            </a:r>
            <a:r>
              <a:rPr b="1" lang="en" sz="2400"/>
              <a:t>Visualizations </a:t>
            </a:r>
            <a:r>
              <a:rPr lang="en" sz="2400"/>
              <a:t>in the right toolbar, then select </a:t>
            </a:r>
            <a:r>
              <a:rPr b="1" lang="en" sz="2400"/>
              <a:t>Vertical Bar Graph. The indexed dataset will be the flu_hospital index</a:t>
            </a:r>
            <a:endParaRPr b="1" sz="2400"/>
          </a:p>
          <a:p>
            <a:pPr indent="0" lvl="0" marL="0" rtl="0" algn="l">
              <a:spcBef>
                <a:spcPts val="1600"/>
              </a:spcBef>
              <a:spcAft>
                <a:spcPts val="0"/>
              </a:spcAft>
              <a:buNone/>
            </a:pPr>
            <a:r>
              <a:rPr lang="en" sz="2400"/>
              <a:t>Step </a:t>
            </a:r>
            <a:r>
              <a:rPr lang="en" sz="2400"/>
              <a:t>2</a:t>
            </a:r>
            <a:r>
              <a:rPr lang="en" sz="2400"/>
              <a:t>: Under Metrics, look at the fields under Y-Axis and ensure the following fields are set correctly:</a:t>
            </a:r>
            <a:endParaRPr sz="2400"/>
          </a:p>
          <a:p>
            <a:pPr indent="0" lvl="0" marL="0" rtl="0" algn="l">
              <a:spcBef>
                <a:spcPts val="1600"/>
              </a:spcBef>
              <a:spcAft>
                <a:spcPts val="0"/>
              </a:spcAft>
              <a:buNone/>
            </a:pPr>
            <a:r>
              <a:rPr lang="en" sz="2400"/>
              <a:t>	Aggregation is set to Count</a:t>
            </a:r>
            <a:endParaRPr sz="2400"/>
          </a:p>
          <a:p>
            <a:pPr indent="0" lvl="0" marL="457200" rtl="0" algn="l">
              <a:spcBef>
                <a:spcPts val="1600"/>
              </a:spcBef>
              <a:spcAft>
                <a:spcPts val="1600"/>
              </a:spcAft>
              <a:buNone/>
            </a:pPr>
            <a:r>
              <a:rPr lang="en" sz="2400"/>
              <a:t>Y-Axis has custom label of Number of Clinics (the Y axis will represent the total number of clinics)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73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Bar Graph:</a:t>
            </a:r>
            <a:endParaRPr/>
          </a:p>
        </p:txBody>
      </p:sp>
      <p:sp>
        <p:nvSpPr>
          <p:cNvPr id="92" name="Google Shape;92;p18"/>
          <p:cNvSpPr txBox="1"/>
          <p:nvPr>
            <p:ph idx="1" type="body"/>
          </p:nvPr>
        </p:nvSpPr>
        <p:spPr>
          <a:xfrm>
            <a:off x="311700" y="846525"/>
            <a:ext cx="8520600" cy="41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3: Look at the Buckets section under Metrics and click add. A menu appears with 3 sections, select X-axis.</a:t>
            </a:r>
            <a:endParaRPr sz="2400"/>
          </a:p>
          <a:p>
            <a:pPr indent="0" lvl="0" marL="0" rtl="0" algn="l">
              <a:spcBef>
                <a:spcPts val="1600"/>
              </a:spcBef>
              <a:spcAft>
                <a:spcPts val="0"/>
              </a:spcAft>
              <a:buNone/>
            </a:pPr>
            <a:r>
              <a:rPr lang="en" sz="2400"/>
              <a:t>Step 4: Ensure the following for the X-axis:</a:t>
            </a:r>
            <a:endParaRPr sz="2400"/>
          </a:p>
          <a:p>
            <a:pPr indent="0" lvl="0" marL="0" rtl="0" algn="l">
              <a:lnSpc>
                <a:spcPct val="100000"/>
              </a:lnSpc>
              <a:spcBef>
                <a:spcPts val="1600"/>
              </a:spcBef>
              <a:spcAft>
                <a:spcPts val="0"/>
              </a:spcAft>
              <a:buNone/>
            </a:pPr>
            <a:r>
              <a:rPr lang="en" sz="2400"/>
              <a:t>	Aggregation - Terms (“-“ ---&gt; is set to)</a:t>
            </a:r>
            <a:endParaRPr sz="2400"/>
          </a:p>
          <a:p>
            <a:pPr indent="0" lvl="0" marL="0" rtl="0" algn="l">
              <a:lnSpc>
                <a:spcPct val="100000"/>
              </a:lnSpc>
              <a:spcBef>
                <a:spcPts val="0"/>
              </a:spcBef>
              <a:spcAft>
                <a:spcPts val="0"/>
              </a:spcAft>
              <a:buNone/>
            </a:pPr>
            <a:r>
              <a:rPr lang="en" sz="2400"/>
              <a:t>	Field - County</a:t>
            </a:r>
            <a:endParaRPr sz="2400"/>
          </a:p>
          <a:p>
            <a:pPr indent="0" lvl="0" marL="0" rtl="0" algn="l">
              <a:lnSpc>
                <a:spcPct val="100000"/>
              </a:lnSpc>
              <a:spcBef>
                <a:spcPts val="0"/>
              </a:spcBef>
              <a:spcAft>
                <a:spcPts val="0"/>
              </a:spcAft>
              <a:buNone/>
            </a:pPr>
            <a:r>
              <a:rPr lang="en" sz="2400"/>
              <a:t>	Order By - Metrick: Number of Clinics</a:t>
            </a:r>
            <a:endParaRPr sz="2400"/>
          </a:p>
          <a:p>
            <a:pPr indent="0" lvl="0" marL="0" rtl="0" algn="l">
              <a:lnSpc>
                <a:spcPct val="100000"/>
              </a:lnSpc>
              <a:spcBef>
                <a:spcPts val="0"/>
              </a:spcBef>
              <a:spcAft>
                <a:spcPts val="0"/>
              </a:spcAft>
              <a:buNone/>
            </a:pPr>
            <a:r>
              <a:rPr lang="en" sz="2400"/>
              <a:t>	Order - Descending</a:t>
            </a:r>
            <a:endParaRPr sz="2400"/>
          </a:p>
          <a:p>
            <a:pPr indent="0" lvl="0" marL="0" rtl="0" algn="l">
              <a:lnSpc>
                <a:spcPct val="100000"/>
              </a:lnSpc>
              <a:spcBef>
                <a:spcPts val="0"/>
              </a:spcBef>
              <a:spcAft>
                <a:spcPts val="0"/>
              </a:spcAft>
              <a:buNone/>
            </a:pPr>
            <a:r>
              <a:rPr lang="en" sz="2400"/>
              <a:t>	Size - 5</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73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Bar Graph:</a:t>
            </a:r>
            <a:endParaRPr/>
          </a:p>
        </p:txBody>
      </p:sp>
      <p:sp>
        <p:nvSpPr>
          <p:cNvPr id="98" name="Google Shape;98;p19"/>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5: To include the percentage of vaccinated personnel do the following:</a:t>
            </a:r>
            <a:endParaRPr sz="2400"/>
          </a:p>
          <a:p>
            <a:pPr indent="0" lvl="0" marL="0" rtl="0" algn="l">
              <a:lnSpc>
                <a:spcPct val="100000"/>
              </a:lnSpc>
              <a:spcBef>
                <a:spcPts val="1600"/>
              </a:spcBef>
              <a:spcAft>
                <a:spcPts val="0"/>
              </a:spcAft>
              <a:buNone/>
            </a:pPr>
            <a:r>
              <a:rPr lang="en" sz="2400"/>
              <a:t>	Under X-axis, click ADD then click Split Series</a:t>
            </a:r>
            <a:endParaRPr sz="2400"/>
          </a:p>
          <a:p>
            <a:pPr indent="0" lvl="0" marL="0" rtl="0" algn="l">
              <a:lnSpc>
                <a:spcPct val="100000"/>
              </a:lnSpc>
              <a:spcBef>
                <a:spcPts val="0"/>
              </a:spcBef>
              <a:spcAft>
                <a:spcPts val="0"/>
              </a:spcAft>
              <a:buNone/>
            </a:pPr>
            <a:r>
              <a:rPr lang="en" sz="2400"/>
              <a:t>	Sub aggregation - Terms</a:t>
            </a:r>
            <a:endParaRPr sz="2400"/>
          </a:p>
          <a:p>
            <a:pPr indent="0" lvl="0" marL="0" rtl="0" algn="l">
              <a:lnSpc>
                <a:spcPct val="100000"/>
              </a:lnSpc>
              <a:spcBef>
                <a:spcPts val="0"/>
              </a:spcBef>
              <a:spcAft>
                <a:spcPts val="0"/>
              </a:spcAft>
              <a:buNone/>
            </a:pPr>
            <a:r>
              <a:rPr lang="en" sz="2400"/>
              <a:t>	Field - HCP_Percent_Vaccinated</a:t>
            </a:r>
            <a:endParaRPr sz="2400"/>
          </a:p>
          <a:p>
            <a:pPr indent="0" lvl="0" marL="457200" rtl="0" algn="l">
              <a:lnSpc>
                <a:spcPct val="100000"/>
              </a:lnSpc>
              <a:spcBef>
                <a:spcPts val="0"/>
              </a:spcBef>
              <a:spcAft>
                <a:spcPts val="0"/>
              </a:spcAft>
              <a:buNone/>
            </a:pPr>
            <a:r>
              <a:rPr lang="en" sz="2400"/>
              <a:t>Order By - Metric: Number of Clinics</a:t>
            </a:r>
            <a:endParaRPr sz="2400"/>
          </a:p>
          <a:p>
            <a:pPr indent="0" lvl="0" marL="457200" rtl="0" algn="l">
              <a:lnSpc>
                <a:spcPct val="100000"/>
              </a:lnSpc>
              <a:spcBef>
                <a:spcPts val="0"/>
              </a:spcBef>
              <a:spcAft>
                <a:spcPts val="0"/>
              </a:spcAft>
              <a:buNone/>
            </a:pPr>
            <a:r>
              <a:rPr lang="en" sz="2400"/>
              <a:t>Order - Descending</a:t>
            </a:r>
            <a:endParaRPr sz="2400"/>
          </a:p>
          <a:p>
            <a:pPr indent="0" lvl="0" marL="457200" rtl="0" algn="l">
              <a:lnSpc>
                <a:spcPct val="100000"/>
              </a:lnSpc>
              <a:spcBef>
                <a:spcPts val="0"/>
              </a:spcBef>
              <a:spcAft>
                <a:spcPts val="0"/>
              </a:spcAft>
              <a:buNone/>
            </a:pPr>
            <a:r>
              <a:rPr lang="en" sz="2400"/>
              <a:t>Size - 5</a:t>
            </a:r>
            <a:endParaRPr sz="2400"/>
          </a:p>
          <a:p>
            <a:pPr indent="0" lvl="0" marL="457200" rtl="0" algn="l">
              <a:lnSpc>
                <a:spcPct val="100000"/>
              </a:lnSpc>
              <a:spcBef>
                <a:spcPts val="0"/>
              </a:spcBef>
              <a:spcAft>
                <a:spcPts val="0"/>
              </a:spcAft>
              <a:buNone/>
            </a:pPr>
            <a:r>
              <a:rPr lang="en" sz="2400"/>
              <a:t>Custom Label - Percent Personnel Vaccinated</a:t>
            </a:r>
            <a:endParaRPr sz="2400"/>
          </a:p>
          <a:p>
            <a:pPr indent="0" lvl="0" marL="0" rtl="0" algn="l">
              <a:lnSpc>
                <a:spcPct val="100000"/>
              </a:lnSpc>
              <a:spcBef>
                <a:spcPts val="1000"/>
              </a:spcBef>
              <a:spcAft>
                <a:spcPts val="0"/>
              </a:spcAft>
              <a:buNone/>
            </a:pPr>
            <a:r>
              <a:rPr lang="en" sz="2400"/>
              <a:t>Save as Flu-Hosp Bar Graph</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125589" y="249600"/>
            <a:ext cx="8904962" cy="4628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73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Pie Graph:</a:t>
            </a:r>
            <a:endParaRPr/>
          </a:p>
        </p:txBody>
      </p:sp>
      <p:sp>
        <p:nvSpPr>
          <p:cNvPr id="109" name="Google Shape;109;p21"/>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Step 1: Under Metrics block, ensure the following:</a:t>
            </a:r>
            <a:endParaRPr sz="2400"/>
          </a:p>
          <a:p>
            <a:pPr indent="0" lvl="0" marL="0" rtl="0" algn="l">
              <a:lnSpc>
                <a:spcPct val="100000"/>
              </a:lnSpc>
              <a:spcBef>
                <a:spcPts val="1600"/>
              </a:spcBef>
              <a:spcAft>
                <a:spcPts val="0"/>
              </a:spcAft>
              <a:buNone/>
            </a:pPr>
            <a:r>
              <a:rPr lang="en" sz="2400"/>
              <a:t>	Under Slice Size</a:t>
            </a:r>
            <a:endParaRPr sz="2400"/>
          </a:p>
          <a:p>
            <a:pPr indent="0" lvl="0" marL="0" rtl="0" algn="l">
              <a:lnSpc>
                <a:spcPct val="100000"/>
              </a:lnSpc>
              <a:spcBef>
                <a:spcPts val="0"/>
              </a:spcBef>
              <a:spcAft>
                <a:spcPts val="0"/>
              </a:spcAft>
              <a:buNone/>
            </a:pPr>
            <a:r>
              <a:rPr lang="en" sz="2400"/>
              <a:t>		Aggregation is set to Count</a:t>
            </a:r>
            <a:endParaRPr sz="2400"/>
          </a:p>
          <a:p>
            <a:pPr indent="0" lvl="0" marL="0" rtl="0" algn="l">
              <a:lnSpc>
                <a:spcPct val="100000"/>
              </a:lnSpc>
              <a:spcBef>
                <a:spcPts val="0"/>
              </a:spcBef>
              <a:spcAft>
                <a:spcPts val="0"/>
              </a:spcAft>
              <a:buNone/>
            </a:pPr>
            <a:r>
              <a:rPr lang="en" sz="2400"/>
              <a:t>		Custom label set to Number of Clinics</a:t>
            </a:r>
            <a:endParaRPr sz="2400"/>
          </a:p>
          <a:p>
            <a:pPr indent="0" lvl="0" marL="0" rtl="0" algn="l">
              <a:lnSpc>
                <a:spcPct val="100000"/>
              </a:lnSpc>
              <a:spcBef>
                <a:spcPts val="0"/>
              </a:spcBef>
              <a:spcAft>
                <a:spcPts val="0"/>
              </a:spcAft>
              <a:buNone/>
            </a:pPr>
            <a:r>
              <a:rPr lang="en" sz="2400"/>
              <a:t>	Under Buckets</a:t>
            </a:r>
            <a:endParaRPr sz="2400"/>
          </a:p>
          <a:p>
            <a:pPr indent="0" lvl="0" marL="0" rtl="0" algn="l">
              <a:lnSpc>
                <a:spcPct val="100000"/>
              </a:lnSpc>
              <a:spcBef>
                <a:spcPts val="0"/>
              </a:spcBef>
              <a:spcAft>
                <a:spcPts val="0"/>
              </a:spcAft>
              <a:buNone/>
            </a:pPr>
            <a:r>
              <a:rPr lang="en" sz="2400"/>
              <a:t>		Aggregation - Terms</a:t>
            </a:r>
            <a:endParaRPr sz="2400"/>
          </a:p>
          <a:p>
            <a:pPr indent="0" lvl="0" marL="0" rtl="0" algn="l">
              <a:lnSpc>
                <a:spcPct val="100000"/>
              </a:lnSpc>
              <a:spcBef>
                <a:spcPts val="0"/>
              </a:spcBef>
              <a:spcAft>
                <a:spcPts val="0"/>
              </a:spcAft>
              <a:buNone/>
            </a:pPr>
            <a:r>
              <a:rPr lang="en" sz="2400"/>
              <a:t>		Field - County</a:t>
            </a:r>
            <a:endParaRPr sz="2400"/>
          </a:p>
          <a:p>
            <a:pPr indent="0" lvl="0" marL="0" rtl="0" algn="l">
              <a:lnSpc>
                <a:spcPct val="100000"/>
              </a:lnSpc>
              <a:spcBef>
                <a:spcPts val="0"/>
              </a:spcBef>
              <a:spcAft>
                <a:spcPts val="0"/>
              </a:spcAft>
              <a:buNone/>
            </a:pPr>
            <a:r>
              <a:rPr lang="en" sz="2400"/>
              <a:t>		Order By - Metric: Number of Clinics</a:t>
            </a:r>
            <a:endParaRPr sz="2400"/>
          </a:p>
          <a:p>
            <a:pPr indent="0" lvl="0" marL="0" rtl="0" algn="l">
              <a:lnSpc>
                <a:spcPct val="100000"/>
              </a:lnSpc>
              <a:spcBef>
                <a:spcPts val="0"/>
              </a:spcBef>
              <a:spcAft>
                <a:spcPts val="0"/>
              </a:spcAft>
              <a:buNone/>
            </a:pPr>
            <a:r>
              <a:rPr lang="en" sz="2400"/>
              <a:t>		Order - Desc</a:t>
            </a:r>
            <a:endParaRPr sz="2400"/>
          </a:p>
          <a:p>
            <a:pPr indent="0" lvl="0" marL="0" rtl="0" algn="l">
              <a:lnSpc>
                <a:spcPct val="100000"/>
              </a:lnSpc>
              <a:spcBef>
                <a:spcPts val="0"/>
              </a:spcBef>
              <a:spcAft>
                <a:spcPts val="0"/>
              </a:spcAft>
              <a:buNone/>
            </a:pPr>
            <a:r>
              <a:rPr lang="en" sz="2400"/>
              <a:t>		Size - 7</a:t>
            </a:r>
            <a:endParaRPr sz="2400"/>
          </a:p>
          <a:p>
            <a:pPr indent="0" lvl="0" marL="0" rtl="0" algn="l">
              <a:lnSpc>
                <a:spcPct val="100000"/>
              </a:lnSpc>
              <a:spcBef>
                <a:spcPts val="0"/>
              </a:spcBef>
              <a:spcAft>
                <a:spcPts val="0"/>
              </a:spcAft>
              <a:buNone/>
            </a:pPr>
            <a:r>
              <a:rPr lang="en" sz="2400"/>
              <a:t>		Custom Label - Number of County Clinics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