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7" r:id="rId3"/>
    <p:sldId id="257" r:id="rId4"/>
    <p:sldId id="258" r:id="rId5"/>
    <p:sldId id="259" r:id="rId6"/>
    <p:sldId id="260" r:id="rId7"/>
    <p:sldId id="261" r:id="rId8"/>
    <p:sldId id="262" r:id="rId9"/>
    <p:sldId id="263" r:id="rId10"/>
    <p:sldId id="267" r:id="rId11"/>
    <p:sldId id="264" r:id="rId12"/>
    <p:sldId id="265" r:id="rId13"/>
    <p:sldId id="268" r:id="rId14"/>
    <p:sldId id="269" r:id="rId15"/>
    <p:sldId id="272" r:id="rId16"/>
    <p:sldId id="273" r:id="rId17"/>
    <p:sldId id="270" r:id="rId18"/>
    <p:sldId id="271" r:id="rId19"/>
    <p:sldId id="274" r:id="rId20"/>
    <p:sldId id="275" r:id="rId21"/>
    <p:sldId id="276"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9" d="100"/>
          <a:sy n="109"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12/23/22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12/23/22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lldog9800/proje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rpc.io/docs/languages/cpp/quickstart/" TargetMode="External"/><Relationship Id="rId2" Type="http://schemas.openxmlformats.org/officeDocument/2006/relationships/hyperlink" Target="https://assets.website-files.com/5d80307810123f5ffbb34d6e/6009805681b416f34dcae012_Avalanche%20Consensus%20Whitepaper.pdf" TargetMode="External"/><Relationship Id="rId1" Type="http://schemas.openxmlformats.org/officeDocument/2006/relationships/slideLayout" Target="../slideLayouts/slideLayout2.xml"/><Relationship Id="rId5" Type="http://schemas.openxmlformats.org/officeDocument/2006/relationships/hyperlink" Target="https://etcd.io/docs/v3.5/" TargetMode="External"/><Relationship Id="rId4" Type="http://schemas.openxmlformats.org/officeDocument/2006/relationships/hyperlink" Target="https://docs.dock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AB7F-D150-C9AD-1460-82D471A21BC0}"/>
              </a:ext>
            </a:extLst>
          </p:cNvPr>
          <p:cNvSpPr>
            <a:spLocks noGrp="1"/>
          </p:cNvSpPr>
          <p:nvPr>
            <p:ph type="ctrTitle"/>
          </p:nvPr>
        </p:nvSpPr>
        <p:spPr/>
        <p:txBody>
          <a:bodyPr/>
          <a:lstStyle/>
          <a:p>
            <a:r>
              <a:rPr lang="en-US" dirty="0"/>
              <a:t>Project in Distributed and Parallel Programming</a:t>
            </a:r>
            <a:endParaRPr lang="en-IL" dirty="0"/>
          </a:p>
        </p:txBody>
      </p:sp>
      <p:sp>
        <p:nvSpPr>
          <p:cNvPr id="3" name="Subtitle 2">
            <a:extLst>
              <a:ext uri="{FF2B5EF4-FFF2-40B4-BE49-F238E27FC236}">
                <a16:creationId xmlns:a16="http://schemas.microsoft.com/office/drawing/2014/main" id="{A9A90133-9F20-F5D0-0289-2608A1FCE4A0}"/>
              </a:ext>
            </a:extLst>
          </p:cNvPr>
          <p:cNvSpPr>
            <a:spLocks noGrp="1"/>
          </p:cNvSpPr>
          <p:nvPr>
            <p:ph type="subTitle" idx="1"/>
          </p:nvPr>
        </p:nvSpPr>
        <p:spPr/>
        <p:txBody>
          <a:bodyPr/>
          <a:lstStyle/>
          <a:p>
            <a:r>
              <a:rPr lang="en-US" dirty="0"/>
              <a:t>By Layana Bishara and Sari Abed</a:t>
            </a:r>
            <a:endParaRPr lang="en-IL" dirty="0"/>
          </a:p>
        </p:txBody>
      </p:sp>
    </p:spTree>
    <p:extLst>
      <p:ext uri="{BB962C8B-B14F-4D97-AF65-F5344CB8AC3E}">
        <p14:creationId xmlns:p14="http://schemas.microsoft.com/office/powerpoint/2010/main" val="3323990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BFB5-6A62-957E-3BF5-CE6F9713DA9D}"/>
              </a:ext>
            </a:extLst>
          </p:cNvPr>
          <p:cNvSpPr>
            <a:spLocks noGrp="1"/>
          </p:cNvSpPr>
          <p:nvPr>
            <p:ph type="title"/>
          </p:nvPr>
        </p:nvSpPr>
        <p:spPr/>
        <p:txBody>
          <a:bodyPr/>
          <a:lstStyle/>
          <a:p>
            <a:r>
              <a:rPr lang="en-US" dirty="0"/>
              <a:t>Insights From Last Slide</a:t>
            </a:r>
            <a:endParaRPr lang="en-IL" dirty="0"/>
          </a:p>
        </p:txBody>
      </p:sp>
      <p:sp>
        <p:nvSpPr>
          <p:cNvPr id="3" name="Content Placeholder 2">
            <a:extLst>
              <a:ext uri="{FF2B5EF4-FFF2-40B4-BE49-F238E27FC236}">
                <a16:creationId xmlns:a16="http://schemas.microsoft.com/office/drawing/2014/main" id="{9B922C7E-F549-8F29-C497-9E081227E7C3}"/>
              </a:ext>
            </a:extLst>
          </p:cNvPr>
          <p:cNvSpPr>
            <a:spLocks noGrp="1"/>
          </p:cNvSpPr>
          <p:nvPr>
            <p:ph idx="1"/>
          </p:nvPr>
        </p:nvSpPr>
        <p:spPr/>
        <p:txBody>
          <a:bodyPr/>
          <a:lstStyle/>
          <a:p>
            <a:r>
              <a:rPr lang="en-US" dirty="0"/>
              <a:t>The more nodes we have in our cluster the longer it takes to reach a decision. And we can see that the rate at which the time increases is bigger than a linear rate.</a:t>
            </a:r>
          </a:p>
          <a:p>
            <a:r>
              <a:rPr lang="en-US" dirty="0"/>
              <a:t>We achieved liveness (reached a consensus) in all runs, and that is because we used the “ideal parameters” for this, according to the whitepaper.</a:t>
            </a:r>
          </a:p>
          <a:p>
            <a:r>
              <a:rPr lang="en-US" dirty="0"/>
              <a:t>We can see that since most of the nodes are blue, the nodes always decide on that color. </a:t>
            </a:r>
          </a:p>
          <a:p>
            <a:endParaRPr lang="en-US" dirty="0"/>
          </a:p>
        </p:txBody>
      </p:sp>
    </p:spTree>
    <p:extLst>
      <p:ext uri="{BB962C8B-B14F-4D97-AF65-F5344CB8AC3E}">
        <p14:creationId xmlns:p14="http://schemas.microsoft.com/office/powerpoint/2010/main" val="22122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3099-471A-8193-67A7-A0FB61DC128E}"/>
              </a:ext>
            </a:extLst>
          </p:cNvPr>
          <p:cNvSpPr>
            <a:spLocks noGrp="1"/>
          </p:cNvSpPr>
          <p:nvPr>
            <p:ph type="title"/>
          </p:nvPr>
        </p:nvSpPr>
        <p:spPr>
          <a:xfrm>
            <a:off x="252918" y="1123837"/>
            <a:ext cx="3092261" cy="4601183"/>
          </a:xfrm>
        </p:spPr>
        <p:txBody>
          <a:bodyPr/>
          <a:lstStyle/>
          <a:p>
            <a:r>
              <a:rPr lang="en-US" dirty="0"/>
              <a:t>Measurements: Variable Sample Size (k)</a:t>
            </a:r>
            <a:br>
              <a:rPr lang="en-US" dirty="0"/>
            </a:br>
            <a:br>
              <a:rPr lang="en-US" dirty="0"/>
            </a:b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4F30FD-2DAE-A1FD-3643-72C127444520}"/>
                  </a:ext>
                </a:extLst>
              </p:cNvPr>
              <p:cNvSpPr>
                <a:spLocks noGrp="1"/>
              </p:cNvSpPr>
              <p:nvPr>
                <p:ph idx="1"/>
              </p:nvPr>
            </p:nvSpPr>
            <p:spPr>
              <a:xfrm>
                <a:off x="3869268" y="864108"/>
                <a:ext cx="7315200" cy="59893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=25, </m:t>
                      </m:r>
                      <m:r>
                        <a:rPr lang="en-US" sz="1600" b="0" i="1" smtClean="0">
                          <a:latin typeface="Cambria Math" panose="02040503050406030204" pitchFamily="18" charset="0"/>
                        </a:rPr>
                        <m:t>𝛼</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+1, </m:t>
                      </m:r>
                      <m:r>
                        <a:rPr lang="en-US" sz="1600" b="0" i="1" smtClean="0">
                          <a:latin typeface="Cambria Math" panose="02040503050406030204" pitchFamily="18" charset="0"/>
                        </a:rPr>
                        <m:t>𝛽</m:t>
                      </m:r>
                      <m:r>
                        <a:rPr lang="en-US" sz="1600" b="0" i="1" smtClean="0">
                          <a:latin typeface="Cambria Math" panose="02040503050406030204" pitchFamily="18" charset="0"/>
                        </a:rPr>
                        <m:t>=3,</m:t>
                      </m:r>
                      <m:r>
                        <a:rPr lang="en-US" sz="1600" b="0" i="1" smtClean="0">
                          <a:latin typeface="Cambria Math" panose="02040503050406030204" pitchFamily="18" charset="0"/>
                        </a:rPr>
                        <m:t>𝑏𝑦𝑧𝑎𝑛𝑡𝑖𝑛𝑒𝑠</m:t>
                      </m:r>
                      <m:r>
                        <a:rPr lang="en-US" sz="1600" b="0" i="1" smtClean="0">
                          <a:latin typeface="Cambria Math" panose="02040503050406030204" pitchFamily="18" charset="0"/>
                        </a:rPr>
                        <m:t>=3, </m:t>
                      </m:r>
                      <m:r>
                        <a:rPr lang="en-US" sz="1600" b="0" i="1" smtClean="0">
                          <a:latin typeface="Cambria Math" panose="02040503050406030204" pitchFamily="18" charset="0"/>
                        </a:rPr>
                        <m:t>𝑟𝑒𝑑𝑠</m:t>
                      </m:r>
                      <m:r>
                        <a:rPr lang="en-US" sz="1600" b="0" i="1" smtClean="0">
                          <a:latin typeface="Cambria Math" panose="02040503050406030204" pitchFamily="18" charset="0"/>
                        </a:rPr>
                        <m:t>=10,</m:t>
                      </m:r>
                      <m:r>
                        <a:rPr lang="en-US" sz="1600" b="0" i="1" smtClean="0">
                          <a:latin typeface="Cambria Math" panose="02040503050406030204" pitchFamily="18" charset="0"/>
                        </a:rPr>
                        <m:t>𝑏𝑙𝑢𝑒𝑠</m:t>
                      </m:r>
                      <m:r>
                        <a:rPr lang="en-US" sz="1600" b="0" i="1" smtClean="0">
                          <a:latin typeface="Cambria Math" panose="02040503050406030204" pitchFamily="18" charset="0"/>
                        </a:rPr>
                        <m:t>=13,</m:t>
                      </m:r>
                      <m:r>
                        <a:rPr lang="en-US" sz="1600" b="0" i="1" smtClean="0">
                          <a:latin typeface="Cambria Math" panose="02040503050406030204" pitchFamily="18" charset="0"/>
                        </a:rPr>
                        <m:t>𝑢𝑛𝑐𝑙𝑜𝑙𝑜𝑟𝑒𝑑</m:t>
                      </m:r>
                      <m:r>
                        <a:rPr lang="en-US" sz="1600" b="0" i="1" smtClean="0">
                          <a:latin typeface="Cambria Math" panose="02040503050406030204" pitchFamily="18" charset="0"/>
                        </a:rPr>
                        <m:t>=2</m:t>
                      </m:r>
                    </m:oMath>
                  </m:oMathPara>
                </a14:m>
                <a:endParaRPr lang="en-IL" sz="1600" dirty="0"/>
              </a:p>
            </p:txBody>
          </p:sp>
        </mc:Choice>
        <mc:Fallback xmlns="">
          <p:sp>
            <p:nvSpPr>
              <p:cNvPr id="3" name="Content Placeholder 2">
                <a:extLst>
                  <a:ext uri="{FF2B5EF4-FFF2-40B4-BE49-F238E27FC236}">
                    <a16:creationId xmlns:a16="http://schemas.microsoft.com/office/drawing/2014/main" id="{834F30FD-2DAE-A1FD-3643-72C127444520}"/>
                  </a:ext>
                </a:extLst>
              </p:cNvPr>
              <p:cNvSpPr>
                <a:spLocks noGrp="1" noRot="1" noChangeAspect="1" noMove="1" noResize="1" noEditPoints="1" noAdjustHandles="1" noChangeArrowheads="1" noChangeShapeType="1" noTextEdit="1"/>
              </p:cNvSpPr>
              <p:nvPr>
                <p:ph idx="1"/>
              </p:nvPr>
            </p:nvSpPr>
            <p:spPr>
              <a:xfrm>
                <a:off x="3869268" y="864108"/>
                <a:ext cx="7315200" cy="598932"/>
              </a:xfrm>
              <a:blipFill>
                <a:blip r:embed="rId2"/>
                <a:stretch>
                  <a:fillRect/>
                </a:stretch>
              </a:blipFill>
            </p:spPr>
            <p:txBody>
              <a:bodyPr/>
              <a:lstStyle/>
              <a:p>
                <a:r>
                  <a:rPr lang="en-IL">
                    <a:noFill/>
                  </a:rPr>
                  <a:t> </a:t>
                </a:r>
              </a:p>
            </p:txBody>
          </p:sp>
        </mc:Fallback>
      </mc:AlternateContent>
      <p:pic>
        <p:nvPicPr>
          <p:cNvPr id="1028" name="Picture 4" descr="No description available.">
            <a:extLst>
              <a:ext uri="{FF2B5EF4-FFF2-40B4-BE49-F238E27FC236}">
                <a16:creationId xmlns:a16="http://schemas.microsoft.com/office/drawing/2014/main" id="{00757D95-BB73-A92E-4938-8E9BA2A2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557" y="1516380"/>
            <a:ext cx="8156347" cy="426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4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1F1D-B590-D7AF-233D-ACDC1482D4D0}"/>
              </a:ext>
            </a:extLst>
          </p:cNvPr>
          <p:cNvSpPr>
            <a:spLocks noGrp="1"/>
          </p:cNvSpPr>
          <p:nvPr>
            <p:ph type="title"/>
          </p:nvPr>
        </p:nvSpPr>
        <p:spPr/>
        <p:txBody>
          <a:bodyPr/>
          <a:lstStyle/>
          <a:p>
            <a:r>
              <a:rPr lang="en-US" dirty="0"/>
              <a:t>Insights From Last Slide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3E0A51-2D56-6C5B-1954-FE0D31CBD28E}"/>
                  </a:ext>
                </a:extLst>
              </p:cNvPr>
              <p:cNvSpPr>
                <a:spLocks noGrp="1"/>
              </p:cNvSpPr>
              <p:nvPr>
                <p:ph idx="1"/>
              </p:nvPr>
            </p:nvSpPr>
            <p:spPr/>
            <p:txBody>
              <a:bodyPr/>
              <a:lstStyle/>
              <a:p>
                <a:r>
                  <a:rPr lang="en-US" dirty="0"/>
                  <a:t>We can see here also that since most of the nodes are blue, the nodes always decide on that color. </a:t>
                </a:r>
              </a:p>
              <a:p>
                <a:r>
                  <a:rPr lang="en-US" dirty="0"/>
                  <a:t>With 3 out of 25 byzantine nodes (</a:t>
                </a:r>
                <a14:m>
                  <m:oMath xmlns:m="http://schemas.openxmlformats.org/officeDocument/2006/math">
                    <m:r>
                      <a:rPr lang="en-US" b="0" i="1" smtClean="0">
                        <a:latin typeface="Cambria Math" panose="02040503050406030204" pitchFamily="18" charset="0"/>
                      </a:rPr>
                      <m:t>12%)</m:t>
                    </m:r>
                  </m:oMath>
                </a14:m>
                <a:r>
                  <a:rPr lang="en-US" dirty="0"/>
                  <a:t>, all the nodes reach the same decision for every sample size, the sample size only increases the time it takes for the protocol to finish, except when we move from a 40% sample to a 60% sample. This could be because the percentage of byzantine nodes is less in this bigger sample and so their effect is weaker.</a:t>
                </a:r>
              </a:p>
              <a:p>
                <a:endParaRPr lang="en-IL" dirty="0"/>
              </a:p>
            </p:txBody>
          </p:sp>
        </mc:Choice>
        <mc:Fallback xmlns="">
          <p:sp>
            <p:nvSpPr>
              <p:cNvPr id="3" name="Content Placeholder 2">
                <a:extLst>
                  <a:ext uri="{FF2B5EF4-FFF2-40B4-BE49-F238E27FC236}">
                    <a16:creationId xmlns:a16="http://schemas.microsoft.com/office/drawing/2014/main" id="{7D3E0A51-2D56-6C5B-1954-FE0D31CBD28E}"/>
                  </a:ext>
                </a:extLst>
              </p:cNvPr>
              <p:cNvSpPr>
                <a:spLocks noGrp="1" noRot="1" noChangeAspect="1" noMove="1" noResize="1" noEditPoints="1" noAdjustHandles="1" noChangeArrowheads="1" noChangeShapeType="1" noTextEdit="1"/>
              </p:cNvSpPr>
              <p:nvPr>
                <p:ph idx="1"/>
              </p:nvPr>
            </p:nvSpPr>
            <p:spPr>
              <a:blipFill>
                <a:blip r:embed="rId2"/>
                <a:stretch>
                  <a:fillRect l="-693"/>
                </a:stretch>
              </a:blipFill>
            </p:spPr>
            <p:txBody>
              <a:bodyPr/>
              <a:lstStyle/>
              <a:p>
                <a:r>
                  <a:rPr lang="en-IL">
                    <a:noFill/>
                  </a:rPr>
                  <a:t> </a:t>
                </a:r>
              </a:p>
            </p:txBody>
          </p:sp>
        </mc:Fallback>
      </mc:AlternateContent>
    </p:spTree>
    <p:extLst>
      <p:ext uri="{BB962C8B-B14F-4D97-AF65-F5344CB8AC3E}">
        <p14:creationId xmlns:p14="http://schemas.microsoft.com/office/powerpoint/2010/main" val="38896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D03F-458D-3CA9-3C2D-3FACA360D0E3}"/>
              </a:ext>
            </a:extLst>
          </p:cNvPr>
          <p:cNvSpPr>
            <a:spLocks noGrp="1"/>
          </p:cNvSpPr>
          <p:nvPr>
            <p:ph type="title"/>
          </p:nvPr>
        </p:nvSpPr>
        <p:spPr/>
        <p:txBody>
          <a:bodyPr/>
          <a:lstStyle/>
          <a:p>
            <a:r>
              <a:rPr lang="en-US" dirty="0"/>
              <a:t>Measurements: Variable Alpha Value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31FB68-1C21-6B1F-2AA6-349336158C98}"/>
                  </a:ext>
                </a:extLst>
              </p:cNvPr>
              <p:cNvSpPr>
                <a:spLocks noGrp="1"/>
              </p:cNvSpPr>
              <p:nvPr>
                <p:ph idx="1"/>
              </p:nvPr>
            </p:nvSpPr>
            <p:spPr>
              <a:xfrm>
                <a:off x="3899748" y="688848"/>
                <a:ext cx="7315200" cy="1170432"/>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 </m:t>
                      </m:r>
                      <m:r>
                        <a:rPr lang="en-US" b="0" i="1" smtClean="0">
                          <a:latin typeface="Cambria Math" panose="02040503050406030204" pitchFamily="18" charset="0"/>
                        </a:rPr>
                        <m:t>𝑘</m:t>
                      </m:r>
                      <m:r>
                        <a:rPr lang="en-US" b="0" i="1" smtClean="0">
                          <a:latin typeface="Cambria Math" panose="02040503050406030204" pitchFamily="18" charset="0"/>
                        </a:rPr>
                        <m:t>=0.4</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=3,</m:t>
                      </m:r>
                      <m:r>
                        <a:rPr lang="en-US" i="1">
                          <a:latin typeface="Cambria Math" panose="02040503050406030204" pitchFamily="18" charset="0"/>
                        </a:rPr>
                        <m:t>𝑏𝑦𝑧𝑎𝑛𝑡𝑖𝑛𝑒𝑠</m:t>
                      </m:r>
                      <m:r>
                        <a:rPr lang="en-US" i="1">
                          <a:latin typeface="Cambria Math" panose="02040503050406030204" pitchFamily="18" charset="0"/>
                        </a:rPr>
                        <m:t>=0.1</m:t>
                      </m:r>
                      <m:r>
                        <a:rPr lang="en-US" i="1">
                          <a:latin typeface="Cambria Math" panose="02040503050406030204" pitchFamily="18" charset="0"/>
                        </a:rPr>
                        <m:t>𝑛</m:t>
                      </m:r>
                      <m:r>
                        <a:rPr lang="en-US" i="1">
                          <a:latin typeface="Cambria Math" panose="02040503050406030204" pitchFamily="18" charset="0"/>
                        </a:rPr>
                        <m:t>+1,</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𝑟𝑒𝑑𝑠</m:t>
                      </m:r>
                      <m:r>
                        <a:rPr lang="en-US" i="1">
                          <a:latin typeface="Cambria Math" panose="02040503050406030204" pitchFamily="18" charset="0"/>
                        </a:rPr>
                        <m:t>=0.4</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𝑏𝑙𝑢𝑒𝑠</m:t>
                      </m:r>
                      <m:r>
                        <a:rPr lang="en-US" i="1">
                          <a:latin typeface="Cambria Math" panose="02040503050406030204" pitchFamily="18" charset="0"/>
                        </a:rPr>
                        <m:t>=0.5</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𝑢𝑛𝑐𝑜𝑙𝑜𝑟𝑒𝑑</m:t>
                      </m:r>
                      <m:r>
                        <a:rPr lang="en-US" i="1">
                          <a:latin typeface="Cambria Math" panose="02040503050406030204" pitchFamily="18" charset="0"/>
                        </a:rPr>
                        <m:t>=0.1</m:t>
                      </m:r>
                      <m:r>
                        <a:rPr lang="en-US" i="1">
                          <a:latin typeface="Cambria Math" panose="02040503050406030204" pitchFamily="18" charset="0"/>
                        </a:rPr>
                        <m:t>𝑛</m:t>
                      </m:r>
                    </m:oMath>
                  </m:oMathPara>
                </a14:m>
                <a:endParaRPr lang="en-IL" dirty="0"/>
              </a:p>
              <a:p>
                <a:pPr marL="0" indent="0">
                  <a:buNone/>
                </a:pPr>
                <a:endParaRPr lang="en-IL" dirty="0"/>
              </a:p>
            </p:txBody>
          </p:sp>
        </mc:Choice>
        <mc:Fallback xmlns="">
          <p:sp>
            <p:nvSpPr>
              <p:cNvPr id="3" name="Content Placeholder 2">
                <a:extLst>
                  <a:ext uri="{FF2B5EF4-FFF2-40B4-BE49-F238E27FC236}">
                    <a16:creationId xmlns:a16="http://schemas.microsoft.com/office/drawing/2014/main" id="{2B31FB68-1C21-6B1F-2AA6-349336158C98}"/>
                  </a:ext>
                </a:extLst>
              </p:cNvPr>
              <p:cNvSpPr>
                <a:spLocks noGrp="1" noRot="1" noChangeAspect="1" noMove="1" noResize="1" noEditPoints="1" noAdjustHandles="1" noChangeArrowheads="1" noChangeShapeType="1" noTextEdit="1"/>
              </p:cNvSpPr>
              <p:nvPr>
                <p:ph idx="1"/>
              </p:nvPr>
            </p:nvSpPr>
            <p:spPr>
              <a:xfrm>
                <a:off x="3899748" y="688848"/>
                <a:ext cx="7315200" cy="1170432"/>
              </a:xfrm>
              <a:blipFill>
                <a:blip r:embed="rId2"/>
                <a:stretch>
                  <a:fillRect/>
                </a:stretch>
              </a:blipFill>
            </p:spPr>
            <p:txBody>
              <a:bodyPr/>
              <a:lstStyle/>
              <a:p>
                <a:r>
                  <a:rPr lang="en-IL">
                    <a:noFill/>
                  </a:rPr>
                  <a:t> </a:t>
                </a:r>
              </a:p>
            </p:txBody>
          </p:sp>
        </mc:Fallback>
      </mc:AlternateContent>
      <p:pic>
        <p:nvPicPr>
          <p:cNvPr id="3074" name="Picture 2" descr="No description available.">
            <a:extLst>
              <a:ext uri="{FF2B5EF4-FFF2-40B4-BE49-F238E27FC236}">
                <a16:creationId xmlns:a16="http://schemas.microsoft.com/office/drawing/2014/main" id="{23E91A03-ABC6-8EFF-4F69-C136110C0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147" y="1388364"/>
            <a:ext cx="8022401" cy="472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17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20CF-A6D4-62FB-8859-E19931F32C92}"/>
              </a:ext>
            </a:extLst>
          </p:cNvPr>
          <p:cNvSpPr>
            <a:spLocks noGrp="1"/>
          </p:cNvSpPr>
          <p:nvPr>
            <p:ph type="title"/>
          </p:nvPr>
        </p:nvSpPr>
        <p:spPr/>
        <p:txBody>
          <a:bodyPr/>
          <a:lstStyle/>
          <a:p>
            <a:r>
              <a:rPr lang="en-US" dirty="0"/>
              <a:t>Insights From Last Slide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799D4C-CA34-5458-1E25-E71FC069CF84}"/>
                  </a:ext>
                </a:extLst>
              </p:cNvPr>
              <p:cNvSpPr>
                <a:spLocks noGrp="1"/>
              </p:cNvSpPr>
              <p:nvPr>
                <p:ph idx="1"/>
              </p:nvPr>
            </p:nvSpPr>
            <p:spPr/>
            <p:txBody>
              <a:bodyPr/>
              <a:lstStyle/>
              <a:p>
                <a:r>
                  <a:rPr lang="en-US" dirty="0"/>
                  <a:t>We can see that when </a:t>
                </a:r>
                <a14:m>
                  <m:oMath xmlns:m="http://schemas.openxmlformats.org/officeDocument/2006/math">
                    <m:r>
                      <a:rPr lang="en-US" b="0" i="1" smtClean="0">
                        <a:latin typeface="Cambria Math" panose="02040503050406030204" pitchFamily="18" charset="0"/>
                      </a:rPr>
                      <m:t>𝛼</m:t>
                    </m:r>
                  </m:oMath>
                </a14:m>
                <a:r>
                  <a:rPr lang="en-US" dirty="0"/>
                  <a:t> is very large (equals to k), it becomes hard for the nodes to reach a decision, and that is because </a:t>
                </a:r>
                <a14:m>
                  <m:oMath xmlns:m="http://schemas.openxmlformats.org/officeDocument/2006/math">
                    <m:r>
                      <a:rPr lang="en-US" b="0" i="1" smtClean="0">
                        <a:latin typeface="Cambria Math" panose="02040503050406030204" pitchFamily="18" charset="0"/>
                      </a:rPr>
                      <m:t>𝛼</m:t>
                    </m:r>
                  </m:oMath>
                </a14:m>
                <a:r>
                  <a:rPr lang="en-US" dirty="0"/>
                  <a:t> is the majority required out of our sample and demanding a very large majority from every node makes it almost impossible for everyone to agree on a value.</a:t>
                </a:r>
              </a:p>
              <a:p>
                <a:r>
                  <a:rPr lang="en-US" dirty="0"/>
                  <a:t>We can also see that when </a:t>
                </a:r>
                <a14:m>
                  <m:oMath xmlns:m="http://schemas.openxmlformats.org/officeDocument/2006/math">
                    <m:r>
                      <a:rPr lang="en-US" b="0" i="1" smtClean="0">
                        <a:latin typeface="Cambria Math" panose="02040503050406030204" pitchFamily="18" charset="0"/>
                      </a:rPr>
                      <m:t>𝛼</m:t>
                    </m:r>
                  </m:oMath>
                </a14:m>
                <a:r>
                  <a:rPr lang="en-US" dirty="0"/>
                  <a:t> is too small, not all nodes reach the same decision, which also makes sense, since nodes can then reach decisions more easily.</a:t>
                </a:r>
              </a:p>
              <a:p>
                <a:r>
                  <a:rPr lang="en-US" dirty="0"/>
                  <a:t>The optimal </a:t>
                </a:r>
                <a14:m>
                  <m:oMath xmlns:m="http://schemas.openxmlformats.org/officeDocument/2006/math">
                    <m:r>
                      <a:rPr lang="en-US" b="0" i="1" smtClean="0">
                        <a:latin typeface="Cambria Math" panose="02040503050406030204" pitchFamily="18" charset="0"/>
                      </a:rPr>
                      <m:t>𝛼</m:t>
                    </m:r>
                  </m:oMath>
                </a14:m>
                <a:r>
                  <a:rPr lang="en-US" dirty="0"/>
                  <a:t> for our runs is </a:t>
                </a:r>
                <a14:m>
                  <m:oMath xmlns:m="http://schemas.openxmlformats.org/officeDocument/2006/math">
                    <m:r>
                      <a:rPr lang="en-US" b="0" i="1" smtClean="0">
                        <a:latin typeface="Cambria Math" panose="02040503050406030204" pitchFamily="18" charset="0"/>
                      </a:rPr>
                      <m:t>7</m:t>
                    </m:r>
                  </m:oMath>
                </a14:m>
                <a:r>
                  <a:rPr lang="en-US" dirty="0"/>
                  <a:t>.</a:t>
                </a:r>
                <a:endParaRPr lang="en-IL" dirty="0"/>
              </a:p>
            </p:txBody>
          </p:sp>
        </mc:Choice>
        <mc:Fallback xmlns="">
          <p:sp>
            <p:nvSpPr>
              <p:cNvPr id="3" name="Content Placeholder 2">
                <a:extLst>
                  <a:ext uri="{FF2B5EF4-FFF2-40B4-BE49-F238E27FC236}">
                    <a16:creationId xmlns:a16="http://schemas.microsoft.com/office/drawing/2014/main" id="{87799D4C-CA34-5458-1E25-E71FC069CF84}"/>
                  </a:ext>
                </a:extLst>
              </p:cNvPr>
              <p:cNvSpPr>
                <a:spLocks noGrp="1" noRot="1" noChangeAspect="1" noMove="1" noResize="1" noEditPoints="1" noAdjustHandles="1" noChangeArrowheads="1" noChangeShapeType="1" noTextEdit="1"/>
              </p:cNvSpPr>
              <p:nvPr>
                <p:ph idx="1"/>
              </p:nvPr>
            </p:nvSpPr>
            <p:spPr>
              <a:blipFill>
                <a:blip r:embed="rId2"/>
                <a:stretch>
                  <a:fillRect l="-667" r="-1167"/>
                </a:stretch>
              </a:blipFill>
            </p:spPr>
            <p:txBody>
              <a:bodyPr/>
              <a:lstStyle/>
              <a:p>
                <a:r>
                  <a:rPr lang="en-IL">
                    <a:noFill/>
                  </a:rPr>
                  <a:t> </a:t>
                </a:r>
              </a:p>
            </p:txBody>
          </p:sp>
        </mc:Fallback>
      </mc:AlternateContent>
    </p:spTree>
    <p:extLst>
      <p:ext uri="{BB962C8B-B14F-4D97-AF65-F5344CB8AC3E}">
        <p14:creationId xmlns:p14="http://schemas.microsoft.com/office/powerpoint/2010/main" val="75045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7E4F-1113-CC1A-64D4-D4DCC9624B75}"/>
              </a:ext>
            </a:extLst>
          </p:cNvPr>
          <p:cNvSpPr>
            <a:spLocks noGrp="1"/>
          </p:cNvSpPr>
          <p:nvPr>
            <p:ph type="title"/>
          </p:nvPr>
        </p:nvSpPr>
        <p:spPr/>
        <p:txBody>
          <a:bodyPr/>
          <a:lstStyle/>
          <a:p>
            <a:r>
              <a:rPr lang="en-IL" dirty="0"/>
              <a:t>Measurments:</a:t>
            </a:r>
            <a:br>
              <a:rPr lang="en-IL" dirty="0"/>
            </a:br>
            <a:r>
              <a:rPr lang="en-IL" dirty="0"/>
              <a:t>Variable Beta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DC6A2-D0F4-9277-D871-3F60F91E34AD}"/>
                  </a:ext>
                </a:extLst>
              </p:cNvPr>
              <p:cNvSpPr>
                <a:spLocks noGrp="1"/>
              </p:cNvSpPr>
              <p:nvPr>
                <p:ph idx="1"/>
              </p:nvPr>
            </p:nvSpPr>
            <p:spPr>
              <a:xfrm>
                <a:off x="3869268" y="571500"/>
                <a:ext cx="7315200" cy="75742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r>
                        <a:rPr lang="en-US" b="0" i="1" smtClean="0">
                          <a:latin typeface="Cambria Math" panose="02040503050406030204" pitchFamily="18" charset="0"/>
                        </a:rPr>
                        <m:t>𝑘</m:t>
                      </m:r>
                      <m:r>
                        <a:rPr lang="en-US" b="0" i="1" smtClean="0">
                          <a:latin typeface="Cambria Math" panose="02040503050406030204" pitchFamily="18" charset="0"/>
                        </a:rPr>
                        <m:t>=10,</m:t>
                      </m:r>
                      <m:r>
                        <a:rPr lang="en-US" b="0" i="1" smtClean="0">
                          <a:latin typeface="Cambria Math" panose="02040503050406030204" pitchFamily="18" charset="0"/>
                        </a:rPr>
                        <m:t>𝛼</m:t>
                      </m:r>
                      <m:r>
                        <a:rPr lang="en-US" b="0" i="1" smtClean="0">
                          <a:latin typeface="Cambria Math" panose="02040503050406030204" pitchFamily="18" charset="0"/>
                        </a:rPr>
                        <m:t>=7,</m:t>
                      </m:r>
                      <m:r>
                        <a:rPr lang="en-US" b="0" i="1" smtClean="0">
                          <a:latin typeface="Cambria Math" panose="02040503050406030204" pitchFamily="18" charset="0"/>
                        </a:rPr>
                        <m:t>𝑏𝑦𝑧𝑎𝑛𝑡𝑖𝑛𝑒𝑠</m:t>
                      </m:r>
                      <m:r>
                        <a:rPr lang="en-US" b="0" i="1" smtClean="0">
                          <a:latin typeface="Cambria Math" panose="02040503050406030204" pitchFamily="18" charset="0"/>
                        </a:rPr>
                        <m:t>=0.1</m:t>
                      </m:r>
                      <m:r>
                        <a:rPr lang="en-US" b="0" i="1" smtClean="0">
                          <a:latin typeface="Cambria Math" panose="02040503050406030204" pitchFamily="18" charset="0"/>
                        </a:rPr>
                        <m:t>𝑛</m:t>
                      </m:r>
                      <m:r>
                        <a:rPr lang="en-US" b="0" i="1" smtClean="0">
                          <a:latin typeface="Cambria Math" panose="02040503050406030204" pitchFamily="18" charset="0"/>
                        </a:rPr>
                        <m:t>+1</m:t>
                      </m:r>
                    </m:oMath>
                    <m:oMath xmlns:m="http://schemas.openxmlformats.org/officeDocument/2006/math">
                      <m:r>
                        <m:rPr>
                          <m:sty m:val="p"/>
                        </m:rPr>
                        <a:rPr lang="en-US" b="0" i="0" smtClean="0">
                          <a:latin typeface="Cambria Math" panose="02040503050406030204" pitchFamily="18" charset="0"/>
                        </a:rPr>
                        <m:t>reds</m:t>
                      </m:r>
                      <m:r>
                        <a:rPr lang="en-US" b="0" i="1" smtClean="0">
                          <a:latin typeface="Cambria Math" panose="02040503050406030204" pitchFamily="18" charset="0"/>
                        </a:rPr>
                        <m:t>=10,</m:t>
                      </m:r>
                      <m:r>
                        <a:rPr lang="en-US" b="0" i="1" smtClean="0">
                          <a:latin typeface="Cambria Math" panose="02040503050406030204" pitchFamily="18" charset="0"/>
                        </a:rPr>
                        <m:t>𝑏𝑙𝑢𝑒𝑠</m:t>
                      </m:r>
                      <m:r>
                        <a:rPr lang="en-US" b="0" i="1" smtClean="0">
                          <a:latin typeface="Cambria Math" panose="02040503050406030204" pitchFamily="18" charset="0"/>
                        </a:rPr>
                        <m:t>=13,</m:t>
                      </m:r>
                      <m:r>
                        <a:rPr lang="en-US" b="0" i="1" smtClean="0">
                          <a:latin typeface="Cambria Math" panose="02040503050406030204" pitchFamily="18" charset="0"/>
                        </a:rPr>
                        <m:t>𝑢𝑛𝑐𝑜𝑙𝑜𝑟𝑒𝑑</m:t>
                      </m:r>
                      <m:r>
                        <a:rPr lang="en-US" b="0" i="1" smtClean="0">
                          <a:latin typeface="Cambria Math" panose="02040503050406030204" pitchFamily="18" charset="0"/>
                        </a:rPr>
                        <m:t>=2</m:t>
                      </m:r>
                    </m:oMath>
                  </m:oMathPara>
                </a14:m>
                <a:endParaRPr lang="en-IL" dirty="0"/>
              </a:p>
            </p:txBody>
          </p:sp>
        </mc:Choice>
        <mc:Fallback xmlns="">
          <p:sp>
            <p:nvSpPr>
              <p:cNvPr id="3" name="Content Placeholder 2">
                <a:extLst>
                  <a:ext uri="{FF2B5EF4-FFF2-40B4-BE49-F238E27FC236}">
                    <a16:creationId xmlns:a16="http://schemas.microsoft.com/office/drawing/2014/main" id="{DB5DC6A2-D0F4-9277-D871-3F60F91E34AD}"/>
                  </a:ext>
                </a:extLst>
              </p:cNvPr>
              <p:cNvSpPr>
                <a:spLocks noGrp="1" noRot="1" noChangeAspect="1" noMove="1" noResize="1" noEditPoints="1" noAdjustHandles="1" noChangeArrowheads="1" noChangeShapeType="1" noTextEdit="1"/>
              </p:cNvSpPr>
              <p:nvPr>
                <p:ph idx="1"/>
              </p:nvPr>
            </p:nvSpPr>
            <p:spPr>
              <a:xfrm>
                <a:off x="3869268" y="571500"/>
                <a:ext cx="7315200" cy="757428"/>
              </a:xfrm>
              <a:blipFill>
                <a:blip r:embed="rId2"/>
                <a:stretch>
                  <a:fillRect/>
                </a:stretch>
              </a:blipFill>
            </p:spPr>
            <p:txBody>
              <a:bodyPr/>
              <a:lstStyle/>
              <a:p>
                <a:r>
                  <a:rPr lang="en-IL">
                    <a:noFill/>
                  </a:rPr>
                  <a:t> </a:t>
                </a:r>
              </a:p>
            </p:txBody>
          </p:sp>
        </mc:Fallback>
      </mc:AlternateContent>
      <p:pic>
        <p:nvPicPr>
          <p:cNvPr id="6" name="Picture 5" descr="Chart, line chart&#10;&#10;Description automatically generated">
            <a:extLst>
              <a:ext uri="{FF2B5EF4-FFF2-40B4-BE49-F238E27FC236}">
                <a16:creationId xmlns:a16="http://schemas.microsoft.com/office/drawing/2014/main" id="{1F69E12B-8A41-1257-47DF-854CB848EFB9}"/>
              </a:ext>
            </a:extLst>
          </p:cNvPr>
          <p:cNvPicPr>
            <a:picLocks noChangeAspect="1"/>
          </p:cNvPicPr>
          <p:nvPr/>
        </p:nvPicPr>
        <p:blipFill>
          <a:blip r:embed="rId3"/>
          <a:stretch>
            <a:fillRect/>
          </a:stretch>
        </p:blipFill>
        <p:spPr>
          <a:xfrm>
            <a:off x="3640668" y="1328928"/>
            <a:ext cx="7772400" cy="4978871"/>
          </a:xfrm>
          <a:prstGeom prst="rect">
            <a:avLst/>
          </a:prstGeom>
        </p:spPr>
      </p:pic>
    </p:spTree>
    <p:extLst>
      <p:ext uri="{BB962C8B-B14F-4D97-AF65-F5344CB8AC3E}">
        <p14:creationId xmlns:p14="http://schemas.microsoft.com/office/powerpoint/2010/main" val="339824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7563-0657-05F2-F081-236C7828F586}"/>
              </a:ext>
            </a:extLst>
          </p:cNvPr>
          <p:cNvSpPr>
            <a:spLocks noGrp="1"/>
          </p:cNvSpPr>
          <p:nvPr>
            <p:ph type="title"/>
          </p:nvPr>
        </p:nvSpPr>
        <p:spPr/>
        <p:txBody>
          <a:bodyPr/>
          <a:lstStyle/>
          <a:p>
            <a:r>
              <a:rPr lang="en-IL" dirty="0"/>
              <a:t>Insights From Last Slide</a:t>
            </a:r>
          </a:p>
        </p:txBody>
      </p:sp>
      <p:sp>
        <p:nvSpPr>
          <p:cNvPr id="3" name="Content Placeholder 2">
            <a:extLst>
              <a:ext uri="{FF2B5EF4-FFF2-40B4-BE49-F238E27FC236}">
                <a16:creationId xmlns:a16="http://schemas.microsoft.com/office/drawing/2014/main" id="{2DE846BB-A1A1-D3BC-D00D-26C685E98146}"/>
              </a:ext>
            </a:extLst>
          </p:cNvPr>
          <p:cNvSpPr>
            <a:spLocks noGrp="1"/>
          </p:cNvSpPr>
          <p:nvPr>
            <p:ph idx="1"/>
          </p:nvPr>
        </p:nvSpPr>
        <p:spPr/>
        <p:txBody>
          <a:bodyPr/>
          <a:lstStyle/>
          <a:p>
            <a:r>
              <a:rPr lang="en-IL" dirty="0"/>
              <a:t>Beta is the parameter that we use in the algorithm to configure how many times in a row a decision must be made in order to accept this decision. It is expected to get an almost linear increase in time with beta like we got in our graph.</a:t>
            </a:r>
          </a:p>
        </p:txBody>
      </p:sp>
    </p:spTree>
    <p:extLst>
      <p:ext uri="{BB962C8B-B14F-4D97-AF65-F5344CB8AC3E}">
        <p14:creationId xmlns:p14="http://schemas.microsoft.com/office/powerpoint/2010/main" val="215187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D973-2AE9-4079-F728-A24B01FF0415}"/>
              </a:ext>
            </a:extLst>
          </p:cNvPr>
          <p:cNvSpPr>
            <a:spLocks noGrp="1"/>
          </p:cNvSpPr>
          <p:nvPr>
            <p:ph type="title"/>
          </p:nvPr>
        </p:nvSpPr>
        <p:spPr>
          <a:xfrm>
            <a:off x="252918" y="1123837"/>
            <a:ext cx="3046541" cy="4601183"/>
          </a:xfrm>
        </p:spPr>
        <p:txBody>
          <a:bodyPr/>
          <a:lstStyle/>
          <a:p>
            <a:r>
              <a:rPr lang="en-US" dirty="0"/>
              <a:t>Measurements: Variable Starting State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3C57CC-210C-818C-4410-2B7EAD58E1FA}"/>
                  </a:ext>
                </a:extLst>
              </p:cNvPr>
              <p:cNvSpPr>
                <a:spLocks noGrp="1"/>
              </p:cNvSpPr>
              <p:nvPr>
                <p:ph idx="1"/>
              </p:nvPr>
            </p:nvSpPr>
            <p:spPr>
              <a:xfrm>
                <a:off x="3869268" y="864108"/>
                <a:ext cx="7315200" cy="766572"/>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 </m:t>
                      </m:r>
                      <m:r>
                        <a:rPr lang="en-US" b="0" i="1" smtClean="0">
                          <a:latin typeface="Cambria Math" panose="02040503050406030204" pitchFamily="18" charset="0"/>
                        </a:rPr>
                        <m:t>𝑘</m:t>
                      </m:r>
                      <m:r>
                        <a:rPr lang="en-US" b="0" i="1" smtClean="0">
                          <a:latin typeface="Cambria Math" panose="02040503050406030204" pitchFamily="18" charset="0"/>
                        </a:rPr>
                        <m:t>=0.4</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=7, </m:t>
                      </m:r>
                      <m:r>
                        <a:rPr lang="en-US" b="0" i="1" smtClean="0">
                          <a:latin typeface="Cambria Math" panose="02040503050406030204" pitchFamily="18" charset="0"/>
                        </a:rPr>
                        <m:t>𝑏𝑦𝑧𝑎𝑛𝑡𝑖𝑛𝑒</m:t>
                      </m:r>
                      <m:r>
                        <a:rPr lang="en-US" b="0" i="1" smtClean="0">
                          <a:latin typeface="Cambria Math" panose="02040503050406030204" pitchFamily="18" charset="0"/>
                        </a:rPr>
                        <m:t>=0.1</m:t>
                      </m:r>
                      <m:r>
                        <a:rPr lang="en-US" b="0" i="1" smtClean="0">
                          <a:latin typeface="Cambria Math" panose="02040503050406030204" pitchFamily="18" charset="0"/>
                        </a:rPr>
                        <m:t>𝑛</m:t>
                      </m:r>
                      <m:r>
                        <a:rPr lang="en-US" b="0" i="1" smtClean="0">
                          <a:latin typeface="Cambria Math" panose="02040503050406030204" pitchFamily="18" charset="0"/>
                        </a:rPr>
                        <m:t>+1, </m:t>
                      </m:r>
                      <m:r>
                        <a:rPr lang="en-US" b="0" i="1" smtClean="0">
                          <a:latin typeface="Cambria Math" panose="02040503050406030204" pitchFamily="18" charset="0"/>
                        </a:rPr>
                        <m:t>𝛽</m:t>
                      </m:r>
                      <m:r>
                        <a:rPr lang="en-US" b="0" i="1" smtClean="0">
                          <a:latin typeface="Cambria Math" panose="02040503050406030204" pitchFamily="18" charset="0"/>
                        </a:rPr>
                        <m:t>=3,</m:t>
                      </m:r>
                      <m:r>
                        <a:rPr lang="en-US" b="0" i="1" smtClean="0">
                          <a:latin typeface="Cambria Math" panose="02040503050406030204" pitchFamily="18" charset="0"/>
                        </a:rPr>
                        <m:t>𝑟𝑒𝑑𝑠</m:t>
                      </m:r>
                      <m:r>
                        <a:rPr lang="en-US" b="0" i="1" smtClean="0">
                          <a:latin typeface="Cambria Math" panose="02040503050406030204" pitchFamily="18" charset="0"/>
                        </a:rPr>
                        <m:t>=10</m:t>
                      </m:r>
                    </m:oMath>
                  </m:oMathPara>
                </a14:m>
                <a:br>
                  <a:rPr lang="en-US" b="0" i="1" dirty="0">
                    <a:latin typeface="Cambria Math" panose="02040503050406030204" pitchFamily="18" charset="0"/>
                  </a:rPr>
                </a:br>
                <a:endParaRPr lang="en-US" b="0" dirty="0"/>
              </a:p>
            </p:txBody>
          </p:sp>
        </mc:Choice>
        <mc:Fallback xmlns="">
          <p:sp>
            <p:nvSpPr>
              <p:cNvPr id="3" name="Content Placeholder 2">
                <a:extLst>
                  <a:ext uri="{FF2B5EF4-FFF2-40B4-BE49-F238E27FC236}">
                    <a16:creationId xmlns:a16="http://schemas.microsoft.com/office/drawing/2014/main" id="{0E3C57CC-210C-818C-4410-2B7EAD58E1FA}"/>
                  </a:ext>
                </a:extLst>
              </p:cNvPr>
              <p:cNvSpPr>
                <a:spLocks noGrp="1" noRot="1" noChangeAspect="1" noMove="1" noResize="1" noEditPoints="1" noAdjustHandles="1" noChangeArrowheads="1" noChangeShapeType="1" noTextEdit="1"/>
              </p:cNvSpPr>
              <p:nvPr>
                <p:ph idx="1"/>
              </p:nvPr>
            </p:nvSpPr>
            <p:spPr>
              <a:xfrm>
                <a:off x="3869268" y="864108"/>
                <a:ext cx="7315200" cy="766572"/>
              </a:xfrm>
              <a:blipFill>
                <a:blip r:embed="rId2"/>
                <a:stretch>
                  <a:fillRect/>
                </a:stretch>
              </a:blipFill>
            </p:spPr>
            <p:txBody>
              <a:bodyPr/>
              <a:lstStyle/>
              <a:p>
                <a:r>
                  <a:rPr lang="en-IL">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39108238-B79A-8A54-DE41-9153EF8AC66A}"/>
              </a:ext>
            </a:extLst>
          </p:cNvPr>
          <p:cNvPicPr>
            <a:picLocks noChangeAspect="1"/>
          </p:cNvPicPr>
          <p:nvPr/>
        </p:nvPicPr>
        <p:blipFill>
          <a:blip r:embed="rId3"/>
          <a:stretch>
            <a:fillRect/>
          </a:stretch>
        </p:blipFill>
        <p:spPr>
          <a:xfrm>
            <a:off x="3640668" y="1630680"/>
            <a:ext cx="7772400" cy="4363212"/>
          </a:xfrm>
          <a:prstGeom prst="rect">
            <a:avLst/>
          </a:prstGeom>
        </p:spPr>
      </p:pic>
    </p:spTree>
    <p:extLst>
      <p:ext uri="{BB962C8B-B14F-4D97-AF65-F5344CB8AC3E}">
        <p14:creationId xmlns:p14="http://schemas.microsoft.com/office/powerpoint/2010/main" val="391112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4DE7-ABFD-F61B-BD2E-59665FF1EA7B}"/>
              </a:ext>
            </a:extLst>
          </p:cNvPr>
          <p:cNvSpPr>
            <a:spLocks noGrp="1"/>
          </p:cNvSpPr>
          <p:nvPr>
            <p:ph type="title"/>
          </p:nvPr>
        </p:nvSpPr>
        <p:spPr/>
        <p:txBody>
          <a:bodyPr/>
          <a:lstStyle/>
          <a:p>
            <a:r>
              <a:rPr lang="en-IL" dirty="0"/>
              <a:t>Insights From Last Slide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6517E4-24A3-F24B-A756-5D031FE53777}"/>
                  </a:ext>
                </a:extLst>
              </p:cNvPr>
              <p:cNvSpPr>
                <a:spLocks noGrp="1"/>
              </p:cNvSpPr>
              <p:nvPr>
                <p:ph idx="1"/>
              </p:nvPr>
            </p:nvSpPr>
            <p:spPr/>
            <p:txBody>
              <a:bodyPr/>
              <a:lstStyle/>
              <a:p>
                <a:r>
                  <a:rPr lang="en-IL" dirty="0"/>
                  <a:t>We can see that the results make sense. At the first run we have </a:t>
                </a:r>
                <a14:m>
                  <m:oMath xmlns:m="http://schemas.openxmlformats.org/officeDocument/2006/math">
                    <m:r>
                      <a:rPr lang="en-US" b="0" i="1" smtClean="0">
                        <a:latin typeface="Cambria Math" panose="02040503050406030204" pitchFamily="18" charset="0"/>
                      </a:rPr>
                      <m:t>0</m:t>
                    </m:r>
                  </m:oMath>
                </a14:m>
                <a:r>
                  <a:rPr lang="en-IL" dirty="0"/>
                  <a:t> uncolored nodes, hence </a:t>
                </a:r>
                <a14:m>
                  <m:oMath xmlns:m="http://schemas.openxmlformats.org/officeDocument/2006/math">
                    <m:r>
                      <a:rPr lang="en-US" b="0" i="1" smtClean="0">
                        <a:latin typeface="Cambria Math" panose="02040503050406030204" pitchFamily="18" charset="0"/>
                      </a:rPr>
                      <m:t>10 </m:t>
                    </m:r>
                    <m:r>
                      <a:rPr lang="en-US" b="0" i="1" smtClean="0">
                        <a:latin typeface="Cambria Math" panose="02040503050406030204" pitchFamily="18" charset="0"/>
                      </a:rPr>
                      <m:t>𝑟𝑒𝑑𝑠</m:t>
                    </m:r>
                    <m:r>
                      <a:rPr lang="en-US" b="0" i="1" smtClean="0">
                        <a:latin typeface="Cambria Math" panose="02040503050406030204" pitchFamily="18" charset="0"/>
                      </a:rPr>
                      <m:t> </m:t>
                    </m:r>
                  </m:oMath>
                </a14:m>
                <a:r>
                  <a:rPr lang="en-IL" dirty="0"/>
                  <a:t>and </a:t>
                </a:r>
                <a14:m>
                  <m:oMath xmlns:m="http://schemas.openxmlformats.org/officeDocument/2006/math">
                    <m:r>
                      <a:rPr lang="en-US" b="0" i="1" smtClean="0">
                        <a:latin typeface="Cambria Math" panose="02040503050406030204" pitchFamily="18" charset="0"/>
                      </a:rPr>
                      <m:t>15 </m:t>
                    </m:r>
                    <m:r>
                      <a:rPr lang="en-US" b="0" i="1" smtClean="0">
                        <a:latin typeface="Cambria Math" panose="02040503050406030204" pitchFamily="18" charset="0"/>
                      </a:rPr>
                      <m:t>𝑏𝑙𝑢𝑒𝑠</m:t>
                    </m:r>
                  </m:oMath>
                </a14:m>
                <a:r>
                  <a:rPr lang="en-IL" dirty="0"/>
                  <a:t>, so all nodes reach a decision of blue.</a:t>
                </a:r>
              </a:p>
              <a:p>
                <a:r>
                  <a:rPr lang="en-IL" dirty="0"/>
                  <a:t>The following run takes a longer time since it has </a:t>
                </a:r>
                <a14:m>
                  <m:oMath xmlns:m="http://schemas.openxmlformats.org/officeDocument/2006/math">
                    <m:r>
                      <a:rPr lang="en-US" b="0" i="1" smtClean="0">
                        <a:latin typeface="Cambria Math" panose="02040503050406030204" pitchFamily="18" charset="0"/>
                      </a:rPr>
                      <m:t>5 </m:t>
                    </m:r>
                    <m:r>
                      <a:rPr lang="en-US" b="0" i="1" smtClean="0">
                        <a:latin typeface="Cambria Math" panose="02040503050406030204" pitchFamily="18" charset="0"/>
                      </a:rPr>
                      <m:t>𝑢𝑛𝑐𝑜𝑙𝑜𝑟𝑒𝑑</m:t>
                    </m:r>
                    <m:r>
                      <a:rPr lang="en-US" b="0" i="1" smtClean="0">
                        <a:latin typeface="Cambria Math" panose="02040503050406030204" pitchFamily="18" charset="0"/>
                      </a:rPr>
                      <m:t>, 10 </m:t>
                    </m:r>
                    <m:r>
                      <a:rPr lang="en-US" b="0" i="1" smtClean="0">
                        <a:latin typeface="Cambria Math" panose="02040503050406030204" pitchFamily="18" charset="0"/>
                      </a:rPr>
                      <m:t>𝑟𝑒𝑑𝑠</m:t>
                    </m:r>
                    <m:r>
                      <a:rPr lang="en-US" b="0" i="1" smtClean="0">
                        <a:latin typeface="Cambria Math" panose="02040503050406030204" pitchFamily="18" charset="0"/>
                      </a:rPr>
                      <m:t>, 10 </m:t>
                    </m:r>
                    <m:r>
                      <a:rPr lang="en-US" b="0" i="1" smtClean="0">
                        <a:latin typeface="Cambria Math" panose="02040503050406030204" pitchFamily="18" charset="0"/>
                      </a:rPr>
                      <m:t>𝑏𝑙𝑢𝑒𝑠</m:t>
                    </m:r>
                    <m:r>
                      <a:rPr lang="en-US" b="0" i="0" smtClean="0">
                        <a:latin typeface="Cambria Math" panose="02040503050406030204" pitchFamily="18" charset="0"/>
                      </a:rPr>
                      <m:t>.</m:t>
                    </m:r>
                  </m:oMath>
                </a14:m>
                <a:r>
                  <a:rPr lang="en-IL" dirty="0"/>
                  <a:t> It has an equal distribution of reds and blues at the start and so it makes </a:t>
                </a:r>
                <a:r>
                  <a:rPr lang="en-US" dirty="0"/>
                  <a:t>it harder for the nodes to reach a decision.</a:t>
                </a:r>
              </a:p>
              <a:p>
                <a:r>
                  <a:rPr lang="en-US" dirty="0"/>
                  <a:t>In the next two runs the number of uncolored nodes increases, and according to the algorithm, when the uncolored node gets queried, it takes the color of the querier, so now it is much easier for the red nodes to take over since they are the majority.</a:t>
                </a:r>
                <a:endParaRPr lang="en-IL" dirty="0"/>
              </a:p>
              <a:p>
                <a:endParaRPr lang="en-IL" dirty="0"/>
              </a:p>
            </p:txBody>
          </p:sp>
        </mc:Choice>
        <mc:Fallback xmlns="">
          <p:sp>
            <p:nvSpPr>
              <p:cNvPr id="3" name="Content Placeholder 2">
                <a:extLst>
                  <a:ext uri="{FF2B5EF4-FFF2-40B4-BE49-F238E27FC236}">
                    <a16:creationId xmlns:a16="http://schemas.microsoft.com/office/drawing/2014/main" id="{FF6517E4-24A3-F24B-A756-5D031FE53777}"/>
                  </a:ext>
                </a:extLst>
              </p:cNvPr>
              <p:cNvSpPr>
                <a:spLocks noGrp="1" noRot="1" noChangeAspect="1" noMove="1" noResize="1" noEditPoints="1" noAdjustHandles="1" noChangeArrowheads="1" noChangeShapeType="1" noTextEdit="1"/>
              </p:cNvSpPr>
              <p:nvPr>
                <p:ph idx="1"/>
              </p:nvPr>
            </p:nvSpPr>
            <p:spPr>
              <a:blipFill>
                <a:blip r:embed="rId2"/>
                <a:stretch>
                  <a:fillRect l="-693" r="-1560"/>
                </a:stretch>
              </a:blipFill>
            </p:spPr>
            <p:txBody>
              <a:bodyPr/>
              <a:lstStyle/>
              <a:p>
                <a:r>
                  <a:rPr lang="en-IL">
                    <a:noFill/>
                  </a:rPr>
                  <a:t> </a:t>
                </a:r>
              </a:p>
            </p:txBody>
          </p:sp>
        </mc:Fallback>
      </mc:AlternateContent>
    </p:spTree>
    <p:extLst>
      <p:ext uri="{BB962C8B-B14F-4D97-AF65-F5344CB8AC3E}">
        <p14:creationId xmlns:p14="http://schemas.microsoft.com/office/powerpoint/2010/main" val="2467565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4604-F520-A909-4A71-E1338DA0D07B}"/>
              </a:ext>
            </a:extLst>
          </p:cNvPr>
          <p:cNvSpPr>
            <a:spLocks noGrp="1"/>
          </p:cNvSpPr>
          <p:nvPr>
            <p:ph type="title"/>
          </p:nvPr>
        </p:nvSpPr>
        <p:spPr/>
        <p:txBody>
          <a:bodyPr/>
          <a:lstStyle/>
          <a:p>
            <a:r>
              <a:rPr lang="en-IL" dirty="0"/>
              <a:t>Measurements: Variable Byzantine Nodes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7F2B7-4175-C415-B68C-7F7198B4468B}"/>
                  </a:ext>
                </a:extLst>
              </p:cNvPr>
              <p:cNvSpPr>
                <a:spLocks noGrp="1"/>
              </p:cNvSpPr>
              <p:nvPr>
                <p:ph idx="1"/>
              </p:nvPr>
            </p:nvSpPr>
            <p:spPr>
              <a:xfrm>
                <a:off x="3869268" y="590976"/>
                <a:ext cx="7315200" cy="834063"/>
              </a:xfrm>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r>
                      <a:rPr lang="en-US" b="0" i="1" smtClean="0">
                        <a:latin typeface="Cambria Math" panose="02040503050406030204" pitchFamily="18" charset="0"/>
                      </a:rPr>
                      <m:t>𝑘</m:t>
                    </m:r>
                    <m:r>
                      <a:rPr lang="en-US" b="0" i="1" smtClean="0">
                        <a:latin typeface="Cambria Math" panose="02040503050406030204" pitchFamily="18" charset="0"/>
                      </a:rPr>
                      <m:t>=10,</m:t>
                    </m:r>
                    <m:r>
                      <a:rPr lang="en-US" b="0" i="1" smtClean="0">
                        <a:latin typeface="Cambria Math" panose="02040503050406030204" pitchFamily="18" charset="0"/>
                      </a:rPr>
                      <m:t>𝛼</m:t>
                    </m:r>
                    <m:r>
                      <a:rPr lang="en-US" b="0" i="1" smtClean="0">
                        <a:latin typeface="Cambria Math" panose="02040503050406030204" pitchFamily="18" charset="0"/>
                      </a:rPr>
                      <m:t>=7,</m:t>
                    </m:r>
                    <m:r>
                      <a:rPr lang="en-US" b="0" i="1" smtClean="0">
                        <a:latin typeface="Cambria Math" panose="02040503050406030204" pitchFamily="18" charset="0"/>
                      </a:rPr>
                      <m:t>𝛽</m:t>
                    </m:r>
                    <m:r>
                      <a:rPr lang="en-US" b="0" i="1" smtClean="0">
                        <a:latin typeface="Cambria Math" panose="02040503050406030204" pitchFamily="18" charset="0"/>
                      </a:rPr>
                      <m:t>=3, </m:t>
                    </m:r>
                    <m:r>
                      <a:rPr lang="en-US" b="0" i="1" smtClean="0">
                        <a:latin typeface="Cambria Math" panose="02040503050406030204" pitchFamily="18" charset="0"/>
                      </a:rPr>
                      <m:t>𝑟𝑒𝑑𝑠</m:t>
                    </m:r>
                    <m:r>
                      <a:rPr lang="en-US" b="0" i="1" smtClean="0">
                        <a:latin typeface="Cambria Math" panose="02040503050406030204" pitchFamily="18" charset="0"/>
                      </a:rPr>
                      <m:t>=10,</m:t>
                    </m:r>
                    <m:r>
                      <a:rPr lang="en-US" b="0" i="1" smtClean="0">
                        <a:latin typeface="Cambria Math" panose="02040503050406030204" pitchFamily="18" charset="0"/>
                      </a:rPr>
                      <m:t>𝑏𝑙𝑢𝑒𝑠</m:t>
                    </m:r>
                    <m:r>
                      <a:rPr lang="en-US" b="0" i="1" smtClean="0">
                        <a:latin typeface="Cambria Math" panose="02040503050406030204" pitchFamily="18" charset="0"/>
                      </a:rPr>
                      <m:t>=13</m:t>
                    </m:r>
                  </m:oMath>
                </a14:m>
                <a:br>
                  <a:rPr lang="en-US" b="0" dirty="0"/>
                </a:br>
                <a14:m>
                  <m:oMath xmlns:m="http://schemas.openxmlformats.org/officeDocument/2006/math">
                    <m:r>
                      <a:rPr lang="en-US" b="0" i="1" smtClean="0">
                        <a:latin typeface="Cambria Math" panose="02040503050406030204" pitchFamily="18" charset="0"/>
                      </a:rPr>
                      <m:t>𝑢𝑛𝑐𝑜𝑙𝑜𝑟𝑒𝑑</m:t>
                    </m:r>
                    <m:r>
                      <a:rPr lang="en-US" b="0" i="1" smtClean="0">
                        <a:latin typeface="Cambria Math" panose="02040503050406030204" pitchFamily="18" charset="0"/>
                      </a:rPr>
                      <m:t>=2</m:t>
                    </m:r>
                  </m:oMath>
                </a14:m>
                <a:endParaRPr lang="en-IL" dirty="0"/>
              </a:p>
            </p:txBody>
          </p:sp>
        </mc:Choice>
        <mc:Fallback xmlns="">
          <p:sp>
            <p:nvSpPr>
              <p:cNvPr id="3" name="Content Placeholder 2">
                <a:extLst>
                  <a:ext uri="{FF2B5EF4-FFF2-40B4-BE49-F238E27FC236}">
                    <a16:creationId xmlns:a16="http://schemas.microsoft.com/office/drawing/2014/main" id="{79B7F2B7-4175-C415-B68C-7F7198B4468B}"/>
                  </a:ext>
                </a:extLst>
              </p:cNvPr>
              <p:cNvSpPr>
                <a:spLocks noGrp="1" noRot="1" noChangeAspect="1" noMove="1" noResize="1" noEditPoints="1" noAdjustHandles="1" noChangeArrowheads="1" noChangeShapeType="1" noTextEdit="1"/>
              </p:cNvSpPr>
              <p:nvPr>
                <p:ph idx="1"/>
              </p:nvPr>
            </p:nvSpPr>
            <p:spPr>
              <a:xfrm>
                <a:off x="3869268" y="590976"/>
                <a:ext cx="7315200" cy="834063"/>
              </a:xfrm>
              <a:blipFill>
                <a:blip r:embed="rId2"/>
                <a:stretch>
                  <a:fillRect l="-693"/>
                </a:stretch>
              </a:blipFill>
            </p:spPr>
            <p:txBody>
              <a:bodyPr/>
              <a:lstStyle/>
              <a:p>
                <a:r>
                  <a:rPr lang="en-IL">
                    <a:noFill/>
                  </a:rPr>
                  <a:t> </a:t>
                </a:r>
              </a:p>
            </p:txBody>
          </p:sp>
        </mc:Fallback>
      </mc:AlternateContent>
      <p:pic>
        <p:nvPicPr>
          <p:cNvPr id="5" name="Picture 4" descr="A picture containing diagram&#10;&#10;Description automatically generated">
            <a:extLst>
              <a:ext uri="{FF2B5EF4-FFF2-40B4-BE49-F238E27FC236}">
                <a16:creationId xmlns:a16="http://schemas.microsoft.com/office/drawing/2014/main" id="{E3229165-0DBA-6B25-C5C1-2F3A0CEA9629}"/>
              </a:ext>
            </a:extLst>
          </p:cNvPr>
          <p:cNvPicPr>
            <a:picLocks noChangeAspect="1"/>
          </p:cNvPicPr>
          <p:nvPr/>
        </p:nvPicPr>
        <p:blipFill>
          <a:blip r:embed="rId3"/>
          <a:stretch>
            <a:fillRect/>
          </a:stretch>
        </p:blipFill>
        <p:spPr>
          <a:xfrm>
            <a:off x="3501489" y="1326243"/>
            <a:ext cx="7772400" cy="5328944"/>
          </a:xfrm>
          <a:prstGeom prst="rect">
            <a:avLst/>
          </a:prstGeom>
        </p:spPr>
      </p:pic>
    </p:spTree>
    <p:extLst>
      <p:ext uri="{BB962C8B-B14F-4D97-AF65-F5344CB8AC3E}">
        <p14:creationId xmlns:p14="http://schemas.microsoft.com/office/powerpoint/2010/main" val="88291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D406-F260-5A45-5FF4-EBD645316C11}"/>
              </a:ext>
            </a:extLst>
          </p:cNvPr>
          <p:cNvSpPr>
            <a:spLocks noGrp="1"/>
          </p:cNvSpPr>
          <p:nvPr>
            <p:ph type="title"/>
          </p:nvPr>
        </p:nvSpPr>
        <p:spPr/>
        <p:txBody>
          <a:bodyPr/>
          <a:lstStyle/>
          <a:p>
            <a:r>
              <a:rPr lang="en-IL" dirty="0"/>
              <a:t>Github Repo</a:t>
            </a:r>
          </a:p>
        </p:txBody>
      </p:sp>
      <p:sp>
        <p:nvSpPr>
          <p:cNvPr id="3" name="Content Placeholder 2">
            <a:extLst>
              <a:ext uri="{FF2B5EF4-FFF2-40B4-BE49-F238E27FC236}">
                <a16:creationId xmlns:a16="http://schemas.microsoft.com/office/drawing/2014/main" id="{A9406FA5-0DE6-822D-D532-3ECF7F0496D7}"/>
              </a:ext>
            </a:extLst>
          </p:cNvPr>
          <p:cNvSpPr>
            <a:spLocks noGrp="1"/>
          </p:cNvSpPr>
          <p:nvPr>
            <p:ph idx="1"/>
          </p:nvPr>
        </p:nvSpPr>
        <p:spPr/>
        <p:txBody>
          <a:bodyPr/>
          <a:lstStyle/>
          <a:p>
            <a:r>
              <a:rPr lang="en-US" dirty="0"/>
              <a:t>All of</a:t>
            </a:r>
            <a:r>
              <a:rPr lang="en-IL" dirty="0"/>
              <a:t> our code is in the GitHub repo:</a:t>
            </a:r>
            <a:r>
              <a:rPr lang="en-US" dirty="0"/>
              <a:t> </a:t>
            </a:r>
            <a:r>
              <a:rPr lang="en-US" dirty="0">
                <a:hlinkClick r:id="rId2"/>
              </a:rPr>
              <a:t>https://github.com/bulldog9800/project</a:t>
            </a:r>
            <a:endParaRPr lang="en-US" dirty="0"/>
          </a:p>
          <a:p>
            <a:r>
              <a:rPr lang="en-US" dirty="0"/>
              <a:t> It contains a README file to explain more about the code files and on how to run the project.</a:t>
            </a:r>
            <a:endParaRPr lang="en-IL" dirty="0"/>
          </a:p>
        </p:txBody>
      </p:sp>
    </p:spTree>
    <p:extLst>
      <p:ext uri="{BB962C8B-B14F-4D97-AF65-F5344CB8AC3E}">
        <p14:creationId xmlns:p14="http://schemas.microsoft.com/office/powerpoint/2010/main" val="80552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BE66-5198-7C41-8610-DA27F1413F4E}"/>
              </a:ext>
            </a:extLst>
          </p:cNvPr>
          <p:cNvSpPr>
            <a:spLocks noGrp="1"/>
          </p:cNvSpPr>
          <p:nvPr>
            <p:ph type="title"/>
          </p:nvPr>
        </p:nvSpPr>
        <p:spPr/>
        <p:txBody>
          <a:bodyPr/>
          <a:lstStyle/>
          <a:p>
            <a:r>
              <a:rPr lang="en-IL" dirty="0"/>
              <a:t>Insights From Last Slide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41380-1F8E-1DC0-5F8B-EEA671233B6B}"/>
                  </a:ext>
                </a:extLst>
              </p:cNvPr>
              <p:cNvSpPr>
                <a:spLocks noGrp="1"/>
              </p:cNvSpPr>
              <p:nvPr>
                <p:ph idx="1"/>
              </p:nvPr>
            </p:nvSpPr>
            <p:spPr/>
            <p:txBody>
              <a:bodyPr/>
              <a:lstStyle/>
              <a:p>
                <a:r>
                  <a:rPr lang="en-IL" dirty="0"/>
                  <a:t>We can see that the cluster behaves as expected: when the number of byzantine nodes gets bigger, the time starts to increase almost exponentially, and at a number of </a:t>
                </a:r>
                <a14:m>
                  <m:oMath xmlns:m="http://schemas.openxmlformats.org/officeDocument/2006/math">
                    <m:r>
                      <a:rPr lang="en-US" b="0" i="1" smtClean="0">
                        <a:latin typeface="Cambria Math" panose="02040503050406030204" pitchFamily="18" charset="0"/>
                      </a:rPr>
                      <m:t>11</m:t>
                    </m:r>
                  </m:oMath>
                </a14:m>
                <a:r>
                  <a:rPr lang="en-IL" dirty="0"/>
                  <a:t> byzantine nodes out of 25 (which is </a:t>
                </a:r>
                <a14:m>
                  <m:oMath xmlns:m="http://schemas.openxmlformats.org/officeDocument/2006/math">
                    <m:r>
                      <a:rPr lang="en-US" b="0" i="1" smtClean="0">
                        <a:latin typeface="Cambria Math" panose="02040503050406030204" pitchFamily="18" charset="0"/>
                      </a:rPr>
                      <m:t>44%</m:t>
                    </m:r>
                  </m:oMath>
                </a14:m>
                <a:r>
                  <a:rPr lang="en-IL" dirty="0"/>
                  <a:t> of our nodes), we could not reach a decision within 10 minutes, so we timed out.</a:t>
                </a:r>
              </a:p>
            </p:txBody>
          </p:sp>
        </mc:Choice>
        <mc:Fallback xmlns="">
          <p:sp>
            <p:nvSpPr>
              <p:cNvPr id="3" name="Content Placeholder 2">
                <a:extLst>
                  <a:ext uri="{FF2B5EF4-FFF2-40B4-BE49-F238E27FC236}">
                    <a16:creationId xmlns:a16="http://schemas.microsoft.com/office/drawing/2014/main" id="{88F41380-1F8E-1DC0-5F8B-EEA671233B6B}"/>
                  </a:ext>
                </a:extLst>
              </p:cNvPr>
              <p:cNvSpPr>
                <a:spLocks noGrp="1" noRot="1" noChangeAspect="1" noMove="1" noResize="1" noEditPoints="1" noAdjustHandles="1" noChangeArrowheads="1" noChangeShapeType="1" noTextEdit="1"/>
              </p:cNvSpPr>
              <p:nvPr>
                <p:ph idx="1"/>
              </p:nvPr>
            </p:nvSpPr>
            <p:spPr>
              <a:blipFill>
                <a:blip r:embed="rId2"/>
                <a:stretch>
                  <a:fillRect l="-693" r="-1386"/>
                </a:stretch>
              </a:blipFill>
            </p:spPr>
            <p:txBody>
              <a:bodyPr/>
              <a:lstStyle/>
              <a:p>
                <a:r>
                  <a:rPr lang="en-IL">
                    <a:noFill/>
                  </a:rPr>
                  <a:t> </a:t>
                </a:r>
              </a:p>
            </p:txBody>
          </p:sp>
        </mc:Fallback>
      </mc:AlternateContent>
    </p:spTree>
    <p:extLst>
      <p:ext uri="{BB962C8B-B14F-4D97-AF65-F5344CB8AC3E}">
        <p14:creationId xmlns:p14="http://schemas.microsoft.com/office/powerpoint/2010/main" val="49360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0B37-E251-78C0-D851-CD182B2AD01B}"/>
              </a:ext>
            </a:extLst>
          </p:cNvPr>
          <p:cNvSpPr>
            <a:spLocks noGrp="1"/>
          </p:cNvSpPr>
          <p:nvPr>
            <p:ph type="title"/>
          </p:nvPr>
        </p:nvSpPr>
        <p:spPr/>
        <p:txBody>
          <a:bodyPr/>
          <a:lstStyle/>
          <a:p>
            <a:r>
              <a:rPr lang="en-IL" dirty="0"/>
              <a:t>Possible Improvements to Our Project</a:t>
            </a:r>
          </a:p>
        </p:txBody>
      </p:sp>
      <p:sp>
        <p:nvSpPr>
          <p:cNvPr id="3" name="Content Placeholder 2">
            <a:extLst>
              <a:ext uri="{FF2B5EF4-FFF2-40B4-BE49-F238E27FC236}">
                <a16:creationId xmlns:a16="http://schemas.microsoft.com/office/drawing/2014/main" id="{4AC18624-A978-C8F3-F722-2F77B82F6F5D}"/>
              </a:ext>
            </a:extLst>
          </p:cNvPr>
          <p:cNvSpPr>
            <a:spLocks noGrp="1"/>
          </p:cNvSpPr>
          <p:nvPr>
            <p:ph idx="1"/>
          </p:nvPr>
        </p:nvSpPr>
        <p:spPr/>
        <p:txBody>
          <a:bodyPr/>
          <a:lstStyle/>
          <a:p>
            <a:r>
              <a:rPr lang="en-IL" dirty="0"/>
              <a:t>We were limited by the ability of our local machines and so we were not able to run more than 25 nodes on our computers. We could use a cloud provider to set up a better measurement infastructure, and thus would be able to run a much larger amount of nodes and have statistics on the power consumption of the protocol.</a:t>
            </a:r>
          </a:p>
        </p:txBody>
      </p:sp>
    </p:spTree>
    <p:extLst>
      <p:ext uri="{BB962C8B-B14F-4D97-AF65-F5344CB8AC3E}">
        <p14:creationId xmlns:p14="http://schemas.microsoft.com/office/powerpoint/2010/main" val="136912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5B04-68BF-310E-C3B0-2C1655055E68}"/>
              </a:ext>
            </a:extLst>
          </p:cNvPr>
          <p:cNvSpPr>
            <a:spLocks noGrp="1"/>
          </p:cNvSpPr>
          <p:nvPr>
            <p:ph type="title"/>
          </p:nvPr>
        </p:nvSpPr>
        <p:spPr/>
        <p:txBody>
          <a:bodyPr/>
          <a:lstStyle/>
          <a:p>
            <a:r>
              <a:rPr lang="en-US" dirty="0"/>
              <a:t>References</a:t>
            </a:r>
            <a:endParaRPr lang="en-IL" dirty="0"/>
          </a:p>
        </p:txBody>
      </p:sp>
      <p:sp>
        <p:nvSpPr>
          <p:cNvPr id="3" name="Content Placeholder 2">
            <a:extLst>
              <a:ext uri="{FF2B5EF4-FFF2-40B4-BE49-F238E27FC236}">
                <a16:creationId xmlns:a16="http://schemas.microsoft.com/office/drawing/2014/main" id="{8E0064F9-153F-5281-74AB-9D2442E244B8}"/>
              </a:ext>
            </a:extLst>
          </p:cNvPr>
          <p:cNvSpPr>
            <a:spLocks noGrp="1"/>
          </p:cNvSpPr>
          <p:nvPr>
            <p:ph idx="1"/>
          </p:nvPr>
        </p:nvSpPr>
        <p:spPr/>
        <p:txBody>
          <a:bodyPr/>
          <a:lstStyle/>
          <a:p>
            <a:r>
              <a:rPr lang="en-US" dirty="0"/>
              <a:t>Snowball Whitepaper: </a:t>
            </a:r>
            <a:r>
              <a:rPr lang="en-US" dirty="0">
                <a:hlinkClick r:id="rId2"/>
              </a:rPr>
              <a:t>https://assets.website-files.com/5d80307810123f5ffbb34d6e/6009805681b416f34dcae012_Avalanche%20Consensus%20Whitepaper.pdf</a:t>
            </a:r>
            <a:endParaRPr lang="en-US" dirty="0"/>
          </a:p>
          <a:p>
            <a:r>
              <a:rPr lang="en-US" dirty="0" err="1"/>
              <a:t>gRPC</a:t>
            </a:r>
            <a:r>
              <a:rPr lang="en-US" dirty="0"/>
              <a:t> Documentation: </a:t>
            </a:r>
            <a:r>
              <a:rPr lang="en-US" dirty="0">
                <a:hlinkClick r:id="rId3"/>
              </a:rPr>
              <a:t>https://grpc.io/docs/languages/cpp/quickstart/</a:t>
            </a:r>
            <a:endParaRPr lang="en-US" dirty="0"/>
          </a:p>
          <a:p>
            <a:r>
              <a:rPr lang="en-US" dirty="0"/>
              <a:t>Docker Documentation: </a:t>
            </a:r>
            <a:r>
              <a:rPr lang="en-US" dirty="0">
                <a:hlinkClick r:id="rId4"/>
              </a:rPr>
              <a:t>https://docs.docker.com/</a:t>
            </a:r>
            <a:endParaRPr lang="en-US" dirty="0"/>
          </a:p>
          <a:p>
            <a:r>
              <a:rPr lang="en-US" dirty="0" err="1"/>
              <a:t>etcd</a:t>
            </a:r>
            <a:r>
              <a:rPr lang="en-US" dirty="0"/>
              <a:t> Documentation: </a:t>
            </a:r>
            <a:r>
              <a:rPr lang="en-US" dirty="0">
                <a:hlinkClick r:id="rId5"/>
              </a:rPr>
              <a:t>https://etcd.io/docs/v3.5/</a:t>
            </a:r>
            <a:endParaRPr lang="en-US" dirty="0"/>
          </a:p>
          <a:p>
            <a:pPr marL="0" indent="0">
              <a:buNone/>
            </a:pPr>
            <a:endParaRPr lang="en-US" dirty="0"/>
          </a:p>
        </p:txBody>
      </p:sp>
    </p:spTree>
    <p:extLst>
      <p:ext uri="{BB962C8B-B14F-4D97-AF65-F5344CB8AC3E}">
        <p14:creationId xmlns:p14="http://schemas.microsoft.com/office/powerpoint/2010/main" val="405766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F0C3-C8A8-3514-82D7-34D9E23BFB41}"/>
              </a:ext>
            </a:extLst>
          </p:cNvPr>
          <p:cNvSpPr>
            <a:spLocks noGrp="1"/>
          </p:cNvSpPr>
          <p:nvPr>
            <p:ph type="title"/>
          </p:nvPr>
        </p:nvSpPr>
        <p:spPr/>
        <p:txBody>
          <a:bodyPr/>
          <a:lstStyle/>
          <a:p>
            <a:r>
              <a:rPr lang="en-US" dirty="0"/>
              <a:t>What We Did</a:t>
            </a:r>
            <a:endParaRPr lang="en-IL" dirty="0"/>
          </a:p>
        </p:txBody>
      </p:sp>
      <p:sp>
        <p:nvSpPr>
          <p:cNvPr id="3" name="Content Placeholder 2">
            <a:extLst>
              <a:ext uri="{FF2B5EF4-FFF2-40B4-BE49-F238E27FC236}">
                <a16:creationId xmlns:a16="http://schemas.microsoft.com/office/drawing/2014/main" id="{2068B9F6-BDA6-364C-B559-84C78468761F}"/>
              </a:ext>
            </a:extLst>
          </p:cNvPr>
          <p:cNvSpPr>
            <a:spLocks noGrp="1"/>
          </p:cNvSpPr>
          <p:nvPr>
            <p:ph idx="1"/>
          </p:nvPr>
        </p:nvSpPr>
        <p:spPr/>
        <p:txBody>
          <a:bodyPr/>
          <a:lstStyle/>
          <a:p>
            <a:r>
              <a:rPr lang="en-US" dirty="0"/>
              <a:t>In this project we have implemented a byzantine fault tolerant consensus algorithm named Snowball made by a blockchain platform called Avalanche.</a:t>
            </a:r>
          </a:p>
          <a:p>
            <a:r>
              <a:rPr lang="en-US" dirty="0"/>
              <a:t>We have implemented the algorithm in C++, using several tools and components to aid us in creating a distributed system and communicating within the cluster.</a:t>
            </a:r>
          </a:p>
          <a:p>
            <a:r>
              <a:rPr lang="en-US" dirty="0"/>
              <a:t>The main tools and libraries we have used are:</a:t>
            </a:r>
          </a:p>
          <a:p>
            <a:pPr marL="457200" indent="-457200">
              <a:buAutoNum type="arabicPeriod"/>
            </a:pPr>
            <a:r>
              <a:rPr lang="en-US" dirty="0" err="1"/>
              <a:t>gRPC</a:t>
            </a:r>
            <a:endParaRPr lang="en-US" dirty="0"/>
          </a:p>
          <a:p>
            <a:pPr marL="457200" indent="-457200">
              <a:buAutoNum type="arabicPeriod"/>
            </a:pPr>
            <a:r>
              <a:rPr lang="en-US" dirty="0"/>
              <a:t>Docker</a:t>
            </a:r>
          </a:p>
          <a:p>
            <a:pPr marL="457200" indent="-457200">
              <a:buAutoNum type="arabicPeriod"/>
            </a:pPr>
            <a:r>
              <a:rPr lang="en-US" dirty="0" err="1"/>
              <a:t>etcd</a:t>
            </a:r>
            <a:endParaRPr lang="en-IL" dirty="0"/>
          </a:p>
        </p:txBody>
      </p:sp>
    </p:spTree>
    <p:extLst>
      <p:ext uri="{BB962C8B-B14F-4D97-AF65-F5344CB8AC3E}">
        <p14:creationId xmlns:p14="http://schemas.microsoft.com/office/powerpoint/2010/main" val="356453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23BD-5F0C-B485-721D-00FF21C3D71C}"/>
              </a:ext>
            </a:extLst>
          </p:cNvPr>
          <p:cNvSpPr>
            <a:spLocks noGrp="1"/>
          </p:cNvSpPr>
          <p:nvPr>
            <p:ph type="title"/>
          </p:nvPr>
        </p:nvSpPr>
        <p:spPr/>
        <p:txBody>
          <a:bodyPr/>
          <a:lstStyle/>
          <a:p>
            <a:r>
              <a:rPr lang="en-US" dirty="0"/>
              <a:t>About Snowball</a:t>
            </a:r>
            <a:endParaRPr lang="en-IL" dirty="0"/>
          </a:p>
        </p:txBody>
      </p:sp>
      <p:sp>
        <p:nvSpPr>
          <p:cNvPr id="3" name="Content Placeholder 2">
            <a:extLst>
              <a:ext uri="{FF2B5EF4-FFF2-40B4-BE49-F238E27FC236}">
                <a16:creationId xmlns:a16="http://schemas.microsoft.com/office/drawing/2014/main" id="{AC49CC26-4C50-5D78-42C1-83353E97DF52}"/>
              </a:ext>
            </a:extLst>
          </p:cNvPr>
          <p:cNvSpPr>
            <a:spLocks noGrp="1"/>
          </p:cNvSpPr>
          <p:nvPr>
            <p:ph idx="1"/>
          </p:nvPr>
        </p:nvSpPr>
        <p:spPr/>
        <p:txBody>
          <a:bodyPr/>
          <a:lstStyle/>
          <a:p>
            <a:r>
              <a:rPr lang="en-US" dirty="0"/>
              <a:t>Snowball is a consensus algorithm used for a proof-of-stake blockchain. It is the last stage of an evolution of protocols called the Snow Family Protocol.</a:t>
            </a:r>
          </a:p>
          <a:p>
            <a:r>
              <a:rPr lang="en-US" dirty="0"/>
              <a:t>Some key properties of Snowball:</a:t>
            </a:r>
          </a:p>
          <a:p>
            <a:pPr marL="457200" indent="-457200">
              <a:buAutoNum type="arabicPeriod"/>
            </a:pPr>
            <a:r>
              <a:rPr lang="en-US" dirty="0"/>
              <a:t>No node processes more than a logarithmic number of bits in the number of total nodes, unlike traditional consensus protocols where one or more nodes typically process a linear number of bits.</a:t>
            </a:r>
          </a:p>
          <a:p>
            <a:pPr marL="457200" indent="-457200">
              <a:buAutoNum type="arabicPeriod"/>
            </a:pPr>
            <a:r>
              <a:rPr lang="en-US" dirty="0"/>
              <a:t>Snowball guarantees, in high probability, safety against the presence of Byzantine nodes while maintaining high throughput and scalability.</a:t>
            </a:r>
          </a:p>
          <a:p>
            <a:pPr marL="457200" indent="-457200">
              <a:buAutoNum type="arabicPeriod"/>
            </a:pPr>
            <a:r>
              <a:rPr lang="en-US" dirty="0"/>
              <a:t>Snowball does not require accurate knowledge of all the participating nodes.</a:t>
            </a:r>
            <a:endParaRPr lang="en-IL" dirty="0"/>
          </a:p>
        </p:txBody>
      </p:sp>
    </p:spTree>
    <p:extLst>
      <p:ext uri="{BB962C8B-B14F-4D97-AF65-F5344CB8AC3E}">
        <p14:creationId xmlns:p14="http://schemas.microsoft.com/office/powerpoint/2010/main" val="160737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B176-96B8-63B4-517B-D656BAB9DF00}"/>
              </a:ext>
            </a:extLst>
          </p:cNvPr>
          <p:cNvSpPr>
            <a:spLocks noGrp="1"/>
          </p:cNvSpPr>
          <p:nvPr>
            <p:ph type="title"/>
          </p:nvPr>
        </p:nvSpPr>
        <p:spPr/>
        <p:txBody>
          <a:bodyPr/>
          <a:lstStyle/>
          <a:p>
            <a:r>
              <a:rPr lang="en-US" dirty="0"/>
              <a:t>Safety and Liveness</a:t>
            </a:r>
            <a:endParaRPr lang="en-IL" dirty="0"/>
          </a:p>
        </p:txBody>
      </p:sp>
      <p:sp>
        <p:nvSpPr>
          <p:cNvPr id="3" name="Content Placeholder 2">
            <a:extLst>
              <a:ext uri="{FF2B5EF4-FFF2-40B4-BE49-F238E27FC236}">
                <a16:creationId xmlns:a16="http://schemas.microsoft.com/office/drawing/2014/main" id="{BC2BA006-0D10-939E-0A04-21A99D80F5EA}"/>
              </a:ext>
            </a:extLst>
          </p:cNvPr>
          <p:cNvSpPr>
            <a:spLocks noGrp="1"/>
          </p:cNvSpPr>
          <p:nvPr>
            <p:ph idx="1"/>
          </p:nvPr>
        </p:nvSpPr>
        <p:spPr/>
        <p:txBody>
          <a:bodyPr/>
          <a:lstStyle/>
          <a:p>
            <a:r>
              <a:rPr lang="en-US" dirty="0"/>
              <a:t>The Snowball protocol provides the following guarantees:</a:t>
            </a:r>
          </a:p>
          <a:p>
            <a:pPr marL="457200" indent="-457200">
              <a:buAutoNum type="arabicPeriod"/>
            </a:pPr>
            <a:r>
              <a:rPr lang="en-US" dirty="0"/>
              <a:t>Safety: </a:t>
            </a:r>
            <a:r>
              <a:rPr lang="en-GB" dirty="0"/>
              <a:t> When decisions are made by any two correct nodes, they decide on conflicting transactions with negligible</a:t>
            </a:r>
            <a:r>
              <a:rPr lang="en-US" dirty="0"/>
              <a:t> probability (≤ </a:t>
            </a:r>
            <a:r>
              <a:rPr lang="el-GR" dirty="0"/>
              <a:t>ε).</a:t>
            </a:r>
            <a:endParaRPr lang="en-US" dirty="0"/>
          </a:p>
          <a:p>
            <a:pPr marL="457200" indent="-457200">
              <a:buAutoNum type="arabicPeriod"/>
            </a:pPr>
            <a:r>
              <a:rPr lang="en-US" dirty="0"/>
              <a:t>Liveness (Upper Bound): </a:t>
            </a:r>
            <a:r>
              <a:rPr lang="en-GB" dirty="0"/>
              <a:t>Snow protocols terminate with a strictly positive probability within </a:t>
            </a:r>
            <a:r>
              <a:rPr lang="en-GB" dirty="0" err="1"/>
              <a:t>tmax</a:t>
            </a:r>
            <a:r>
              <a:rPr lang="en-GB" dirty="0"/>
              <a:t> rounds.</a:t>
            </a:r>
          </a:p>
          <a:p>
            <a:pPr marL="457200" indent="-457200">
              <a:buAutoNum type="arabicPeriod"/>
            </a:pPr>
            <a:r>
              <a:rPr lang="en-GB" dirty="0"/>
              <a:t>Liveness (Lower Bound): If the number of byzantine nodes is ≤ O( √ n), then the protocol terminates with high probability (≥ 1−ε) in O(</a:t>
            </a:r>
            <a:r>
              <a:rPr lang="en-GB" dirty="0" err="1"/>
              <a:t>logn</a:t>
            </a:r>
            <a:r>
              <a:rPr lang="en-GB" dirty="0"/>
              <a:t>) rounds.</a:t>
            </a:r>
            <a:endParaRPr lang="en-IL" dirty="0"/>
          </a:p>
        </p:txBody>
      </p:sp>
    </p:spTree>
    <p:extLst>
      <p:ext uri="{BB962C8B-B14F-4D97-AF65-F5344CB8AC3E}">
        <p14:creationId xmlns:p14="http://schemas.microsoft.com/office/powerpoint/2010/main" val="33031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5C72-A23E-F028-3F5F-9761B102027A}"/>
              </a:ext>
            </a:extLst>
          </p:cNvPr>
          <p:cNvSpPr>
            <a:spLocks noGrp="1"/>
          </p:cNvSpPr>
          <p:nvPr>
            <p:ph type="title"/>
          </p:nvPr>
        </p:nvSpPr>
        <p:spPr/>
        <p:txBody>
          <a:bodyPr/>
          <a:lstStyle/>
          <a:p>
            <a:r>
              <a:rPr lang="en-US" dirty="0"/>
              <a:t>The Snowball Algorithm</a:t>
            </a:r>
            <a:endParaRPr lang="en-IL" dirty="0"/>
          </a:p>
        </p:txBody>
      </p:sp>
      <p:pic>
        <p:nvPicPr>
          <p:cNvPr id="5" name="Content Placeholder 4">
            <a:extLst>
              <a:ext uri="{FF2B5EF4-FFF2-40B4-BE49-F238E27FC236}">
                <a16:creationId xmlns:a16="http://schemas.microsoft.com/office/drawing/2014/main" id="{4E512455-3C0D-81B2-5BB0-23629358A732}"/>
              </a:ext>
            </a:extLst>
          </p:cNvPr>
          <p:cNvPicPr>
            <a:picLocks noGrp="1" noChangeAspect="1"/>
          </p:cNvPicPr>
          <p:nvPr>
            <p:ph idx="1"/>
          </p:nvPr>
        </p:nvPicPr>
        <p:blipFill>
          <a:blip r:embed="rId2"/>
          <a:stretch>
            <a:fillRect/>
          </a:stretch>
        </p:blipFill>
        <p:spPr>
          <a:xfrm>
            <a:off x="4930140" y="716280"/>
            <a:ext cx="4739622" cy="5003803"/>
          </a:xfrm>
        </p:spPr>
      </p:pic>
    </p:spTree>
    <p:extLst>
      <p:ext uri="{BB962C8B-B14F-4D97-AF65-F5344CB8AC3E}">
        <p14:creationId xmlns:p14="http://schemas.microsoft.com/office/powerpoint/2010/main" val="5833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CBF1-C081-4C5A-E262-5FF1C91FC2FF}"/>
              </a:ext>
            </a:extLst>
          </p:cNvPr>
          <p:cNvSpPr>
            <a:spLocks noGrp="1"/>
          </p:cNvSpPr>
          <p:nvPr>
            <p:ph type="title"/>
          </p:nvPr>
        </p:nvSpPr>
        <p:spPr/>
        <p:txBody>
          <a:bodyPr/>
          <a:lstStyle/>
          <a:p>
            <a:r>
              <a:rPr lang="en-US" dirty="0"/>
              <a:t>Our Journey to Achieving a Full Distributed System</a:t>
            </a:r>
            <a:endParaRPr lang="en-IL" dirty="0"/>
          </a:p>
        </p:txBody>
      </p:sp>
      <p:sp>
        <p:nvSpPr>
          <p:cNvPr id="3" name="Content Placeholder 2">
            <a:extLst>
              <a:ext uri="{FF2B5EF4-FFF2-40B4-BE49-F238E27FC236}">
                <a16:creationId xmlns:a16="http://schemas.microsoft.com/office/drawing/2014/main" id="{ED617DF1-F992-917C-4A93-94A13C169DFF}"/>
              </a:ext>
            </a:extLst>
          </p:cNvPr>
          <p:cNvSpPr>
            <a:spLocks noGrp="1"/>
          </p:cNvSpPr>
          <p:nvPr>
            <p:ph idx="1"/>
          </p:nvPr>
        </p:nvSpPr>
        <p:spPr/>
        <p:txBody>
          <a:bodyPr>
            <a:normAutofit fontScale="92500" lnSpcReduction="20000"/>
          </a:bodyPr>
          <a:lstStyle/>
          <a:p>
            <a:pPr marL="457200" indent="-457200">
              <a:buAutoNum type="arabicPeriod"/>
            </a:pPr>
            <a:r>
              <a:rPr lang="en-US" dirty="0"/>
              <a:t>Started with learning about and getting familiar with </a:t>
            </a:r>
            <a:r>
              <a:rPr lang="en-US" dirty="0" err="1"/>
              <a:t>gRPC</a:t>
            </a:r>
            <a:r>
              <a:rPr lang="en-US" dirty="0"/>
              <a:t>, which is a cross platform RPC (Remote Procedure Call) framework made by Google.</a:t>
            </a:r>
          </a:p>
          <a:p>
            <a:pPr marL="457200" indent="-457200">
              <a:buAutoNum type="arabicPeriod"/>
            </a:pPr>
            <a:r>
              <a:rPr lang="en-US" dirty="0"/>
              <a:t>At first, simulated each node by a different process on our local machines, we used constant port numbers and localhost as the address for each node. We used files on our machines’ filesystem to pass the start parameters to each node and when each node finished its run, it wrote out its decision to a file, and we had a script that counted the number of lines in that file to determine if all the nodes finished.</a:t>
            </a:r>
          </a:p>
          <a:p>
            <a:pPr marL="457200" indent="-457200">
              <a:buAutoNum type="arabicPeriod"/>
            </a:pPr>
            <a:r>
              <a:rPr lang="en-US" dirty="0"/>
              <a:t>We then added a coordinator process that awaits all nodes to be ready, and then signaling them to start. But we still relied on our local filesystem and our local machine’s ports and IP.</a:t>
            </a:r>
          </a:p>
          <a:p>
            <a:pPr marL="457200" indent="-457200">
              <a:buAutoNum type="arabicPeriod"/>
            </a:pPr>
            <a:r>
              <a:rPr lang="en-US" dirty="0"/>
              <a:t>We used a docker container to simulate each node, had them all be part of the same network, while having a single </a:t>
            </a:r>
            <a:r>
              <a:rPr lang="en-US" dirty="0" err="1"/>
              <a:t>etcd</a:t>
            </a:r>
            <a:r>
              <a:rPr lang="en-US" dirty="0"/>
              <a:t> server as the coordinator: When each node was ready, it inserted its address (IP and port) into the </a:t>
            </a:r>
            <a:r>
              <a:rPr lang="en-US" dirty="0" err="1"/>
              <a:t>etcd</a:t>
            </a:r>
            <a:r>
              <a:rPr lang="en-US" dirty="0"/>
              <a:t> node, and the nodes queried the server for the number of nodes that are ready.</a:t>
            </a:r>
            <a:br>
              <a:rPr lang="en-US" dirty="0"/>
            </a:br>
            <a:r>
              <a:rPr lang="en-US" dirty="0"/>
              <a:t>When a node finishes, it writes its final decision and finish time to the </a:t>
            </a:r>
            <a:r>
              <a:rPr lang="en-US" dirty="0" err="1"/>
              <a:t>etcd</a:t>
            </a:r>
            <a:r>
              <a:rPr lang="en-US" dirty="0"/>
              <a:t> server.</a:t>
            </a:r>
            <a:br>
              <a:rPr lang="en-US" dirty="0"/>
            </a:br>
            <a:br>
              <a:rPr lang="en-US" dirty="0"/>
            </a:br>
            <a:r>
              <a:rPr lang="en-US" dirty="0"/>
              <a:t>With that we got rid of all reliance on our local machine’s resources.</a:t>
            </a:r>
          </a:p>
          <a:p>
            <a:pPr marL="0" indent="0">
              <a:buNone/>
            </a:pPr>
            <a:endParaRPr lang="en-IL" dirty="0"/>
          </a:p>
        </p:txBody>
      </p:sp>
    </p:spTree>
    <p:extLst>
      <p:ext uri="{BB962C8B-B14F-4D97-AF65-F5344CB8AC3E}">
        <p14:creationId xmlns:p14="http://schemas.microsoft.com/office/powerpoint/2010/main" val="12005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C695-9ABE-1110-0EAA-931E3EF3753F}"/>
              </a:ext>
            </a:extLst>
          </p:cNvPr>
          <p:cNvSpPr>
            <a:spLocks noGrp="1"/>
          </p:cNvSpPr>
          <p:nvPr>
            <p:ph type="title"/>
          </p:nvPr>
        </p:nvSpPr>
        <p:spPr/>
        <p:txBody>
          <a:bodyPr/>
          <a:lstStyle/>
          <a:p>
            <a:r>
              <a:rPr lang="en-US" dirty="0"/>
              <a:t>Additional Notes</a:t>
            </a:r>
            <a:endParaRPr lang="en-IL" dirty="0"/>
          </a:p>
        </p:txBody>
      </p:sp>
      <p:sp>
        <p:nvSpPr>
          <p:cNvPr id="3" name="Content Placeholder 2">
            <a:extLst>
              <a:ext uri="{FF2B5EF4-FFF2-40B4-BE49-F238E27FC236}">
                <a16:creationId xmlns:a16="http://schemas.microsoft.com/office/drawing/2014/main" id="{BEF5104D-F9DC-2389-7D16-A4DDADC3E292}"/>
              </a:ext>
            </a:extLst>
          </p:cNvPr>
          <p:cNvSpPr>
            <a:spLocks noGrp="1"/>
          </p:cNvSpPr>
          <p:nvPr>
            <p:ph idx="1"/>
          </p:nvPr>
        </p:nvSpPr>
        <p:spPr/>
        <p:txBody>
          <a:bodyPr/>
          <a:lstStyle/>
          <a:p>
            <a:r>
              <a:rPr lang="en-US" dirty="0"/>
              <a:t>The byzantine nodes in our system can behave in two ways:</a:t>
            </a:r>
            <a:br>
              <a:rPr lang="en-US" dirty="0"/>
            </a:br>
            <a:r>
              <a:rPr lang="en-US" dirty="0"/>
              <a:t>1. When getting a request for a color, reply with the other color, simulating a node that’s deliberately trying to sabotage our protocol.</a:t>
            </a:r>
            <a:br>
              <a:rPr lang="en-US" dirty="0"/>
            </a:br>
            <a:r>
              <a:rPr lang="en-US" dirty="0"/>
              <a:t>2. When getting a request, reply with an empty string, thus simulating a faulty node.</a:t>
            </a:r>
          </a:p>
          <a:p>
            <a:r>
              <a:rPr lang="en-US" dirty="0"/>
              <a:t>Our RPC communication is asynchronous.</a:t>
            </a:r>
          </a:p>
        </p:txBody>
      </p:sp>
    </p:spTree>
    <p:extLst>
      <p:ext uri="{BB962C8B-B14F-4D97-AF65-F5344CB8AC3E}">
        <p14:creationId xmlns:p14="http://schemas.microsoft.com/office/powerpoint/2010/main" val="50727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A9CD-DF69-2FE9-676B-65C5030A2059}"/>
              </a:ext>
            </a:extLst>
          </p:cNvPr>
          <p:cNvSpPr>
            <a:spLocks noGrp="1"/>
          </p:cNvSpPr>
          <p:nvPr>
            <p:ph type="title"/>
          </p:nvPr>
        </p:nvSpPr>
        <p:spPr>
          <a:xfrm>
            <a:off x="252918" y="1123837"/>
            <a:ext cx="3099882" cy="4601183"/>
          </a:xfrm>
        </p:spPr>
        <p:txBody>
          <a:bodyPr/>
          <a:lstStyle/>
          <a:p>
            <a:r>
              <a:rPr lang="en-US" dirty="0"/>
              <a:t>Measurements: Variable Cluster Size (n)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75F9A1-2AC6-D8D3-A34A-87E66018D321}"/>
                  </a:ext>
                </a:extLst>
              </p:cNvPr>
              <p:cNvSpPr>
                <a:spLocks noGrp="1"/>
              </p:cNvSpPr>
              <p:nvPr>
                <p:ph idx="1"/>
              </p:nvPr>
            </p:nvSpPr>
            <p:spPr>
              <a:xfrm>
                <a:off x="3869268" y="864108"/>
                <a:ext cx="7315200" cy="98755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=0.4</m:t>
                      </m:r>
                      <m:r>
                        <a:rPr lang="en-US" sz="1600" b="0" i="1" smtClean="0">
                          <a:latin typeface="Cambria Math" panose="02040503050406030204" pitchFamily="18" charset="0"/>
                        </a:rPr>
                        <m:t>𝑛</m:t>
                      </m:r>
                      <m:r>
                        <a:rPr lang="en-US" sz="1600" b="0" i="1" smtClean="0">
                          <a:latin typeface="Cambria Math" panose="02040503050406030204" pitchFamily="18" charset="0"/>
                        </a:rPr>
                        <m:t>, </m:t>
                      </m:r>
                      <m:r>
                        <a:rPr lang="en-US" sz="1600" b="0" i="1" smtClean="0">
                          <a:latin typeface="Cambria Math" panose="02040503050406030204" pitchFamily="18" charset="0"/>
                        </a:rPr>
                        <m:t>𝛼</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+1, </m:t>
                      </m:r>
                      <m:r>
                        <a:rPr lang="en-US" sz="1600" b="0" i="1" smtClean="0">
                          <a:latin typeface="Cambria Math" panose="02040503050406030204" pitchFamily="18" charset="0"/>
                        </a:rPr>
                        <m:t>𝛽</m:t>
                      </m:r>
                      <m:r>
                        <a:rPr lang="en-US" sz="1600" b="0" i="1" smtClean="0">
                          <a:latin typeface="Cambria Math" panose="02040503050406030204" pitchFamily="18" charset="0"/>
                        </a:rPr>
                        <m:t>=3,</m:t>
                      </m:r>
                      <m:r>
                        <a:rPr lang="en-US" sz="1600" b="0" i="1" smtClean="0">
                          <a:latin typeface="Cambria Math" panose="02040503050406030204" pitchFamily="18" charset="0"/>
                        </a:rPr>
                        <m:t>𝑏𝑦𝑧𝑎𝑛𝑡𝑖𝑛𝑒𝑠</m:t>
                      </m:r>
                      <m:r>
                        <a:rPr lang="en-US" sz="1600" b="0" i="1" smtClean="0">
                          <a:latin typeface="Cambria Math" panose="02040503050406030204" pitchFamily="18" charset="0"/>
                        </a:rPr>
                        <m:t>=0.1</m:t>
                      </m:r>
                      <m:r>
                        <a:rPr lang="en-US" sz="1600" b="0" i="1" smtClean="0">
                          <a:latin typeface="Cambria Math" panose="02040503050406030204" pitchFamily="18" charset="0"/>
                        </a:rPr>
                        <m:t>𝑛</m:t>
                      </m:r>
                      <m:r>
                        <a:rPr lang="en-US" sz="1600" b="0" i="1" smtClean="0">
                          <a:latin typeface="Cambria Math" panose="02040503050406030204" pitchFamily="18" charset="0"/>
                        </a:rPr>
                        <m:t>+1,</m:t>
                      </m:r>
                    </m:oMath>
                  </m:oMathPara>
                </a14:m>
                <a:endParaRPr lang="en-US" sz="16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𝑟𝑒𝑑𝑠</m:t>
                      </m:r>
                      <m:r>
                        <a:rPr lang="en-US" sz="1600" b="0" i="1" smtClean="0">
                          <a:latin typeface="Cambria Math" panose="02040503050406030204" pitchFamily="18" charset="0"/>
                        </a:rPr>
                        <m:t>=0.4</m:t>
                      </m:r>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𝑏𝑙𝑢𝑒𝑠</m:t>
                      </m:r>
                      <m:r>
                        <a:rPr lang="en-US" sz="1600" b="0" i="1" smtClean="0">
                          <a:latin typeface="Cambria Math" panose="02040503050406030204" pitchFamily="18" charset="0"/>
                        </a:rPr>
                        <m:t>=0.5</m:t>
                      </m:r>
                      <m:r>
                        <a:rPr lang="en-US" sz="1600" b="0" i="1" smtClean="0">
                          <a:latin typeface="Cambria Math" panose="02040503050406030204" pitchFamily="18" charset="0"/>
                        </a:rPr>
                        <m:t>𝑛</m:t>
                      </m:r>
                      <m:r>
                        <a:rPr lang="en-US" sz="1600" b="0" i="1" smtClean="0">
                          <a:latin typeface="Cambria Math" panose="02040503050406030204" pitchFamily="18" charset="0"/>
                        </a:rPr>
                        <m:t>, </m:t>
                      </m:r>
                      <m:r>
                        <a:rPr lang="en-US" sz="1600" b="0" i="1" smtClean="0">
                          <a:latin typeface="Cambria Math" panose="02040503050406030204" pitchFamily="18" charset="0"/>
                        </a:rPr>
                        <m:t>𝑢𝑛𝑐𝑜𝑙𝑜𝑟𝑒𝑑</m:t>
                      </m:r>
                      <m:r>
                        <a:rPr lang="en-US" sz="1600" b="0" i="1" smtClean="0">
                          <a:latin typeface="Cambria Math" panose="02040503050406030204" pitchFamily="18" charset="0"/>
                        </a:rPr>
                        <m:t>=0.1</m:t>
                      </m:r>
                      <m:r>
                        <a:rPr lang="en-US" sz="1600" b="0" i="1" smtClean="0">
                          <a:latin typeface="Cambria Math" panose="02040503050406030204" pitchFamily="18" charset="0"/>
                        </a:rPr>
                        <m:t>𝑛</m:t>
                      </m:r>
                    </m:oMath>
                  </m:oMathPara>
                </a14:m>
                <a:endParaRPr lang="en-IL" sz="1600" dirty="0"/>
              </a:p>
            </p:txBody>
          </p:sp>
        </mc:Choice>
        <mc:Fallback xmlns="">
          <p:sp>
            <p:nvSpPr>
              <p:cNvPr id="3" name="Content Placeholder 2">
                <a:extLst>
                  <a:ext uri="{FF2B5EF4-FFF2-40B4-BE49-F238E27FC236}">
                    <a16:creationId xmlns:a16="http://schemas.microsoft.com/office/drawing/2014/main" id="{4D75F9A1-2AC6-D8D3-A34A-87E66018D321}"/>
                  </a:ext>
                </a:extLst>
              </p:cNvPr>
              <p:cNvSpPr>
                <a:spLocks noGrp="1" noRot="1" noChangeAspect="1" noMove="1" noResize="1" noEditPoints="1" noAdjustHandles="1" noChangeArrowheads="1" noChangeShapeType="1" noTextEdit="1"/>
              </p:cNvSpPr>
              <p:nvPr>
                <p:ph idx="1"/>
              </p:nvPr>
            </p:nvSpPr>
            <p:spPr>
              <a:xfrm>
                <a:off x="3869268" y="864108"/>
                <a:ext cx="7315200" cy="987552"/>
              </a:xfrm>
              <a:blipFill>
                <a:blip r:embed="rId2"/>
                <a:stretch>
                  <a:fillRect/>
                </a:stretch>
              </a:blipFill>
            </p:spPr>
            <p:txBody>
              <a:bodyPr/>
              <a:lstStyle/>
              <a:p>
                <a:r>
                  <a:rPr lang="en-IL">
                    <a:noFill/>
                  </a:rPr>
                  <a:t> </a:t>
                </a:r>
              </a:p>
            </p:txBody>
          </p:sp>
        </mc:Fallback>
      </mc:AlternateContent>
      <p:pic>
        <p:nvPicPr>
          <p:cNvPr id="2050" name="Picture 2" descr="No description available.">
            <a:extLst>
              <a:ext uri="{FF2B5EF4-FFF2-40B4-BE49-F238E27FC236}">
                <a16:creationId xmlns:a16="http://schemas.microsoft.com/office/drawing/2014/main" id="{1829F556-9061-C6B8-DB58-D22D450C7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1851660"/>
            <a:ext cx="7683817" cy="387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27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362</TotalTime>
  <Words>1544</Words>
  <Application>Microsoft Macintosh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Cambria Math</vt:lpstr>
      <vt:lpstr>Corbel</vt:lpstr>
      <vt:lpstr>Wingdings 2</vt:lpstr>
      <vt:lpstr>Frame</vt:lpstr>
      <vt:lpstr>Project in Distributed and Parallel Programming</vt:lpstr>
      <vt:lpstr>Github Repo</vt:lpstr>
      <vt:lpstr>What We Did</vt:lpstr>
      <vt:lpstr>About Snowball</vt:lpstr>
      <vt:lpstr>Safety and Liveness</vt:lpstr>
      <vt:lpstr>The Snowball Algorithm</vt:lpstr>
      <vt:lpstr>Our Journey to Achieving a Full Distributed System</vt:lpstr>
      <vt:lpstr>Additional Notes</vt:lpstr>
      <vt:lpstr>Measurements: Variable Cluster Size (n)</vt:lpstr>
      <vt:lpstr>Insights From Last Slide</vt:lpstr>
      <vt:lpstr>Measurements: Variable Sample Size (k)  </vt:lpstr>
      <vt:lpstr>Insights From Last Slide</vt:lpstr>
      <vt:lpstr>Measurements: Variable Alpha Value</vt:lpstr>
      <vt:lpstr>Insights From Last Slide</vt:lpstr>
      <vt:lpstr>Measurments: Variable Beta</vt:lpstr>
      <vt:lpstr>Insights From Last Slide</vt:lpstr>
      <vt:lpstr>Measurements: Variable Starting State</vt:lpstr>
      <vt:lpstr>Insights From Last Slide</vt:lpstr>
      <vt:lpstr>Measurements: Variable Byzantine Nodes</vt:lpstr>
      <vt:lpstr>Insights From Last Slide</vt:lpstr>
      <vt:lpstr>Possible Improvements to Our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 Distributed and Parallel Programming</dc:title>
  <dc:creator>Layana Bshara</dc:creator>
  <cp:lastModifiedBy>Sari Abed</cp:lastModifiedBy>
  <cp:revision>9</cp:revision>
  <dcterms:created xsi:type="dcterms:W3CDTF">2022-12-21T17:10:44Z</dcterms:created>
  <dcterms:modified xsi:type="dcterms:W3CDTF">2022-12-23T18:18:32Z</dcterms:modified>
</cp:coreProperties>
</file>