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66" r:id="rId7"/>
    <p:sldId id="267" r:id="rId8"/>
    <p:sldId id="261" r:id="rId9"/>
    <p:sldId id="264" r:id="rId10"/>
    <p:sldId id="265" r:id="rId11"/>
    <p:sldId id="269" r:id="rId12"/>
    <p:sldId id="270" r:id="rId13"/>
    <p:sldId id="259" r:id="rId14"/>
    <p:sldId id="273" r:id="rId15"/>
    <p:sldId id="277" r:id="rId16"/>
    <p:sldId id="271" r:id="rId17"/>
    <p:sldId id="274" r:id="rId18"/>
    <p:sldId id="260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9FF4-9AEC-42EF-BBF6-A8BF4FF17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D59FF-967D-4E7A-937F-0C3CD5921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D9F0A-6169-4C59-AB63-6D9A5E2A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7062-3394-47D5-B8DF-4ACD89BF0A7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9A11D-F851-4C05-A006-41ED4547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CB80B-E9D2-4E1D-8EBC-318CD96B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8256-3F98-4A95-AA91-279E6F69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BDA-CBD9-4C7B-B7A5-C7424318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721A9-C281-4D94-BBD4-67D430233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CD05-F447-416D-938F-49552B37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7062-3394-47D5-B8DF-4ACD89BF0A7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7DF6-E498-4BCA-B92B-A2F16768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0FE6-085B-47B6-A4A8-6BB76F74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8256-3F98-4A95-AA91-279E6F69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7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66CE3-9208-4F4D-8A15-DF2B92017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0421B-10F3-43AA-8D29-706706016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D443A-6B65-43DA-9163-784E88C8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7062-3394-47D5-B8DF-4ACD89BF0A7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9E2F-345A-4222-86CA-51033E26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6553-3BCC-47A5-B792-111D4941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8256-3F98-4A95-AA91-279E6F69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3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5946-1996-45AD-B800-2C8FBF84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A3C1-BD54-4B0B-A8C2-3AA8886D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CCCE3-3A72-41CF-AEEB-5C87F3EE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7062-3394-47D5-B8DF-4ACD89BF0A7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BF96B-3845-4400-BD71-1BA543E3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B7151-0E53-49DB-98F4-0CA0FBAC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8256-3F98-4A95-AA91-279E6F69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8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6B83-1EC0-41B0-9BFC-116A41CA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D290F-D9D5-4387-81A4-6FB40834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5743D-D369-4CCD-BBE9-251D57FD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7062-3394-47D5-B8DF-4ACD89BF0A7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65A6-D582-4479-8269-56445BDA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397E-96C4-4347-AA6B-64B7F8B4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8256-3F98-4A95-AA91-279E6F69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7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8DE8-679A-44BB-9176-5780F2A2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08B8-6898-4451-B28A-F7A8EE1C5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683FF-74E9-4A25-B526-5D9D610D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920C0-82DD-46B0-8AE4-74777777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7062-3394-47D5-B8DF-4ACD89BF0A7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279D6-6F20-4A15-9AF3-02D46DFE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7FAB9-3E76-470C-903E-1BDD702E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8256-3F98-4A95-AA91-279E6F69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5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867B-FF7B-49F6-A222-027A9452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86E6C-215D-4700-A7F7-C4AD7BEE4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CB390-BB21-4D54-9E8E-2B4E5732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F7046-F277-46F7-86FB-A8D2680A2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9B99E-73F9-4C77-B1F1-632A7E489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25393-72B1-4E52-91FC-67713A23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7062-3394-47D5-B8DF-4ACD89BF0A7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0A4D6-D462-48B6-A1CF-2FD7B960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D9EC6-566A-4482-8BD0-E01FCA6D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8256-3F98-4A95-AA91-279E6F69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3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C1A0-575C-40FA-9F36-DEEF7CEC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D7C0A-1D69-4105-81FF-D03948A7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7062-3394-47D5-B8DF-4ACD89BF0A7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89975-7921-49CE-A764-9A8B35C9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D6033-4664-49D6-9C3B-CB8E15A1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8256-3F98-4A95-AA91-279E6F69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8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0F4AB-FEE8-4A38-8C5A-96547E2B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7062-3394-47D5-B8DF-4ACD89BF0A7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CB821-EF16-42B8-A095-9A3D7D51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D5525-83CF-4668-A6B2-C53869F1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8256-3F98-4A95-AA91-279E6F69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1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1B41-C4B4-4C4C-AB55-4482AA35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2921-773D-402D-AAEB-46D02D81B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4ABAE-4D3C-4CB6-B6FB-A2616F084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21BCA-8FB4-4795-9D39-F86AF7F1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7062-3394-47D5-B8DF-4ACD89BF0A7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9AF60-E597-4034-A00C-07EEABC0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83A0F-F4EE-41D9-94D5-76F93FDF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8256-3F98-4A95-AA91-279E6F69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A5DB-6ED5-4236-9A47-76DAE225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FFBE6-5309-4AEB-B055-AAA1C7A8A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A7D8F-1124-4277-8074-BCDEB97AC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9982A-AAEB-4A89-8A92-CCC18A27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7062-3394-47D5-B8DF-4ACD89BF0A7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B4ECD-8691-428F-ADF2-949219CE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317F1-4E0A-4AA9-8AEC-C87311DD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8256-3F98-4A95-AA91-279E6F69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2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0E24C-BEBE-4BCD-8662-47D1676A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5E26C-C74E-4ABE-98F8-6293176BB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F8D1-4C99-4DBF-8C68-672E2434D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D7062-3394-47D5-B8DF-4ACD89BF0A7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52103-83D3-4587-8514-D022C8AB5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BDDE0-800C-400E-8943-C8033C664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8256-3F98-4A95-AA91-279E6F69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8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7DD2-2359-48BD-B232-A63706480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Meeting 05-26-2021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AB9B8-76DF-47E4-B74A-9088EF1D1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8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4B01-80CC-4E3B-ACC7-FD302764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1ADA-6F39-4884-8D6B-25437894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6100D-2961-47E7-85CC-78E746EF7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05" y="0"/>
            <a:ext cx="7217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5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59DB0D-0BF6-4740-98AC-6248E9FD7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45892" y="-3445893"/>
            <a:ext cx="5248275" cy="121400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7634D5-2145-4865-B7D6-92077BE97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92"/>
          <a:stretch/>
        </p:blipFill>
        <p:spPr>
          <a:xfrm>
            <a:off x="8081954" y="6219778"/>
            <a:ext cx="3334215" cy="638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855C55-8EB3-40EA-9A5E-1DD03E50B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954" y="5203929"/>
            <a:ext cx="3057952" cy="828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DE2D07-052D-4FD9-8CD1-6CE84B1B8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23" y="5265183"/>
            <a:ext cx="3962953" cy="1324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F09C10-286F-41EE-B15A-F9BF59AE7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9743" y="5265183"/>
            <a:ext cx="3524742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2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725219-CD62-4AEC-8ED6-46329FCE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44" y="337958"/>
            <a:ext cx="3839111" cy="25625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5E6EB-EA71-4F18-8B4C-BC53C7979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752" y="180774"/>
            <a:ext cx="3543795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9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F59C-D14A-4BC5-BF07-D04E4CA0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Pangenome Analyses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9A20A-7DBF-4E9E-9F69-9315DBF08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205A-7A59-4BAD-A355-FF6795B6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Pangenome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DCDC-3604-43B1-AEE6-5AB99282A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done differently:</a:t>
            </a:r>
          </a:p>
          <a:p>
            <a:pPr lvl="1"/>
            <a:r>
              <a:rPr lang="en-US" dirty="0"/>
              <a:t>Used 82 genomes instead of 258 genomes</a:t>
            </a:r>
          </a:p>
          <a:p>
            <a:pPr lvl="1"/>
            <a:r>
              <a:rPr lang="en-US" dirty="0"/>
              <a:t>Only used genomes that had disease and host data </a:t>
            </a:r>
          </a:p>
          <a:p>
            <a:pPr lvl="1"/>
            <a:r>
              <a:rPr lang="en-US" dirty="0"/>
              <a:t>So mainly no unknown disease or host, namely chicken, human, horse and dog</a:t>
            </a:r>
          </a:p>
          <a:p>
            <a:r>
              <a:rPr lang="en-US" dirty="0"/>
              <a:t>Ran with same parameters for </a:t>
            </a:r>
            <a:r>
              <a:rPr lang="en-US" dirty="0" err="1"/>
              <a:t>pangenomics</a:t>
            </a:r>
            <a:r>
              <a:rPr lang="en-US" dirty="0"/>
              <a:t> pipeline as other runs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0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8FED1D-7884-4F8B-AC47-1B69807A8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89494" y="-2563008"/>
            <a:ext cx="6613011" cy="12118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F29DA2-CC0E-49FF-ADFD-B4721963A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2" y="6154865"/>
            <a:ext cx="3486637" cy="64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2485E8-22FA-4BD9-98C1-91E1ED24B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443" y="5761996"/>
            <a:ext cx="2920578" cy="975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38EBF1-8751-4465-B15C-1296A74E1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4043" y="0"/>
            <a:ext cx="2477957" cy="7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0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F137-358D-45AC-9B07-6167F843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Cluster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0F1E-12E1-4531-B7E3-64694B4D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Anvio</a:t>
            </a:r>
            <a:r>
              <a:rPr lang="en-US" dirty="0"/>
              <a:t> predicted 8,086 (previously 17,743) gene clusters</a:t>
            </a:r>
          </a:p>
          <a:p>
            <a:pPr lvl="1"/>
            <a:r>
              <a:rPr lang="en-US" dirty="0"/>
              <a:t>Number of singletons: 2,228 (previously 6,021)</a:t>
            </a:r>
          </a:p>
          <a:p>
            <a:r>
              <a:rPr lang="en-US" dirty="0"/>
              <a:t>dbCAN2 predicted that 191 (previously 531) of these gene clusters were CAZymes</a:t>
            </a:r>
          </a:p>
          <a:p>
            <a:pPr lvl="1"/>
            <a:r>
              <a:rPr lang="en-US" dirty="0"/>
              <a:t>Number of singletons: 30 (previously 172; based on dbCAN2)</a:t>
            </a:r>
          </a:p>
          <a:p>
            <a:pPr lvl="1"/>
            <a:r>
              <a:rPr lang="en-US" dirty="0"/>
              <a:t>Number of total genes predicted to be CAZymes: 8,121 (previously 33,190)</a:t>
            </a:r>
          </a:p>
          <a:p>
            <a:pPr lvl="1"/>
            <a:r>
              <a:rPr lang="en-US" dirty="0"/>
              <a:t>59 unique CAZyme annotations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1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2823-A7DD-4FF2-AF60-77588E4E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/>
          <a:lstStyle/>
          <a:p>
            <a:r>
              <a:rPr lang="en-US" dirty="0"/>
              <a:t>CAZyme gene cluster family breakdowns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0B3F-AF76-4B6F-A26D-613C43BF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660"/>
            <a:ext cx="10515600" cy="525121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Gene Cluster annotations by type*</a:t>
            </a:r>
          </a:p>
          <a:p>
            <a:pPr lvl="1"/>
            <a:r>
              <a:rPr lang="en-US" dirty="0"/>
              <a:t>GH - 88</a:t>
            </a:r>
          </a:p>
          <a:p>
            <a:pPr lvl="1"/>
            <a:r>
              <a:rPr lang="en-US" dirty="0"/>
              <a:t>PL - 4</a:t>
            </a:r>
          </a:p>
          <a:p>
            <a:pPr lvl="1"/>
            <a:r>
              <a:rPr lang="en-US" dirty="0"/>
              <a:t>CE - 9</a:t>
            </a:r>
          </a:p>
          <a:p>
            <a:pPr lvl="1"/>
            <a:r>
              <a:rPr lang="en-US" dirty="0"/>
              <a:t>GT - 85</a:t>
            </a:r>
          </a:p>
          <a:p>
            <a:pPr lvl="1"/>
            <a:r>
              <a:rPr lang="en-US" dirty="0"/>
              <a:t>AA – 0</a:t>
            </a:r>
          </a:p>
          <a:p>
            <a:pPr lvl="1"/>
            <a:r>
              <a:rPr lang="en-US" dirty="0"/>
              <a:t>*doesn’t add up to 191 because several clusters were annotated with carbohydrate binding modules but no catalytic CAZyme family</a:t>
            </a:r>
          </a:p>
          <a:p>
            <a:r>
              <a:rPr lang="en-US" dirty="0"/>
              <a:t>Top 5 families by number of clusters with annotation (‘redundancy’)</a:t>
            </a:r>
          </a:p>
          <a:p>
            <a:pPr lvl="1"/>
            <a:r>
              <a:rPr lang="en-US" dirty="0"/>
              <a:t>GT4 – 45</a:t>
            </a:r>
          </a:p>
          <a:p>
            <a:pPr lvl="1"/>
            <a:r>
              <a:rPr lang="en-US" dirty="0"/>
              <a:t>GT2 – 22</a:t>
            </a:r>
          </a:p>
          <a:p>
            <a:pPr lvl="1"/>
            <a:r>
              <a:rPr lang="en-US" dirty="0"/>
              <a:t>GH13 – 7</a:t>
            </a:r>
          </a:p>
          <a:p>
            <a:pPr lvl="1"/>
            <a:r>
              <a:rPr lang="en-US" dirty="0"/>
              <a:t>GH2 - 6</a:t>
            </a:r>
          </a:p>
          <a:p>
            <a:pPr lvl="1"/>
            <a:r>
              <a:rPr lang="en-US" dirty="0"/>
              <a:t>CE4 - 6</a:t>
            </a:r>
          </a:p>
          <a:p>
            <a:r>
              <a:rPr lang="en-US" dirty="0"/>
              <a:t>Top 5 families by number of genomes represented</a:t>
            </a:r>
          </a:p>
          <a:p>
            <a:pPr lvl="1"/>
            <a:r>
              <a:rPr lang="en-US" dirty="0"/>
              <a:t> 163 - GC_00000043 – CE4</a:t>
            </a:r>
          </a:p>
          <a:p>
            <a:pPr lvl="1"/>
            <a:r>
              <a:rPr lang="en-US" dirty="0"/>
              <a:t>  162 GC_00000059 – GH13</a:t>
            </a:r>
          </a:p>
          <a:p>
            <a:pPr lvl="1"/>
            <a:r>
              <a:rPr lang="en-US" dirty="0"/>
              <a:t>  162 GC_00000054 – GH33 </a:t>
            </a:r>
          </a:p>
          <a:p>
            <a:pPr lvl="1"/>
            <a:r>
              <a:rPr lang="en-US" dirty="0"/>
              <a:t>  154 GC_00000027 – GH25</a:t>
            </a:r>
          </a:p>
          <a:p>
            <a:pPr lvl="1"/>
            <a:r>
              <a:rPr lang="en-US" dirty="0"/>
              <a:t>  130 GC_00000062 – “NA” – CBM without catalytic family</a:t>
            </a:r>
          </a:p>
        </p:txBody>
      </p:sp>
    </p:spTree>
    <p:extLst>
      <p:ext uri="{BB962C8B-B14F-4D97-AF65-F5344CB8AC3E}">
        <p14:creationId xmlns:p14="http://schemas.microsoft.com/office/powerpoint/2010/main" val="230153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C078-F69D-411C-A291-495E7F9E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Ortholog Categorization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7E78F-D0C1-4CCC-916C-A7A1986A8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6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3938-A2D6-4D99-A83F-BEB1A824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0BDB-DFD3-437E-A059-E4D7BC219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Categorized CAZyme </a:t>
            </a:r>
            <a:r>
              <a:rPr lang="en-US" dirty="0" err="1"/>
              <a:t>anvi’o</a:t>
            </a:r>
            <a:r>
              <a:rPr lang="en-US" dirty="0"/>
              <a:t> gene clusters from the 82 genomes based on the following categories:</a:t>
            </a:r>
          </a:p>
          <a:p>
            <a:pPr lvl="1"/>
            <a:r>
              <a:rPr lang="en-US" dirty="0"/>
              <a:t>Core: present in all 82 genomes</a:t>
            </a:r>
          </a:p>
          <a:p>
            <a:pPr lvl="1"/>
            <a:r>
              <a:rPr lang="en-US" dirty="0"/>
              <a:t>Strain specific: only present in that strain (singletons)</a:t>
            </a:r>
          </a:p>
          <a:p>
            <a:pPr lvl="1"/>
            <a:r>
              <a:rPr lang="en-US" dirty="0"/>
              <a:t>Disease specific: only present in genomes that have been annotated for a particular disease or host state (i.e. ‘’healthy” can be a ‘disease’ category)</a:t>
            </a:r>
          </a:p>
          <a:p>
            <a:pPr lvl="1"/>
            <a:r>
              <a:rPr lang="en-US" dirty="0"/>
              <a:t>Host specific: only present in genomes associated with a single host, but maybe from diseased or healthy hosts</a:t>
            </a:r>
          </a:p>
          <a:p>
            <a:pPr lvl="1"/>
            <a:r>
              <a:rPr lang="en-US" dirty="0"/>
              <a:t>Cloud/accessory: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25783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0939-429B-4016-9ECB-859C759C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E2424-6A26-411E-986D-5400FF6C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Literature review</a:t>
            </a:r>
          </a:p>
          <a:p>
            <a:pPr lvl="1"/>
            <a:r>
              <a:rPr lang="en-US" dirty="0"/>
              <a:t>Previous findings of geographical- or study-based patterns</a:t>
            </a:r>
          </a:p>
          <a:p>
            <a:r>
              <a:rPr lang="en-US" dirty="0"/>
              <a:t>New Pangenome Analyses</a:t>
            </a:r>
          </a:p>
          <a:p>
            <a:pPr lvl="1"/>
            <a:r>
              <a:rPr lang="en-US" dirty="0"/>
              <a:t>Correlation between genome completeness and CAZymes and gene clusters predicted</a:t>
            </a:r>
          </a:p>
          <a:p>
            <a:pPr lvl="1"/>
            <a:r>
              <a:rPr lang="en-US" dirty="0"/>
              <a:t>Added more metadata (year, geographical location, </a:t>
            </a:r>
            <a:r>
              <a:rPr lang="en-US" dirty="0" err="1"/>
              <a:t>BioProject</a:t>
            </a:r>
            <a:r>
              <a:rPr lang="en-US" dirty="0"/>
              <a:t> accession)</a:t>
            </a:r>
          </a:p>
          <a:p>
            <a:pPr lvl="1"/>
            <a:r>
              <a:rPr lang="en-US" dirty="0"/>
              <a:t>Removed genome that had failed taxonomy check on NCBI and likely was not a CP isolate</a:t>
            </a:r>
          </a:p>
          <a:p>
            <a:pPr lvl="1"/>
            <a:r>
              <a:rPr lang="en-US" dirty="0"/>
              <a:t>Complete genomes-only analysis</a:t>
            </a:r>
          </a:p>
          <a:p>
            <a:pPr lvl="1"/>
            <a:r>
              <a:rPr lang="en-US" dirty="0"/>
              <a:t>CAZyme ortholog based clustering</a:t>
            </a:r>
          </a:p>
          <a:p>
            <a:r>
              <a:rPr lang="en-US" dirty="0"/>
              <a:t>Ortholog categorization results so far</a:t>
            </a:r>
          </a:p>
        </p:txBody>
      </p:sp>
    </p:spTree>
    <p:extLst>
      <p:ext uri="{BB962C8B-B14F-4D97-AF65-F5344CB8AC3E}">
        <p14:creationId xmlns:p14="http://schemas.microsoft.com/office/powerpoint/2010/main" val="45176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4920-2C20-41CF-AE35-858D6206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ortholog categorization (number clusters categorized)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DEADC-0BB3-4045-8DEF-C4E54D04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- 43</a:t>
            </a:r>
          </a:p>
          <a:p>
            <a:r>
              <a:rPr lang="en-US" dirty="0"/>
              <a:t>‘Cloud’/accessory genome - 93</a:t>
            </a:r>
          </a:p>
          <a:p>
            <a:r>
              <a:rPr lang="en-US" dirty="0"/>
              <a:t>Strain specific (singletons) – 30 </a:t>
            </a:r>
          </a:p>
          <a:p>
            <a:r>
              <a:rPr lang="en-US" dirty="0"/>
              <a:t>Disease specific - 13</a:t>
            </a:r>
          </a:p>
          <a:p>
            <a:pPr lvl="1"/>
            <a:r>
              <a:rPr lang="en-US" dirty="0"/>
              <a:t>NE - 10</a:t>
            </a:r>
          </a:p>
          <a:p>
            <a:pPr lvl="1"/>
            <a:r>
              <a:rPr lang="en-US" dirty="0"/>
              <a:t>Healthy - 3</a:t>
            </a:r>
          </a:p>
          <a:p>
            <a:r>
              <a:rPr lang="en-US" dirty="0"/>
              <a:t>Host specific - 12</a:t>
            </a:r>
          </a:p>
          <a:p>
            <a:pPr lvl="1"/>
            <a:r>
              <a:rPr lang="en-US" dirty="0"/>
              <a:t>Chicken - 7</a:t>
            </a:r>
          </a:p>
          <a:p>
            <a:pPr lvl="1"/>
            <a:r>
              <a:rPr lang="en-US" dirty="0"/>
              <a:t>Human - 5</a:t>
            </a:r>
          </a:p>
        </p:txBody>
      </p:sp>
    </p:spTree>
    <p:extLst>
      <p:ext uri="{BB962C8B-B14F-4D97-AF65-F5344CB8AC3E}">
        <p14:creationId xmlns:p14="http://schemas.microsoft.com/office/powerpoint/2010/main" val="222764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0AD8-3512-45F3-8588-1049389C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A1F28-5E54-498E-838D-2FE98B252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8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4DD9-8A91-4FC7-AF37-2CBF0AF4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Lacey et al.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6BB1-E249-40AB-91AE-E9C77741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Wanted to perform genetic analysis of poultry and non-poultry strains from around the world and from different years, as well as compare gene content vs sequence based phylogenetic methods</a:t>
            </a:r>
          </a:p>
          <a:p>
            <a:r>
              <a:rPr lang="en-US" dirty="0"/>
              <a:t>59 isolates evaluated (38 poultry strains and 21 non-poultry strains)</a:t>
            </a:r>
          </a:p>
          <a:p>
            <a:r>
              <a:rPr lang="en-US" dirty="0"/>
              <a:t>First created a matrix of gene presence-absence of orthologs in chromosome of strains, and performed PCA on matrix to group strains into clades</a:t>
            </a:r>
          </a:p>
          <a:p>
            <a:pPr lvl="1"/>
            <a:r>
              <a:rPr lang="en-US" u="sng" dirty="0"/>
              <a:t>Based on variable regions in chromosome </a:t>
            </a:r>
            <a:r>
              <a:rPr lang="en-US" dirty="0"/>
              <a:t>(rather than plasmids)</a:t>
            </a:r>
          </a:p>
          <a:p>
            <a:r>
              <a:rPr lang="en-US" dirty="0"/>
              <a:t>Then evaluated whether these clades based on gene presence-absence could be recaptured with phylogenetic analysis of gene content or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5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99AF-6931-4498-992D-F6778EF9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BE8A8-6E2C-4E45-A799-655BC1D9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BDF5C-7A53-48E9-B808-32FEA2A38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30" y="681037"/>
            <a:ext cx="9955340" cy="562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0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7CB9F-CD95-4647-AC17-938D4D8CD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67" y="-28442"/>
            <a:ext cx="9501266" cy="69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9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52F3-1F0E-4546-87FD-05362B72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905A8-4ADD-4F44-AFA9-76CA30CC4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398" y="698490"/>
            <a:ext cx="7202721" cy="6043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759DC4-A678-415E-BB21-2B5391C1A7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991"/>
          <a:stretch/>
        </p:blipFill>
        <p:spPr>
          <a:xfrm>
            <a:off x="2" y="974086"/>
            <a:ext cx="4875396" cy="588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8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4D2C-9335-49D5-B9F6-AAD14A9E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Lacey et al.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7FA56-CAE1-4D27-B56B-DF8BDD64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1400" cy="4351338"/>
          </a:xfrm>
        </p:spPr>
        <p:txBody>
          <a:bodyPr/>
          <a:lstStyle/>
          <a:p>
            <a:r>
              <a:rPr lang="en-US" dirty="0"/>
              <a:t>"clades showed no correlation with country of origin or time of isolation, with exception of a clade of Australian isolates from 2005“</a:t>
            </a:r>
          </a:p>
          <a:p>
            <a:r>
              <a:rPr lang="en-US" dirty="0"/>
              <a:t>No measures of correlation mentioned, likely eyeballed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A8C7E-F2BE-4ED6-A856-F8922DFED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383" y="0"/>
            <a:ext cx="6374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3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738E-7CE2-4BBA-8C12-E67F706C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Kiu</a:t>
            </a:r>
            <a:r>
              <a:rPr lang="en-US" dirty="0"/>
              <a:t> et al.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B96B-A0F7-4422-A56B-DF6CD8C0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Study that performed pangenome analysis of CP, found open pangenome of 12.6% core gene content </a:t>
            </a:r>
          </a:p>
          <a:p>
            <a:r>
              <a:rPr lang="en-US" dirty="0"/>
              <a:t>56 isolates studied</a:t>
            </a:r>
          </a:p>
          <a:p>
            <a:r>
              <a:rPr lang="en-US" dirty="0"/>
              <a:t>Aligned core genome to build core genome phylogeny with a Neighbor-Joining tree using the Jukes-Cantor model of DNA evolution on a set of 1,000 bootstrap replicates</a:t>
            </a:r>
          </a:p>
          <a:p>
            <a:r>
              <a:rPr lang="en-US" dirty="0"/>
              <a:t>Food poisoning isolates clustered into clade 1, whereas clade 2 and 3 comprised of isolates from animals, humans and soil. </a:t>
            </a:r>
          </a:p>
          <a:p>
            <a:r>
              <a:rPr lang="en-US" dirty="0"/>
              <a:t>Clade 4 made up of all ‘JFP’ strains – all from same study of dog and horse </a:t>
            </a:r>
            <a:r>
              <a:rPr lang="en-US" dirty="0" err="1"/>
              <a:t>haemorrhagic</a:t>
            </a:r>
            <a:r>
              <a:rPr lang="en-US" dirty="0"/>
              <a:t> enteritis isolates; authors stated that because 2 of the isolates were from Switzerland, while rest from North America, discounts any correlations due to geography</a:t>
            </a:r>
          </a:p>
        </p:txBody>
      </p:sp>
    </p:spTree>
    <p:extLst>
      <p:ext uri="{BB962C8B-B14F-4D97-AF65-F5344CB8AC3E}">
        <p14:creationId xmlns:p14="http://schemas.microsoft.com/office/powerpoint/2010/main" val="125265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714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Meeting 05-26-2021</vt:lpstr>
      <vt:lpstr>Overview</vt:lpstr>
      <vt:lpstr>Literature Review</vt:lpstr>
      <vt:lpstr>Lacey et al. 2018</vt:lpstr>
      <vt:lpstr>PowerPoint Presentation</vt:lpstr>
      <vt:lpstr>PowerPoint Presentation</vt:lpstr>
      <vt:lpstr>PowerPoint Presentation</vt:lpstr>
      <vt:lpstr>Lacey et al. 2018</vt:lpstr>
      <vt:lpstr>Kiu et al. 2017</vt:lpstr>
      <vt:lpstr>PowerPoint Presentation</vt:lpstr>
      <vt:lpstr>PowerPoint Presentation</vt:lpstr>
      <vt:lpstr>PowerPoint Presentation</vt:lpstr>
      <vt:lpstr>New Pangenome Analyses</vt:lpstr>
      <vt:lpstr>New Pangenome Analyses</vt:lpstr>
      <vt:lpstr>PowerPoint Presentation</vt:lpstr>
      <vt:lpstr>Gene Cluster Stats</vt:lpstr>
      <vt:lpstr>CAZyme gene cluster family breakdowns</vt:lpstr>
      <vt:lpstr>Ortholog Categorization Analysis</vt:lpstr>
      <vt:lpstr>Methods</vt:lpstr>
      <vt:lpstr>Results from ortholog categorization (number clusters categorized)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03-??-2021</dc:title>
  <dc:creator>Catherine Ausland</dc:creator>
  <cp:lastModifiedBy>Catherine Ausland</cp:lastModifiedBy>
  <cp:revision>34</cp:revision>
  <dcterms:created xsi:type="dcterms:W3CDTF">2021-03-20T16:03:42Z</dcterms:created>
  <dcterms:modified xsi:type="dcterms:W3CDTF">2021-05-26T00:54:39Z</dcterms:modified>
</cp:coreProperties>
</file>