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80" r:id="rId5"/>
    <p:sldId id="286" r:id="rId6"/>
    <p:sldId id="287" r:id="rId7"/>
    <p:sldId id="265" r:id="rId8"/>
    <p:sldId id="302" r:id="rId9"/>
    <p:sldId id="276" r:id="rId10"/>
    <p:sldId id="288" r:id="rId11"/>
    <p:sldId id="271" r:id="rId12"/>
    <p:sldId id="272" r:id="rId13"/>
    <p:sldId id="273" r:id="rId14"/>
    <p:sldId id="274" r:id="rId15"/>
    <p:sldId id="294" r:id="rId16"/>
    <p:sldId id="295" r:id="rId17"/>
    <p:sldId id="277" r:id="rId18"/>
    <p:sldId id="298" r:id="rId19"/>
    <p:sldId id="281" r:id="rId20"/>
    <p:sldId id="282" r:id="rId21"/>
    <p:sldId id="266" r:id="rId22"/>
    <p:sldId id="267" r:id="rId23"/>
    <p:sldId id="303" r:id="rId24"/>
    <p:sldId id="304" r:id="rId25"/>
    <p:sldId id="296" r:id="rId26"/>
    <p:sldId id="297" r:id="rId27"/>
    <p:sldId id="299" r:id="rId28"/>
    <p:sldId id="300" r:id="rId29"/>
    <p:sldId id="278" r:id="rId30"/>
    <p:sldId id="301" r:id="rId31"/>
    <p:sldId id="284" r:id="rId32"/>
    <p:sldId id="270" r:id="rId33"/>
    <p:sldId id="293" r:id="rId34"/>
    <p:sldId id="279" r:id="rId35"/>
    <p:sldId id="268" r:id="rId36"/>
    <p:sldId id="269" r:id="rId37"/>
    <p:sldId id="275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1D5"/>
    <a:srgbClr val="4472C4"/>
    <a:srgbClr val="0E60A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5244" autoAdjust="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FE236-8036-0E05-1E2C-6325A936E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07B509-2453-96B9-9FB0-F3DC7582A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B3691-BFF9-4876-B5B5-5356E399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D506-7797-4E7A-A029-7498E68DE48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757E6-6CB3-22B1-2877-2FCF5507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A2540-07AB-59B2-47A7-48E53333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5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97C41-1EAA-891E-AA5A-0B919ADC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75F56D-A3E8-D3F1-EE7D-9B70F701E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D421E-A710-618C-A47E-E7946D6B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D506-7797-4E7A-A029-7498E68DE48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5B9DF-07D7-51D5-AF1A-270C31E5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1E7FC-4447-4202-7EFE-F45DB381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65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6F31C2-005A-325B-7B23-D99F92627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9480F-29A4-C2FC-FF43-A2C207587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11F33-B439-1C1F-1049-AFF245F6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D506-7797-4E7A-A029-7498E68DE48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7BE41-820D-2D23-E233-FFD3DB64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8395D-097F-8E90-1687-90788329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2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D4C1F-8775-9389-3A30-536C0599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01FCA-5942-3CC0-3BA3-9BEE21ED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A8488-C3E7-C32A-FE69-B750B63C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D506-7797-4E7A-A029-7498E68DE48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2CAF9-ACEA-1B1A-4DEF-04769811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BE527-727B-ED00-0BB5-CED48CA0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4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DAC85-B8F1-224F-9049-F12C9AA1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6D9483-541F-B037-589C-D8F293D3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B829B-6DB9-D8A1-7CD4-B0765335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D506-7797-4E7A-A029-7498E68DE48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0AAC7-D3E5-FB40-F933-36E649B9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FD3AF-A3B2-0853-D6F1-1C3267F7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5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4EA1F-1BDD-06EB-B1BD-CD2E2D01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DF9DC-2AF3-EB27-DEC4-0CFFE517A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517B8-4B3E-4773-1A11-076652739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66EF85-E0BC-850A-BC91-CBA155F8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D506-7797-4E7A-A029-7498E68DE48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A2A339-C88F-686E-8D07-3A819253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76B7C8-2D67-D25D-E71F-8CBAABA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0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4C678-8520-BD77-E2C2-3517C1BA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6C265-39D7-56A9-58EE-A369EDE1E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0D3C08-3995-D8CC-EAC6-4AFA1974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943705-C302-1FB2-FA16-9B167093C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2B23C1-77FA-4620-6EF8-EF47ED32D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E742FF-9708-7184-AF3D-DCF90341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D506-7797-4E7A-A029-7498E68DE48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334DF2-95CB-E5E7-B7AE-F7E3276C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FCB669-78B4-02D8-778D-CEE680AD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95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562DB-436A-CE6C-7BB8-A2884069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024E18-FF7D-5DCF-48EA-ADB546F1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D506-7797-4E7A-A029-7498E68DE48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C6134C-92A4-71B5-5239-3C8C532A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D686E5-CBA5-B7E8-5FA4-0A9BBDA8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23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A711E4-6E77-8D96-D557-9710ADCC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D506-7797-4E7A-A029-7498E68DE48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1FBF62-00D9-6974-F45C-CB5BC4E0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52A1B2-7AF1-32E4-70D8-46541F76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00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E7BFB-4E0F-5BFB-463B-F4CB5EE8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A52CE-5821-B2E6-11C8-1E62DCBB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8B4D21-777C-4CC8-9555-2358C48EE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F9BA05-4E2B-5949-5E32-DBA122B2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D506-7797-4E7A-A029-7498E68DE48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1DA6C7-3C0A-BA4C-3D3A-9A254346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16087-C3E1-4E48-429E-413F808A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1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20ECB-8FDA-4DE5-E2F8-1CA9D388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7D4A02-7F62-F228-6088-0D7FA861E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D897C5-5B0E-6899-325F-EDCA15F77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B93A5-6B18-5D55-CC4A-E066B37C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D506-7797-4E7A-A029-7498E68DE48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FD576-1CE3-C420-4593-52BF0CF2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B0252B-E2A6-0EDA-C01A-9C6532CD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61500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24FC21-6390-BA39-FD0A-EADF2075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17096D-87B1-83F5-FE55-8A03A6C35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269BC-E97F-B5D2-AAA0-3A4B5AA81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D506-7797-4E7A-A029-7498E68DE48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BA2E1-F054-E021-9D1E-AA99575EB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2B895-D587-0F13-890B-99BC4C392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F6597-6A83-40ED-B5F7-6AA11693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8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tags" Target="../tags/tag22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tags" Target="../tags/tag15.xml"/><Relationship Id="rId8" Type="http://schemas.openxmlformats.org/officeDocument/2006/relationships/tags" Target="../tags/tag16.xml"/><Relationship Id="rId9" Type="http://schemas.openxmlformats.org/officeDocument/2006/relationships/tags" Target="../tags/tag17.xml"/><Relationship Id="rId10" Type="http://schemas.openxmlformats.org/officeDocument/2006/relationships/tags" Target="../tags/tag18.xml"/><Relationship Id="rId11" Type="http://schemas.openxmlformats.org/officeDocument/2006/relationships/tags" Target="../tags/tag19.xml"/><Relationship Id="rId12" Type="http://schemas.openxmlformats.org/officeDocument/2006/relationships/tags" Target="../tags/tag20.xml"/><Relationship Id="rId13" Type="http://schemas.openxmlformats.org/officeDocument/2006/relationships/slideLayout" Target="../slideLayouts/slideLayout2.xml"/><Relationship Id="rId14" Type="http://schemas.openxmlformats.org/officeDocument/2006/relationships/image" Target="../media/image2.png"/><Relationship Id="rId15" Type="http://schemas.openxmlformats.org/officeDocument/2006/relationships/image" Target="../media/image3.sv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955CF2-9981-3CBB-2EA2-CE3161392A0E}"/>
              </a:ext>
            </a:extLst>
          </p:cNvPr>
          <p:cNvSpPr/>
          <p:nvPr/>
        </p:nvSpPr>
        <p:spPr>
          <a:xfrm rot="20065301">
            <a:off x="-984084" y="1561854"/>
            <a:ext cx="12653143" cy="116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2C163D-2E25-117A-C868-BC0D010EE928}"/>
              </a:ext>
            </a:extLst>
          </p:cNvPr>
          <p:cNvSpPr/>
          <p:nvPr/>
        </p:nvSpPr>
        <p:spPr>
          <a:xfrm rot="20065301">
            <a:off x="-1599367" y="-1919503"/>
            <a:ext cx="10719676" cy="4244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63D6ED-4740-8E6C-02D1-6A9A3683D5B3}"/>
              </a:ext>
            </a:extLst>
          </p:cNvPr>
          <p:cNvSpPr txBox="1"/>
          <p:nvPr/>
        </p:nvSpPr>
        <p:spPr>
          <a:xfrm>
            <a:off x="5532260" y="3753894"/>
            <a:ext cx="5933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浇花机器人——温室管家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39DCD02-A95F-ABD5-7317-3F355606AAC6}"/>
              </a:ext>
            </a:extLst>
          </p:cNvPr>
          <p:cNvCxnSpPr>
            <a:cxnSpLocks/>
          </p:cNvCxnSpPr>
          <p:nvPr/>
        </p:nvCxnSpPr>
        <p:spPr>
          <a:xfrm>
            <a:off x="5633410" y="4530275"/>
            <a:ext cx="636264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0850CE0-00A2-6336-EE9E-100161BC85FE}"/>
              </a:ext>
            </a:extLst>
          </p:cNvPr>
          <p:cNvSpPr txBox="1"/>
          <p:nvPr/>
        </p:nvSpPr>
        <p:spPr>
          <a:xfrm>
            <a:off x="5532260" y="4558836"/>
            <a:ext cx="5768746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软件测试计划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STP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周五上午班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组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2024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17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741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测试级别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F550B79D-B144-7DB7-5717-D97B26A5D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87" y="0"/>
            <a:ext cx="5594976" cy="6858000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4FE6B88A-A82D-6684-C4F3-BE61354D271E}"/>
              </a:ext>
            </a:extLst>
          </p:cNvPr>
          <p:cNvCxnSpPr/>
          <p:nvPr/>
        </p:nvCxnSpPr>
        <p:spPr>
          <a:xfrm>
            <a:off x="8716488" y="704790"/>
            <a:ext cx="0" cy="5422878"/>
          </a:xfrm>
          <a:prstGeom prst="straightConnector1">
            <a:avLst/>
          </a:prstGeom>
          <a:ln w="152400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6AB1A7C-030B-6680-55C3-86D070B2C9E7}"/>
              </a:ext>
            </a:extLst>
          </p:cNvPr>
          <p:cNvSpPr txBox="1"/>
          <p:nvPr/>
        </p:nvSpPr>
        <p:spPr>
          <a:xfrm>
            <a:off x="9279511" y="443180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>
                <a:latin typeface="STZhongsong" panose="02010600040101010101" pitchFamily="2" charset="-122"/>
                <a:ea typeface="STZhongsong" panose="02010600040101010101" pitchFamily="2" charset="-122"/>
              </a:rPr>
              <a:t>细粒度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246496-3D08-5F9D-2280-54E4666CB80E}"/>
              </a:ext>
            </a:extLst>
          </p:cNvPr>
          <p:cNvSpPr txBox="1"/>
          <p:nvPr/>
        </p:nvSpPr>
        <p:spPr>
          <a:xfrm>
            <a:off x="9279511" y="5896835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>
                <a:latin typeface="STZhongsong" panose="02010600040101010101" pitchFamily="2" charset="-122"/>
                <a:ea typeface="STZhongsong" panose="02010600040101010101" pitchFamily="2" charset="-122"/>
              </a:rPr>
              <a:t>粗粒度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B46DE5-CA96-6BCE-D654-EAD61F48FB8D}"/>
              </a:ext>
            </a:extLst>
          </p:cNvPr>
          <p:cNvSpPr txBox="1"/>
          <p:nvPr/>
        </p:nvSpPr>
        <p:spPr>
          <a:xfrm>
            <a:off x="609600" y="7047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粒度划分</a:t>
            </a:r>
          </a:p>
        </p:txBody>
      </p:sp>
    </p:spTree>
    <p:extLst>
      <p:ext uri="{BB962C8B-B14F-4D97-AF65-F5344CB8AC3E}">
        <p14:creationId xmlns:p14="http://schemas.microsoft.com/office/powerpoint/2010/main" val="198110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测试类别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4FE6B88A-A82D-6684-C4F3-BE61354D271E}"/>
              </a:ext>
            </a:extLst>
          </p:cNvPr>
          <p:cNvCxnSpPr/>
          <p:nvPr/>
        </p:nvCxnSpPr>
        <p:spPr>
          <a:xfrm>
            <a:off x="9369631" y="704790"/>
            <a:ext cx="0" cy="5422878"/>
          </a:xfrm>
          <a:prstGeom prst="straightConnector1">
            <a:avLst/>
          </a:prstGeom>
          <a:ln w="152400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6AB1A7C-030B-6680-55C3-86D070B2C9E7}"/>
              </a:ext>
            </a:extLst>
          </p:cNvPr>
          <p:cNvSpPr txBox="1"/>
          <p:nvPr/>
        </p:nvSpPr>
        <p:spPr>
          <a:xfrm>
            <a:off x="9932654" y="443180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>
                <a:latin typeface="STZhongsong" panose="02010600040101010101" pitchFamily="2" charset="-122"/>
                <a:ea typeface="STZhongsong" panose="02010600040101010101" pitchFamily="2" charset="-122"/>
              </a:rPr>
              <a:t>应用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246496-3D08-5F9D-2280-54E4666CB80E}"/>
              </a:ext>
            </a:extLst>
          </p:cNvPr>
          <p:cNvSpPr txBox="1"/>
          <p:nvPr/>
        </p:nvSpPr>
        <p:spPr>
          <a:xfrm>
            <a:off x="9932654" y="5896835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>
                <a:latin typeface="STZhongsong" panose="02010600040101010101" pitchFamily="2" charset="-122"/>
                <a:ea typeface="STZhongsong" panose="02010600040101010101" pitchFamily="2" charset="-122"/>
              </a:rPr>
              <a:t>部署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269EEB-6ADD-020B-0936-6CB1CE57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77" y="954721"/>
            <a:ext cx="7772400" cy="49485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10543E-7262-3760-730F-7CB01C663FC1}"/>
              </a:ext>
            </a:extLst>
          </p:cNvPr>
          <p:cNvSpPr txBox="1"/>
          <p:nvPr/>
        </p:nvSpPr>
        <p:spPr>
          <a:xfrm>
            <a:off x="609600" y="70479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功能与性能测试</a:t>
            </a:r>
          </a:p>
        </p:txBody>
      </p:sp>
    </p:spTree>
    <p:extLst>
      <p:ext uri="{BB962C8B-B14F-4D97-AF65-F5344CB8AC3E}">
        <p14:creationId xmlns:p14="http://schemas.microsoft.com/office/powerpoint/2010/main" val="215317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测试过程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C4D17AF6-FF88-ABFE-2A2D-BBDF70326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62" y="1807728"/>
            <a:ext cx="11821876" cy="324254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B3BAEF7-A771-51B9-5D5D-F97B5B777B18}"/>
              </a:ext>
            </a:extLst>
          </p:cNvPr>
          <p:cNvSpPr/>
          <p:nvPr/>
        </p:nvSpPr>
        <p:spPr>
          <a:xfrm>
            <a:off x="2320068" y="1258783"/>
            <a:ext cx="2477563" cy="410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98F3D6-2D99-0D97-11F7-318E59F0F04D}"/>
              </a:ext>
            </a:extLst>
          </p:cNvPr>
          <p:cNvSpPr/>
          <p:nvPr/>
        </p:nvSpPr>
        <p:spPr>
          <a:xfrm>
            <a:off x="4797631" y="1258782"/>
            <a:ext cx="2375065" cy="410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DC074A-5921-3BD0-DC7F-53568821CE4B}"/>
              </a:ext>
            </a:extLst>
          </p:cNvPr>
          <p:cNvSpPr/>
          <p:nvPr/>
        </p:nvSpPr>
        <p:spPr>
          <a:xfrm>
            <a:off x="7172696" y="1258781"/>
            <a:ext cx="2477563" cy="410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FC7363-96DB-EC79-03F8-B76D0AE1E3FB}"/>
              </a:ext>
            </a:extLst>
          </p:cNvPr>
          <p:cNvSpPr/>
          <p:nvPr/>
        </p:nvSpPr>
        <p:spPr>
          <a:xfrm>
            <a:off x="9650259" y="1258780"/>
            <a:ext cx="2375065" cy="410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3F6BE8-7AEB-3E31-F251-34B049DC2F34}"/>
              </a:ext>
            </a:extLst>
          </p:cNvPr>
          <p:cNvSpPr txBox="1"/>
          <p:nvPr/>
        </p:nvSpPr>
        <p:spPr>
          <a:xfrm>
            <a:off x="609600" y="70479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渐进式测试</a:t>
            </a:r>
          </a:p>
        </p:txBody>
      </p:sp>
    </p:spTree>
    <p:extLst>
      <p:ext uri="{BB962C8B-B14F-4D97-AF65-F5344CB8AC3E}">
        <p14:creationId xmlns:p14="http://schemas.microsoft.com/office/powerpoint/2010/main" val="144401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测试结果记录规范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: 圆角 32">
            <a:extLst>
              <a:ext uri="{FF2B5EF4-FFF2-40B4-BE49-F238E27FC236}">
                <a16:creationId xmlns:a16="http://schemas.microsoft.com/office/drawing/2014/main" id="{4E85D0A3-0E34-60BE-B829-ED11DAF393EB}"/>
              </a:ext>
            </a:extLst>
          </p:cNvPr>
          <p:cNvSpPr/>
          <p:nvPr/>
        </p:nvSpPr>
        <p:spPr bwMode="auto">
          <a:xfrm>
            <a:off x="2362091" y="1392925"/>
            <a:ext cx="7467818" cy="4986755"/>
          </a:xfrm>
          <a:prstGeom prst="roundRect">
            <a:avLst>
              <a:gd name="adj" fmla="val 7842"/>
            </a:avLst>
          </a:prstGeom>
          <a:solidFill>
            <a:srgbClr val="006BBC">
              <a:alpha val="10196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: 圆角 33">
            <a:extLst>
              <a:ext uri="{FF2B5EF4-FFF2-40B4-BE49-F238E27FC236}">
                <a16:creationId xmlns:a16="http://schemas.microsoft.com/office/drawing/2014/main" id="{6C3FFDBD-8658-B2EB-F6C2-9CE3CF436DF4}"/>
              </a:ext>
            </a:extLst>
          </p:cNvPr>
          <p:cNvSpPr/>
          <p:nvPr/>
        </p:nvSpPr>
        <p:spPr bwMode="auto">
          <a:xfrm>
            <a:off x="5310088" y="1121627"/>
            <a:ext cx="1673424" cy="468427"/>
          </a:xfrm>
          <a:prstGeom prst="roundRect">
            <a:avLst/>
          </a:prstGeom>
          <a:solidFill>
            <a:srgbClr val="4472C4"/>
          </a:solidFill>
          <a:ln>
            <a:noFill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55500" dist="101600" dir="5400000" sy="-100000" algn="bl" rotWithShape="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>
              <a:lnSpc>
                <a:spcPts val="3200"/>
              </a:lnSpc>
            </a:pP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Microsoft YaHei UI" panose="020B0503020204020204" pitchFamily="34" charset="-122"/>
              </a:rPr>
              <a:t>静态评审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787758D-6F7E-8E2B-6949-B77D9DE41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63828"/>
              </p:ext>
            </p:extLst>
          </p:nvPr>
        </p:nvGraphicFramePr>
        <p:xfrm>
          <a:off x="2538046" y="1787184"/>
          <a:ext cx="7115908" cy="4386690"/>
        </p:xfrm>
        <a:graphic>
          <a:graphicData uri="http://schemas.openxmlformats.org/drawingml/2006/table">
            <a:tbl>
              <a:tblPr/>
              <a:tblGrid>
                <a:gridCol w="2437715">
                  <a:extLst>
                    <a:ext uri="{9D8B030D-6E8A-4147-A177-3AD203B41FA5}">
                      <a16:colId xmlns:a16="http://schemas.microsoft.com/office/drawing/2014/main" val="2284641518"/>
                    </a:ext>
                  </a:extLst>
                </a:gridCol>
                <a:gridCol w="4678193">
                  <a:extLst>
                    <a:ext uri="{9D8B030D-6E8A-4147-A177-3AD203B41FA5}">
                      <a16:colId xmlns:a16="http://schemas.microsoft.com/office/drawing/2014/main" val="3442921371"/>
                    </a:ext>
                  </a:extLst>
                </a:gridCol>
              </a:tblGrid>
              <a:tr h="4105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测试用例项</a:t>
                      </a:r>
                      <a:endParaRPr lang="zh-CN" sz="1200" kern="100" dirty="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zh-CN" sz="1200" kern="10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27407"/>
                  </a:ext>
                </a:extLst>
              </a:tr>
              <a:tr h="3702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测试项目标识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明确标注进行静态评审的测试项目的唯一代码或名称</a:t>
                      </a:r>
                    </a:p>
                  </a:txBody>
                  <a:tcPr marL="144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954694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项目静态评审员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记录执行静态代码评审的人员的全名</a:t>
                      </a:r>
                    </a:p>
                  </a:txBody>
                  <a:tcPr marL="144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925700"/>
                  </a:ext>
                </a:extLst>
              </a:tr>
              <a:tr h="12091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代码风格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层次结构：评价代码模块化程度</a:t>
                      </a:r>
                    </a:p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命名约定：检查命名是否遵循项目命名规范</a:t>
                      </a:r>
                    </a:p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注释质量：评估注释是否充分且不过度</a:t>
                      </a:r>
                    </a:p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代码格式：代码是否符合团队约定的编码标准</a:t>
                      </a:r>
                    </a:p>
                  </a:txBody>
                  <a:tcPr marL="144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41749"/>
                  </a:ext>
                </a:extLst>
              </a:tr>
              <a:tr h="8668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代码检查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逻辑错误：记录发现的任何逻辑错误</a:t>
                      </a:r>
                    </a:p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性能考量：提供关于提高代码效率的建议</a:t>
                      </a:r>
                    </a:p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兼容性：评估代码的兼容性</a:t>
                      </a:r>
                    </a:p>
                  </a:txBody>
                  <a:tcPr marL="144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631904"/>
                  </a:ext>
                </a:extLst>
              </a:tr>
              <a:tr h="91220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补充内容（可选）</a:t>
                      </a: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最佳实践：提出遵循的最佳编程实践或设计模式</a:t>
                      </a:r>
                    </a:p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文档更新需求：指出文档中需要同步更新的部分</a:t>
                      </a:r>
                    </a:p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待讨论问题：记录评审过程中需进一步讨论的问题</a:t>
                      </a:r>
                    </a:p>
                    <a:p>
                      <a:pPr marL="171450" lvl="0" indent="-171450" algn="l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开发者反馈：对评审意见的反馈及后续修正计划</a:t>
                      </a:r>
                    </a:p>
                  </a:txBody>
                  <a:tcPr marL="144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97810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E8A1B7B-7553-AB98-C782-0368786F870C}"/>
              </a:ext>
            </a:extLst>
          </p:cNvPr>
          <p:cNvSpPr txBox="1"/>
          <p:nvPr/>
        </p:nvSpPr>
        <p:spPr>
          <a:xfrm>
            <a:off x="609600" y="70479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静态评审记录规范</a:t>
            </a:r>
          </a:p>
        </p:txBody>
      </p:sp>
    </p:spTree>
    <p:extLst>
      <p:ext uri="{BB962C8B-B14F-4D97-AF65-F5344CB8AC3E}">
        <p14:creationId xmlns:p14="http://schemas.microsoft.com/office/powerpoint/2010/main" val="361092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测试结果记录规范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: 圆角 32">
            <a:extLst>
              <a:ext uri="{FF2B5EF4-FFF2-40B4-BE49-F238E27FC236}">
                <a16:creationId xmlns:a16="http://schemas.microsoft.com/office/drawing/2014/main" id="{4E85D0A3-0E34-60BE-B829-ED11DAF393EB}"/>
              </a:ext>
            </a:extLst>
          </p:cNvPr>
          <p:cNvSpPr/>
          <p:nvPr/>
        </p:nvSpPr>
        <p:spPr bwMode="auto">
          <a:xfrm>
            <a:off x="2362091" y="1739423"/>
            <a:ext cx="7467818" cy="4024379"/>
          </a:xfrm>
          <a:prstGeom prst="roundRect">
            <a:avLst>
              <a:gd name="adj" fmla="val 7842"/>
            </a:avLst>
          </a:prstGeom>
          <a:solidFill>
            <a:srgbClr val="006BBC">
              <a:alpha val="10196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: 圆角 33">
            <a:extLst>
              <a:ext uri="{FF2B5EF4-FFF2-40B4-BE49-F238E27FC236}">
                <a16:creationId xmlns:a16="http://schemas.microsoft.com/office/drawing/2014/main" id="{6C3FFDBD-8658-B2EB-F6C2-9CE3CF436DF4}"/>
              </a:ext>
            </a:extLst>
          </p:cNvPr>
          <p:cNvSpPr/>
          <p:nvPr/>
        </p:nvSpPr>
        <p:spPr bwMode="auto">
          <a:xfrm>
            <a:off x="5057818" y="1468125"/>
            <a:ext cx="2076364" cy="468427"/>
          </a:xfrm>
          <a:prstGeom prst="roundRect">
            <a:avLst/>
          </a:prstGeom>
          <a:solidFill>
            <a:srgbClr val="4472C4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>
              <a:lnSpc>
                <a:spcPts val="32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Microsoft YaHei UI" panose="020B0503020204020204" pitchFamily="34" charset="-122"/>
              </a:rPr>
              <a:t>单元测试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Microsoft YaHei UI" panose="020B0503020204020204" pitchFamily="34" charset="-122"/>
              </a:rPr>
              <a:t>评审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787758D-6F7E-8E2B-6949-B77D9DE41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06462"/>
              </p:ext>
            </p:extLst>
          </p:nvPr>
        </p:nvGraphicFramePr>
        <p:xfrm>
          <a:off x="2538046" y="2133682"/>
          <a:ext cx="7115908" cy="3443299"/>
        </p:xfrm>
        <a:graphic>
          <a:graphicData uri="http://schemas.openxmlformats.org/drawingml/2006/table">
            <a:tbl>
              <a:tblPr/>
              <a:tblGrid>
                <a:gridCol w="2437715">
                  <a:extLst>
                    <a:ext uri="{9D8B030D-6E8A-4147-A177-3AD203B41FA5}">
                      <a16:colId xmlns:a16="http://schemas.microsoft.com/office/drawing/2014/main" val="2284641518"/>
                    </a:ext>
                  </a:extLst>
                </a:gridCol>
                <a:gridCol w="4678193">
                  <a:extLst>
                    <a:ext uri="{9D8B030D-6E8A-4147-A177-3AD203B41FA5}">
                      <a16:colId xmlns:a16="http://schemas.microsoft.com/office/drawing/2014/main" val="3442921371"/>
                    </a:ext>
                  </a:extLst>
                </a:gridCol>
              </a:tblGrid>
              <a:tr h="4105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测试用例项</a:t>
                      </a:r>
                      <a:endParaRPr lang="zh-CN" sz="1200" kern="100" dirty="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zh-CN" sz="1200" kern="10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27407"/>
                  </a:ext>
                </a:extLst>
              </a:tr>
              <a:tr h="3702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测试项目标识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明确标注进行静态评审的测试项目的唯一代码或名称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954694"/>
                  </a:ext>
                </a:extLst>
              </a:tr>
              <a:tr h="3702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优先级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衡量测试用例的测试优先级程度，分别 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P0-P4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P0 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代表最高优先级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289012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被测单元名称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明确指出被测试的具体模块或功能单元。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925700"/>
                  </a:ext>
                </a:extLst>
              </a:tr>
              <a:tr h="31764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详述测试时向被测单元提供的具体输入数据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41749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测试步骤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详述测试时向被测单元提供的具体操作指令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466759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测试输出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行为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机器人单元：记录从机器人控制系统接收到的所有反馈信息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前后端接口：记录测试后获得的直接输出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631904"/>
                  </a:ext>
                </a:extLst>
              </a:tr>
              <a:tr h="3176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测试成功标准</a:t>
                      </a:r>
                      <a:r>
                        <a:rPr lang="en-US" altLang="zh-C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综合评估测试结果是否达到预期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588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补充内容（可选）</a:t>
                      </a: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记录任何额外的观察、分析、建议或需进一步探讨的议题</a:t>
                      </a:r>
                    </a:p>
                  </a:txBody>
                  <a:tcPr marL="180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38887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52B1E8A-89BC-2AF4-336F-1F19B32BE26C}"/>
              </a:ext>
            </a:extLst>
          </p:cNvPr>
          <p:cNvSpPr txBox="1"/>
          <p:nvPr/>
        </p:nvSpPr>
        <p:spPr>
          <a:xfrm>
            <a:off x="609600" y="70479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单元测试记录规范</a:t>
            </a:r>
          </a:p>
        </p:txBody>
      </p:sp>
    </p:spTree>
    <p:extLst>
      <p:ext uri="{BB962C8B-B14F-4D97-AF65-F5344CB8AC3E}">
        <p14:creationId xmlns:p14="http://schemas.microsoft.com/office/powerpoint/2010/main" val="2607344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测试结果记录规范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: 圆角 32">
            <a:extLst>
              <a:ext uri="{FF2B5EF4-FFF2-40B4-BE49-F238E27FC236}">
                <a16:creationId xmlns:a16="http://schemas.microsoft.com/office/drawing/2014/main" id="{4E85D0A3-0E34-60BE-B829-ED11DAF393EB}"/>
              </a:ext>
            </a:extLst>
          </p:cNvPr>
          <p:cNvSpPr/>
          <p:nvPr/>
        </p:nvSpPr>
        <p:spPr bwMode="auto">
          <a:xfrm>
            <a:off x="2362091" y="1739422"/>
            <a:ext cx="7467818" cy="4260686"/>
          </a:xfrm>
          <a:prstGeom prst="roundRect">
            <a:avLst>
              <a:gd name="adj" fmla="val 7842"/>
            </a:avLst>
          </a:prstGeom>
          <a:solidFill>
            <a:srgbClr val="006BBC">
              <a:alpha val="10196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: 圆角 33">
            <a:extLst>
              <a:ext uri="{FF2B5EF4-FFF2-40B4-BE49-F238E27FC236}">
                <a16:creationId xmlns:a16="http://schemas.microsoft.com/office/drawing/2014/main" id="{6C3FFDBD-8658-B2EB-F6C2-9CE3CF436DF4}"/>
              </a:ext>
            </a:extLst>
          </p:cNvPr>
          <p:cNvSpPr/>
          <p:nvPr/>
        </p:nvSpPr>
        <p:spPr bwMode="auto">
          <a:xfrm>
            <a:off x="5057818" y="1468125"/>
            <a:ext cx="2076364" cy="468427"/>
          </a:xfrm>
          <a:prstGeom prst="roundRect">
            <a:avLst/>
          </a:prstGeom>
          <a:solidFill>
            <a:srgbClr val="4472C4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>
              <a:lnSpc>
                <a:spcPts val="32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Microsoft YaHei UI" panose="020B0503020204020204" pitchFamily="34" charset="-122"/>
              </a:rPr>
              <a:t>集成测试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Microsoft YaHei UI" panose="020B0503020204020204" pitchFamily="34" charset="-122"/>
              </a:rPr>
              <a:t>评审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787758D-6F7E-8E2B-6949-B77D9DE41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054063"/>
              </p:ext>
            </p:extLst>
          </p:nvPr>
        </p:nvGraphicFramePr>
        <p:xfrm>
          <a:off x="2538046" y="2133682"/>
          <a:ext cx="7115908" cy="3690567"/>
        </p:xfrm>
        <a:graphic>
          <a:graphicData uri="http://schemas.openxmlformats.org/drawingml/2006/table">
            <a:tbl>
              <a:tblPr/>
              <a:tblGrid>
                <a:gridCol w="2437715">
                  <a:extLst>
                    <a:ext uri="{9D8B030D-6E8A-4147-A177-3AD203B41FA5}">
                      <a16:colId xmlns:a16="http://schemas.microsoft.com/office/drawing/2014/main" val="2284641518"/>
                    </a:ext>
                  </a:extLst>
                </a:gridCol>
                <a:gridCol w="4678193">
                  <a:extLst>
                    <a:ext uri="{9D8B030D-6E8A-4147-A177-3AD203B41FA5}">
                      <a16:colId xmlns:a16="http://schemas.microsoft.com/office/drawing/2014/main" val="3442921371"/>
                    </a:ext>
                  </a:extLst>
                </a:gridCol>
              </a:tblGrid>
              <a:tr h="4105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测试用例项</a:t>
                      </a:r>
                      <a:endParaRPr lang="zh-CN" sz="1200" kern="100" dirty="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zh-CN" sz="1200" kern="10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27407"/>
                  </a:ext>
                </a:extLst>
              </a:tr>
              <a:tr h="3702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测试项目标识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明确标注进行静态评审的测试项目的唯一代码或名称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954694"/>
                  </a:ext>
                </a:extLst>
              </a:tr>
              <a:tr h="3702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优先级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衡量测试用例的测试优先级程度，分别 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P0-P4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P0 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代表最高优先级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72752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被测功能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明确描述测试用例旨在验证的特定功能或系统集成点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925700"/>
                  </a:ext>
                </a:extLst>
              </a:tr>
              <a:tr h="31764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详述测试时向被测单元提供的具体输入数据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41749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测试步骤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详述测试时向被测单元提供的具体操作指令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466759"/>
                  </a:ext>
                </a:extLst>
              </a:tr>
              <a:tr h="9004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测试输出</a:t>
                      </a:r>
                      <a:r>
                        <a:rPr lang="en-US" altLang="zh-C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行为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前端表现：记录测试过程中前端展示的任何变化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后端表现：系统后台处理结果</a:t>
                      </a:r>
                      <a:endParaRPr lang="en-US" alt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机器人行为：详细描述机器人响应测试输入后的行为表现 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631904"/>
                  </a:ext>
                </a:extLst>
              </a:tr>
              <a:tr h="3176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测试成功标准</a:t>
                      </a:r>
                      <a:r>
                        <a:rPr lang="en-US" altLang="zh-C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综合评估测试结果是否达到预期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588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补充内容（可选）</a:t>
                      </a: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记录任何额外的观察、分析、建议或需进一步探讨的议题</a:t>
                      </a:r>
                    </a:p>
                  </a:txBody>
                  <a:tcPr marL="180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38887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D1C990B-E22B-C4FE-C863-1C4CCB2B8720}"/>
              </a:ext>
            </a:extLst>
          </p:cNvPr>
          <p:cNvSpPr txBox="1"/>
          <p:nvPr/>
        </p:nvSpPr>
        <p:spPr>
          <a:xfrm>
            <a:off x="609600" y="70479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集成测试记录规范</a:t>
            </a:r>
          </a:p>
        </p:txBody>
      </p:sp>
    </p:spTree>
    <p:extLst>
      <p:ext uri="{BB962C8B-B14F-4D97-AF65-F5344CB8AC3E}">
        <p14:creationId xmlns:p14="http://schemas.microsoft.com/office/powerpoint/2010/main" val="104885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测试结果记录规范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: 圆角 32">
            <a:extLst>
              <a:ext uri="{FF2B5EF4-FFF2-40B4-BE49-F238E27FC236}">
                <a16:creationId xmlns:a16="http://schemas.microsoft.com/office/drawing/2014/main" id="{4E85D0A3-0E34-60BE-B829-ED11DAF393EB}"/>
              </a:ext>
            </a:extLst>
          </p:cNvPr>
          <p:cNvSpPr/>
          <p:nvPr/>
        </p:nvSpPr>
        <p:spPr bwMode="auto">
          <a:xfrm>
            <a:off x="2362091" y="1739423"/>
            <a:ext cx="7467818" cy="4928505"/>
          </a:xfrm>
          <a:prstGeom prst="roundRect">
            <a:avLst>
              <a:gd name="adj" fmla="val 7842"/>
            </a:avLst>
          </a:prstGeom>
          <a:solidFill>
            <a:srgbClr val="006BBC">
              <a:alpha val="10196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: 圆角 33">
            <a:extLst>
              <a:ext uri="{FF2B5EF4-FFF2-40B4-BE49-F238E27FC236}">
                <a16:creationId xmlns:a16="http://schemas.microsoft.com/office/drawing/2014/main" id="{6C3FFDBD-8658-B2EB-F6C2-9CE3CF436DF4}"/>
              </a:ext>
            </a:extLst>
          </p:cNvPr>
          <p:cNvSpPr/>
          <p:nvPr/>
        </p:nvSpPr>
        <p:spPr bwMode="auto">
          <a:xfrm>
            <a:off x="5057818" y="1468125"/>
            <a:ext cx="2076364" cy="468427"/>
          </a:xfrm>
          <a:prstGeom prst="roundRect">
            <a:avLst/>
          </a:prstGeom>
          <a:solidFill>
            <a:srgbClr val="4472C4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>
              <a:lnSpc>
                <a:spcPts val="32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Microsoft YaHei UI" panose="020B0503020204020204" pitchFamily="34" charset="-122"/>
              </a:rPr>
              <a:t>系统测试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Microsoft YaHei UI" panose="020B0503020204020204" pitchFamily="34" charset="-122"/>
              </a:rPr>
              <a:t>评审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787758D-6F7E-8E2B-6949-B77D9DE41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25837"/>
              </p:ext>
            </p:extLst>
          </p:nvPr>
        </p:nvGraphicFramePr>
        <p:xfrm>
          <a:off x="2538046" y="2133682"/>
          <a:ext cx="7115908" cy="4400267"/>
        </p:xfrm>
        <a:graphic>
          <a:graphicData uri="http://schemas.openxmlformats.org/drawingml/2006/table">
            <a:tbl>
              <a:tblPr/>
              <a:tblGrid>
                <a:gridCol w="2437715">
                  <a:extLst>
                    <a:ext uri="{9D8B030D-6E8A-4147-A177-3AD203B41FA5}">
                      <a16:colId xmlns:a16="http://schemas.microsoft.com/office/drawing/2014/main" val="2284641518"/>
                    </a:ext>
                  </a:extLst>
                </a:gridCol>
                <a:gridCol w="4678193">
                  <a:extLst>
                    <a:ext uri="{9D8B030D-6E8A-4147-A177-3AD203B41FA5}">
                      <a16:colId xmlns:a16="http://schemas.microsoft.com/office/drawing/2014/main" val="3442921371"/>
                    </a:ext>
                  </a:extLst>
                </a:gridCol>
              </a:tblGrid>
              <a:tr h="4105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测试用例项</a:t>
                      </a:r>
                      <a:endParaRPr lang="zh-CN" sz="1200" kern="100" dirty="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zh-CN" sz="1200" kern="10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27407"/>
                  </a:ext>
                </a:extLst>
              </a:tr>
              <a:tr h="3702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测试类别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明确指出测试用例所属的类别，可能包括但不限于功能测试、性能测试、压力测试、恢复性测试等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954694"/>
                  </a:ext>
                </a:extLst>
              </a:tr>
              <a:tr h="3702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优先级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衡量测试用例的测试优先级程度，分别 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P0-P4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P0 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代表最高优先级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81649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测试类别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详细记录测试执行的全过程，包括但不限于准备阶段、执行步骤、监控指标、异常处理等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925700"/>
                  </a:ext>
                </a:extLst>
              </a:tr>
              <a:tr h="31764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测试流程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准备阶段：测试环境的搭建、数据准备、工具配置等</a:t>
                      </a:r>
                      <a:endParaRPr lang="en-US" alt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执行步骤：逐条列出测试执行的具体步骤，包括输入数据、操作 顺序、期望结果等</a:t>
                      </a:r>
                      <a:endParaRPr lang="en-US" alt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监控指控：在测试过程中需要关注的关键性能指标或系统状态 </a:t>
                      </a:r>
                      <a:endParaRPr lang="en-US" alt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异常处理：测试中遇到的任何意外情况及处理方法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41749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测试结果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系统测试的预期结果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466759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测试成功标准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综合评估测试结果是否达到预期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038921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补充内容（可选）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-342900" algn="l" defTabSz="914400" rtl="0" eaLnBrk="1" latinLnBrk="0" hangingPunct="1">
                        <a:lnSpc>
                          <a:spcPct val="150000"/>
                        </a:lnSpc>
                        <a:buFont typeface="Wingdings" pitchFamily="2" charset="2"/>
                        <a:buChar char=""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环境配置、测试工具与脚本资源消耗、外部依赖、未来测试建议等补充内容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63190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624653E-C312-A334-4A8A-F6305F392C6F}"/>
              </a:ext>
            </a:extLst>
          </p:cNvPr>
          <p:cNvSpPr txBox="1"/>
          <p:nvPr/>
        </p:nvSpPr>
        <p:spPr>
          <a:xfrm>
            <a:off x="609600" y="70479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系统测试记录规范</a:t>
            </a:r>
          </a:p>
        </p:txBody>
      </p:sp>
    </p:spTree>
    <p:extLst>
      <p:ext uri="{BB962C8B-B14F-4D97-AF65-F5344CB8AC3E}">
        <p14:creationId xmlns:p14="http://schemas.microsoft.com/office/powerpoint/2010/main" val="3750590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>
            <a:extLst>
              <a:ext uri="{FF2B5EF4-FFF2-40B4-BE49-F238E27FC236}">
                <a16:creationId xmlns:a16="http://schemas.microsoft.com/office/drawing/2014/main" id="{D98990C1-C275-5776-967B-AC0F38BB0F22}"/>
              </a:ext>
            </a:extLst>
          </p:cNvPr>
          <p:cNvSpPr/>
          <p:nvPr/>
        </p:nvSpPr>
        <p:spPr>
          <a:xfrm>
            <a:off x="3174693" y="2525052"/>
            <a:ext cx="8729879" cy="2141291"/>
          </a:xfrm>
          <a:prstGeom prst="parallelogram">
            <a:avLst/>
          </a:prstGeom>
          <a:solidFill>
            <a:schemeClr val="accent1">
              <a:lumMod val="40000"/>
              <a:lumOff val="6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02724903-9380-302B-9A12-004D738C5DA6}"/>
              </a:ext>
            </a:extLst>
          </p:cNvPr>
          <p:cNvSpPr/>
          <p:nvPr/>
        </p:nvSpPr>
        <p:spPr>
          <a:xfrm>
            <a:off x="3638870" y="2596755"/>
            <a:ext cx="7371638" cy="1808138"/>
          </a:xfrm>
          <a:prstGeom prst="parallelogram">
            <a:avLst/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F8AC5880-0199-5373-3D79-9E6D6FA5AD74}"/>
              </a:ext>
            </a:extLst>
          </p:cNvPr>
          <p:cNvSpPr/>
          <p:nvPr/>
        </p:nvSpPr>
        <p:spPr>
          <a:xfrm>
            <a:off x="1389922" y="2142677"/>
            <a:ext cx="2590046" cy="1530482"/>
          </a:xfrm>
          <a:prstGeom prst="parallelogram">
            <a:avLst/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713D6C2-52C2-1B16-80A7-7706EFBA549F}"/>
              </a:ext>
            </a:extLst>
          </p:cNvPr>
          <p:cNvSpPr/>
          <p:nvPr/>
        </p:nvSpPr>
        <p:spPr>
          <a:xfrm>
            <a:off x="2721413" y="2568547"/>
            <a:ext cx="1530481" cy="15304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1CED0B-ACDE-8937-52DB-E8B6DF1062CF}"/>
              </a:ext>
            </a:extLst>
          </p:cNvPr>
          <p:cNvSpPr/>
          <p:nvPr/>
        </p:nvSpPr>
        <p:spPr>
          <a:xfrm>
            <a:off x="3225176" y="2884070"/>
            <a:ext cx="986880" cy="899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5400" b="1" dirty="0">
                <a:solidFill>
                  <a:srgbClr val="0E60A8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237E2B-EEE1-91CE-D6A6-16FE7C7CC28A}"/>
              </a:ext>
            </a:extLst>
          </p:cNvPr>
          <p:cNvSpPr/>
          <p:nvPr/>
        </p:nvSpPr>
        <p:spPr>
          <a:xfrm>
            <a:off x="4833035" y="2988356"/>
            <a:ext cx="5184576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测试用例分析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AA4D67-593E-5779-8BBA-6EFE31DF6744}"/>
              </a:ext>
            </a:extLst>
          </p:cNvPr>
          <p:cNvCxnSpPr>
            <a:cxnSpLocks/>
          </p:cNvCxnSpPr>
          <p:nvPr/>
        </p:nvCxnSpPr>
        <p:spPr>
          <a:xfrm>
            <a:off x="4833035" y="3783230"/>
            <a:ext cx="47728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60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600" y="295759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测试用例概述</a:t>
            </a:r>
          </a:p>
        </p:txBody>
      </p:sp>
      <p:pic>
        <p:nvPicPr>
          <p:cNvPr id="2" name="图片 1" descr="测试用例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4315" b="4306"/>
          <a:stretch>
            <a:fillRect/>
          </a:stretch>
        </p:blipFill>
        <p:spPr>
          <a:xfrm>
            <a:off x="1384935" y="123190"/>
            <a:ext cx="9275445" cy="67341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8AFDC4A-4DCC-61B4-A768-D1002D4E08AF}"/>
              </a:ext>
            </a:extLst>
          </p:cNvPr>
          <p:cNvSpPr txBox="1"/>
          <p:nvPr/>
        </p:nvSpPr>
        <p:spPr>
          <a:xfrm>
            <a:off x="609600" y="7047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测试用例分类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机器人模块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599" y="704790"/>
            <a:ext cx="1778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单元测试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D2A0A44-C3D0-5ED6-295D-908B7C30FF4E}"/>
              </a:ext>
            </a:extLst>
          </p:cNvPr>
          <p:cNvSpPr/>
          <p:nvPr/>
        </p:nvSpPr>
        <p:spPr bwMode="auto">
          <a:xfrm>
            <a:off x="2206304" y="1510635"/>
            <a:ext cx="7467818" cy="3140574"/>
          </a:xfrm>
          <a:prstGeom prst="roundRect">
            <a:avLst>
              <a:gd name="adj" fmla="val 7842"/>
            </a:avLst>
          </a:prstGeom>
          <a:solidFill>
            <a:srgbClr val="006BBC">
              <a:alpha val="10196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AB16DD4-2498-10B7-1907-B2F24BAD9BC1}"/>
              </a:ext>
            </a:extLst>
          </p:cNvPr>
          <p:cNvSpPr/>
          <p:nvPr/>
        </p:nvSpPr>
        <p:spPr bwMode="auto">
          <a:xfrm>
            <a:off x="4016587" y="1277948"/>
            <a:ext cx="3847253" cy="394259"/>
          </a:xfrm>
          <a:prstGeom prst="roundRect">
            <a:avLst/>
          </a:prstGeom>
          <a:solidFill>
            <a:srgbClr val="4472C4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3200"/>
              </a:lnSpc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Microsoft YaHei UI" panose="020B0503020204020204" pitchFamily="34" charset="-122"/>
              </a:rPr>
              <a:t>WJ-ROBOT-JS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C7178F-FD00-8C01-0A78-246CF3CD7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30395"/>
              </p:ext>
            </p:extLst>
          </p:nvPr>
        </p:nvGraphicFramePr>
        <p:xfrm>
          <a:off x="3281680" y="1921742"/>
          <a:ext cx="5317066" cy="2489520"/>
        </p:xfrm>
        <a:graphic>
          <a:graphicData uri="http://schemas.openxmlformats.org/drawingml/2006/table">
            <a:tbl>
              <a:tblPr/>
              <a:tblGrid>
                <a:gridCol w="2317498">
                  <a:extLst>
                    <a:ext uri="{9D8B030D-6E8A-4147-A177-3AD203B41FA5}">
                      <a16:colId xmlns:a16="http://schemas.microsoft.com/office/drawing/2014/main" val="3819879704"/>
                    </a:ext>
                  </a:extLst>
                </a:gridCol>
                <a:gridCol w="2999568">
                  <a:extLst>
                    <a:ext uri="{9D8B030D-6E8A-4147-A177-3AD203B41FA5}">
                      <a16:colId xmlns:a16="http://schemas.microsoft.com/office/drawing/2014/main" val="3042190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测试用例项</a:t>
                      </a:r>
                      <a:endParaRPr lang="zh-CN" altLang="en-US" sz="1200" kern="100" dirty="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100"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en-US" sz="1200" kern="10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10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测试项目标识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WJ-FRONTEND-JS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132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相关需求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手动建图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419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测试涉及对象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机器人移动模块、机器人手柄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963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前置条件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机器人电源开启，并且机器人状态无异常</a:t>
                      </a:r>
                      <a:endParaRPr lang="en-US" altLang="zh-CN" sz="1200" kern="100" dirty="0"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手柄与机器人连接稳定</a:t>
                      </a:r>
                      <a:endParaRPr lang="en-US" altLang="zh-CN" sz="1200" kern="100" dirty="0"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手柄控制节点启动且正常工作</a:t>
                      </a:r>
                      <a:endParaRPr lang="en-US" altLang="zh-CN" sz="1200" kern="100" dirty="0"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27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96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063D6ED-4740-8E6C-02D1-6A9A3683D5B3}"/>
              </a:ext>
            </a:extLst>
          </p:cNvPr>
          <p:cNvSpPr txBox="1"/>
          <p:nvPr/>
        </p:nvSpPr>
        <p:spPr>
          <a:xfrm>
            <a:off x="5355252" y="280755"/>
            <a:ext cx="1481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目 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188817-9325-0B3A-3AD8-B9DE46013C51}"/>
              </a:ext>
            </a:extLst>
          </p:cNvPr>
          <p:cNvSpPr txBox="1"/>
          <p:nvPr/>
        </p:nvSpPr>
        <p:spPr>
          <a:xfrm>
            <a:off x="4998552" y="1050196"/>
            <a:ext cx="2194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28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图文框 14">
            <a:extLst>
              <a:ext uri="{FF2B5EF4-FFF2-40B4-BE49-F238E27FC236}">
                <a16:creationId xmlns:a16="http://schemas.microsoft.com/office/drawing/2014/main" id="{50BE389C-DF4E-A7AC-830E-BAE9A42ADD60}"/>
              </a:ext>
            </a:extLst>
          </p:cNvPr>
          <p:cNvSpPr/>
          <p:nvPr/>
        </p:nvSpPr>
        <p:spPr>
          <a:xfrm>
            <a:off x="1731338" y="4638147"/>
            <a:ext cx="700920" cy="664029"/>
          </a:xfrm>
          <a:prstGeom prst="frame">
            <a:avLst>
              <a:gd name="adj1" fmla="val 74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rgbClr val="4472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6966C4-205F-1261-1864-8E0A80407A15}"/>
              </a:ext>
            </a:extLst>
          </p:cNvPr>
          <p:cNvSpPr txBox="1"/>
          <p:nvPr/>
        </p:nvSpPr>
        <p:spPr>
          <a:xfrm>
            <a:off x="2645021" y="4716245"/>
            <a:ext cx="23535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需求</a:t>
            </a:r>
            <a:r>
              <a:rPr lang="zh-CN" altLang="en-US" sz="27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对应</a:t>
            </a:r>
            <a:r>
              <a:rPr lang="zh-CN" altLang="en-US" sz="27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测试</a:t>
            </a:r>
          </a:p>
        </p:txBody>
      </p:sp>
      <p:sp>
        <p:nvSpPr>
          <p:cNvPr id="4" name="图文框 18">
            <a:extLst>
              <a:ext uri="{FF2B5EF4-FFF2-40B4-BE49-F238E27FC236}">
                <a16:creationId xmlns:a16="http://schemas.microsoft.com/office/drawing/2014/main" id="{02A7CBA0-A453-9BAB-487E-638F7FC00A97}"/>
              </a:ext>
            </a:extLst>
          </p:cNvPr>
          <p:cNvSpPr/>
          <p:nvPr/>
        </p:nvSpPr>
        <p:spPr>
          <a:xfrm>
            <a:off x="7605259" y="4638147"/>
            <a:ext cx="700920" cy="664029"/>
          </a:xfrm>
          <a:prstGeom prst="frame">
            <a:avLst>
              <a:gd name="adj1" fmla="val 74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rgbClr val="4472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D67A4F-2C22-2B0B-F7E5-022297847334}"/>
              </a:ext>
            </a:extLst>
          </p:cNvPr>
          <p:cNvSpPr txBox="1"/>
          <p:nvPr/>
        </p:nvSpPr>
        <p:spPr>
          <a:xfrm>
            <a:off x="8518942" y="4716244"/>
            <a:ext cx="2625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测试进度安排</a:t>
            </a:r>
            <a:endParaRPr lang="zh-CN" altLang="zh-CN" sz="27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" name="图文框 11">
            <a:extLst>
              <a:ext uri="{FF2B5EF4-FFF2-40B4-BE49-F238E27FC236}">
                <a16:creationId xmlns:a16="http://schemas.microsoft.com/office/drawing/2014/main" id="{2BAAD512-FB4C-DA73-503E-F79E0F8CFF1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735783" y="2172442"/>
            <a:ext cx="700920" cy="664029"/>
          </a:xfrm>
          <a:prstGeom prst="frame">
            <a:avLst>
              <a:gd name="adj1" fmla="val 74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rgbClr val="4472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CN" altLang="en-US" sz="3200">
              <a:solidFill>
                <a:srgbClr val="4472C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5CCC06D-CBE8-D3EB-C1B6-03E8309AE1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645021" y="2250540"/>
            <a:ext cx="26084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需求与测试设计</a:t>
            </a:r>
            <a:endParaRPr lang="zh-CN" altLang="zh-CN" sz="27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4" name="图文框 13">
            <a:extLst>
              <a:ext uri="{FF2B5EF4-FFF2-40B4-BE49-F238E27FC236}">
                <a16:creationId xmlns:a16="http://schemas.microsoft.com/office/drawing/2014/main" id="{D8646BEF-0B56-5720-6DFF-8B100E4E516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609704" y="2172442"/>
            <a:ext cx="700920" cy="664029"/>
          </a:xfrm>
          <a:prstGeom prst="frame">
            <a:avLst>
              <a:gd name="adj1" fmla="val 74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rgbClr val="4472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zh-CN" altLang="en-US" sz="3200">
              <a:solidFill>
                <a:srgbClr val="4472C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184A2F-1784-13C2-23C0-97D111248EC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518942" y="2254434"/>
            <a:ext cx="159530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测试环境</a:t>
            </a:r>
            <a:endParaRPr lang="zh-CN" altLang="zh-CN" sz="27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8" name="图文框 27">
            <a:extLst>
              <a:ext uri="{FF2B5EF4-FFF2-40B4-BE49-F238E27FC236}">
                <a16:creationId xmlns:a16="http://schemas.microsoft.com/office/drawing/2014/main" id="{6951434A-B781-919A-7139-5437FDC7E3F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35783" y="3431292"/>
            <a:ext cx="700920" cy="664029"/>
          </a:xfrm>
          <a:prstGeom prst="frame">
            <a:avLst>
              <a:gd name="adj1" fmla="val 74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rgbClr val="4472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lang="zh-CN" altLang="en-US" sz="3200">
              <a:solidFill>
                <a:srgbClr val="4472C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62B7AA3-6EAA-49DB-1A93-8987ECA8589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645021" y="3503857"/>
            <a:ext cx="159530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测试计划</a:t>
            </a:r>
          </a:p>
        </p:txBody>
      </p:sp>
      <p:sp>
        <p:nvSpPr>
          <p:cNvPr id="30" name="图文框 29">
            <a:extLst>
              <a:ext uri="{FF2B5EF4-FFF2-40B4-BE49-F238E27FC236}">
                <a16:creationId xmlns:a16="http://schemas.microsoft.com/office/drawing/2014/main" id="{309221EC-CE58-2E0C-0862-D7A56C5DAA0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609704" y="3431292"/>
            <a:ext cx="700920" cy="664029"/>
          </a:xfrm>
          <a:prstGeom prst="frame">
            <a:avLst>
              <a:gd name="adj1" fmla="val 74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rgbClr val="4472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zh-CN" altLang="en-US" sz="3200">
              <a:solidFill>
                <a:srgbClr val="4472C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45C8ADC-CC1E-F11B-DB83-07B8EF6CE06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518942" y="3503856"/>
            <a:ext cx="23006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测试用例分析</a:t>
            </a:r>
          </a:p>
        </p:txBody>
      </p:sp>
      <p:sp>
        <p:nvSpPr>
          <p:cNvPr id="32" name="图文框 18">
            <a:extLst>
              <a:ext uri="{FF2B5EF4-FFF2-40B4-BE49-F238E27FC236}">
                <a16:creationId xmlns:a16="http://schemas.microsoft.com/office/drawing/2014/main" id="{E4BC2549-7E4F-B4D0-2F09-4F56C5339D6D}"/>
              </a:ext>
            </a:extLst>
          </p:cNvPr>
          <p:cNvSpPr/>
          <p:nvPr/>
        </p:nvSpPr>
        <p:spPr>
          <a:xfrm>
            <a:off x="1731338" y="5818900"/>
            <a:ext cx="700920" cy="664029"/>
          </a:xfrm>
          <a:prstGeom prst="frame">
            <a:avLst>
              <a:gd name="adj1" fmla="val 74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4472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3F58DF-C100-4B8C-3B58-C948B6C7CDAB}"/>
              </a:ext>
            </a:extLst>
          </p:cNvPr>
          <p:cNvSpPr txBox="1"/>
          <p:nvPr/>
        </p:nvSpPr>
        <p:spPr>
          <a:xfrm>
            <a:off x="2645021" y="5896997"/>
            <a:ext cx="2625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Gitlab</a:t>
            </a:r>
            <a:r>
              <a:rPr lang="zh-CN" altLang="en-US" sz="27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过程管理</a:t>
            </a:r>
            <a:endParaRPr lang="zh-CN" altLang="zh-CN" sz="27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663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96E247-0D8F-8CC7-201E-6CBAC9744F9F}"/>
              </a:ext>
            </a:extLst>
          </p:cNvPr>
          <p:cNvSpPr/>
          <p:nvPr/>
        </p:nvSpPr>
        <p:spPr bwMode="auto">
          <a:xfrm>
            <a:off x="1207187" y="1513931"/>
            <a:ext cx="9752914" cy="4639279"/>
          </a:xfrm>
          <a:prstGeom prst="roundRect">
            <a:avLst>
              <a:gd name="adj" fmla="val 4537"/>
            </a:avLst>
          </a:prstGeom>
          <a:solidFill>
            <a:srgbClr val="99FF33">
              <a:alpha val="10196"/>
            </a:srgbClr>
          </a:solidFill>
          <a:ln w="9525" cap="flat" cmpd="sng" algn="ctr">
            <a:solidFill>
              <a:srgbClr val="99FF3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机器人模块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单元测试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54131DD-338D-30C1-B6CB-8C8584C27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87354"/>
              </p:ext>
            </p:extLst>
          </p:nvPr>
        </p:nvGraphicFramePr>
        <p:xfrm>
          <a:off x="1829539" y="1908190"/>
          <a:ext cx="8532922" cy="3704784"/>
        </p:xfrm>
        <a:graphic>
          <a:graphicData uri="http://schemas.openxmlformats.org/drawingml/2006/table">
            <a:tbl>
              <a:tblPr/>
              <a:tblGrid>
                <a:gridCol w="3275122">
                  <a:extLst>
                    <a:ext uri="{9D8B030D-6E8A-4147-A177-3AD203B41FA5}">
                      <a16:colId xmlns:a16="http://schemas.microsoft.com/office/drawing/2014/main" val="34308321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34848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100"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测试用例项</a:t>
                      </a:r>
                      <a:endParaRPr lang="zh-CN" altLang="en-US" sz="1200" kern="10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en-US" sz="1200" kern="100" dirty="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126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优先级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217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测试输入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手柄左摇杆向前推到最大值，并保持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秒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手柄左摇杆向后推到最大值，并保持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秒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手柄左摇杆向左推到最大值，并保持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秒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手柄左摇杆向右推到最大值，并保持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秒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5463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测试步骤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连接手柄与机器人，同时确认手柄与机器人连接处稳定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按照一定的时间间隔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例如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秒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，按照顺序执行输入操作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观察机器人移动方向与终端输出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5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期望输出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CN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终端输出机器人运动信息，同时运动信息与实际操作的运动过程保持一致 </a:t>
                      </a:r>
                      <a:endParaRPr lang="zh-CN" altLang="en-US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725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测试成功标准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机器人移动方向与移速正常，和用户预期一致；低延迟且无错误响应 </a:t>
                      </a:r>
                      <a:endParaRPr lang="zh-CN" altLang="en-US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263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用例备注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测试过程中需要保证环境安全，机器人周围没有无关人员 </a:t>
                      </a:r>
                      <a:endParaRPr lang="en-US" alt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735810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22DADDF0-8F25-9E6E-2AE3-CB24D41B9955}"/>
              </a:ext>
            </a:extLst>
          </p:cNvPr>
          <p:cNvSpPr/>
          <p:nvPr/>
        </p:nvSpPr>
        <p:spPr bwMode="auto">
          <a:xfrm>
            <a:off x="4016587" y="1277948"/>
            <a:ext cx="3847253" cy="394259"/>
          </a:xfrm>
          <a:prstGeom prst="roundRect">
            <a:avLst/>
          </a:prstGeom>
          <a:solidFill>
            <a:srgbClr val="4472C4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3200"/>
              </a:lnSpc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Microsoft YaHei UI" panose="020B0503020204020204" pitchFamily="34" charset="-122"/>
              </a:rPr>
              <a:t>WJ-ROBOT-JS-01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62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前端交互界面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599" y="704790"/>
            <a:ext cx="1778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单元测试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D2A0A44-C3D0-5ED6-295D-908B7C30FF4E}"/>
              </a:ext>
            </a:extLst>
          </p:cNvPr>
          <p:cNvSpPr/>
          <p:nvPr/>
        </p:nvSpPr>
        <p:spPr bwMode="auto">
          <a:xfrm>
            <a:off x="2206304" y="1510635"/>
            <a:ext cx="7467818" cy="3140574"/>
          </a:xfrm>
          <a:prstGeom prst="roundRect">
            <a:avLst>
              <a:gd name="adj" fmla="val 7842"/>
            </a:avLst>
          </a:prstGeom>
          <a:solidFill>
            <a:srgbClr val="006BBC">
              <a:alpha val="10196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AB16DD4-2498-10B7-1907-B2F24BAD9BC1}"/>
              </a:ext>
            </a:extLst>
          </p:cNvPr>
          <p:cNvSpPr/>
          <p:nvPr/>
        </p:nvSpPr>
        <p:spPr bwMode="auto">
          <a:xfrm>
            <a:off x="4016587" y="1277948"/>
            <a:ext cx="3847253" cy="394259"/>
          </a:xfrm>
          <a:prstGeom prst="roundRect">
            <a:avLst/>
          </a:prstGeom>
          <a:solidFill>
            <a:srgbClr val="4472C4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3200"/>
              </a:lnSpc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Microsoft YaHei UI" panose="020B0503020204020204" pitchFamily="34" charset="-122"/>
              </a:rPr>
              <a:t>WJ-FRONTEND-MAP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C7178F-FD00-8C01-0A78-246CF3CD7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470824"/>
              </p:ext>
            </p:extLst>
          </p:nvPr>
        </p:nvGraphicFramePr>
        <p:xfrm>
          <a:off x="3281680" y="1921742"/>
          <a:ext cx="5317066" cy="2489520"/>
        </p:xfrm>
        <a:graphic>
          <a:graphicData uri="http://schemas.openxmlformats.org/drawingml/2006/table">
            <a:tbl>
              <a:tblPr/>
              <a:tblGrid>
                <a:gridCol w="2317498">
                  <a:extLst>
                    <a:ext uri="{9D8B030D-6E8A-4147-A177-3AD203B41FA5}">
                      <a16:colId xmlns:a16="http://schemas.microsoft.com/office/drawing/2014/main" val="3819879704"/>
                    </a:ext>
                  </a:extLst>
                </a:gridCol>
                <a:gridCol w="2999568">
                  <a:extLst>
                    <a:ext uri="{9D8B030D-6E8A-4147-A177-3AD203B41FA5}">
                      <a16:colId xmlns:a16="http://schemas.microsoft.com/office/drawing/2014/main" val="3042190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测试用例项</a:t>
                      </a:r>
                      <a:endParaRPr lang="zh-CN" altLang="en-US" sz="1200" kern="100" dirty="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100"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en-US" sz="1200" kern="10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10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测试项目标识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WJ-FRONTEND-MAP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132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相关需求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地图展示功能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419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测试涉及对象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前端</a:t>
                      </a:r>
                      <a:r>
                        <a:rPr lang="en-US" altLang="zh-CN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ROS </a:t>
                      </a: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端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963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前置条件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前端服务器工作正常</a:t>
                      </a:r>
                    </a:p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开启 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debug 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模式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使用 </a:t>
                      </a:r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devtool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进行调试</a:t>
                      </a:r>
                    </a:p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关闭 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debug 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模式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, ROS 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端开启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27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00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96E247-0D8F-8CC7-201E-6CBAC9744F9F}"/>
              </a:ext>
            </a:extLst>
          </p:cNvPr>
          <p:cNvSpPr/>
          <p:nvPr/>
        </p:nvSpPr>
        <p:spPr bwMode="auto">
          <a:xfrm>
            <a:off x="1207187" y="1513931"/>
            <a:ext cx="9752914" cy="4639279"/>
          </a:xfrm>
          <a:prstGeom prst="roundRect">
            <a:avLst>
              <a:gd name="adj" fmla="val 4537"/>
            </a:avLst>
          </a:prstGeom>
          <a:solidFill>
            <a:srgbClr val="99FF33">
              <a:alpha val="10196"/>
            </a:srgbClr>
          </a:solidFill>
          <a:ln w="9525" cap="flat" cmpd="sng" algn="ctr">
            <a:solidFill>
              <a:srgbClr val="99FF3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前端交互界面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单元测试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54131DD-338D-30C1-B6CB-8C8584C27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077871"/>
              </p:ext>
            </p:extLst>
          </p:nvPr>
        </p:nvGraphicFramePr>
        <p:xfrm>
          <a:off x="1829539" y="1908190"/>
          <a:ext cx="8532922" cy="3430464"/>
        </p:xfrm>
        <a:graphic>
          <a:graphicData uri="http://schemas.openxmlformats.org/drawingml/2006/table">
            <a:tbl>
              <a:tblPr/>
              <a:tblGrid>
                <a:gridCol w="3275122">
                  <a:extLst>
                    <a:ext uri="{9D8B030D-6E8A-4147-A177-3AD203B41FA5}">
                      <a16:colId xmlns:a16="http://schemas.microsoft.com/office/drawing/2014/main" val="34308321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34848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100"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测试用例项</a:t>
                      </a:r>
                      <a:endParaRPr lang="zh-CN" altLang="en-US" sz="1200" kern="10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100"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en-US" sz="1200" kern="10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126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优先级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217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测试输入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无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5463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测试步骤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切换到跟随机器人模式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待视角稳定后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使用左键拖拽地图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多次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间隔不超过 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5s), 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随后等待 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5 s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切换回地图模式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使用左键拖拽地图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等待 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5s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5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期望输出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视角将平滑移动到机器人前方</a:t>
                      </a:r>
                      <a:r>
                        <a:rPr lang="en-US" altLang="zh-CN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拖动后</a:t>
                      </a:r>
                      <a:r>
                        <a:rPr lang="en-US" altLang="zh-CN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, 5s </a:t>
                      </a: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内没有其他操作</a:t>
                      </a:r>
                      <a:r>
                        <a:rPr lang="en-US" altLang="zh-CN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视角自动回到机器人前方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切换为地图模式后</a:t>
                      </a:r>
                      <a:r>
                        <a:rPr lang="en-US" altLang="zh-CN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不会再跟随机器人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725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测试成功标准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模式正常切换</a:t>
                      </a:r>
                      <a:r>
                        <a:rPr lang="en-US" altLang="zh-CN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,  </a:t>
                      </a: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不保留状态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263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用例备注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前置条件 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1, 2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735810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22DADDF0-8F25-9E6E-2AE3-CB24D41B9955}"/>
              </a:ext>
            </a:extLst>
          </p:cNvPr>
          <p:cNvSpPr/>
          <p:nvPr/>
        </p:nvSpPr>
        <p:spPr bwMode="auto">
          <a:xfrm>
            <a:off x="4016587" y="1277948"/>
            <a:ext cx="3847253" cy="394259"/>
          </a:xfrm>
          <a:prstGeom prst="roundRect">
            <a:avLst/>
          </a:prstGeom>
          <a:solidFill>
            <a:srgbClr val="4472C4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3200"/>
              </a:lnSpc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Microsoft YaHei UI" panose="020B0503020204020204" pitchFamily="34" charset="-122"/>
              </a:rPr>
              <a:t>WJ-FRONTEND-MAP-01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393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141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ROS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端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388240F-1ACB-1CB0-BDE3-C8AFA681AA94}"/>
              </a:ext>
            </a:extLst>
          </p:cNvPr>
          <p:cNvSpPr/>
          <p:nvPr/>
        </p:nvSpPr>
        <p:spPr bwMode="auto">
          <a:xfrm>
            <a:off x="2362091" y="2303297"/>
            <a:ext cx="7467818" cy="2641778"/>
          </a:xfrm>
          <a:prstGeom prst="roundRect">
            <a:avLst>
              <a:gd name="adj" fmla="val 7842"/>
            </a:avLst>
          </a:prstGeom>
          <a:solidFill>
            <a:srgbClr val="006BBC">
              <a:alpha val="10196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AF74459-C5C0-3058-22B2-C366BD0A063E}"/>
              </a:ext>
            </a:extLst>
          </p:cNvPr>
          <p:cNvSpPr/>
          <p:nvPr/>
        </p:nvSpPr>
        <p:spPr bwMode="auto">
          <a:xfrm>
            <a:off x="5310088" y="2106167"/>
            <a:ext cx="1673424" cy="394259"/>
          </a:xfrm>
          <a:prstGeom prst="roundRect">
            <a:avLst/>
          </a:prstGeom>
          <a:solidFill>
            <a:srgbClr val="4472C4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3200"/>
              </a:lnSpc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Microsoft YaHei UI" panose="020B0503020204020204" pitchFamily="34" charset="-122"/>
              </a:rPr>
              <a:t>WJ-ROS-CT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AEBBAD9-7FE3-A2D0-347B-71756F9EA4ED}"/>
              </a:ext>
            </a:extLst>
          </p:cNvPr>
          <p:cNvGraphicFramePr>
            <a:graphicFrameLocks noGrp="1"/>
          </p:cNvGraphicFramePr>
          <p:nvPr/>
        </p:nvGraphicFramePr>
        <p:xfrm>
          <a:off x="2656498" y="2697556"/>
          <a:ext cx="6980604" cy="2042693"/>
        </p:xfrm>
        <a:graphic>
          <a:graphicData uri="http://schemas.openxmlformats.org/drawingml/2006/table">
            <a:tbl>
              <a:tblPr/>
              <a:tblGrid>
                <a:gridCol w="1964133">
                  <a:extLst>
                    <a:ext uri="{9D8B030D-6E8A-4147-A177-3AD203B41FA5}">
                      <a16:colId xmlns:a16="http://schemas.microsoft.com/office/drawing/2014/main" val="2284641518"/>
                    </a:ext>
                  </a:extLst>
                </a:gridCol>
                <a:gridCol w="5016471">
                  <a:extLst>
                    <a:ext uri="{9D8B030D-6E8A-4147-A177-3AD203B41FA5}">
                      <a16:colId xmlns:a16="http://schemas.microsoft.com/office/drawing/2014/main" val="3442921371"/>
                    </a:ext>
                  </a:extLst>
                </a:gridCol>
              </a:tblGrid>
              <a:tr h="3664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测试用例项</a:t>
                      </a:r>
                      <a:endParaRPr lang="zh-CN" sz="1200" kern="100" dirty="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zh-CN" sz="1200" kern="10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27407"/>
                  </a:ext>
                </a:extLst>
              </a:tr>
              <a:tr h="3664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相关需求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功能需求、业务需求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954694"/>
                  </a:ext>
                </a:extLst>
              </a:tr>
              <a:tr h="3664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测试涉及对象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Controller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功能包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925700"/>
                  </a:ext>
                </a:extLst>
              </a:tr>
              <a:tr h="9434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前置条件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机器人电源开启，且机器人状态无异常</a:t>
                      </a:r>
                      <a:endParaRPr lang="zh-CN" alt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"/>
                        <a:tabLst>
                          <a:tab pos="266700" algn="l"/>
                        </a:tabLst>
                        <a:defRPr/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Controller </a:t>
                      </a:r>
                      <a:r>
                        <a:rPr lang="zh-CN" alt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中各个节点正确启动</a:t>
                      </a:r>
                      <a:endParaRPr lang="en-US" altLang="zh-CN" sz="1200" kern="100" dirty="0">
                        <a:effectLst/>
                        <a:latin typeface="Times New Roman" panose="02020603050405020304" pitchFamily="18" charset="0"/>
                        <a:ea typeface="Microsoft YaHei UI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4174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A5B2563-8942-0F63-592A-B2219E32FF82}"/>
              </a:ext>
            </a:extLst>
          </p:cNvPr>
          <p:cNvSpPr txBox="1"/>
          <p:nvPr/>
        </p:nvSpPr>
        <p:spPr>
          <a:xfrm>
            <a:off x="609599" y="704790"/>
            <a:ext cx="1778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3755797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ROS</a:t>
            </a:r>
            <a:r>
              <a:rPr lang="zh-CN" altLang="en-US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791DA16-4C23-65B2-AEA1-BA7DF12FBDFC}"/>
              </a:ext>
            </a:extLst>
          </p:cNvPr>
          <p:cNvSpPr/>
          <p:nvPr/>
        </p:nvSpPr>
        <p:spPr bwMode="auto">
          <a:xfrm>
            <a:off x="1651687" y="1768873"/>
            <a:ext cx="9143850" cy="4157784"/>
          </a:xfrm>
          <a:prstGeom prst="roundRect">
            <a:avLst>
              <a:gd name="adj" fmla="val 4537"/>
            </a:avLst>
          </a:prstGeom>
          <a:solidFill>
            <a:srgbClr val="99FF33">
              <a:alpha val="10196"/>
            </a:srgbClr>
          </a:solidFill>
          <a:ln w="9525" cap="flat" cmpd="sng" algn="ctr">
            <a:solidFill>
              <a:srgbClr val="99FF3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CE95714-E7DE-FB69-87D1-09A6D2256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87462"/>
              </p:ext>
            </p:extLst>
          </p:nvPr>
        </p:nvGraphicFramePr>
        <p:xfrm>
          <a:off x="2031079" y="2169643"/>
          <a:ext cx="8385066" cy="3587690"/>
        </p:xfrm>
        <a:graphic>
          <a:graphicData uri="http://schemas.openxmlformats.org/drawingml/2006/table">
            <a:tbl>
              <a:tblPr/>
              <a:tblGrid>
                <a:gridCol w="2347826">
                  <a:extLst>
                    <a:ext uri="{9D8B030D-6E8A-4147-A177-3AD203B41FA5}">
                      <a16:colId xmlns:a16="http://schemas.microsoft.com/office/drawing/2014/main" val="3356355608"/>
                    </a:ext>
                  </a:extLst>
                </a:gridCol>
                <a:gridCol w="6037240">
                  <a:extLst>
                    <a:ext uri="{9D8B030D-6E8A-4147-A177-3AD203B41FA5}">
                      <a16:colId xmlns:a16="http://schemas.microsoft.com/office/drawing/2014/main" val="2123979952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测试用例项</a:t>
                      </a:r>
                      <a:endParaRPr lang="zh-CN" sz="1200" kern="10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描述</a:t>
                      </a:r>
                      <a:endParaRPr lang="zh-CN" sz="1200" kern="10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425133"/>
                  </a:ext>
                </a:extLst>
              </a:tr>
              <a:tr h="3111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优先级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P0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5412"/>
                  </a:ext>
                </a:extLst>
              </a:tr>
              <a:tr h="6635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测试输入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Wingdings" pitchFamily="2" charset="2"/>
                        <a:buChar char="l"/>
                        <a:tabLst>
                          <a:tab pos="2667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core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通过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service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向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auto_map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发送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start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"/>
                        <a:tabLst>
                          <a:tab pos="2667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core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通过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service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向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auto_map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发送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stop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848491"/>
                  </a:ext>
                </a:extLst>
              </a:tr>
              <a:tr h="10159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测试步骤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Wingdings" pitchFamily="2" charset="2"/>
                        <a:buChar char="l"/>
                        <a:tabLst>
                          <a:tab pos="266700" algn="l"/>
                        </a:tabLs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启动测试的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core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节点以及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auto_map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节点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Wingdings" pitchFamily="2" charset="2"/>
                        <a:buChar char="l"/>
                        <a:tabLst>
                          <a:tab pos="266700" algn="l"/>
                        </a:tabLs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通过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core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节点向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auto_map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节点请求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start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服务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Wingdings" pitchFamily="2" charset="2"/>
                        <a:buChar char="l"/>
                        <a:tabLst>
                          <a:tab pos="266700" algn="l"/>
                        </a:tabLs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等待一段时间后，通过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core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节点向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auto_map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节点请求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stop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服务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098592"/>
                  </a:ext>
                </a:extLst>
              </a:tr>
              <a:tr h="6635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期望输出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在接收到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start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请求后，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auto_map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节点在终端输出模式启动的信息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在接收到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end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请求后，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auto_map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节点在终端输出模式停止的信息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026688"/>
                  </a:ext>
                </a:extLst>
              </a:tr>
              <a:tr h="3111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测试成功标准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auto_map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节点可以成功进行模式的切换，实现启动与暂停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644160"/>
                  </a:ext>
                </a:extLst>
              </a:tr>
              <a:tr h="3111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用例备注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测试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auto_map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</a:rPr>
                        <a:t>节点的启停功能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825881"/>
                  </a:ext>
                </a:extLst>
              </a:tr>
            </a:tbl>
          </a:graphicData>
        </a:graphic>
      </p:graphicFrame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7021F9E-0033-E99D-4CBF-A0D09E29387D}"/>
              </a:ext>
            </a:extLst>
          </p:cNvPr>
          <p:cNvSpPr/>
          <p:nvPr/>
        </p:nvSpPr>
        <p:spPr bwMode="auto">
          <a:xfrm>
            <a:off x="5224627" y="1523957"/>
            <a:ext cx="1997969" cy="489832"/>
          </a:xfrm>
          <a:prstGeom prst="roundRect">
            <a:avLst/>
          </a:prstGeom>
          <a:solidFill>
            <a:srgbClr val="4472C4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3200"/>
              </a:lnSpc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Microsoft YaHei UI" panose="020B0503020204020204" pitchFamily="34" charset="-122"/>
              </a:rPr>
              <a:t>WJ-ROS-CT-01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C6BF71-7884-F31F-3517-B84792D26BAC}"/>
              </a:ext>
            </a:extLst>
          </p:cNvPr>
          <p:cNvSpPr txBox="1"/>
          <p:nvPr/>
        </p:nvSpPr>
        <p:spPr>
          <a:xfrm>
            <a:off x="609599" y="704790"/>
            <a:ext cx="1778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585791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32">
            <a:extLst>
              <a:ext uri="{FF2B5EF4-FFF2-40B4-BE49-F238E27FC236}">
                <a16:creationId xmlns:a16="http://schemas.microsoft.com/office/drawing/2014/main" id="{B48BC268-14E9-94E1-B2C6-E84A0F14FF8F}"/>
              </a:ext>
            </a:extLst>
          </p:cNvPr>
          <p:cNvSpPr/>
          <p:nvPr/>
        </p:nvSpPr>
        <p:spPr bwMode="auto">
          <a:xfrm>
            <a:off x="2362091" y="2584210"/>
            <a:ext cx="7467818" cy="2700309"/>
          </a:xfrm>
          <a:prstGeom prst="roundRect">
            <a:avLst>
              <a:gd name="adj" fmla="val 7842"/>
            </a:avLst>
          </a:prstGeom>
          <a:solidFill>
            <a:srgbClr val="006BBC">
              <a:alpha val="10196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: 圆角 33">
            <a:extLst>
              <a:ext uri="{FF2B5EF4-FFF2-40B4-BE49-F238E27FC236}">
                <a16:creationId xmlns:a16="http://schemas.microsoft.com/office/drawing/2014/main" id="{41207634-0460-1E7F-FFB3-1F3CE392DE64}"/>
              </a:ext>
            </a:extLst>
          </p:cNvPr>
          <p:cNvSpPr/>
          <p:nvPr/>
        </p:nvSpPr>
        <p:spPr bwMode="auto">
          <a:xfrm>
            <a:off x="4934652" y="2312913"/>
            <a:ext cx="2322696" cy="468427"/>
          </a:xfrm>
          <a:prstGeom prst="roundRect">
            <a:avLst/>
          </a:prstGeom>
          <a:solidFill>
            <a:srgbClr val="4472C4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>
              <a:lnSpc>
                <a:spcPts val="3200"/>
              </a:lnSpc>
            </a:pPr>
            <a:r>
              <a:rPr lang="en" altLang="zh-CN" sz="2000" b="1" kern="100" dirty="0">
                <a:latin typeface="Times New Roman" panose="02020603050405020304" pitchFamily="18" charset="0"/>
                <a:ea typeface="Microsoft YaHei UI" panose="020B0503020204020204" pitchFamily="34" charset="-122"/>
              </a:rPr>
              <a:t>WJ-INT-MapInit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F2A170-F1B4-58CA-6D1F-79F99A7DC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38693"/>
              </p:ext>
            </p:extLst>
          </p:nvPr>
        </p:nvGraphicFramePr>
        <p:xfrm>
          <a:off x="2538046" y="2978470"/>
          <a:ext cx="7115908" cy="2085555"/>
        </p:xfrm>
        <a:graphic>
          <a:graphicData uri="http://schemas.openxmlformats.org/drawingml/2006/table">
            <a:tbl>
              <a:tblPr/>
              <a:tblGrid>
                <a:gridCol w="2437715">
                  <a:extLst>
                    <a:ext uri="{9D8B030D-6E8A-4147-A177-3AD203B41FA5}">
                      <a16:colId xmlns:a16="http://schemas.microsoft.com/office/drawing/2014/main" val="2284641518"/>
                    </a:ext>
                  </a:extLst>
                </a:gridCol>
                <a:gridCol w="4678193">
                  <a:extLst>
                    <a:ext uri="{9D8B030D-6E8A-4147-A177-3AD203B41FA5}">
                      <a16:colId xmlns:a16="http://schemas.microsoft.com/office/drawing/2014/main" val="3442921371"/>
                    </a:ext>
                  </a:extLst>
                </a:gridCol>
              </a:tblGrid>
              <a:tr h="4105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测试用例项</a:t>
                      </a:r>
                      <a:endParaRPr lang="zh-CN" sz="1200" kern="100" dirty="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zh-CN" sz="1200" kern="10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27407"/>
                  </a:ext>
                </a:extLst>
              </a:tr>
              <a:tr h="3702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相关需求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建图需求（自动建图、手动建图）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954694"/>
                  </a:ext>
                </a:extLst>
              </a:tr>
              <a:tr h="40889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测试涉及对象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前端，</a:t>
                      </a:r>
                      <a:r>
                        <a:rPr lang="en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core</a:t>
                      </a:r>
                      <a:r>
                        <a:rPr lang="zh-CN" altLang="e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auto_map</a:t>
                      </a:r>
                      <a:r>
                        <a:rPr lang="zh-CN" altLang="e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manual_map, map_provider</a:t>
                      </a:r>
                      <a:r>
                        <a:rPr lang="zh-CN" altLang="e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object_detect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925700"/>
                  </a:ext>
                </a:extLst>
              </a:tr>
              <a:tr h="89578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前置条件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机器人电源开启，并且机器人状态无异常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contrller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中各个节点正确启动</a:t>
                      </a:r>
                      <a:endParaRPr lang="en-US" alt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机器人处于等待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pending)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状态 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47236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8F1978D-4527-61BE-1957-6C703F50AF7A}"/>
              </a:ext>
            </a:extLst>
          </p:cNvPr>
          <p:cNvSpPr txBox="1"/>
          <p:nvPr/>
        </p:nvSpPr>
        <p:spPr>
          <a:xfrm>
            <a:off x="609600" y="295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功能需求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F85B7F-7500-FB27-0F9F-6C98E97B305D}"/>
              </a:ext>
            </a:extLst>
          </p:cNvPr>
          <p:cNvSpPr txBox="1"/>
          <p:nvPr/>
        </p:nvSpPr>
        <p:spPr>
          <a:xfrm>
            <a:off x="609599" y="704790"/>
            <a:ext cx="1778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集成测试</a:t>
            </a:r>
          </a:p>
        </p:txBody>
      </p:sp>
    </p:spTree>
    <p:extLst>
      <p:ext uri="{BB962C8B-B14F-4D97-AF65-F5344CB8AC3E}">
        <p14:creationId xmlns:p14="http://schemas.microsoft.com/office/powerpoint/2010/main" val="3651869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96E247-0D8F-8CC7-201E-6CBAC9744F9F}"/>
              </a:ext>
            </a:extLst>
          </p:cNvPr>
          <p:cNvSpPr/>
          <p:nvPr/>
        </p:nvSpPr>
        <p:spPr bwMode="auto">
          <a:xfrm>
            <a:off x="2299063" y="1738267"/>
            <a:ext cx="7615646" cy="3727585"/>
          </a:xfrm>
          <a:prstGeom prst="roundRect">
            <a:avLst>
              <a:gd name="adj" fmla="val 4537"/>
            </a:avLst>
          </a:prstGeom>
          <a:solidFill>
            <a:srgbClr val="99FF33">
              <a:alpha val="10196"/>
            </a:srgbClr>
          </a:solidFill>
          <a:ln w="9525" cap="flat" cmpd="sng" algn="ctr">
            <a:solidFill>
              <a:srgbClr val="99FF3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E70A4D1-FEF7-A17F-407F-6BADA466E136}"/>
              </a:ext>
            </a:extLst>
          </p:cNvPr>
          <p:cNvSpPr/>
          <p:nvPr/>
        </p:nvSpPr>
        <p:spPr bwMode="auto">
          <a:xfrm>
            <a:off x="4719119" y="1523957"/>
            <a:ext cx="2753762" cy="489832"/>
          </a:xfrm>
          <a:prstGeom prst="roundRect">
            <a:avLst/>
          </a:prstGeom>
          <a:solidFill>
            <a:srgbClr val="4472C4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3200"/>
              </a:lnSpc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Microsoft YaHei UI" panose="020B0503020204020204" pitchFamily="34" charset="-122"/>
              </a:rPr>
              <a:t>WJ-INT-MapInit-01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574780B-CB13-2D81-E10A-7E920157E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57800"/>
              </p:ext>
            </p:extLst>
          </p:nvPr>
        </p:nvGraphicFramePr>
        <p:xfrm>
          <a:off x="2538046" y="2133682"/>
          <a:ext cx="7115908" cy="3159740"/>
        </p:xfrm>
        <a:graphic>
          <a:graphicData uri="http://schemas.openxmlformats.org/drawingml/2006/table">
            <a:tbl>
              <a:tblPr/>
              <a:tblGrid>
                <a:gridCol w="2437715">
                  <a:extLst>
                    <a:ext uri="{9D8B030D-6E8A-4147-A177-3AD203B41FA5}">
                      <a16:colId xmlns:a16="http://schemas.microsoft.com/office/drawing/2014/main" val="2284641518"/>
                    </a:ext>
                  </a:extLst>
                </a:gridCol>
                <a:gridCol w="4678193">
                  <a:extLst>
                    <a:ext uri="{9D8B030D-6E8A-4147-A177-3AD203B41FA5}">
                      <a16:colId xmlns:a16="http://schemas.microsoft.com/office/drawing/2014/main" val="3442921371"/>
                    </a:ext>
                  </a:extLst>
                </a:gridCol>
              </a:tblGrid>
              <a:tr h="4105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测试用例项</a:t>
                      </a:r>
                      <a:endParaRPr lang="zh-CN" sz="1200" kern="100" dirty="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zh-CN" sz="1200" kern="10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27407"/>
                  </a:ext>
                </a:extLst>
              </a:tr>
              <a:tr h="3702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优先级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P0</a:t>
                      </a:r>
                      <a:endParaRPr lang="zh-CN" altLang="en-US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954694"/>
                  </a:ext>
                </a:extLst>
              </a:tr>
              <a:tr h="3702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被测功能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手动建图功能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059414"/>
                  </a:ext>
                </a:extLst>
              </a:tr>
              <a:tr h="61241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简单真实场景</a:t>
                      </a:r>
                      <a:endParaRPr lang="en-US" alt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启动手动建图功能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41749"/>
                  </a:ext>
                </a:extLst>
              </a:tr>
              <a:tr h="35269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测试步骤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前端触发手动建图功能，同时用手柄或键盘控制机器人运行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466759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测试输出</a:t>
                      </a:r>
                      <a:r>
                        <a:rPr lang="en-US" altLang="zh-C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行为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前端可以看到已建立的地图信息 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631904"/>
                  </a:ext>
                </a:extLst>
              </a:tr>
              <a:tr h="3176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测试成功标准</a:t>
                      </a:r>
                      <a:r>
                        <a:rPr lang="en-US" altLang="zh-C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机器人成功建图，且地图成功存储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588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补充内容（可选）</a:t>
                      </a: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简单场景下手动建图功能测试</a:t>
                      </a:r>
                    </a:p>
                  </a:txBody>
                  <a:tcPr marL="180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38887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844EF567-1EB8-3143-9036-FAF53692F091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F3D4A4-F1BB-D777-A3A6-B4A041B65FFD}"/>
              </a:ext>
            </a:extLst>
          </p:cNvPr>
          <p:cNvSpPr txBox="1"/>
          <p:nvPr/>
        </p:nvSpPr>
        <p:spPr>
          <a:xfrm>
            <a:off x="609600" y="295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功能需求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F26D40-A222-B781-D76B-A13511548B65}"/>
              </a:ext>
            </a:extLst>
          </p:cNvPr>
          <p:cNvSpPr txBox="1"/>
          <p:nvPr/>
        </p:nvSpPr>
        <p:spPr>
          <a:xfrm>
            <a:off x="609599" y="704790"/>
            <a:ext cx="1778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集成测试</a:t>
            </a:r>
          </a:p>
        </p:txBody>
      </p:sp>
    </p:spTree>
    <p:extLst>
      <p:ext uri="{BB962C8B-B14F-4D97-AF65-F5344CB8AC3E}">
        <p14:creationId xmlns:p14="http://schemas.microsoft.com/office/powerpoint/2010/main" val="3409000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32"/>
          <p:cNvSpPr/>
          <p:nvPr/>
        </p:nvSpPr>
        <p:spPr bwMode="auto">
          <a:xfrm>
            <a:off x="2362091" y="2584210"/>
            <a:ext cx="7467818" cy="2700309"/>
          </a:xfrm>
          <a:prstGeom prst="roundRect">
            <a:avLst>
              <a:gd name="adj" fmla="val 7842"/>
            </a:avLst>
          </a:prstGeom>
          <a:solidFill>
            <a:srgbClr val="006BBC">
              <a:alpha val="10196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: 圆角 33"/>
          <p:cNvSpPr/>
          <p:nvPr/>
        </p:nvSpPr>
        <p:spPr bwMode="auto">
          <a:xfrm>
            <a:off x="4934652" y="2312913"/>
            <a:ext cx="2322696" cy="468427"/>
          </a:xfrm>
          <a:prstGeom prst="roundRect">
            <a:avLst/>
          </a:prstGeom>
          <a:solidFill>
            <a:srgbClr val="4472C4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>
              <a:lnSpc>
                <a:spcPts val="3200"/>
              </a:lnSpc>
            </a:pPr>
            <a:r>
              <a:rPr lang="en-GB" altLang="zh-CN" sz="2000" b="1" kern="100" dirty="0">
                <a:latin typeface="Times New Roman" panose="02020603050405020304" pitchFamily="18" charset="0"/>
                <a:ea typeface="Microsoft YaHei UI" panose="020B0503020204020204" pitchFamily="34" charset="-122"/>
              </a:rPr>
              <a:t>WJ-</a:t>
            </a:r>
            <a:r>
              <a:rPr lang="en-US" altLang="en-GB" sz="2000" b="1" kern="100" dirty="0">
                <a:latin typeface="Times New Roman" panose="02020603050405020304" pitchFamily="18" charset="0"/>
                <a:ea typeface="Microsoft YaHei UI" panose="020B0503020204020204" pitchFamily="34" charset="-122"/>
              </a:rPr>
              <a:t>SYS</a:t>
            </a:r>
            <a:r>
              <a:rPr lang="en-GB" altLang="zh-CN" sz="2000" b="1" kern="100" dirty="0">
                <a:latin typeface="Times New Roman" panose="02020603050405020304" pitchFamily="18" charset="0"/>
                <a:ea typeface="Microsoft YaHei UI" panose="020B0503020204020204" pitchFamily="34" charset="-122"/>
              </a:rPr>
              <a:t>-</a:t>
            </a:r>
            <a:r>
              <a:rPr lang="en-US" altLang="en-GB" sz="2000" b="1" kern="100" dirty="0">
                <a:latin typeface="Times New Roman" panose="02020603050405020304" pitchFamily="18" charset="0"/>
                <a:ea typeface="Microsoft YaHei UI" panose="020B0503020204020204" pitchFamily="34" charset="-122"/>
              </a:rPr>
              <a:t>AutoWater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38532"/>
              </p:ext>
            </p:extLst>
          </p:nvPr>
        </p:nvGraphicFramePr>
        <p:xfrm>
          <a:off x="2538046" y="2978470"/>
          <a:ext cx="7115908" cy="2085555"/>
        </p:xfrm>
        <a:graphic>
          <a:graphicData uri="http://schemas.openxmlformats.org/drawingml/2006/table">
            <a:tbl>
              <a:tblPr/>
              <a:tblGrid>
                <a:gridCol w="2437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8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5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测试用例项</a:t>
                      </a:r>
                      <a:endParaRPr lang="zh-CN" sz="1200" kern="100" dirty="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zh-CN" sz="1200" kern="10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相关需求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自动巡检浇水需求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9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测试涉及对象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前端，core，auto_water，navigation，object_detect，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robot_arm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78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前置条件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机器人电源开启，并且机器人状态无异常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defRPr/>
                      </a:pPr>
                      <a:r>
                        <a:rPr lang="en-GB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contr</a:t>
                      </a:r>
                      <a:r>
                        <a:rPr lang="en-US" altLang="en-GB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o</a:t>
                      </a:r>
                      <a:r>
                        <a:rPr lang="en-GB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ller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中各个节点正确启动</a:t>
                      </a:r>
                      <a:endParaRPr lang="en-US" alt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机器人处于等待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GB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pending)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状态 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9153D872-7C35-AF25-BA92-10F7FA515CBC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1D4EC4-7D78-9160-E607-125771739959}"/>
              </a:ext>
            </a:extLst>
          </p:cNvPr>
          <p:cNvSpPr txBox="1"/>
          <p:nvPr/>
        </p:nvSpPr>
        <p:spPr>
          <a:xfrm>
            <a:off x="609600" y="295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业务需求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921B6B-BED8-8856-6BBC-A5BB4E7BD97F}"/>
              </a:ext>
            </a:extLst>
          </p:cNvPr>
          <p:cNvSpPr txBox="1"/>
          <p:nvPr/>
        </p:nvSpPr>
        <p:spPr>
          <a:xfrm>
            <a:off x="609599" y="704790"/>
            <a:ext cx="1778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系统测试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 bwMode="auto">
          <a:xfrm>
            <a:off x="2299335" y="1737994"/>
            <a:ext cx="7615555" cy="4929933"/>
          </a:xfrm>
          <a:prstGeom prst="roundRect">
            <a:avLst>
              <a:gd name="adj" fmla="val 4537"/>
            </a:avLst>
          </a:prstGeom>
          <a:solidFill>
            <a:srgbClr val="99FF33">
              <a:alpha val="10196"/>
            </a:srgbClr>
          </a:solidFill>
          <a:ln w="9525" cap="flat" cmpd="sng" algn="ctr">
            <a:solidFill>
              <a:srgbClr val="99FF3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: 圆角 1"/>
          <p:cNvSpPr/>
          <p:nvPr/>
        </p:nvSpPr>
        <p:spPr bwMode="auto">
          <a:xfrm>
            <a:off x="4719119" y="1523957"/>
            <a:ext cx="2753762" cy="489832"/>
          </a:xfrm>
          <a:prstGeom prst="roundRect">
            <a:avLst/>
          </a:prstGeom>
          <a:solidFill>
            <a:srgbClr val="4472C4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3200"/>
              </a:lnSpc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Microsoft YaHei UI" panose="020B0503020204020204" pitchFamily="34" charset="-122"/>
              </a:rPr>
              <a:t>WJ-SYS-AutoWater-02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84256"/>
              </p:ext>
            </p:extLst>
          </p:nvPr>
        </p:nvGraphicFramePr>
        <p:xfrm>
          <a:off x="2538046" y="2133682"/>
          <a:ext cx="7115908" cy="4076676"/>
        </p:xfrm>
        <a:graphic>
          <a:graphicData uri="http://schemas.openxmlformats.org/drawingml/2006/table">
            <a:tbl>
              <a:tblPr/>
              <a:tblGrid>
                <a:gridCol w="2437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8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5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测试用例项</a:t>
                      </a:r>
                      <a:endParaRPr lang="zh-CN" sz="1200" kern="100" dirty="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zh-CN" sz="1200" kern="10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优先级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P0</a:t>
                      </a:r>
                      <a:endParaRPr lang="zh-CN" altLang="en-US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41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测试类别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功能测试（异常处理）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69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测试流程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准备阶段</a:t>
                      </a: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: </a:t>
                      </a:r>
                      <a:endParaRPr lang="zh-CN" altLang="en-US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启动系统，确保所有模块正常工作</a:t>
                      </a:r>
                      <a:endParaRPr lang="en-US" alt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已经保存了一张地图，花盆含水量已经初始化。</a:t>
                      </a:r>
                      <a:endParaRPr lang="en-US" alt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确保浇花过程中温室主要通道上无 障碍，但缺水的目标花盆 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A 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被移除， 水泵含水量充足</a:t>
                      </a:r>
                      <a:endParaRPr lang="en-US" alt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执行步骤</a:t>
                      </a: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: </a:t>
                      </a:r>
                      <a:endParaRPr lang="zh-CN" altLang="en-US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在建图后搬走一盆花 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，且 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A 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缺水</a:t>
                      </a:r>
                      <a:endParaRPr lang="en-US" alt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icrosoft YaHei UI" panose="020B0503020204020204" pitchFamily="34" charset="-122"/>
                        <a:cs typeface="+mn-cs"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l"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前端点击自动巡检浇水按钮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测试结果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当机器人当机器人导航至被移除的花盆 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A 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的位置时，抛出花盆消失的异常，前 端能看到该异常反馈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6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测试成功标准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机器人自动巡检浇水的处理花盆缺失异常的功能正常</a:t>
                      </a:r>
                    </a:p>
                  </a:txBody>
                  <a:tcPr marL="180000" marR="72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补充内容（可选）</a:t>
                      </a: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 UI" panose="020B0503020204020204" pitchFamily="34" charset="-122"/>
                          <a:cs typeface="+mn-cs"/>
                        </a:rPr>
                        <a:t>自动巡检浇水的花盆缺失异常的系统测试</a:t>
                      </a:r>
                    </a:p>
                  </a:txBody>
                  <a:tcPr marL="180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5DF0822-6FDA-E147-B4B7-CEA8916A1CE3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8CE519-B3EF-2F1C-05A9-89FF967545B7}"/>
              </a:ext>
            </a:extLst>
          </p:cNvPr>
          <p:cNvSpPr txBox="1"/>
          <p:nvPr/>
        </p:nvSpPr>
        <p:spPr>
          <a:xfrm>
            <a:off x="609600" y="295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业务需求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B9554D-EF4C-2367-3051-A4F951242BF6}"/>
              </a:ext>
            </a:extLst>
          </p:cNvPr>
          <p:cNvSpPr txBox="1"/>
          <p:nvPr/>
        </p:nvSpPr>
        <p:spPr>
          <a:xfrm>
            <a:off x="609599" y="704790"/>
            <a:ext cx="1778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系统测试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>
            <a:extLst>
              <a:ext uri="{FF2B5EF4-FFF2-40B4-BE49-F238E27FC236}">
                <a16:creationId xmlns:a16="http://schemas.microsoft.com/office/drawing/2014/main" id="{D98990C1-C275-5776-967B-AC0F38BB0F22}"/>
              </a:ext>
            </a:extLst>
          </p:cNvPr>
          <p:cNvSpPr/>
          <p:nvPr/>
        </p:nvSpPr>
        <p:spPr>
          <a:xfrm>
            <a:off x="3174693" y="2525052"/>
            <a:ext cx="8729879" cy="2141291"/>
          </a:xfrm>
          <a:prstGeom prst="parallelogram">
            <a:avLst/>
          </a:prstGeom>
          <a:solidFill>
            <a:schemeClr val="accent1">
              <a:lumMod val="40000"/>
              <a:lumOff val="6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02724903-9380-302B-9A12-004D738C5DA6}"/>
              </a:ext>
            </a:extLst>
          </p:cNvPr>
          <p:cNvSpPr/>
          <p:nvPr/>
        </p:nvSpPr>
        <p:spPr>
          <a:xfrm>
            <a:off x="3638870" y="2596755"/>
            <a:ext cx="7371638" cy="1808138"/>
          </a:xfrm>
          <a:prstGeom prst="parallelogram">
            <a:avLst/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F8AC5880-0199-5373-3D79-9E6D6FA5AD74}"/>
              </a:ext>
            </a:extLst>
          </p:cNvPr>
          <p:cNvSpPr/>
          <p:nvPr/>
        </p:nvSpPr>
        <p:spPr>
          <a:xfrm>
            <a:off x="1389922" y="2142677"/>
            <a:ext cx="2590046" cy="1530482"/>
          </a:xfrm>
          <a:prstGeom prst="parallelogram">
            <a:avLst/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713D6C2-52C2-1B16-80A7-7706EFBA549F}"/>
              </a:ext>
            </a:extLst>
          </p:cNvPr>
          <p:cNvSpPr/>
          <p:nvPr/>
        </p:nvSpPr>
        <p:spPr>
          <a:xfrm>
            <a:off x="2721413" y="2568547"/>
            <a:ext cx="1530481" cy="15304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1CED0B-ACDE-8937-52DB-E8B6DF1062CF}"/>
              </a:ext>
            </a:extLst>
          </p:cNvPr>
          <p:cNvSpPr/>
          <p:nvPr/>
        </p:nvSpPr>
        <p:spPr>
          <a:xfrm>
            <a:off x="3225176" y="2884070"/>
            <a:ext cx="986880" cy="899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5400" b="1" dirty="0">
                <a:solidFill>
                  <a:srgbClr val="0E60A8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237E2B-EEE1-91CE-D6A6-16FE7C7CC28A}"/>
              </a:ext>
            </a:extLst>
          </p:cNvPr>
          <p:cNvSpPr/>
          <p:nvPr/>
        </p:nvSpPr>
        <p:spPr>
          <a:xfrm>
            <a:off x="4833035" y="2988356"/>
            <a:ext cx="5184576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需求对应测试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AA4D67-593E-5779-8BBA-6EFE31DF6744}"/>
              </a:ext>
            </a:extLst>
          </p:cNvPr>
          <p:cNvCxnSpPr>
            <a:cxnSpLocks/>
          </p:cNvCxnSpPr>
          <p:nvPr/>
        </p:nvCxnSpPr>
        <p:spPr>
          <a:xfrm>
            <a:off x="4833035" y="3783230"/>
            <a:ext cx="47728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76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>
            <a:extLst>
              <a:ext uri="{FF2B5EF4-FFF2-40B4-BE49-F238E27FC236}">
                <a16:creationId xmlns:a16="http://schemas.microsoft.com/office/drawing/2014/main" id="{D98990C1-C275-5776-967B-AC0F38BB0F22}"/>
              </a:ext>
            </a:extLst>
          </p:cNvPr>
          <p:cNvSpPr/>
          <p:nvPr/>
        </p:nvSpPr>
        <p:spPr>
          <a:xfrm>
            <a:off x="3174693" y="2525052"/>
            <a:ext cx="8729879" cy="2141291"/>
          </a:xfrm>
          <a:prstGeom prst="parallelogram">
            <a:avLst/>
          </a:prstGeom>
          <a:solidFill>
            <a:schemeClr val="accent1">
              <a:lumMod val="40000"/>
              <a:lumOff val="6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02724903-9380-302B-9A12-004D738C5DA6}"/>
              </a:ext>
            </a:extLst>
          </p:cNvPr>
          <p:cNvSpPr/>
          <p:nvPr/>
        </p:nvSpPr>
        <p:spPr>
          <a:xfrm>
            <a:off x="3638870" y="2596755"/>
            <a:ext cx="7371638" cy="1808138"/>
          </a:xfrm>
          <a:prstGeom prst="parallelogram">
            <a:avLst/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F8AC5880-0199-5373-3D79-9E6D6FA5AD74}"/>
              </a:ext>
            </a:extLst>
          </p:cNvPr>
          <p:cNvSpPr/>
          <p:nvPr/>
        </p:nvSpPr>
        <p:spPr>
          <a:xfrm>
            <a:off x="1389922" y="2142677"/>
            <a:ext cx="2590046" cy="1530482"/>
          </a:xfrm>
          <a:prstGeom prst="parallelogram">
            <a:avLst/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713D6C2-52C2-1B16-80A7-7706EFBA549F}"/>
              </a:ext>
            </a:extLst>
          </p:cNvPr>
          <p:cNvSpPr/>
          <p:nvPr/>
        </p:nvSpPr>
        <p:spPr>
          <a:xfrm>
            <a:off x="2721413" y="2568547"/>
            <a:ext cx="1530481" cy="15304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1CED0B-ACDE-8937-52DB-E8B6DF1062CF}"/>
              </a:ext>
            </a:extLst>
          </p:cNvPr>
          <p:cNvSpPr/>
          <p:nvPr/>
        </p:nvSpPr>
        <p:spPr>
          <a:xfrm>
            <a:off x="3225176" y="2884070"/>
            <a:ext cx="986880" cy="899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5400" b="1" dirty="0">
                <a:solidFill>
                  <a:srgbClr val="0E60A8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237E2B-EEE1-91CE-D6A6-16FE7C7CC28A}"/>
              </a:ext>
            </a:extLst>
          </p:cNvPr>
          <p:cNvSpPr/>
          <p:nvPr/>
        </p:nvSpPr>
        <p:spPr>
          <a:xfrm>
            <a:off x="4833035" y="2988356"/>
            <a:ext cx="5184576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需求与测试设计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AA4D67-593E-5779-8BBA-6EFE31DF6744}"/>
              </a:ext>
            </a:extLst>
          </p:cNvPr>
          <p:cNvCxnSpPr>
            <a:cxnSpLocks/>
          </p:cNvCxnSpPr>
          <p:nvPr/>
        </p:nvCxnSpPr>
        <p:spPr>
          <a:xfrm>
            <a:off x="4833035" y="3783230"/>
            <a:ext cx="47728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08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600" y="295759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需求对应的测试</a:t>
            </a:r>
          </a:p>
        </p:txBody>
      </p:sp>
      <p:pic>
        <p:nvPicPr>
          <p:cNvPr id="5" name="图片 4" descr="测试样例按需求分类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5429" b="5441"/>
          <a:stretch>
            <a:fillRect/>
          </a:stretch>
        </p:blipFill>
        <p:spPr>
          <a:xfrm>
            <a:off x="-180023" y="1165165"/>
            <a:ext cx="12552045" cy="505587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8119E3-55B5-F27C-2143-AB3D889D7684}"/>
              </a:ext>
            </a:extLst>
          </p:cNvPr>
          <p:cNvSpPr txBox="1"/>
          <p:nvPr/>
        </p:nvSpPr>
        <p:spPr>
          <a:xfrm>
            <a:off x="609599" y="704790"/>
            <a:ext cx="1778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需求跟踪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>
            <a:extLst>
              <a:ext uri="{FF2B5EF4-FFF2-40B4-BE49-F238E27FC236}">
                <a16:creationId xmlns:a16="http://schemas.microsoft.com/office/drawing/2014/main" id="{D98990C1-C275-5776-967B-AC0F38BB0F22}"/>
              </a:ext>
            </a:extLst>
          </p:cNvPr>
          <p:cNvSpPr/>
          <p:nvPr/>
        </p:nvSpPr>
        <p:spPr>
          <a:xfrm>
            <a:off x="3174693" y="2525052"/>
            <a:ext cx="8729879" cy="2141291"/>
          </a:xfrm>
          <a:prstGeom prst="parallelogram">
            <a:avLst/>
          </a:prstGeom>
          <a:solidFill>
            <a:schemeClr val="accent1">
              <a:lumMod val="40000"/>
              <a:lumOff val="6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02724903-9380-302B-9A12-004D738C5DA6}"/>
              </a:ext>
            </a:extLst>
          </p:cNvPr>
          <p:cNvSpPr/>
          <p:nvPr/>
        </p:nvSpPr>
        <p:spPr>
          <a:xfrm>
            <a:off x="3638870" y="2596755"/>
            <a:ext cx="7371638" cy="1808138"/>
          </a:xfrm>
          <a:prstGeom prst="parallelogram">
            <a:avLst/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F8AC5880-0199-5373-3D79-9E6D6FA5AD74}"/>
              </a:ext>
            </a:extLst>
          </p:cNvPr>
          <p:cNvSpPr/>
          <p:nvPr/>
        </p:nvSpPr>
        <p:spPr>
          <a:xfrm>
            <a:off x="1389922" y="2142677"/>
            <a:ext cx="2590046" cy="1530482"/>
          </a:xfrm>
          <a:prstGeom prst="parallelogram">
            <a:avLst/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713D6C2-52C2-1B16-80A7-7706EFBA549F}"/>
              </a:ext>
            </a:extLst>
          </p:cNvPr>
          <p:cNvSpPr/>
          <p:nvPr/>
        </p:nvSpPr>
        <p:spPr>
          <a:xfrm>
            <a:off x="2721413" y="2568547"/>
            <a:ext cx="1530481" cy="15304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1CED0B-ACDE-8937-52DB-E8B6DF1062CF}"/>
              </a:ext>
            </a:extLst>
          </p:cNvPr>
          <p:cNvSpPr/>
          <p:nvPr/>
        </p:nvSpPr>
        <p:spPr>
          <a:xfrm>
            <a:off x="3225176" y="2884070"/>
            <a:ext cx="986880" cy="899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5400" b="1" dirty="0">
                <a:solidFill>
                  <a:srgbClr val="0E60A8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237E2B-EEE1-91CE-D6A6-16FE7C7CC28A}"/>
              </a:ext>
            </a:extLst>
          </p:cNvPr>
          <p:cNvSpPr/>
          <p:nvPr/>
        </p:nvSpPr>
        <p:spPr>
          <a:xfrm>
            <a:off x="4833035" y="2988356"/>
            <a:ext cx="5184576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测试进度安排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AA4D67-593E-5779-8BBA-6EFE31DF6744}"/>
              </a:ext>
            </a:extLst>
          </p:cNvPr>
          <p:cNvCxnSpPr>
            <a:cxnSpLocks/>
          </p:cNvCxnSpPr>
          <p:nvPr/>
        </p:nvCxnSpPr>
        <p:spPr>
          <a:xfrm>
            <a:off x="4833035" y="3783230"/>
            <a:ext cx="47728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57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96E247-0D8F-8CC7-201E-6CBAC9744F9F}"/>
              </a:ext>
            </a:extLst>
          </p:cNvPr>
          <p:cNvSpPr/>
          <p:nvPr/>
        </p:nvSpPr>
        <p:spPr bwMode="auto">
          <a:xfrm>
            <a:off x="1207187" y="1513931"/>
            <a:ext cx="9752914" cy="4465629"/>
          </a:xfrm>
          <a:prstGeom prst="roundRect">
            <a:avLst>
              <a:gd name="adj" fmla="val 4537"/>
            </a:avLst>
          </a:prstGeom>
          <a:solidFill>
            <a:srgbClr val="99FF33">
              <a:alpha val="10196"/>
            </a:srgbClr>
          </a:solidFill>
          <a:ln w="9525" cap="flat" cmpd="sng" algn="ctr">
            <a:solidFill>
              <a:srgbClr val="99FF3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测试安排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测试时间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2DADDF0-8F25-9E6E-2AE3-CB24D41B9955}"/>
              </a:ext>
            </a:extLst>
          </p:cNvPr>
          <p:cNvSpPr/>
          <p:nvPr/>
        </p:nvSpPr>
        <p:spPr bwMode="auto">
          <a:xfrm>
            <a:off x="4016587" y="1277948"/>
            <a:ext cx="3847253" cy="394259"/>
          </a:xfrm>
          <a:prstGeom prst="roundRect">
            <a:avLst/>
          </a:prstGeom>
          <a:solidFill>
            <a:srgbClr val="4472C4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3200"/>
              </a:lnSpc>
            </a:pP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Microsoft YaHei UI" panose="020B0503020204020204" pitchFamily="34" charset="-122"/>
              </a:rPr>
              <a:t>测试时间表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9B1BB73-203F-4B6D-3994-45E66F163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18103"/>
              </p:ext>
            </p:extLst>
          </p:nvPr>
        </p:nvGraphicFramePr>
        <p:xfrm>
          <a:off x="2607399" y="1831300"/>
          <a:ext cx="6491335" cy="3978125"/>
        </p:xfrm>
        <a:graphic>
          <a:graphicData uri="http://schemas.openxmlformats.org/drawingml/2006/table">
            <a:tbl>
              <a:tblPr/>
              <a:tblGrid>
                <a:gridCol w="2682757">
                  <a:extLst>
                    <a:ext uri="{9D8B030D-6E8A-4147-A177-3AD203B41FA5}">
                      <a16:colId xmlns:a16="http://schemas.microsoft.com/office/drawing/2014/main" val="1953843646"/>
                    </a:ext>
                  </a:extLst>
                </a:gridCol>
                <a:gridCol w="3808578">
                  <a:extLst>
                    <a:ext uri="{9D8B030D-6E8A-4147-A177-3AD203B41FA5}">
                      <a16:colId xmlns:a16="http://schemas.microsoft.com/office/drawing/2014/main" val="3790877809"/>
                    </a:ext>
                  </a:extLst>
                </a:gridCol>
              </a:tblGrid>
              <a:tr h="3911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预计测试时间</a:t>
                      </a:r>
                      <a:endParaRPr lang="zh-CN" altLang="en-US" sz="1800" kern="10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2344" marR="32344" marT="21562" marB="215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effectLst/>
                          <a:highlight>
                            <a:srgbClr val="D0CECE"/>
                          </a:highlight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测试范围</a:t>
                      </a:r>
                      <a:endParaRPr lang="zh-CN" altLang="en-US" sz="1800" kern="100" dirty="0">
                        <a:effectLst/>
                        <a:highlight>
                          <a:srgbClr val="D0CECE"/>
                        </a:highlight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2344" marR="32344" marT="21562" marB="215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547393"/>
                  </a:ext>
                </a:extLst>
              </a:tr>
              <a:tr h="1540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2024</a:t>
                      </a: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日前</a:t>
                      </a:r>
                    </a:p>
                  </a:txBody>
                  <a:tcPr marL="32344" marR="32344" marT="21562" marB="215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机器人硬件部分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WJ-ROBOT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ROS </a:t>
                      </a: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端部分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WJ-ROS</a:t>
                      </a:r>
                    </a:p>
                  </a:txBody>
                  <a:tcPr marL="32344" marR="32344" marT="21562" marB="215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070542"/>
                  </a:ext>
                </a:extLst>
              </a:tr>
              <a:tr h="2031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2024</a:t>
                      </a: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日前</a:t>
                      </a:r>
                    </a:p>
                  </a:txBody>
                  <a:tcPr marL="32344" marR="32344" marT="21562" marB="215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前端单元功能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WJ-FRONTEND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集成测试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WJ-INT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系统测试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WJ-SYS</a:t>
                      </a:r>
                    </a:p>
                  </a:txBody>
                  <a:tcPr marL="32344" marR="32344" marT="21562" marB="215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169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912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测试安排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关键路径分析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2DADDF0-8F25-9E6E-2AE3-CB24D41B9955}"/>
              </a:ext>
            </a:extLst>
          </p:cNvPr>
          <p:cNvSpPr/>
          <p:nvPr/>
        </p:nvSpPr>
        <p:spPr bwMode="auto">
          <a:xfrm>
            <a:off x="4016587" y="1277948"/>
            <a:ext cx="3847253" cy="394259"/>
          </a:xfrm>
          <a:prstGeom prst="roundRect">
            <a:avLst/>
          </a:prstGeom>
          <a:solidFill>
            <a:srgbClr val="4472C4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3200"/>
              </a:lnSpc>
            </a:pP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Microsoft YaHei UI" panose="020B0503020204020204" pitchFamily="34" charset="-122"/>
              </a:rPr>
              <a:t>测试顺序分析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AutoShape 1">
            <a:extLst>
              <a:ext uri="{FF2B5EF4-FFF2-40B4-BE49-F238E27FC236}">
                <a16:creationId xmlns:a16="http://schemas.microsoft.com/office/drawing/2014/main" id="{7F5F1691-7609-3BB0-F2C6-0A0B00D07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1105" y="2761306"/>
            <a:ext cx="52673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611C28-FD91-EC74-49B4-5A883C528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86" y="1785223"/>
            <a:ext cx="9777010" cy="3638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521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>
            <a:extLst>
              <a:ext uri="{FF2B5EF4-FFF2-40B4-BE49-F238E27FC236}">
                <a16:creationId xmlns:a16="http://schemas.microsoft.com/office/drawing/2014/main" id="{D98990C1-C275-5776-967B-AC0F38BB0F22}"/>
              </a:ext>
            </a:extLst>
          </p:cNvPr>
          <p:cNvSpPr/>
          <p:nvPr/>
        </p:nvSpPr>
        <p:spPr>
          <a:xfrm>
            <a:off x="3174693" y="2525052"/>
            <a:ext cx="8729879" cy="2141291"/>
          </a:xfrm>
          <a:prstGeom prst="parallelogram">
            <a:avLst/>
          </a:prstGeom>
          <a:solidFill>
            <a:schemeClr val="accent1">
              <a:lumMod val="40000"/>
              <a:lumOff val="6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02724903-9380-302B-9A12-004D738C5DA6}"/>
              </a:ext>
            </a:extLst>
          </p:cNvPr>
          <p:cNvSpPr/>
          <p:nvPr/>
        </p:nvSpPr>
        <p:spPr>
          <a:xfrm>
            <a:off x="3638870" y="2596755"/>
            <a:ext cx="7371638" cy="1808138"/>
          </a:xfrm>
          <a:prstGeom prst="parallelogram">
            <a:avLst/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F8AC5880-0199-5373-3D79-9E6D6FA5AD74}"/>
              </a:ext>
            </a:extLst>
          </p:cNvPr>
          <p:cNvSpPr/>
          <p:nvPr/>
        </p:nvSpPr>
        <p:spPr>
          <a:xfrm>
            <a:off x="1389922" y="2142677"/>
            <a:ext cx="2590046" cy="1530482"/>
          </a:xfrm>
          <a:prstGeom prst="parallelogram">
            <a:avLst/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713D6C2-52C2-1B16-80A7-7706EFBA549F}"/>
              </a:ext>
            </a:extLst>
          </p:cNvPr>
          <p:cNvSpPr/>
          <p:nvPr/>
        </p:nvSpPr>
        <p:spPr>
          <a:xfrm>
            <a:off x="2721413" y="2568547"/>
            <a:ext cx="1530481" cy="15304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1CED0B-ACDE-8937-52DB-E8B6DF1062CF}"/>
              </a:ext>
            </a:extLst>
          </p:cNvPr>
          <p:cNvSpPr/>
          <p:nvPr/>
        </p:nvSpPr>
        <p:spPr>
          <a:xfrm>
            <a:off x="3225176" y="2884070"/>
            <a:ext cx="986880" cy="899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5400" b="1" dirty="0">
                <a:solidFill>
                  <a:srgbClr val="0E60A8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237E2B-EEE1-91CE-D6A6-16FE7C7CC28A}"/>
              </a:ext>
            </a:extLst>
          </p:cNvPr>
          <p:cNvSpPr/>
          <p:nvPr/>
        </p:nvSpPr>
        <p:spPr>
          <a:xfrm>
            <a:off x="4833035" y="2988356"/>
            <a:ext cx="5184576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Gitlab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过程管理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AA4D67-593E-5779-8BBA-6EFE31DF6744}"/>
              </a:ext>
            </a:extLst>
          </p:cNvPr>
          <p:cNvCxnSpPr>
            <a:cxnSpLocks/>
          </p:cNvCxnSpPr>
          <p:nvPr/>
        </p:nvCxnSpPr>
        <p:spPr>
          <a:xfrm>
            <a:off x="4833035" y="3783230"/>
            <a:ext cx="47728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311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GitLab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过程管理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分支管理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1C7B8F8-FC86-4776-0697-50DD4FA9E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921"/>
          <a:stretch/>
        </p:blipFill>
        <p:spPr>
          <a:xfrm>
            <a:off x="504082" y="1442247"/>
            <a:ext cx="3748667" cy="4381712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F5740FA-BE9D-8237-FDD2-3F3F8EF43326}"/>
              </a:ext>
            </a:extLst>
          </p:cNvPr>
          <p:cNvSpPr/>
          <p:nvPr/>
        </p:nvSpPr>
        <p:spPr bwMode="auto">
          <a:xfrm>
            <a:off x="4370332" y="1818603"/>
            <a:ext cx="3908036" cy="1469128"/>
          </a:xfrm>
          <a:prstGeom prst="roundRect">
            <a:avLst>
              <a:gd name="adj" fmla="val 4537"/>
            </a:avLst>
          </a:prstGeom>
          <a:solidFill>
            <a:schemeClr val="accent5">
              <a:alpha val="10196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d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</a:rPr>
              <a:t>ev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</a:rPr>
              <a:t>为长期分支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feature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分支向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dev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合并</a:t>
            </a:r>
            <a:endParaRPr lang="en-US" altLang="zh-CN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</a:rPr>
              <a:t>采用压缩提交规范化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</a:rPr>
              <a:t>commit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</a:rPr>
              <a:t>信息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EBEE255-0E39-997A-C68C-AB4236B430F4}"/>
              </a:ext>
            </a:extLst>
          </p:cNvPr>
          <p:cNvSpPr/>
          <p:nvPr/>
        </p:nvSpPr>
        <p:spPr bwMode="auto">
          <a:xfrm>
            <a:off x="4351565" y="1569410"/>
            <a:ext cx="1839942" cy="394259"/>
          </a:xfrm>
          <a:prstGeom prst="roundRect">
            <a:avLst/>
          </a:prstGeom>
          <a:solidFill>
            <a:srgbClr val="4472C4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32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正常开发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C4BDA67-2050-A23A-4643-61F2F14B0D78}"/>
              </a:ext>
            </a:extLst>
          </p:cNvPr>
          <p:cNvSpPr/>
          <p:nvPr/>
        </p:nvSpPr>
        <p:spPr bwMode="auto">
          <a:xfrm>
            <a:off x="4370332" y="4129867"/>
            <a:ext cx="3908036" cy="1858614"/>
          </a:xfrm>
          <a:prstGeom prst="roundRect">
            <a:avLst>
              <a:gd name="adj" fmla="val 4537"/>
            </a:avLst>
          </a:prstGeom>
          <a:solidFill>
            <a:schemeClr val="accent5">
              <a:alpha val="10196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新建测试分支</a:t>
            </a:r>
            <a:endParaRPr lang="en-US" altLang="zh-CN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将需测试代码合并到测试分支</a:t>
            </a:r>
            <a:endParaRPr lang="en-US" altLang="zh-CN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测试无误后删除测试分支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各开发分支通过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MR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向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dev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合并</a:t>
            </a:r>
            <a:endParaRPr lang="en-US" altLang="zh-CN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68B1FB3-DC40-9ABE-82D5-711FB83808D0}"/>
              </a:ext>
            </a:extLst>
          </p:cNvPr>
          <p:cNvSpPr/>
          <p:nvPr/>
        </p:nvSpPr>
        <p:spPr bwMode="auto">
          <a:xfrm>
            <a:off x="6438426" y="3932737"/>
            <a:ext cx="1839942" cy="394259"/>
          </a:xfrm>
          <a:prstGeom prst="roundRect">
            <a:avLst/>
          </a:prstGeom>
          <a:solidFill>
            <a:srgbClr val="4472C4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32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09FFC89-6F9B-48F6-1873-59C6DA72F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184" y="1625422"/>
            <a:ext cx="2915057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01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GitLab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过程管理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issue 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MR</a:t>
            </a:r>
            <a:endParaRPr lang="zh-CN" alt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F5740FA-BE9D-8237-FDD2-3F3F8EF43326}"/>
              </a:ext>
            </a:extLst>
          </p:cNvPr>
          <p:cNvSpPr/>
          <p:nvPr/>
        </p:nvSpPr>
        <p:spPr bwMode="auto">
          <a:xfrm>
            <a:off x="1199933" y="1907620"/>
            <a:ext cx="3908036" cy="1540842"/>
          </a:xfrm>
          <a:prstGeom prst="roundRect">
            <a:avLst>
              <a:gd name="adj" fmla="val 4537"/>
            </a:avLst>
          </a:prstGeom>
          <a:solidFill>
            <a:schemeClr val="accent5">
              <a:alpha val="10196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R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C4BDA67-2050-A23A-4643-61F2F14B0D78}"/>
              </a:ext>
            </a:extLst>
          </p:cNvPr>
          <p:cNvSpPr/>
          <p:nvPr/>
        </p:nvSpPr>
        <p:spPr bwMode="auto">
          <a:xfrm>
            <a:off x="1218700" y="4418436"/>
            <a:ext cx="3908036" cy="1540842"/>
          </a:xfrm>
          <a:prstGeom prst="roundRect">
            <a:avLst>
              <a:gd name="adj" fmla="val 4537"/>
            </a:avLst>
          </a:prstGeom>
          <a:solidFill>
            <a:schemeClr val="accent5">
              <a:alpha val="10196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68B1FB3-DC40-9ABE-82D5-711FB83808D0}"/>
              </a:ext>
            </a:extLst>
          </p:cNvPr>
          <p:cNvSpPr/>
          <p:nvPr/>
        </p:nvSpPr>
        <p:spPr bwMode="auto">
          <a:xfrm>
            <a:off x="2252747" y="4204399"/>
            <a:ext cx="1839942" cy="394259"/>
          </a:xfrm>
          <a:prstGeom prst="roundRect">
            <a:avLst/>
          </a:prstGeom>
          <a:solidFill>
            <a:srgbClr val="4472C4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32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MR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: 圆角 15">
            <a:extLst>
              <a:ext uri="{FF2B5EF4-FFF2-40B4-BE49-F238E27FC236}">
                <a16:creationId xmlns:a16="http://schemas.microsoft.com/office/drawing/2014/main" id="{684EA15C-A3A6-1060-D88A-0B8D6C04308B}"/>
              </a:ext>
            </a:extLst>
          </p:cNvPr>
          <p:cNvSpPr/>
          <p:nvPr/>
        </p:nvSpPr>
        <p:spPr bwMode="auto">
          <a:xfrm>
            <a:off x="2233980" y="1727398"/>
            <a:ext cx="1839942" cy="394259"/>
          </a:xfrm>
          <a:prstGeom prst="roundRect">
            <a:avLst/>
          </a:prstGeom>
          <a:solidFill>
            <a:srgbClr val="4472C4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32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issue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24CDD0-D888-E301-A8A1-2316DFF81C9B}"/>
              </a:ext>
            </a:extLst>
          </p:cNvPr>
          <p:cNvSpPr txBox="1"/>
          <p:nvPr/>
        </p:nvSpPr>
        <p:spPr>
          <a:xfrm>
            <a:off x="1362370" y="2121657"/>
            <a:ext cx="3651419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具体设计需求</a:t>
            </a:r>
            <a:endParaRPr lang="en-US" altLang="zh-CN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指派任务到个人</a:t>
            </a:r>
            <a:endParaRPr lang="en-US" altLang="zh-CN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标注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Tag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和里程碑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A16C6B-90DF-5A5F-3B5A-DAA5666DB93A}"/>
              </a:ext>
            </a:extLst>
          </p:cNvPr>
          <p:cNvSpPr txBox="1"/>
          <p:nvPr/>
        </p:nvSpPr>
        <p:spPr>
          <a:xfrm>
            <a:off x="1328241" y="4598658"/>
            <a:ext cx="3779728" cy="12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包含相关和需要关闭的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issue</a:t>
            </a:r>
          </a:p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设置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code reviewer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进行代码评审</a:t>
            </a:r>
            <a:endParaRPr lang="en-US" altLang="zh-CN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rebase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后合并</a:t>
            </a:r>
            <a:endParaRPr lang="en-US" altLang="zh-CN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A60A4A-F321-31AD-860A-D283372DF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296" y="451810"/>
            <a:ext cx="3905250" cy="23145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3C8BDFF-5C4D-96F3-CA2D-6679D6490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296" y="3411113"/>
            <a:ext cx="57816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89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A5CDEA2-4A05-43B0-9383-9F89F9650B74}"/>
              </a:ext>
            </a:extLst>
          </p:cNvPr>
          <p:cNvSpPr/>
          <p:nvPr/>
        </p:nvSpPr>
        <p:spPr>
          <a:xfrm>
            <a:off x="-14605" y="0"/>
            <a:ext cx="12205970" cy="6858000"/>
          </a:xfrm>
          <a:prstGeom prst="rect">
            <a:avLst/>
          </a:prstGeom>
          <a:gradFill>
            <a:gsLst>
              <a:gs pos="0">
                <a:srgbClr val="0E60A8">
                  <a:alpha val="36000"/>
                </a:srgbClr>
              </a:gs>
              <a:gs pos="86000">
                <a:srgbClr val="0E60A8">
                  <a:alpha val="9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002CB546-7EFB-98C9-D690-F62881CFA171}"/>
              </a:ext>
            </a:extLst>
          </p:cNvPr>
          <p:cNvSpPr/>
          <p:nvPr/>
        </p:nvSpPr>
        <p:spPr>
          <a:xfrm>
            <a:off x="1629221" y="2614921"/>
            <a:ext cx="8729879" cy="2141291"/>
          </a:xfrm>
          <a:prstGeom prst="parallelogram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6E3657-51BB-4ACD-5735-53A44F55941D}"/>
              </a:ext>
            </a:extLst>
          </p:cNvPr>
          <p:cNvSpPr/>
          <p:nvPr/>
        </p:nvSpPr>
        <p:spPr>
          <a:xfrm>
            <a:off x="4041169" y="3052561"/>
            <a:ext cx="4524346" cy="11079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 谢！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E8C0463E-E61D-15D6-53BE-537CA314F28D}"/>
              </a:ext>
            </a:extLst>
          </p:cNvPr>
          <p:cNvSpPr/>
          <p:nvPr/>
        </p:nvSpPr>
        <p:spPr>
          <a:xfrm>
            <a:off x="8571865" y="4060825"/>
            <a:ext cx="1913890" cy="885825"/>
          </a:xfrm>
          <a:prstGeom prst="parallelogram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96385B8-94B2-F095-328A-FCF4BAB870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email">
            <a:duotone>
              <a:prstClr val="black"/>
              <a:srgbClr val="3BFB7B">
                <a:tint val="45000"/>
                <a:satMod val="400000"/>
              </a:srgbClr>
            </a:duotone>
            <a:grayscl/>
          </a:blip>
          <a:srcRect b="49558"/>
          <a:stretch>
            <a:fillRect/>
          </a:stretch>
        </p:blipFill>
        <p:spPr>
          <a:xfrm>
            <a:off x="3019441" y="482148"/>
            <a:ext cx="6018748" cy="2510987"/>
          </a:xfrm>
          <a:prstGeom prst="rect">
            <a:avLst/>
          </a:prstGeom>
          <a:noFill/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FFC5A48-05A4-1518-0923-D934965E6CC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4" cstate="email">
            <a:duotone>
              <a:prstClr val="black"/>
              <a:srgbClr val="3BFB7B">
                <a:tint val="45000"/>
                <a:satMod val="400000"/>
              </a:srgbClr>
            </a:duotone>
            <a:grayscl/>
          </a:blip>
          <a:srcRect t="72787"/>
          <a:stretch>
            <a:fillRect/>
          </a:stretch>
        </p:blipFill>
        <p:spPr>
          <a:xfrm>
            <a:off x="2984979" y="4060997"/>
            <a:ext cx="6018748" cy="1354655"/>
          </a:xfrm>
          <a:prstGeom prst="rect">
            <a:avLst/>
          </a:prstGeom>
        </p:spPr>
      </p:pic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82610169-0B81-85DF-7A5D-A1A014828313}"/>
              </a:ext>
            </a:extLst>
          </p:cNvPr>
          <p:cNvSpPr/>
          <p:nvPr/>
        </p:nvSpPr>
        <p:spPr>
          <a:xfrm>
            <a:off x="1715770" y="2500630"/>
            <a:ext cx="1913890" cy="885825"/>
          </a:xfrm>
          <a:prstGeom prst="parallelogram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90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 bwMode="auto">
          <a:xfrm>
            <a:off x="469765" y="1668318"/>
            <a:ext cx="5174299" cy="3672310"/>
          </a:xfrm>
          <a:prstGeom prst="rect">
            <a:avLst/>
          </a:prstGeom>
          <a:solidFill>
            <a:srgbClr val="00B0F0">
              <a:alpha val="1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5"/>
          <p:cNvSpPr/>
          <p:nvPr/>
        </p:nvSpPr>
        <p:spPr>
          <a:xfrm>
            <a:off x="1625784" y="1513931"/>
            <a:ext cx="2862262" cy="491692"/>
          </a:xfrm>
          <a:prstGeom prst="rect">
            <a:avLst/>
          </a:prstGeom>
          <a:solidFill>
            <a:srgbClr val="113E6A"/>
          </a:solidFill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浇花机器人需求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611176" y="2270153"/>
            <a:ext cx="4874130" cy="491692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数据需求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11176" y="3413369"/>
            <a:ext cx="4874130" cy="529072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非功能需求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81188" y="4535259"/>
            <a:ext cx="4874130" cy="581057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</a:rPr>
              <a:t>业务需求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7113" y="2771847"/>
            <a:ext cx="515695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功能需求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6814" y="3902217"/>
            <a:ext cx="515695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异常处理需求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B0AD49-69EC-0FF6-BE19-D29A270191AD}"/>
              </a:ext>
            </a:extLst>
          </p:cNvPr>
          <p:cNvSpPr txBox="1"/>
          <p:nvPr/>
        </p:nvSpPr>
        <p:spPr>
          <a:xfrm>
            <a:off x="609600" y="29575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需求与测试设计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7AA9AD-6C5D-5B33-A957-D6CB7762F15E}"/>
              </a:ext>
            </a:extLst>
          </p:cNvPr>
          <p:cNvSpPr txBox="1"/>
          <p:nvPr/>
        </p:nvSpPr>
        <p:spPr>
          <a:xfrm>
            <a:off x="609600" y="704790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需求分析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F523B357-B226-9B7C-D97A-104A9AE886C0}"/>
              </a:ext>
            </a:extLst>
          </p:cNvPr>
          <p:cNvSpPr txBox="1"/>
          <p:nvPr/>
        </p:nvSpPr>
        <p:spPr>
          <a:xfrm>
            <a:off x="6547938" y="990518"/>
            <a:ext cx="2418932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数据需求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BE908940-BB0D-2A09-D4BC-9982378DFB74}"/>
              </a:ext>
            </a:extLst>
          </p:cNvPr>
          <p:cNvSpPr/>
          <p:nvPr/>
        </p:nvSpPr>
        <p:spPr>
          <a:xfrm>
            <a:off x="6241574" y="1034205"/>
            <a:ext cx="269875" cy="3127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9EABC083-2062-686F-1090-DF096B9AF15D}"/>
              </a:ext>
            </a:extLst>
          </p:cNvPr>
          <p:cNvSpPr txBox="1"/>
          <p:nvPr/>
        </p:nvSpPr>
        <p:spPr>
          <a:xfrm>
            <a:off x="6547938" y="2238432"/>
            <a:ext cx="2418932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功能与非功能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EED071F8-A07C-8B44-2915-B4624CA7BCBF}"/>
              </a:ext>
            </a:extLst>
          </p:cNvPr>
          <p:cNvSpPr/>
          <p:nvPr/>
        </p:nvSpPr>
        <p:spPr>
          <a:xfrm>
            <a:off x="6241574" y="2282119"/>
            <a:ext cx="269875" cy="3127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E36882-99B6-0B8B-BE38-BA42FB15CDD1}"/>
              </a:ext>
            </a:extLst>
          </p:cNvPr>
          <p:cNvSpPr txBox="1"/>
          <p:nvPr/>
        </p:nvSpPr>
        <p:spPr>
          <a:xfrm>
            <a:off x="6241574" y="1390628"/>
            <a:ext cx="4740090" cy="79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数据需求涵盖植物信息和历史任务，确保系统能够精细化管理植物生长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3329470-EC35-DD94-17EC-DDE083A61B8D}"/>
              </a:ext>
            </a:extLst>
          </p:cNvPr>
          <p:cNvSpPr txBox="1"/>
          <p:nvPr/>
        </p:nvSpPr>
        <p:spPr>
          <a:xfrm>
            <a:off x="6241574" y="2538962"/>
            <a:ext cx="4740090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建图、植物浇灌、花盆信息管理等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系统稳定性、响应时间等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B4C639DF-067C-36D2-0EA5-13CCC909F728}"/>
              </a:ext>
            </a:extLst>
          </p:cNvPr>
          <p:cNvSpPr txBox="1"/>
          <p:nvPr/>
        </p:nvSpPr>
        <p:spPr>
          <a:xfrm>
            <a:off x="6547938" y="3408679"/>
            <a:ext cx="2418932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异常处理需求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CAAC152D-7B26-CBAE-F766-36C7ECEFA491}"/>
              </a:ext>
            </a:extLst>
          </p:cNvPr>
          <p:cNvSpPr/>
          <p:nvPr/>
        </p:nvSpPr>
        <p:spPr>
          <a:xfrm>
            <a:off x="6241574" y="3452366"/>
            <a:ext cx="269875" cy="3127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TextBox 5">
            <a:extLst>
              <a:ext uri="{FF2B5EF4-FFF2-40B4-BE49-F238E27FC236}">
                <a16:creationId xmlns:a16="http://schemas.microsoft.com/office/drawing/2014/main" id="{0D495DB2-DFBA-4EF8-10EE-4F889585638B}"/>
              </a:ext>
            </a:extLst>
          </p:cNvPr>
          <p:cNvSpPr txBox="1"/>
          <p:nvPr/>
        </p:nvSpPr>
        <p:spPr>
          <a:xfrm>
            <a:off x="6547938" y="4578926"/>
            <a:ext cx="2418932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业务需求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3579B757-06B2-2240-628A-8BACD58E16D2}"/>
              </a:ext>
            </a:extLst>
          </p:cNvPr>
          <p:cNvSpPr/>
          <p:nvPr/>
        </p:nvSpPr>
        <p:spPr>
          <a:xfrm>
            <a:off x="6241574" y="4622613"/>
            <a:ext cx="269875" cy="3127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40B25A8-3247-A1D1-8546-06A755942D2A}"/>
              </a:ext>
            </a:extLst>
          </p:cNvPr>
          <p:cNvSpPr txBox="1"/>
          <p:nvPr/>
        </p:nvSpPr>
        <p:spPr>
          <a:xfrm>
            <a:off x="6241574" y="4879456"/>
            <a:ext cx="4740090" cy="152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涵盖不同建图模式、浇水模式等，确保系统能高效完成温室管理任务。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确保系统在实际操作中能够满足用户需求，实现智能化温室管理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CA7745-5371-96A0-AE06-94F6BCD407FE}"/>
              </a:ext>
            </a:extLst>
          </p:cNvPr>
          <p:cNvSpPr txBox="1"/>
          <p:nvPr/>
        </p:nvSpPr>
        <p:spPr>
          <a:xfrm>
            <a:off x="6241574" y="3755884"/>
            <a:ext cx="5339250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包括航点不可达、花盆缺失、水泵缺水、建图不完全和系统启动异常，确保系统能应对各种异常情况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B0AD49-69EC-0FF6-BE19-D29A270191AD}"/>
              </a:ext>
            </a:extLst>
          </p:cNvPr>
          <p:cNvSpPr txBox="1"/>
          <p:nvPr/>
        </p:nvSpPr>
        <p:spPr>
          <a:xfrm>
            <a:off x="609600" y="29575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需求与测试设计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7AA9AD-6C5D-5B33-A957-D6CB7762F15E}"/>
              </a:ext>
            </a:extLst>
          </p:cNvPr>
          <p:cNvSpPr txBox="1"/>
          <p:nvPr/>
        </p:nvSpPr>
        <p:spPr>
          <a:xfrm>
            <a:off x="609600" y="7047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测试设计思路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D8B676E-738A-9368-34AF-F3DEEC2AC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55" y="1033216"/>
            <a:ext cx="9900863" cy="580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B0AD49-69EC-0FF6-BE19-D29A270191AD}"/>
              </a:ext>
            </a:extLst>
          </p:cNvPr>
          <p:cNvSpPr txBox="1"/>
          <p:nvPr/>
        </p:nvSpPr>
        <p:spPr>
          <a:xfrm>
            <a:off x="609600" y="29575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需求与测试设计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7AA9AD-6C5D-5B33-A957-D6CB7762F15E}"/>
              </a:ext>
            </a:extLst>
          </p:cNvPr>
          <p:cNvSpPr txBox="1"/>
          <p:nvPr/>
        </p:nvSpPr>
        <p:spPr>
          <a:xfrm>
            <a:off x="609600" y="704790"/>
            <a:ext cx="2286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测试计划设计准则</a:t>
            </a:r>
          </a:p>
        </p:txBody>
      </p:sp>
      <p:sp>
        <p:nvSpPr>
          <p:cNvPr id="7" name="Round Same Side Corner Rectangle 58">
            <a:extLst>
              <a:ext uri="{FF2B5EF4-FFF2-40B4-BE49-F238E27FC236}">
                <a16:creationId xmlns:a16="http://schemas.microsoft.com/office/drawing/2014/main" id="{10202AEF-32BE-CF4F-DAB9-9D87F483F18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0800000" flipH="1">
            <a:off x="2765701" y="5268934"/>
            <a:ext cx="96087" cy="800244"/>
          </a:xfrm>
          <a:prstGeom prst="round2SameRect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24ACD"/>
              </a:gs>
              <a:gs pos="100000">
                <a:srgbClr val="C1D3F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TextBox 106">
            <a:extLst>
              <a:ext uri="{FF2B5EF4-FFF2-40B4-BE49-F238E27FC236}">
                <a16:creationId xmlns:a16="http://schemas.microsoft.com/office/drawing/2014/main" id="{D3F0C165-F73D-896B-FEBF-247E0B92790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12320" y="5128667"/>
            <a:ext cx="3859388" cy="1047320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测试设计和执行是一个持续迭代的过程</a:t>
            </a:r>
            <a:endParaRPr lang="en-US" altLang="zh-CN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20204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根据测试结果和反馈不断优化测试策略和用例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BD0EF1-7989-D17F-27EB-3B8CECBD926B}"/>
              </a:ext>
            </a:extLst>
          </p:cNvPr>
          <p:cNvSpPr txBox="1"/>
          <p:nvPr/>
        </p:nvSpPr>
        <p:spPr>
          <a:xfrm>
            <a:off x="3012321" y="4761002"/>
            <a:ext cx="218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迭代和持续更新</a:t>
            </a:r>
          </a:p>
        </p:txBody>
      </p:sp>
      <p:sp>
        <p:nvSpPr>
          <p:cNvPr id="12" name="Round Same Side Corner Rectangle 58">
            <a:extLst>
              <a:ext uri="{FF2B5EF4-FFF2-40B4-BE49-F238E27FC236}">
                <a16:creationId xmlns:a16="http://schemas.microsoft.com/office/drawing/2014/main" id="{9C349FB1-97B3-CE5D-4ACA-EAEDD3D1781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 flipH="1">
            <a:off x="2765701" y="3651716"/>
            <a:ext cx="96087" cy="800244"/>
          </a:xfrm>
          <a:prstGeom prst="round2SameRect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24ACD"/>
              </a:gs>
              <a:gs pos="100000">
                <a:srgbClr val="C1D3F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" name="TextBox 106">
            <a:extLst>
              <a:ext uri="{FF2B5EF4-FFF2-40B4-BE49-F238E27FC236}">
                <a16:creationId xmlns:a16="http://schemas.microsoft.com/office/drawing/2014/main" id="{FCBE287F-EBE3-56BB-0277-302CD758C9F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12320" y="3511449"/>
            <a:ext cx="3222391" cy="1047320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基于需求的优先级和系统风险评估测试重点</a:t>
            </a:r>
            <a:endParaRPr lang="en-US" altLang="zh-CN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优先测试高风险和高优先级的需求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768B39-C0A2-4B13-FCFB-4B76C8124224}"/>
              </a:ext>
            </a:extLst>
          </p:cNvPr>
          <p:cNvSpPr txBox="1"/>
          <p:nvPr/>
        </p:nvSpPr>
        <p:spPr>
          <a:xfrm>
            <a:off x="3012320" y="3173942"/>
            <a:ext cx="3020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优先级和风险评估</a:t>
            </a:r>
          </a:p>
        </p:txBody>
      </p:sp>
      <p:sp>
        <p:nvSpPr>
          <p:cNvPr id="16" name="Rectangle 139">
            <a:extLst>
              <a:ext uri="{FF2B5EF4-FFF2-40B4-BE49-F238E27FC236}">
                <a16:creationId xmlns:a16="http://schemas.microsoft.com/office/drawing/2014/main" id="{0715E63D-40D2-0A66-0ADF-3BADD17B04B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79151" y="2021863"/>
            <a:ext cx="739737" cy="739929"/>
          </a:xfrm>
          <a:prstGeom prst="ellipse">
            <a:avLst/>
          </a:prstGeom>
          <a:gradFill>
            <a:gsLst>
              <a:gs pos="0">
                <a:srgbClr val="124ACD"/>
              </a:gs>
              <a:gs pos="100000">
                <a:srgbClr val="C1D3F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ound Same Side Corner Rectangle 58">
            <a:extLst>
              <a:ext uri="{FF2B5EF4-FFF2-40B4-BE49-F238E27FC236}">
                <a16:creationId xmlns:a16="http://schemas.microsoft.com/office/drawing/2014/main" id="{B2C8D3E2-6A26-B957-C1A3-47B595E331A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0800000" flipH="1">
            <a:off x="2765701" y="1991705"/>
            <a:ext cx="96087" cy="800244"/>
          </a:xfrm>
          <a:prstGeom prst="round2SameRect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24ACD"/>
              </a:gs>
              <a:gs pos="100000">
                <a:srgbClr val="C1D3F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8" name="TextBox 106">
            <a:extLst>
              <a:ext uri="{FF2B5EF4-FFF2-40B4-BE49-F238E27FC236}">
                <a16:creationId xmlns:a16="http://schemas.microsoft.com/office/drawing/2014/main" id="{B767BA44-473F-1E5B-5739-B80E8988D04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012320" y="1851438"/>
            <a:ext cx="3448422" cy="1047320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确保所有功能需求和非功能需求都有相应的测试用例</a:t>
            </a:r>
            <a:endParaRPr lang="en-US" altLang="zh-CN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使用需求可追踪性矩阵确保测试覆盖</a:t>
            </a:r>
          </a:p>
        </p:txBody>
      </p:sp>
      <p:sp>
        <p:nvSpPr>
          <p:cNvPr id="19" name="iconfont-11253-5330626">
            <a:extLst>
              <a:ext uri="{FF2B5EF4-FFF2-40B4-BE49-F238E27FC236}">
                <a16:creationId xmlns:a16="http://schemas.microsoft.com/office/drawing/2014/main" id="{6C5FF256-1CE3-5DA4-5841-2EBCB0CEC95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028990" y="2290285"/>
            <a:ext cx="258417" cy="203084"/>
          </a:xfrm>
          <a:custGeom>
            <a:avLst/>
            <a:gdLst>
              <a:gd name="T0" fmla="*/ 2143 w 10001"/>
              <a:gd name="T1" fmla="*/ 1073 h 7859"/>
              <a:gd name="T2" fmla="*/ 1071 w 10001"/>
              <a:gd name="T3" fmla="*/ 2145 h 7859"/>
              <a:gd name="T4" fmla="*/ 0 w 10001"/>
              <a:gd name="T5" fmla="*/ 1073 h 7859"/>
              <a:gd name="T6" fmla="*/ 1072 w 10001"/>
              <a:gd name="T7" fmla="*/ 0 h 7859"/>
              <a:gd name="T8" fmla="*/ 1831 w 10001"/>
              <a:gd name="T9" fmla="*/ 3170 h 7859"/>
              <a:gd name="T10" fmla="*/ 1831 w 10001"/>
              <a:gd name="T11" fmla="*/ 4690 h 7859"/>
              <a:gd name="T12" fmla="*/ 311 w 10001"/>
              <a:gd name="T13" fmla="*/ 4690 h 7859"/>
              <a:gd name="T14" fmla="*/ 312 w 10001"/>
              <a:gd name="T15" fmla="*/ 3170 h 7859"/>
              <a:gd name="T16" fmla="*/ 1831 w 10001"/>
              <a:gd name="T17" fmla="*/ 3170 h 7859"/>
              <a:gd name="T18" fmla="*/ 2143 w 10001"/>
              <a:gd name="T19" fmla="*/ 6786 h 7859"/>
              <a:gd name="T20" fmla="*/ 1071 w 10001"/>
              <a:gd name="T21" fmla="*/ 7859 h 7859"/>
              <a:gd name="T22" fmla="*/ 0 w 10001"/>
              <a:gd name="T23" fmla="*/ 6786 h 7859"/>
              <a:gd name="T24" fmla="*/ 1072 w 10001"/>
              <a:gd name="T25" fmla="*/ 5714 h 7859"/>
              <a:gd name="T26" fmla="*/ 10001 w 10001"/>
              <a:gd name="T27" fmla="*/ 537 h 7859"/>
              <a:gd name="T28" fmla="*/ 9949 w 10001"/>
              <a:gd name="T29" fmla="*/ 1733 h 7859"/>
              <a:gd name="T30" fmla="*/ 3036 w 10001"/>
              <a:gd name="T31" fmla="*/ 1785 h 7859"/>
              <a:gd name="T32" fmla="*/ 2859 w 10001"/>
              <a:gd name="T33" fmla="*/ 1608 h 7859"/>
              <a:gd name="T34" fmla="*/ 2911 w 10001"/>
              <a:gd name="T35" fmla="*/ 412 h 7859"/>
              <a:gd name="T36" fmla="*/ 9822 w 10001"/>
              <a:gd name="T37" fmla="*/ 359 h 7859"/>
              <a:gd name="T38" fmla="*/ 10001 w 10001"/>
              <a:gd name="T39" fmla="*/ 537 h 7859"/>
              <a:gd name="T40" fmla="*/ 10001 w 10001"/>
              <a:gd name="T41" fmla="*/ 4464 h 7859"/>
              <a:gd name="T42" fmla="*/ 9824 w 10001"/>
              <a:gd name="T43" fmla="*/ 4642 h 7859"/>
              <a:gd name="T44" fmla="*/ 2911 w 10001"/>
              <a:gd name="T45" fmla="*/ 4589 h 7859"/>
              <a:gd name="T46" fmla="*/ 2859 w 10001"/>
              <a:gd name="T47" fmla="*/ 3393 h 7859"/>
              <a:gd name="T48" fmla="*/ 3036 w 10001"/>
              <a:gd name="T49" fmla="*/ 3215 h 7859"/>
              <a:gd name="T50" fmla="*/ 9947 w 10001"/>
              <a:gd name="T51" fmla="*/ 3268 h 7859"/>
              <a:gd name="T52" fmla="*/ 10001 w 10001"/>
              <a:gd name="T53" fmla="*/ 6250 h 7859"/>
              <a:gd name="T54" fmla="*/ 9949 w 10001"/>
              <a:gd name="T55" fmla="*/ 7447 h 7859"/>
              <a:gd name="T56" fmla="*/ 3036 w 10001"/>
              <a:gd name="T57" fmla="*/ 7499 h 7859"/>
              <a:gd name="T58" fmla="*/ 2859 w 10001"/>
              <a:gd name="T59" fmla="*/ 7322 h 7859"/>
              <a:gd name="T60" fmla="*/ 2911 w 10001"/>
              <a:gd name="T61" fmla="*/ 6125 h 7859"/>
              <a:gd name="T62" fmla="*/ 9822 w 10001"/>
              <a:gd name="T63" fmla="*/ 6073 h 7859"/>
              <a:gd name="T64" fmla="*/ 10001 w 10001"/>
              <a:gd name="T65" fmla="*/ 6250 h 7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001" h="7859">
                <a:moveTo>
                  <a:pt x="1831" y="313"/>
                </a:moveTo>
                <a:cubicBezTo>
                  <a:pt x="2039" y="521"/>
                  <a:pt x="2143" y="774"/>
                  <a:pt x="2143" y="1073"/>
                </a:cubicBezTo>
                <a:cubicBezTo>
                  <a:pt x="2143" y="1370"/>
                  <a:pt x="2039" y="1623"/>
                  <a:pt x="1831" y="1833"/>
                </a:cubicBezTo>
                <a:cubicBezTo>
                  <a:pt x="1622" y="2042"/>
                  <a:pt x="1370" y="2145"/>
                  <a:pt x="1071" y="2145"/>
                </a:cubicBezTo>
                <a:cubicBezTo>
                  <a:pt x="772" y="2145"/>
                  <a:pt x="521" y="2040"/>
                  <a:pt x="311" y="1833"/>
                </a:cubicBezTo>
                <a:cubicBezTo>
                  <a:pt x="103" y="1624"/>
                  <a:pt x="0" y="1372"/>
                  <a:pt x="0" y="1073"/>
                </a:cubicBezTo>
                <a:cubicBezTo>
                  <a:pt x="0" y="775"/>
                  <a:pt x="105" y="523"/>
                  <a:pt x="312" y="313"/>
                </a:cubicBezTo>
                <a:cubicBezTo>
                  <a:pt x="520" y="105"/>
                  <a:pt x="773" y="0"/>
                  <a:pt x="1072" y="0"/>
                </a:cubicBezTo>
                <a:cubicBezTo>
                  <a:pt x="1370" y="0"/>
                  <a:pt x="1623" y="104"/>
                  <a:pt x="1831" y="313"/>
                </a:cubicBezTo>
                <a:close/>
                <a:moveTo>
                  <a:pt x="1831" y="3170"/>
                </a:moveTo>
                <a:cubicBezTo>
                  <a:pt x="2039" y="3379"/>
                  <a:pt x="2143" y="3631"/>
                  <a:pt x="2143" y="3930"/>
                </a:cubicBezTo>
                <a:cubicBezTo>
                  <a:pt x="2143" y="4228"/>
                  <a:pt x="2039" y="4480"/>
                  <a:pt x="1831" y="4690"/>
                </a:cubicBezTo>
                <a:cubicBezTo>
                  <a:pt x="1622" y="4899"/>
                  <a:pt x="1370" y="5003"/>
                  <a:pt x="1071" y="5003"/>
                </a:cubicBezTo>
                <a:cubicBezTo>
                  <a:pt x="772" y="5003"/>
                  <a:pt x="521" y="4898"/>
                  <a:pt x="311" y="4690"/>
                </a:cubicBezTo>
                <a:cubicBezTo>
                  <a:pt x="103" y="4481"/>
                  <a:pt x="0" y="4228"/>
                  <a:pt x="0" y="3930"/>
                </a:cubicBezTo>
                <a:cubicBezTo>
                  <a:pt x="0" y="3633"/>
                  <a:pt x="105" y="3380"/>
                  <a:pt x="312" y="3170"/>
                </a:cubicBezTo>
                <a:cubicBezTo>
                  <a:pt x="520" y="2963"/>
                  <a:pt x="773" y="2858"/>
                  <a:pt x="1072" y="2858"/>
                </a:cubicBezTo>
                <a:cubicBezTo>
                  <a:pt x="1370" y="2858"/>
                  <a:pt x="1623" y="2961"/>
                  <a:pt x="1831" y="3170"/>
                </a:cubicBezTo>
                <a:close/>
                <a:moveTo>
                  <a:pt x="1831" y="6027"/>
                </a:moveTo>
                <a:cubicBezTo>
                  <a:pt x="2039" y="6235"/>
                  <a:pt x="2143" y="6488"/>
                  <a:pt x="2143" y="6786"/>
                </a:cubicBezTo>
                <a:cubicBezTo>
                  <a:pt x="2143" y="7085"/>
                  <a:pt x="2039" y="7336"/>
                  <a:pt x="1831" y="7546"/>
                </a:cubicBezTo>
                <a:cubicBezTo>
                  <a:pt x="1622" y="7754"/>
                  <a:pt x="1370" y="7859"/>
                  <a:pt x="1071" y="7859"/>
                </a:cubicBezTo>
                <a:cubicBezTo>
                  <a:pt x="772" y="7859"/>
                  <a:pt x="521" y="7754"/>
                  <a:pt x="311" y="7546"/>
                </a:cubicBezTo>
                <a:cubicBezTo>
                  <a:pt x="103" y="7338"/>
                  <a:pt x="0" y="7084"/>
                  <a:pt x="0" y="6786"/>
                </a:cubicBezTo>
                <a:cubicBezTo>
                  <a:pt x="0" y="6489"/>
                  <a:pt x="105" y="6236"/>
                  <a:pt x="312" y="6027"/>
                </a:cubicBezTo>
                <a:cubicBezTo>
                  <a:pt x="520" y="5819"/>
                  <a:pt x="773" y="5714"/>
                  <a:pt x="1072" y="5714"/>
                </a:cubicBezTo>
                <a:cubicBezTo>
                  <a:pt x="1370" y="5715"/>
                  <a:pt x="1623" y="5819"/>
                  <a:pt x="1831" y="6027"/>
                </a:cubicBezTo>
                <a:close/>
                <a:moveTo>
                  <a:pt x="10001" y="537"/>
                </a:moveTo>
                <a:lnTo>
                  <a:pt x="10001" y="1608"/>
                </a:lnTo>
                <a:cubicBezTo>
                  <a:pt x="10001" y="1655"/>
                  <a:pt x="9984" y="1698"/>
                  <a:pt x="9949" y="1733"/>
                </a:cubicBezTo>
                <a:cubicBezTo>
                  <a:pt x="9913" y="1768"/>
                  <a:pt x="9871" y="1785"/>
                  <a:pt x="9824" y="1785"/>
                </a:cubicBezTo>
                <a:lnTo>
                  <a:pt x="3036" y="1785"/>
                </a:lnTo>
                <a:cubicBezTo>
                  <a:pt x="2988" y="1785"/>
                  <a:pt x="2946" y="1768"/>
                  <a:pt x="2911" y="1733"/>
                </a:cubicBezTo>
                <a:cubicBezTo>
                  <a:pt x="2876" y="1698"/>
                  <a:pt x="2859" y="1655"/>
                  <a:pt x="2859" y="1608"/>
                </a:cubicBezTo>
                <a:lnTo>
                  <a:pt x="2859" y="537"/>
                </a:lnTo>
                <a:cubicBezTo>
                  <a:pt x="2859" y="489"/>
                  <a:pt x="2876" y="447"/>
                  <a:pt x="2911" y="412"/>
                </a:cubicBezTo>
                <a:cubicBezTo>
                  <a:pt x="2946" y="377"/>
                  <a:pt x="2988" y="359"/>
                  <a:pt x="3036" y="359"/>
                </a:cubicBezTo>
                <a:lnTo>
                  <a:pt x="9822" y="359"/>
                </a:lnTo>
                <a:cubicBezTo>
                  <a:pt x="9870" y="359"/>
                  <a:pt x="9912" y="377"/>
                  <a:pt x="9947" y="412"/>
                </a:cubicBezTo>
                <a:cubicBezTo>
                  <a:pt x="9983" y="447"/>
                  <a:pt x="10001" y="487"/>
                  <a:pt x="10001" y="537"/>
                </a:cubicBezTo>
                <a:close/>
                <a:moveTo>
                  <a:pt x="10001" y="3393"/>
                </a:moveTo>
                <a:lnTo>
                  <a:pt x="10001" y="4464"/>
                </a:lnTo>
                <a:cubicBezTo>
                  <a:pt x="10001" y="4512"/>
                  <a:pt x="9984" y="4554"/>
                  <a:pt x="9949" y="4589"/>
                </a:cubicBezTo>
                <a:cubicBezTo>
                  <a:pt x="9913" y="4624"/>
                  <a:pt x="9871" y="4642"/>
                  <a:pt x="9824" y="4642"/>
                </a:cubicBezTo>
                <a:lnTo>
                  <a:pt x="3036" y="4642"/>
                </a:lnTo>
                <a:cubicBezTo>
                  <a:pt x="2988" y="4642"/>
                  <a:pt x="2946" y="4624"/>
                  <a:pt x="2911" y="4589"/>
                </a:cubicBezTo>
                <a:cubicBezTo>
                  <a:pt x="2876" y="4554"/>
                  <a:pt x="2859" y="4512"/>
                  <a:pt x="2859" y="4464"/>
                </a:cubicBezTo>
                <a:lnTo>
                  <a:pt x="2859" y="3393"/>
                </a:lnTo>
                <a:cubicBezTo>
                  <a:pt x="2859" y="3345"/>
                  <a:pt x="2876" y="3303"/>
                  <a:pt x="2911" y="3268"/>
                </a:cubicBezTo>
                <a:cubicBezTo>
                  <a:pt x="2946" y="3233"/>
                  <a:pt x="2988" y="3215"/>
                  <a:pt x="3036" y="3215"/>
                </a:cubicBezTo>
                <a:lnTo>
                  <a:pt x="9822" y="3215"/>
                </a:lnTo>
                <a:cubicBezTo>
                  <a:pt x="9870" y="3215"/>
                  <a:pt x="9912" y="3233"/>
                  <a:pt x="9947" y="3268"/>
                </a:cubicBezTo>
                <a:cubicBezTo>
                  <a:pt x="9983" y="3303"/>
                  <a:pt x="10001" y="3345"/>
                  <a:pt x="10001" y="3393"/>
                </a:cubicBezTo>
                <a:close/>
                <a:moveTo>
                  <a:pt x="10001" y="6250"/>
                </a:moveTo>
                <a:lnTo>
                  <a:pt x="10001" y="7322"/>
                </a:lnTo>
                <a:cubicBezTo>
                  <a:pt x="10001" y="7369"/>
                  <a:pt x="9984" y="7412"/>
                  <a:pt x="9949" y="7447"/>
                </a:cubicBezTo>
                <a:cubicBezTo>
                  <a:pt x="9913" y="7482"/>
                  <a:pt x="9871" y="7499"/>
                  <a:pt x="9824" y="7499"/>
                </a:cubicBezTo>
                <a:lnTo>
                  <a:pt x="3036" y="7499"/>
                </a:lnTo>
                <a:cubicBezTo>
                  <a:pt x="2988" y="7499"/>
                  <a:pt x="2946" y="7482"/>
                  <a:pt x="2911" y="7447"/>
                </a:cubicBezTo>
                <a:cubicBezTo>
                  <a:pt x="2876" y="7412"/>
                  <a:pt x="2859" y="7369"/>
                  <a:pt x="2859" y="7322"/>
                </a:cubicBezTo>
                <a:lnTo>
                  <a:pt x="2859" y="6250"/>
                </a:lnTo>
                <a:cubicBezTo>
                  <a:pt x="2859" y="6203"/>
                  <a:pt x="2876" y="6160"/>
                  <a:pt x="2911" y="6125"/>
                </a:cubicBezTo>
                <a:cubicBezTo>
                  <a:pt x="2946" y="6090"/>
                  <a:pt x="2988" y="6073"/>
                  <a:pt x="3036" y="6073"/>
                </a:cubicBezTo>
                <a:lnTo>
                  <a:pt x="9822" y="6073"/>
                </a:lnTo>
                <a:cubicBezTo>
                  <a:pt x="9870" y="6073"/>
                  <a:pt x="9912" y="6090"/>
                  <a:pt x="9947" y="6125"/>
                </a:cubicBezTo>
                <a:cubicBezTo>
                  <a:pt x="9983" y="6160"/>
                  <a:pt x="10001" y="6202"/>
                  <a:pt x="10001" y="62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03A2E4-5F35-715B-0EF1-A225C194AAB3}"/>
              </a:ext>
            </a:extLst>
          </p:cNvPr>
          <p:cNvSpPr txBox="1"/>
          <p:nvPr/>
        </p:nvSpPr>
        <p:spPr>
          <a:xfrm>
            <a:off x="3012320" y="1513931"/>
            <a:ext cx="3020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测试覆盖全面</a:t>
            </a:r>
          </a:p>
        </p:txBody>
      </p:sp>
      <p:sp>
        <p:nvSpPr>
          <p:cNvPr id="22" name="Rectangle 139">
            <a:extLst>
              <a:ext uri="{FF2B5EF4-FFF2-40B4-BE49-F238E27FC236}">
                <a16:creationId xmlns:a16="http://schemas.microsoft.com/office/drawing/2014/main" id="{BA909228-9B58-9E27-AA41-A94A12332B0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779151" y="3712031"/>
            <a:ext cx="739737" cy="739929"/>
          </a:xfrm>
          <a:prstGeom prst="ellipse">
            <a:avLst/>
          </a:prstGeom>
          <a:gradFill>
            <a:gsLst>
              <a:gs pos="0">
                <a:srgbClr val="124ACD"/>
              </a:gs>
              <a:gs pos="100000">
                <a:srgbClr val="C1D3F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3" name="list-menu_16051">
            <a:extLst>
              <a:ext uri="{FF2B5EF4-FFF2-40B4-BE49-F238E27FC236}">
                <a16:creationId xmlns:a16="http://schemas.microsoft.com/office/drawing/2014/main" id="{685A4F2B-D8DF-B33D-F973-BA3DD372431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033458" y="3961373"/>
            <a:ext cx="241611" cy="241247"/>
          </a:xfrm>
          <a:custGeom>
            <a:avLst/>
            <a:gdLst>
              <a:gd name="connsiteX0" fmla="*/ 244898 w 609544"/>
              <a:gd name="connsiteY0" fmla="*/ 449008 h 608627"/>
              <a:gd name="connsiteX1" fmla="*/ 462378 w 609544"/>
              <a:gd name="connsiteY1" fmla="*/ 449008 h 608627"/>
              <a:gd name="connsiteX2" fmla="*/ 481820 w 609544"/>
              <a:gd name="connsiteY2" fmla="*/ 468414 h 608627"/>
              <a:gd name="connsiteX3" fmla="*/ 462378 w 609544"/>
              <a:gd name="connsiteY3" fmla="*/ 487819 h 608627"/>
              <a:gd name="connsiteX4" fmla="*/ 244898 w 609544"/>
              <a:gd name="connsiteY4" fmla="*/ 487819 h 608627"/>
              <a:gd name="connsiteX5" fmla="*/ 225456 w 609544"/>
              <a:gd name="connsiteY5" fmla="*/ 468414 h 608627"/>
              <a:gd name="connsiteX6" fmla="*/ 244898 w 609544"/>
              <a:gd name="connsiteY6" fmla="*/ 449008 h 608627"/>
              <a:gd name="connsiteX7" fmla="*/ 95193 w 609544"/>
              <a:gd name="connsiteY7" fmla="*/ 428191 h 608627"/>
              <a:gd name="connsiteX8" fmla="*/ 175849 w 609544"/>
              <a:gd name="connsiteY8" fmla="*/ 428191 h 608627"/>
              <a:gd name="connsiteX9" fmla="*/ 175849 w 609544"/>
              <a:gd name="connsiteY9" fmla="*/ 508777 h 608627"/>
              <a:gd name="connsiteX10" fmla="*/ 95193 w 609544"/>
              <a:gd name="connsiteY10" fmla="*/ 508777 h 608627"/>
              <a:gd name="connsiteX11" fmla="*/ 244898 w 609544"/>
              <a:gd name="connsiteY11" fmla="*/ 293693 h 608627"/>
              <a:gd name="connsiteX12" fmla="*/ 462378 w 609544"/>
              <a:gd name="connsiteY12" fmla="*/ 293693 h 608627"/>
              <a:gd name="connsiteX13" fmla="*/ 481820 w 609544"/>
              <a:gd name="connsiteY13" fmla="*/ 313098 h 608627"/>
              <a:gd name="connsiteX14" fmla="*/ 462378 w 609544"/>
              <a:gd name="connsiteY14" fmla="*/ 332504 h 608627"/>
              <a:gd name="connsiteX15" fmla="*/ 244898 w 609544"/>
              <a:gd name="connsiteY15" fmla="*/ 332504 h 608627"/>
              <a:gd name="connsiteX16" fmla="*/ 225456 w 609544"/>
              <a:gd name="connsiteY16" fmla="*/ 313098 h 608627"/>
              <a:gd name="connsiteX17" fmla="*/ 244898 w 609544"/>
              <a:gd name="connsiteY17" fmla="*/ 293693 h 608627"/>
              <a:gd name="connsiteX18" fmla="*/ 95193 w 609544"/>
              <a:gd name="connsiteY18" fmla="*/ 272877 h 608627"/>
              <a:gd name="connsiteX19" fmla="*/ 175849 w 609544"/>
              <a:gd name="connsiteY19" fmla="*/ 272877 h 608627"/>
              <a:gd name="connsiteX20" fmla="*/ 175849 w 609544"/>
              <a:gd name="connsiteY20" fmla="*/ 353463 h 608627"/>
              <a:gd name="connsiteX21" fmla="*/ 95193 w 609544"/>
              <a:gd name="connsiteY21" fmla="*/ 353463 h 608627"/>
              <a:gd name="connsiteX22" fmla="*/ 244898 w 609544"/>
              <a:gd name="connsiteY22" fmla="*/ 138308 h 608627"/>
              <a:gd name="connsiteX23" fmla="*/ 462378 w 609544"/>
              <a:gd name="connsiteY23" fmla="*/ 138308 h 608627"/>
              <a:gd name="connsiteX24" fmla="*/ 481820 w 609544"/>
              <a:gd name="connsiteY24" fmla="*/ 157749 h 608627"/>
              <a:gd name="connsiteX25" fmla="*/ 462378 w 609544"/>
              <a:gd name="connsiteY25" fmla="*/ 177190 h 608627"/>
              <a:gd name="connsiteX26" fmla="*/ 244898 w 609544"/>
              <a:gd name="connsiteY26" fmla="*/ 177190 h 608627"/>
              <a:gd name="connsiteX27" fmla="*/ 225456 w 609544"/>
              <a:gd name="connsiteY27" fmla="*/ 157749 h 608627"/>
              <a:gd name="connsiteX28" fmla="*/ 244898 w 609544"/>
              <a:gd name="connsiteY28" fmla="*/ 138308 h 608627"/>
              <a:gd name="connsiteX29" fmla="*/ 95193 w 609544"/>
              <a:gd name="connsiteY29" fmla="*/ 117562 h 608627"/>
              <a:gd name="connsiteX30" fmla="*/ 175849 w 609544"/>
              <a:gd name="connsiteY30" fmla="*/ 117562 h 608627"/>
              <a:gd name="connsiteX31" fmla="*/ 175849 w 609544"/>
              <a:gd name="connsiteY31" fmla="*/ 198148 h 608627"/>
              <a:gd name="connsiteX32" fmla="*/ 95193 w 609544"/>
              <a:gd name="connsiteY32" fmla="*/ 198148 h 608627"/>
              <a:gd name="connsiteX33" fmla="*/ 58339 w 609544"/>
              <a:gd name="connsiteY33" fmla="*/ 58251 h 608627"/>
              <a:gd name="connsiteX34" fmla="*/ 58339 w 609544"/>
              <a:gd name="connsiteY34" fmla="*/ 550376 h 608627"/>
              <a:gd name="connsiteX35" fmla="*/ 551205 w 609544"/>
              <a:gd name="connsiteY35" fmla="*/ 550376 h 608627"/>
              <a:gd name="connsiteX36" fmla="*/ 551205 w 609544"/>
              <a:gd name="connsiteY36" fmla="*/ 58251 h 608627"/>
              <a:gd name="connsiteX37" fmla="*/ 29083 w 609544"/>
              <a:gd name="connsiteY37" fmla="*/ 0 h 608627"/>
              <a:gd name="connsiteX38" fmla="*/ 580289 w 609544"/>
              <a:gd name="connsiteY38" fmla="*/ 0 h 608627"/>
              <a:gd name="connsiteX39" fmla="*/ 609544 w 609544"/>
              <a:gd name="connsiteY39" fmla="*/ 29211 h 608627"/>
              <a:gd name="connsiteX40" fmla="*/ 609544 w 609544"/>
              <a:gd name="connsiteY40" fmla="*/ 579416 h 608627"/>
              <a:gd name="connsiteX41" fmla="*/ 580289 w 609544"/>
              <a:gd name="connsiteY41" fmla="*/ 608627 h 608627"/>
              <a:gd name="connsiteX42" fmla="*/ 29083 w 609544"/>
              <a:gd name="connsiteY42" fmla="*/ 608627 h 608627"/>
              <a:gd name="connsiteX43" fmla="*/ 0 w 609544"/>
              <a:gd name="connsiteY43" fmla="*/ 579416 h 608627"/>
              <a:gd name="connsiteX44" fmla="*/ 0 w 609544"/>
              <a:gd name="connsiteY44" fmla="*/ 29211 h 608627"/>
              <a:gd name="connsiteX45" fmla="*/ 29083 w 609544"/>
              <a:gd name="connsiteY45" fmla="*/ 0 h 60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09544" h="608627">
                <a:moveTo>
                  <a:pt x="244898" y="449008"/>
                </a:moveTo>
                <a:lnTo>
                  <a:pt x="462378" y="449008"/>
                </a:lnTo>
                <a:cubicBezTo>
                  <a:pt x="473045" y="449008"/>
                  <a:pt x="481820" y="457766"/>
                  <a:pt x="481820" y="468414"/>
                </a:cubicBezTo>
                <a:cubicBezTo>
                  <a:pt x="481820" y="479233"/>
                  <a:pt x="473045" y="487819"/>
                  <a:pt x="462378" y="487819"/>
                </a:cubicBezTo>
                <a:lnTo>
                  <a:pt x="244898" y="487819"/>
                </a:lnTo>
                <a:cubicBezTo>
                  <a:pt x="234231" y="487819"/>
                  <a:pt x="225456" y="479233"/>
                  <a:pt x="225456" y="468414"/>
                </a:cubicBezTo>
                <a:cubicBezTo>
                  <a:pt x="225456" y="457766"/>
                  <a:pt x="234231" y="449008"/>
                  <a:pt x="244898" y="449008"/>
                </a:cubicBezTo>
                <a:close/>
                <a:moveTo>
                  <a:pt x="95193" y="428191"/>
                </a:moveTo>
                <a:lnTo>
                  <a:pt x="175849" y="428191"/>
                </a:lnTo>
                <a:lnTo>
                  <a:pt x="175849" y="508777"/>
                </a:lnTo>
                <a:lnTo>
                  <a:pt x="95193" y="508777"/>
                </a:lnTo>
                <a:close/>
                <a:moveTo>
                  <a:pt x="244898" y="293693"/>
                </a:moveTo>
                <a:lnTo>
                  <a:pt x="462378" y="293693"/>
                </a:lnTo>
                <a:cubicBezTo>
                  <a:pt x="473045" y="293693"/>
                  <a:pt x="481820" y="302451"/>
                  <a:pt x="481820" y="313098"/>
                </a:cubicBezTo>
                <a:cubicBezTo>
                  <a:pt x="481820" y="323917"/>
                  <a:pt x="473045" y="332504"/>
                  <a:pt x="462378" y="332504"/>
                </a:cubicBezTo>
                <a:lnTo>
                  <a:pt x="244898" y="332504"/>
                </a:lnTo>
                <a:cubicBezTo>
                  <a:pt x="234231" y="332504"/>
                  <a:pt x="225456" y="323917"/>
                  <a:pt x="225456" y="313098"/>
                </a:cubicBezTo>
                <a:cubicBezTo>
                  <a:pt x="225456" y="302451"/>
                  <a:pt x="234231" y="293693"/>
                  <a:pt x="244898" y="293693"/>
                </a:cubicBezTo>
                <a:close/>
                <a:moveTo>
                  <a:pt x="95193" y="272877"/>
                </a:moveTo>
                <a:lnTo>
                  <a:pt x="175849" y="272877"/>
                </a:lnTo>
                <a:lnTo>
                  <a:pt x="175849" y="353463"/>
                </a:lnTo>
                <a:lnTo>
                  <a:pt x="95193" y="353463"/>
                </a:lnTo>
                <a:close/>
                <a:moveTo>
                  <a:pt x="244898" y="138308"/>
                </a:moveTo>
                <a:lnTo>
                  <a:pt x="462378" y="138308"/>
                </a:lnTo>
                <a:cubicBezTo>
                  <a:pt x="473045" y="138308"/>
                  <a:pt x="481820" y="147082"/>
                  <a:pt x="481820" y="157749"/>
                </a:cubicBezTo>
                <a:cubicBezTo>
                  <a:pt x="481820" y="168588"/>
                  <a:pt x="473045" y="177190"/>
                  <a:pt x="462378" y="177190"/>
                </a:cubicBezTo>
                <a:lnTo>
                  <a:pt x="244898" y="177190"/>
                </a:lnTo>
                <a:cubicBezTo>
                  <a:pt x="234231" y="177190"/>
                  <a:pt x="225456" y="168588"/>
                  <a:pt x="225456" y="157749"/>
                </a:cubicBezTo>
                <a:cubicBezTo>
                  <a:pt x="225456" y="147082"/>
                  <a:pt x="234231" y="138308"/>
                  <a:pt x="244898" y="138308"/>
                </a:cubicBezTo>
                <a:close/>
                <a:moveTo>
                  <a:pt x="95193" y="117562"/>
                </a:moveTo>
                <a:lnTo>
                  <a:pt x="175849" y="117562"/>
                </a:lnTo>
                <a:lnTo>
                  <a:pt x="175849" y="198148"/>
                </a:lnTo>
                <a:lnTo>
                  <a:pt x="95193" y="198148"/>
                </a:lnTo>
                <a:close/>
                <a:moveTo>
                  <a:pt x="58339" y="58251"/>
                </a:moveTo>
                <a:lnTo>
                  <a:pt x="58339" y="550376"/>
                </a:lnTo>
                <a:lnTo>
                  <a:pt x="551205" y="550376"/>
                </a:lnTo>
                <a:lnTo>
                  <a:pt x="551205" y="58251"/>
                </a:lnTo>
                <a:close/>
                <a:moveTo>
                  <a:pt x="29083" y="0"/>
                </a:moveTo>
                <a:lnTo>
                  <a:pt x="580289" y="0"/>
                </a:lnTo>
                <a:cubicBezTo>
                  <a:pt x="596465" y="0"/>
                  <a:pt x="609544" y="13059"/>
                  <a:pt x="609544" y="29211"/>
                </a:cubicBezTo>
                <a:lnTo>
                  <a:pt x="609544" y="579416"/>
                </a:lnTo>
                <a:cubicBezTo>
                  <a:pt x="609544" y="595568"/>
                  <a:pt x="596465" y="608627"/>
                  <a:pt x="580289" y="608627"/>
                </a:cubicBezTo>
                <a:lnTo>
                  <a:pt x="29083" y="608627"/>
                </a:lnTo>
                <a:cubicBezTo>
                  <a:pt x="13079" y="608627"/>
                  <a:pt x="0" y="595568"/>
                  <a:pt x="0" y="579416"/>
                </a:cubicBezTo>
                <a:lnTo>
                  <a:pt x="0" y="29211"/>
                </a:lnTo>
                <a:cubicBezTo>
                  <a:pt x="0" y="13059"/>
                  <a:pt x="13079" y="0"/>
                  <a:pt x="290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4" name="Rectangle 139">
            <a:extLst>
              <a:ext uri="{FF2B5EF4-FFF2-40B4-BE49-F238E27FC236}">
                <a16:creationId xmlns:a16="http://schemas.microsoft.com/office/drawing/2014/main" id="{64120E74-DCA0-9C6A-8C76-BFC038C80B3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779151" y="5329249"/>
            <a:ext cx="739737" cy="739929"/>
          </a:xfrm>
          <a:prstGeom prst="ellipse">
            <a:avLst/>
          </a:prstGeom>
          <a:gradFill>
            <a:gsLst>
              <a:gs pos="0">
                <a:srgbClr val="124ACD"/>
              </a:gs>
              <a:gs pos="100000">
                <a:srgbClr val="C1D3F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iconfont-10499-5121525">
            <a:extLst>
              <a:ext uri="{FF2B5EF4-FFF2-40B4-BE49-F238E27FC236}">
                <a16:creationId xmlns:a16="http://schemas.microsoft.com/office/drawing/2014/main" id="{A2831C55-4908-8BF7-A5AC-D1C86657CCEF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2017244" y="5573605"/>
            <a:ext cx="285551" cy="251217"/>
          </a:xfrm>
          <a:custGeom>
            <a:avLst/>
            <a:gdLst>
              <a:gd name="T0" fmla="*/ 9125 w 11208"/>
              <a:gd name="T1" fmla="*/ 4533 h 9861"/>
              <a:gd name="T2" fmla="*/ 4287 w 11208"/>
              <a:gd name="T3" fmla="*/ 4533 h 9861"/>
              <a:gd name="T4" fmla="*/ 4022 w 11208"/>
              <a:gd name="T5" fmla="*/ 4798 h 9861"/>
              <a:gd name="T6" fmla="*/ 4287 w 11208"/>
              <a:gd name="T7" fmla="*/ 5063 h 9861"/>
              <a:gd name="T8" fmla="*/ 9125 w 11208"/>
              <a:gd name="T9" fmla="*/ 5063 h 9861"/>
              <a:gd name="T10" fmla="*/ 9390 w 11208"/>
              <a:gd name="T11" fmla="*/ 4798 h 9861"/>
              <a:gd name="T12" fmla="*/ 9125 w 11208"/>
              <a:gd name="T13" fmla="*/ 4533 h 9861"/>
              <a:gd name="T14" fmla="*/ 9125 w 11208"/>
              <a:gd name="T15" fmla="*/ 6759 h 9861"/>
              <a:gd name="T16" fmla="*/ 4287 w 11208"/>
              <a:gd name="T17" fmla="*/ 6759 h 9861"/>
              <a:gd name="T18" fmla="*/ 4022 w 11208"/>
              <a:gd name="T19" fmla="*/ 7024 h 9861"/>
              <a:gd name="T20" fmla="*/ 4287 w 11208"/>
              <a:gd name="T21" fmla="*/ 7289 h 9861"/>
              <a:gd name="T22" fmla="*/ 9125 w 11208"/>
              <a:gd name="T23" fmla="*/ 7289 h 9861"/>
              <a:gd name="T24" fmla="*/ 9390 w 11208"/>
              <a:gd name="T25" fmla="*/ 7024 h 9861"/>
              <a:gd name="T26" fmla="*/ 9125 w 11208"/>
              <a:gd name="T27" fmla="*/ 6759 h 9861"/>
              <a:gd name="T28" fmla="*/ 10514 w 11208"/>
              <a:gd name="T29" fmla="*/ 1614 h 9861"/>
              <a:gd name="T30" fmla="*/ 7043 w 11208"/>
              <a:gd name="T31" fmla="*/ 1614 h 9861"/>
              <a:gd name="T32" fmla="*/ 6982 w 11208"/>
              <a:gd name="T33" fmla="*/ 1450 h 9861"/>
              <a:gd name="T34" fmla="*/ 5185 w 11208"/>
              <a:gd name="T35" fmla="*/ 0 h 9861"/>
              <a:gd name="T36" fmla="*/ 694 w 11208"/>
              <a:gd name="T37" fmla="*/ 0 h 9861"/>
              <a:gd name="T38" fmla="*/ 0 w 11208"/>
              <a:gd name="T39" fmla="*/ 674 h 9861"/>
              <a:gd name="T40" fmla="*/ 0 w 11208"/>
              <a:gd name="T41" fmla="*/ 9188 h 9861"/>
              <a:gd name="T42" fmla="*/ 694 w 11208"/>
              <a:gd name="T43" fmla="*/ 9861 h 9861"/>
              <a:gd name="T44" fmla="*/ 10514 w 11208"/>
              <a:gd name="T45" fmla="*/ 9861 h 9861"/>
              <a:gd name="T46" fmla="*/ 11208 w 11208"/>
              <a:gd name="T47" fmla="*/ 9188 h 9861"/>
              <a:gd name="T48" fmla="*/ 11208 w 11208"/>
              <a:gd name="T49" fmla="*/ 2288 h 9861"/>
              <a:gd name="T50" fmla="*/ 10514 w 11208"/>
              <a:gd name="T51" fmla="*/ 1614 h 9861"/>
              <a:gd name="T52" fmla="*/ 694 w 11208"/>
              <a:gd name="T53" fmla="*/ 981 h 9861"/>
              <a:gd name="T54" fmla="*/ 1654 w 11208"/>
              <a:gd name="T55" fmla="*/ 532 h 9861"/>
              <a:gd name="T56" fmla="*/ 4430 w 11208"/>
              <a:gd name="T57" fmla="*/ 532 h 9861"/>
              <a:gd name="T58" fmla="*/ 6145 w 11208"/>
              <a:gd name="T59" fmla="*/ 1186 h 9861"/>
              <a:gd name="T60" fmla="*/ 6309 w 11208"/>
              <a:gd name="T61" fmla="*/ 1595 h 9861"/>
              <a:gd name="T62" fmla="*/ 694 w 11208"/>
              <a:gd name="T63" fmla="*/ 1595 h 9861"/>
              <a:gd name="T64" fmla="*/ 694 w 11208"/>
              <a:gd name="T65" fmla="*/ 981 h 9861"/>
              <a:gd name="T66" fmla="*/ 10554 w 11208"/>
              <a:gd name="T67" fmla="*/ 8453 h 9861"/>
              <a:gd name="T68" fmla="*/ 9635 w 11208"/>
              <a:gd name="T69" fmla="*/ 9249 h 9861"/>
              <a:gd name="T70" fmla="*/ 1613 w 11208"/>
              <a:gd name="T71" fmla="*/ 9249 h 9861"/>
              <a:gd name="T72" fmla="*/ 694 w 11208"/>
              <a:gd name="T73" fmla="*/ 8330 h 9861"/>
              <a:gd name="T74" fmla="*/ 694 w 11208"/>
              <a:gd name="T75" fmla="*/ 2246 h 9861"/>
              <a:gd name="T76" fmla="*/ 9799 w 11208"/>
              <a:gd name="T77" fmla="*/ 2246 h 9861"/>
              <a:gd name="T78" fmla="*/ 10554 w 11208"/>
              <a:gd name="T79" fmla="*/ 3165 h 9861"/>
              <a:gd name="T80" fmla="*/ 10554 w 11208"/>
              <a:gd name="T81" fmla="*/ 8453 h 9861"/>
              <a:gd name="T82" fmla="*/ 1816 w 11208"/>
              <a:gd name="T83" fmla="*/ 4329 h 9861"/>
              <a:gd name="T84" fmla="*/ 2674 w 11208"/>
              <a:gd name="T85" fmla="*/ 4329 h 9861"/>
              <a:gd name="T86" fmla="*/ 2674 w 11208"/>
              <a:gd name="T87" fmla="*/ 5186 h 9861"/>
              <a:gd name="T88" fmla="*/ 1816 w 11208"/>
              <a:gd name="T89" fmla="*/ 5186 h 9861"/>
              <a:gd name="T90" fmla="*/ 1816 w 11208"/>
              <a:gd name="T91" fmla="*/ 4329 h 9861"/>
              <a:gd name="T92" fmla="*/ 1816 w 11208"/>
              <a:gd name="T93" fmla="*/ 6595 h 9861"/>
              <a:gd name="T94" fmla="*/ 2674 w 11208"/>
              <a:gd name="T95" fmla="*/ 6595 h 9861"/>
              <a:gd name="T96" fmla="*/ 2674 w 11208"/>
              <a:gd name="T97" fmla="*/ 7453 h 9861"/>
              <a:gd name="T98" fmla="*/ 1816 w 11208"/>
              <a:gd name="T99" fmla="*/ 7453 h 9861"/>
              <a:gd name="T100" fmla="*/ 1816 w 11208"/>
              <a:gd name="T101" fmla="*/ 6595 h 9861"/>
              <a:gd name="T102" fmla="*/ 1816 w 11208"/>
              <a:gd name="T103" fmla="*/ 6595 h 9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8" h="9861">
                <a:moveTo>
                  <a:pt x="9125" y="4533"/>
                </a:moveTo>
                <a:lnTo>
                  <a:pt x="4287" y="4533"/>
                </a:lnTo>
                <a:cubicBezTo>
                  <a:pt x="4144" y="4533"/>
                  <a:pt x="4022" y="4655"/>
                  <a:pt x="4022" y="4798"/>
                </a:cubicBezTo>
                <a:cubicBezTo>
                  <a:pt x="4022" y="4940"/>
                  <a:pt x="4144" y="5063"/>
                  <a:pt x="4287" y="5063"/>
                </a:cubicBezTo>
                <a:lnTo>
                  <a:pt x="9125" y="5063"/>
                </a:lnTo>
                <a:cubicBezTo>
                  <a:pt x="9268" y="5063"/>
                  <a:pt x="9390" y="4940"/>
                  <a:pt x="9390" y="4798"/>
                </a:cubicBezTo>
                <a:cubicBezTo>
                  <a:pt x="9390" y="4635"/>
                  <a:pt x="9268" y="4533"/>
                  <a:pt x="9125" y="4533"/>
                </a:cubicBezTo>
                <a:close/>
                <a:moveTo>
                  <a:pt x="9125" y="6759"/>
                </a:moveTo>
                <a:lnTo>
                  <a:pt x="4287" y="6759"/>
                </a:lnTo>
                <a:cubicBezTo>
                  <a:pt x="4144" y="6759"/>
                  <a:pt x="4022" y="6881"/>
                  <a:pt x="4022" y="7024"/>
                </a:cubicBezTo>
                <a:cubicBezTo>
                  <a:pt x="4022" y="7166"/>
                  <a:pt x="4144" y="7289"/>
                  <a:pt x="4287" y="7289"/>
                </a:cubicBezTo>
                <a:lnTo>
                  <a:pt x="9125" y="7289"/>
                </a:lnTo>
                <a:cubicBezTo>
                  <a:pt x="9268" y="7289"/>
                  <a:pt x="9390" y="7166"/>
                  <a:pt x="9390" y="7024"/>
                </a:cubicBezTo>
                <a:cubicBezTo>
                  <a:pt x="9390" y="6881"/>
                  <a:pt x="9268" y="6759"/>
                  <a:pt x="9125" y="6759"/>
                </a:cubicBezTo>
                <a:close/>
                <a:moveTo>
                  <a:pt x="10514" y="1614"/>
                </a:moveTo>
                <a:lnTo>
                  <a:pt x="7043" y="1614"/>
                </a:lnTo>
                <a:lnTo>
                  <a:pt x="6982" y="1450"/>
                </a:lnTo>
                <a:cubicBezTo>
                  <a:pt x="6573" y="306"/>
                  <a:pt x="5777" y="21"/>
                  <a:pt x="5185" y="0"/>
                </a:cubicBezTo>
                <a:lnTo>
                  <a:pt x="694" y="0"/>
                </a:lnTo>
                <a:cubicBezTo>
                  <a:pt x="307" y="0"/>
                  <a:pt x="0" y="306"/>
                  <a:pt x="0" y="674"/>
                </a:cubicBezTo>
                <a:lnTo>
                  <a:pt x="0" y="9188"/>
                </a:lnTo>
                <a:cubicBezTo>
                  <a:pt x="0" y="9555"/>
                  <a:pt x="307" y="9861"/>
                  <a:pt x="694" y="9861"/>
                </a:cubicBezTo>
                <a:lnTo>
                  <a:pt x="10514" y="9861"/>
                </a:lnTo>
                <a:cubicBezTo>
                  <a:pt x="10902" y="9861"/>
                  <a:pt x="11208" y="9555"/>
                  <a:pt x="11208" y="9188"/>
                </a:cubicBezTo>
                <a:lnTo>
                  <a:pt x="11208" y="2288"/>
                </a:lnTo>
                <a:cubicBezTo>
                  <a:pt x="11208" y="1920"/>
                  <a:pt x="10902" y="1614"/>
                  <a:pt x="10514" y="1614"/>
                </a:cubicBezTo>
                <a:close/>
                <a:moveTo>
                  <a:pt x="694" y="981"/>
                </a:moveTo>
                <a:cubicBezTo>
                  <a:pt x="694" y="450"/>
                  <a:pt x="878" y="532"/>
                  <a:pt x="1654" y="532"/>
                </a:cubicBezTo>
                <a:lnTo>
                  <a:pt x="4430" y="532"/>
                </a:lnTo>
                <a:cubicBezTo>
                  <a:pt x="5614" y="532"/>
                  <a:pt x="5920" y="797"/>
                  <a:pt x="6145" y="1186"/>
                </a:cubicBezTo>
                <a:lnTo>
                  <a:pt x="6309" y="1595"/>
                </a:lnTo>
                <a:lnTo>
                  <a:pt x="694" y="1595"/>
                </a:lnTo>
                <a:lnTo>
                  <a:pt x="694" y="981"/>
                </a:lnTo>
                <a:close/>
                <a:moveTo>
                  <a:pt x="10554" y="8453"/>
                </a:moveTo>
                <a:cubicBezTo>
                  <a:pt x="10554" y="9229"/>
                  <a:pt x="10289" y="9249"/>
                  <a:pt x="9635" y="9249"/>
                </a:cubicBezTo>
                <a:lnTo>
                  <a:pt x="1613" y="9249"/>
                </a:lnTo>
                <a:cubicBezTo>
                  <a:pt x="816" y="9249"/>
                  <a:pt x="694" y="9188"/>
                  <a:pt x="694" y="8330"/>
                </a:cubicBezTo>
                <a:lnTo>
                  <a:pt x="694" y="2246"/>
                </a:lnTo>
                <a:lnTo>
                  <a:pt x="9799" y="2246"/>
                </a:lnTo>
                <a:cubicBezTo>
                  <a:pt x="10657" y="2246"/>
                  <a:pt x="10554" y="2573"/>
                  <a:pt x="10554" y="3165"/>
                </a:cubicBezTo>
                <a:lnTo>
                  <a:pt x="10554" y="8453"/>
                </a:lnTo>
                <a:close/>
                <a:moveTo>
                  <a:pt x="1816" y="4329"/>
                </a:moveTo>
                <a:lnTo>
                  <a:pt x="2674" y="4329"/>
                </a:lnTo>
                <a:lnTo>
                  <a:pt x="2674" y="5186"/>
                </a:lnTo>
                <a:lnTo>
                  <a:pt x="1816" y="5186"/>
                </a:lnTo>
                <a:lnTo>
                  <a:pt x="1816" y="4329"/>
                </a:lnTo>
                <a:close/>
                <a:moveTo>
                  <a:pt x="1816" y="6595"/>
                </a:moveTo>
                <a:lnTo>
                  <a:pt x="2674" y="6595"/>
                </a:lnTo>
                <a:lnTo>
                  <a:pt x="2674" y="7453"/>
                </a:lnTo>
                <a:lnTo>
                  <a:pt x="1816" y="7453"/>
                </a:lnTo>
                <a:lnTo>
                  <a:pt x="1816" y="6595"/>
                </a:lnTo>
                <a:close/>
                <a:moveTo>
                  <a:pt x="1816" y="6595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27" name="图形 26">
            <a:extLst>
              <a:ext uri="{FF2B5EF4-FFF2-40B4-BE49-F238E27FC236}">
                <a16:creationId xmlns:a16="http://schemas.microsoft.com/office/drawing/2014/main" id="{B178F6B9-0063-3DCA-7C2E-FF496737CA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39570" y="2244799"/>
            <a:ext cx="2818972" cy="281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3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>
            <a:extLst>
              <a:ext uri="{FF2B5EF4-FFF2-40B4-BE49-F238E27FC236}">
                <a16:creationId xmlns:a16="http://schemas.microsoft.com/office/drawing/2014/main" id="{D98990C1-C275-5776-967B-AC0F38BB0F22}"/>
              </a:ext>
            </a:extLst>
          </p:cNvPr>
          <p:cNvSpPr/>
          <p:nvPr/>
        </p:nvSpPr>
        <p:spPr>
          <a:xfrm>
            <a:off x="3174693" y="2525052"/>
            <a:ext cx="8729879" cy="2141291"/>
          </a:xfrm>
          <a:prstGeom prst="parallelogram">
            <a:avLst/>
          </a:prstGeom>
          <a:solidFill>
            <a:schemeClr val="accent1">
              <a:lumMod val="40000"/>
              <a:lumOff val="6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02724903-9380-302B-9A12-004D738C5DA6}"/>
              </a:ext>
            </a:extLst>
          </p:cNvPr>
          <p:cNvSpPr/>
          <p:nvPr/>
        </p:nvSpPr>
        <p:spPr>
          <a:xfrm>
            <a:off x="3638870" y="2596755"/>
            <a:ext cx="7371638" cy="1808138"/>
          </a:xfrm>
          <a:prstGeom prst="parallelogram">
            <a:avLst/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F8AC5880-0199-5373-3D79-9E6D6FA5AD74}"/>
              </a:ext>
            </a:extLst>
          </p:cNvPr>
          <p:cNvSpPr/>
          <p:nvPr/>
        </p:nvSpPr>
        <p:spPr>
          <a:xfrm>
            <a:off x="1389922" y="2142677"/>
            <a:ext cx="2590046" cy="1530482"/>
          </a:xfrm>
          <a:prstGeom prst="parallelogram">
            <a:avLst/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713D6C2-52C2-1B16-80A7-7706EFBA549F}"/>
              </a:ext>
            </a:extLst>
          </p:cNvPr>
          <p:cNvSpPr/>
          <p:nvPr/>
        </p:nvSpPr>
        <p:spPr>
          <a:xfrm>
            <a:off x="2721413" y="2568547"/>
            <a:ext cx="1530481" cy="15304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1CED0B-ACDE-8937-52DB-E8B6DF1062CF}"/>
              </a:ext>
            </a:extLst>
          </p:cNvPr>
          <p:cNvSpPr/>
          <p:nvPr/>
        </p:nvSpPr>
        <p:spPr>
          <a:xfrm>
            <a:off x="3225176" y="2884070"/>
            <a:ext cx="986880" cy="899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5400" b="1">
                <a:solidFill>
                  <a:srgbClr val="0E60A8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5400" b="1" dirty="0">
              <a:solidFill>
                <a:srgbClr val="0E60A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237E2B-EEE1-91CE-D6A6-16FE7C7CC28A}"/>
              </a:ext>
            </a:extLst>
          </p:cNvPr>
          <p:cNvSpPr/>
          <p:nvPr/>
        </p:nvSpPr>
        <p:spPr>
          <a:xfrm>
            <a:off x="4833035" y="2988356"/>
            <a:ext cx="5184576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测试环境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AA4D67-593E-5779-8BBA-6EFE31DF6744}"/>
              </a:ext>
            </a:extLst>
          </p:cNvPr>
          <p:cNvCxnSpPr>
            <a:cxnSpLocks/>
          </p:cNvCxnSpPr>
          <p:nvPr/>
        </p:nvCxnSpPr>
        <p:spPr>
          <a:xfrm>
            <a:off x="4833035" y="3783230"/>
            <a:ext cx="47728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82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2781703-7375-65FF-437B-2E9197BA4BC4}"/>
              </a:ext>
            </a:extLst>
          </p:cNvPr>
          <p:cNvSpPr/>
          <p:nvPr/>
        </p:nvSpPr>
        <p:spPr>
          <a:xfrm>
            <a:off x="6280844" y="1372196"/>
            <a:ext cx="5678989" cy="5028604"/>
          </a:xfrm>
          <a:prstGeom prst="roundRect">
            <a:avLst>
              <a:gd name="adj" fmla="val 4937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222883D-6253-BC8D-1C2E-4526EB024B01}"/>
              </a:ext>
            </a:extLst>
          </p:cNvPr>
          <p:cNvSpPr/>
          <p:nvPr/>
        </p:nvSpPr>
        <p:spPr>
          <a:xfrm>
            <a:off x="469765" y="1411887"/>
            <a:ext cx="5678989" cy="4988913"/>
          </a:xfrm>
          <a:prstGeom prst="roundRect">
            <a:avLst>
              <a:gd name="adj" fmla="val 4937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D04990-F238-E43C-1183-96A7BA9F41FA}"/>
              </a:ext>
            </a:extLst>
          </p:cNvPr>
          <p:cNvSpPr/>
          <p:nvPr/>
        </p:nvSpPr>
        <p:spPr>
          <a:xfrm rot="16200000">
            <a:off x="178614" y="657860"/>
            <a:ext cx="666507" cy="84204"/>
          </a:xfrm>
          <a:prstGeom prst="rect">
            <a:avLst/>
          </a:prstGeom>
          <a:ln>
            <a:solidFill>
              <a:srgbClr val="0E6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0C1B9-9D63-414A-3AEB-612B9C390006}"/>
              </a:ext>
            </a:extLst>
          </p:cNvPr>
          <p:cNvSpPr txBox="1"/>
          <p:nvPr/>
        </p:nvSpPr>
        <p:spPr>
          <a:xfrm>
            <a:off x="609600" y="2957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测试环境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2E4FB-2D29-92CD-B49E-203139B797B8}"/>
              </a:ext>
            </a:extLst>
          </p:cNvPr>
          <p:cNvSpPr txBox="1"/>
          <p:nvPr/>
        </p:nvSpPr>
        <p:spPr>
          <a:xfrm>
            <a:off x="609600" y="704790"/>
            <a:ext cx="2866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仿真环境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实验室环境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5807AB-D94A-B2DE-CA17-F93C43AA38CC}"/>
              </a:ext>
            </a:extLst>
          </p:cNvPr>
          <p:cNvSpPr/>
          <p:nvPr/>
        </p:nvSpPr>
        <p:spPr bwMode="auto">
          <a:xfrm>
            <a:off x="718464" y="1815662"/>
            <a:ext cx="5174299" cy="4479630"/>
          </a:xfrm>
          <a:prstGeom prst="rect">
            <a:avLst/>
          </a:prstGeom>
          <a:solidFill>
            <a:srgbClr val="00B0F0">
              <a:alpha val="1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C6C3A750-3C70-42E4-2C59-6B481DCB3D63}"/>
              </a:ext>
            </a:extLst>
          </p:cNvPr>
          <p:cNvSpPr/>
          <p:nvPr/>
        </p:nvSpPr>
        <p:spPr>
          <a:xfrm>
            <a:off x="2161296" y="1192769"/>
            <a:ext cx="2288378" cy="491692"/>
          </a:xfrm>
          <a:prstGeom prst="rect">
            <a:avLst/>
          </a:prstGeom>
          <a:solidFill>
            <a:srgbClr val="113E6A"/>
          </a:solidFill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软件项目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D12BEF-AEA0-26E9-3381-271DA17D6569}"/>
              </a:ext>
            </a:extLst>
          </p:cNvPr>
          <p:cNvSpPr/>
          <p:nvPr/>
        </p:nvSpPr>
        <p:spPr bwMode="auto">
          <a:xfrm>
            <a:off x="862359" y="2130519"/>
            <a:ext cx="4874130" cy="399717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Ubuntu 18.04 LTS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0ACBB13-6E0E-8398-CAE3-CFBA995C5328}"/>
              </a:ext>
            </a:extLst>
          </p:cNvPr>
          <p:cNvSpPr/>
          <p:nvPr/>
        </p:nvSpPr>
        <p:spPr bwMode="auto">
          <a:xfrm>
            <a:off x="864198" y="2992561"/>
            <a:ext cx="4874130" cy="399717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Melodic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D58D69-E039-8B3E-D7AB-F84C2D687F09}"/>
              </a:ext>
            </a:extLst>
          </p:cNvPr>
          <p:cNvSpPr/>
          <p:nvPr/>
        </p:nvSpPr>
        <p:spPr bwMode="auto">
          <a:xfrm>
            <a:off x="907868" y="4560123"/>
            <a:ext cx="2318777" cy="316423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Python2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1F4CAE-C4F9-7C2A-9906-5C7955D02D02}"/>
              </a:ext>
            </a:extLst>
          </p:cNvPr>
          <p:cNvSpPr txBox="1"/>
          <p:nvPr/>
        </p:nvSpPr>
        <p:spPr>
          <a:xfrm>
            <a:off x="990106" y="2416836"/>
            <a:ext cx="487413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机载电脑操作系统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D38E03-72FE-DC92-D2F2-63AD273EA6E2}"/>
              </a:ext>
            </a:extLst>
          </p:cNvPr>
          <p:cNvSpPr txBox="1"/>
          <p:nvPr/>
        </p:nvSpPr>
        <p:spPr>
          <a:xfrm>
            <a:off x="930243" y="3331286"/>
            <a:ext cx="487413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机器人操作系统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E0B99BC-04AF-67AE-0625-3D0D43BAB88B}"/>
              </a:ext>
            </a:extLst>
          </p:cNvPr>
          <p:cNvSpPr txBox="1"/>
          <p:nvPr/>
        </p:nvSpPr>
        <p:spPr>
          <a:xfrm>
            <a:off x="827525" y="4925180"/>
            <a:ext cx="250502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编写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ROS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脚本的解释环境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8C581B1-C229-8FD2-3485-D445584DB5F5}"/>
              </a:ext>
            </a:extLst>
          </p:cNvPr>
          <p:cNvSpPr/>
          <p:nvPr/>
        </p:nvSpPr>
        <p:spPr bwMode="auto">
          <a:xfrm>
            <a:off x="862358" y="3823261"/>
            <a:ext cx="2379149" cy="316423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RViz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6C8BC8-076F-823D-9DB1-F7F173F90981}"/>
              </a:ext>
            </a:extLst>
          </p:cNvPr>
          <p:cNvSpPr txBox="1"/>
          <p:nvPr/>
        </p:nvSpPr>
        <p:spPr>
          <a:xfrm>
            <a:off x="1069400" y="4055934"/>
            <a:ext cx="2025436" cy="418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ROS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可视化平台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EC66ACF-C310-1124-A42E-3A8CA749C7C3}"/>
              </a:ext>
            </a:extLst>
          </p:cNvPr>
          <p:cNvSpPr/>
          <p:nvPr/>
        </p:nvSpPr>
        <p:spPr bwMode="auto">
          <a:xfrm>
            <a:off x="3427171" y="3828315"/>
            <a:ext cx="2309318" cy="311369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Gazebo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FB9B713-72F3-2D77-94D2-E30651AA7D7D}"/>
              </a:ext>
            </a:extLst>
          </p:cNvPr>
          <p:cNvSpPr txBox="1"/>
          <p:nvPr/>
        </p:nvSpPr>
        <p:spPr>
          <a:xfrm>
            <a:off x="3565167" y="4055934"/>
            <a:ext cx="2025436" cy="418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ROS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仿真平台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5058F9-5377-EA8A-39B9-20A4FF6D294E}"/>
              </a:ext>
            </a:extLst>
          </p:cNvPr>
          <p:cNvSpPr/>
          <p:nvPr/>
        </p:nvSpPr>
        <p:spPr bwMode="auto">
          <a:xfrm>
            <a:off x="3412309" y="4543460"/>
            <a:ext cx="2318777" cy="357368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ROS-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WebBridge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2023324-80FA-F2F2-7777-0DCC3FB8A122}"/>
              </a:ext>
            </a:extLst>
          </p:cNvPr>
          <p:cNvSpPr txBox="1"/>
          <p:nvPr/>
        </p:nvSpPr>
        <p:spPr>
          <a:xfrm>
            <a:off x="3336712" y="4921191"/>
            <a:ext cx="250502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前端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-ROS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交互框架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F8B96C-8799-F3B7-7503-CF7B93C12540}"/>
              </a:ext>
            </a:extLst>
          </p:cNvPr>
          <p:cNvSpPr/>
          <p:nvPr/>
        </p:nvSpPr>
        <p:spPr bwMode="auto">
          <a:xfrm>
            <a:off x="962416" y="5432709"/>
            <a:ext cx="2318777" cy="316423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SQLite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CA3BC76-082E-270A-C900-652A3E7B12B2}"/>
              </a:ext>
            </a:extLst>
          </p:cNvPr>
          <p:cNvSpPr txBox="1"/>
          <p:nvPr/>
        </p:nvSpPr>
        <p:spPr>
          <a:xfrm>
            <a:off x="887706" y="5764391"/>
            <a:ext cx="250502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嵌入式开发数据库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164E5B7-3AEE-CBD3-2D72-6BA427975939}"/>
              </a:ext>
            </a:extLst>
          </p:cNvPr>
          <p:cNvSpPr/>
          <p:nvPr/>
        </p:nvSpPr>
        <p:spPr bwMode="auto">
          <a:xfrm>
            <a:off x="3405586" y="5446115"/>
            <a:ext cx="2318777" cy="316423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Visual Studio Code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8A34BEE-58A9-56F2-0E50-982744C8D180}"/>
              </a:ext>
            </a:extLst>
          </p:cNvPr>
          <p:cNvSpPr txBox="1"/>
          <p:nvPr/>
        </p:nvSpPr>
        <p:spPr>
          <a:xfrm>
            <a:off x="3330930" y="5765989"/>
            <a:ext cx="250502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代码编辑器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3B23513-F0CE-8A47-8F82-D9417905D0C7}"/>
              </a:ext>
            </a:extLst>
          </p:cNvPr>
          <p:cNvSpPr/>
          <p:nvPr/>
        </p:nvSpPr>
        <p:spPr bwMode="auto">
          <a:xfrm>
            <a:off x="6502636" y="5124282"/>
            <a:ext cx="5174298" cy="1171010"/>
          </a:xfrm>
          <a:prstGeom prst="rect">
            <a:avLst/>
          </a:prstGeom>
          <a:solidFill>
            <a:srgbClr val="92D050">
              <a:alpha val="1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5FF846B-E9C8-8779-2FB5-2F6467E709D9}"/>
              </a:ext>
            </a:extLst>
          </p:cNvPr>
          <p:cNvSpPr/>
          <p:nvPr/>
        </p:nvSpPr>
        <p:spPr bwMode="auto">
          <a:xfrm>
            <a:off x="7776182" y="5495587"/>
            <a:ext cx="2947546" cy="399717"/>
          </a:xfrm>
          <a:prstGeom prst="rect">
            <a:avLst/>
          </a:prstGeom>
          <a:solidFill>
            <a:srgbClr val="00B050">
              <a:alpha val="1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个人电脑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247AB1D-FC62-B9D4-68BD-2BB7F0AA36FC}"/>
              </a:ext>
            </a:extLst>
          </p:cNvPr>
          <p:cNvSpPr/>
          <p:nvPr/>
        </p:nvSpPr>
        <p:spPr bwMode="auto">
          <a:xfrm>
            <a:off x="6475355" y="1774902"/>
            <a:ext cx="5174298" cy="3243872"/>
          </a:xfrm>
          <a:prstGeom prst="rect">
            <a:avLst/>
          </a:prstGeom>
          <a:solidFill>
            <a:srgbClr val="92D050">
              <a:alpha val="1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5">
            <a:extLst>
              <a:ext uri="{FF2B5EF4-FFF2-40B4-BE49-F238E27FC236}">
                <a16:creationId xmlns:a16="http://schemas.microsoft.com/office/drawing/2014/main" id="{54894E97-F0F1-EEED-3004-94FE19196C4C}"/>
              </a:ext>
            </a:extLst>
          </p:cNvPr>
          <p:cNvSpPr/>
          <p:nvPr/>
        </p:nvSpPr>
        <p:spPr>
          <a:xfrm>
            <a:off x="7917235" y="1196929"/>
            <a:ext cx="2444580" cy="408080"/>
          </a:xfrm>
          <a:prstGeom prst="rect">
            <a:avLst/>
          </a:prstGeom>
          <a:solidFill>
            <a:srgbClr val="113E6A"/>
          </a:solidFill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硬件项目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700D832-3587-E339-DE48-7142F582C60F}"/>
              </a:ext>
            </a:extLst>
          </p:cNvPr>
          <p:cNvSpPr/>
          <p:nvPr/>
        </p:nvSpPr>
        <p:spPr bwMode="auto">
          <a:xfrm>
            <a:off x="7665752" y="1877699"/>
            <a:ext cx="2947546" cy="399717"/>
          </a:xfrm>
          <a:prstGeom prst="rect">
            <a:avLst/>
          </a:prstGeom>
          <a:solidFill>
            <a:srgbClr val="00B050">
              <a:alpha val="1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个人电脑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B1C577-4D56-22FF-B42A-A46EAE50AD8E}"/>
              </a:ext>
            </a:extLst>
          </p:cNvPr>
          <p:cNvSpPr txBox="1"/>
          <p:nvPr/>
        </p:nvSpPr>
        <p:spPr>
          <a:xfrm>
            <a:off x="7824292" y="5843362"/>
            <a:ext cx="2851327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用于代码调试、仿真和测试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E53559-81DE-1A35-95EA-3A1528018C94}"/>
              </a:ext>
            </a:extLst>
          </p:cNvPr>
          <p:cNvSpPr txBox="1"/>
          <p:nvPr/>
        </p:nvSpPr>
        <p:spPr>
          <a:xfrm>
            <a:off x="6586396" y="1815662"/>
            <a:ext cx="1074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实验室环境：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EFB243-3E04-241B-1931-4327FAC8E6C5}"/>
              </a:ext>
            </a:extLst>
          </p:cNvPr>
          <p:cNvSpPr txBox="1"/>
          <p:nvPr/>
        </p:nvSpPr>
        <p:spPr>
          <a:xfrm>
            <a:off x="6506795" y="5190405"/>
            <a:ext cx="1048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仿真环境：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2E1C3B-12D5-9FDC-D635-578F242DB1DB}"/>
              </a:ext>
            </a:extLst>
          </p:cNvPr>
          <p:cNvSpPr txBox="1"/>
          <p:nvPr/>
        </p:nvSpPr>
        <p:spPr>
          <a:xfrm>
            <a:off x="7723933" y="2199802"/>
            <a:ext cx="2851327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用于开发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与现场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测试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D73E13-E747-1F73-FFC3-B1C28FE19DBE}"/>
              </a:ext>
            </a:extLst>
          </p:cNvPr>
          <p:cNvSpPr/>
          <p:nvPr/>
        </p:nvSpPr>
        <p:spPr bwMode="auto">
          <a:xfrm>
            <a:off x="7667716" y="2714044"/>
            <a:ext cx="2947546" cy="399717"/>
          </a:xfrm>
          <a:prstGeom prst="rect">
            <a:avLst/>
          </a:prstGeom>
          <a:solidFill>
            <a:srgbClr val="00B050">
              <a:alpha val="1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开发板、继电器水泵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385658-37C2-52E7-7D05-E556F71A4F4F}"/>
              </a:ext>
            </a:extLst>
          </p:cNvPr>
          <p:cNvSpPr txBox="1"/>
          <p:nvPr/>
        </p:nvSpPr>
        <p:spPr>
          <a:xfrm>
            <a:off x="7736487" y="3009867"/>
            <a:ext cx="2851327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控制浇花的下游套件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1B2C69-52B8-4EEA-4F86-1DF55B15687D}"/>
              </a:ext>
            </a:extLst>
          </p:cNvPr>
          <p:cNvSpPr/>
          <p:nvPr/>
        </p:nvSpPr>
        <p:spPr bwMode="auto">
          <a:xfrm>
            <a:off x="7640268" y="3505121"/>
            <a:ext cx="2947546" cy="399717"/>
          </a:xfrm>
          <a:prstGeom prst="rect">
            <a:avLst/>
          </a:prstGeom>
          <a:solidFill>
            <a:srgbClr val="00B050">
              <a:alpha val="1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机载电脑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798789-8B9A-48C7-2AD1-9E68EF1B8CBA}"/>
              </a:ext>
            </a:extLst>
          </p:cNvPr>
          <p:cNvSpPr txBox="1"/>
          <p:nvPr/>
        </p:nvSpPr>
        <p:spPr>
          <a:xfrm>
            <a:off x="7713861" y="3777600"/>
            <a:ext cx="2851327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用于机上调试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AF246B-C37A-3FE2-DFCD-0D1DD899A24B}"/>
              </a:ext>
            </a:extLst>
          </p:cNvPr>
          <p:cNvSpPr/>
          <p:nvPr/>
        </p:nvSpPr>
        <p:spPr bwMode="auto">
          <a:xfrm>
            <a:off x="7640268" y="4278584"/>
            <a:ext cx="2947546" cy="399717"/>
          </a:xfrm>
          <a:prstGeom prst="rect">
            <a:avLst/>
          </a:prstGeom>
          <a:solidFill>
            <a:srgbClr val="00B050">
              <a:alpha val="1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机器人和配套机械臂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EF8B84-5D9C-5356-1F54-0A64C7B87BC4}"/>
              </a:ext>
            </a:extLst>
          </p:cNvPr>
          <p:cNvSpPr txBox="1"/>
          <p:nvPr/>
        </p:nvSpPr>
        <p:spPr>
          <a:xfrm>
            <a:off x="7723932" y="4578774"/>
            <a:ext cx="2851327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嵌入式产品的主要部分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9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>
            <a:extLst>
              <a:ext uri="{FF2B5EF4-FFF2-40B4-BE49-F238E27FC236}">
                <a16:creationId xmlns:a16="http://schemas.microsoft.com/office/drawing/2014/main" id="{D98990C1-C275-5776-967B-AC0F38BB0F22}"/>
              </a:ext>
            </a:extLst>
          </p:cNvPr>
          <p:cNvSpPr/>
          <p:nvPr/>
        </p:nvSpPr>
        <p:spPr>
          <a:xfrm>
            <a:off x="3174693" y="2525052"/>
            <a:ext cx="8729879" cy="2141291"/>
          </a:xfrm>
          <a:prstGeom prst="parallelogram">
            <a:avLst/>
          </a:prstGeom>
          <a:solidFill>
            <a:schemeClr val="accent1">
              <a:lumMod val="40000"/>
              <a:lumOff val="6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02724903-9380-302B-9A12-004D738C5DA6}"/>
              </a:ext>
            </a:extLst>
          </p:cNvPr>
          <p:cNvSpPr/>
          <p:nvPr/>
        </p:nvSpPr>
        <p:spPr>
          <a:xfrm>
            <a:off x="3638870" y="2596755"/>
            <a:ext cx="7371638" cy="1808138"/>
          </a:xfrm>
          <a:prstGeom prst="parallelogram">
            <a:avLst/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F8AC5880-0199-5373-3D79-9E6D6FA5AD74}"/>
              </a:ext>
            </a:extLst>
          </p:cNvPr>
          <p:cNvSpPr/>
          <p:nvPr/>
        </p:nvSpPr>
        <p:spPr>
          <a:xfrm>
            <a:off x="1389922" y="2142677"/>
            <a:ext cx="2590046" cy="1530482"/>
          </a:xfrm>
          <a:prstGeom prst="parallelogram">
            <a:avLst/>
          </a:prstGeom>
          <a:solidFill>
            <a:srgbClr val="0E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713D6C2-52C2-1B16-80A7-7706EFBA549F}"/>
              </a:ext>
            </a:extLst>
          </p:cNvPr>
          <p:cNvSpPr/>
          <p:nvPr/>
        </p:nvSpPr>
        <p:spPr>
          <a:xfrm>
            <a:off x="2721413" y="2568547"/>
            <a:ext cx="1530481" cy="15304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1CED0B-ACDE-8937-52DB-E8B6DF1062CF}"/>
              </a:ext>
            </a:extLst>
          </p:cNvPr>
          <p:cNvSpPr/>
          <p:nvPr/>
        </p:nvSpPr>
        <p:spPr>
          <a:xfrm>
            <a:off x="3225176" y="2884070"/>
            <a:ext cx="986880" cy="899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5400" b="1" dirty="0">
                <a:solidFill>
                  <a:srgbClr val="0E60A8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237E2B-EEE1-91CE-D6A6-16FE7C7CC28A}"/>
              </a:ext>
            </a:extLst>
          </p:cNvPr>
          <p:cNvSpPr/>
          <p:nvPr/>
        </p:nvSpPr>
        <p:spPr>
          <a:xfrm>
            <a:off x="4833035" y="2988356"/>
            <a:ext cx="5184576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测试计划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AA4D67-593E-5779-8BBA-6EFE31DF6744}"/>
              </a:ext>
            </a:extLst>
          </p:cNvPr>
          <p:cNvCxnSpPr>
            <a:cxnSpLocks/>
          </p:cNvCxnSpPr>
          <p:nvPr/>
        </p:nvCxnSpPr>
        <p:spPr>
          <a:xfrm>
            <a:off x="4833035" y="3783230"/>
            <a:ext cx="47728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177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954.3102362204722,&quot;width&quot;:9478.343307086614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133.314960629921,&quot;width&quot;:9478.34330708661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2047</Words>
  <Application>Microsoft Office PowerPoint</Application>
  <PresentationFormat>宽屏</PresentationFormat>
  <Paragraphs>418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等线</vt:lpstr>
      <vt:lpstr>等线 Light</vt:lpstr>
      <vt:lpstr>黑体</vt:lpstr>
      <vt:lpstr>STZhongsong</vt:lpstr>
      <vt:lpstr>Microsoft YaHei</vt:lpstr>
      <vt:lpstr>Microsoft YaHei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water-jet</dc:creator>
  <cp:lastModifiedBy>Max Zhang</cp:lastModifiedBy>
  <cp:revision>272</cp:revision>
  <dcterms:created xsi:type="dcterms:W3CDTF">2023-05-17T11:48:32Z</dcterms:created>
  <dcterms:modified xsi:type="dcterms:W3CDTF">2024-06-21T04:42:33Z</dcterms:modified>
</cp:coreProperties>
</file>