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61" r:id="rId4"/>
    <p:sldId id="264" r:id="rId5"/>
    <p:sldId id="266" r:id="rId6"/>
    <p:sldId id="258" r:id="rId7"/>
    <p:sldId id="262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500"/>
    <a:srgbClr val="27AE60"/>
    <a:srgbClr val="FF7F50"/>
    <a:srgbClr val="32CD32"/>
    <a:srgbClr val="88D8B0"/>
    <a:srgbClr val="DAA5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charts/_rels/chart1.xml.rels><?xml version='1.0' encoding='UTF-8' standalone='yes'?>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solidFill>
                <a:srgbClr val="27AE6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348-4C2E-9686-D0432580A228}"/>
              </c:ext>
            </c:extLst>
          </c:dPt>
          <c:dPt>
            <c:idx val="1"/>
            <c:bubble3D val="0"/>
            <c:spPr>
              <a:solidFill>
                <a:srgbClr val="FF7F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7348-4C2E-9686-D0432580A228}"/>
              </c:ext>
            </c:extLst>
          </c:dPt>
          <c:dPt>
            <c:idx val="2"/>
            <c:bubble3D val="0"/>
            <c:spPr>
              <a:solidFill>
                <a:srgbClr val="FF45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348-4C2E-9686-D0432580A228}"/>
              </c:ext>
            </c:extLst>
          </c:dPt>
          <c:cat>
            <c:strRef>
              <c:f>Sheet1!$A$2:$A$4</c:f>
              <c:strCache>
                <c:ptCount val="3"/>
                <c:pt idx="0">
                  <c:v>全部符合预期</c:v>
                </c:pt>
                <c:pt idx="1">
                  <c:v>基本符合预期</c:v>
                </c:pt>
                <c:pt idx="2">
                  <c:v>存在问题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40</c:v>
                </c:pt>
                <c:pt idx="1">
                  <c:v>10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48-4C2E-9686-D0432580A2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34DD1-8C91-29E9-2462-99FEF4A65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4AC252-1321-C861-0A30-84BC6960C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1BDBF0-6498-0CD0-FAF9-16DD748A4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931E-84DE-4211-AAEA-FB12E00D1965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08D9E6-5CFE-6379-B3D9-74BBC9ED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E487D2-F399-33EA-6C92-1DB8E0760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461A-BF13-4E53-BB44-7B85B6A24E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200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99B64-A0DC-4924-768E-2405161D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2D52A9-F871-20EA-4608-0353316BF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128806-1271-E245-DAB1-E7250777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931E-84DE-4211-AAEA-FB12E00D1965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551DC0-FB18-F60F-05D5-56497F1C3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548988-C25C-25FA-8B75-9D302A912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461A-BF13-4E53-BB44-7B85B6A24E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16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4937E6-93BD-BB99-4244-A1B7686E4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2FE31D-ADAE-A731-6A23-A63B0DB1C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030A97-BED1-DB34-0342-C5478C672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931E-84DE-4211-AAEA-FB12E00D1965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A748C9-5A91-9F8E-7098-12832BEDA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10C44-2094-2686-986F-8BBFC4081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461A-BF13-4E53-BB44-7B85B6A24E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33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CD6D6-5BBF-D998-B61C-E382B973A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AB3BAE-C9F8-01DD-8275-1B3BE51BB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824818-57D6-448E-B92B-7B0B29CF8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931E-84DE-4211-AAEA-FB12E00D1965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2939EE-51CD-3125-8C24-2144B538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76A8A5-FD06-39DD-F3C9-3919D5CC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461A-BF13-4E53-BB44-7B85B6A24E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15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81AFB-DCD7-7A11-E421-12A6C11C1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B0C9A5-C51A-3BA4-2AC3-4F5924BD2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921E1F-BC8F-B5CF-AAA8-4D15EC833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931E-84DE-4211-AAEA-FB12E00D1965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71A00F-938B-7CF1-C3D3-2B774D98D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2B28CB-7CDA-BB51-2888-498E02EF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461A-BF13-4E53-BB44-7B85B6A24E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395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41179-3621-C8A8-DF79-A509F4E9E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A8C996-EB41-46D0-BFE6-87039B83B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60BE34-8786-89E5-C4E0-E21EB3298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C1E794-A2A5-FF30-DB1C-0DA6A5471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931E-84DE-4211-AAEA-FB12E00D1965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C5A68B-223F-75FD-7E99-E5A21FE15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A0E6E0-B604-07F4-BB0C-20B1248CC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461A-BF13-4E53-BB44-7B85B6A24E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720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DB4D2-2732-7A33-B73B-31AEE580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002158-B326-A141-FE7A-AF3C662FE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F00F77-DB18-CDAE-CE3A-9E849E5AB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2C0D44-7839-4C75-2E37-1F05576C5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385711-8523-4BE1-1A3A-715D2D7F13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CA08B6-C8D8-B2C2-7363-0798145C6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931E-84DE-4211-AAEA-FB12E00D1965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7580E8-91AF-8822-1405-87CFA04F4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7EFFAB-688F-EF2F-B123-FACE3A2E6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461A-BF13-4E53-BB44-7B85B6A24E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39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BA7BD-DFE1-1A41-CB58-4E67FB9C6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BD9AB8-B372-AC7E-939E-39163B5F7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931E-84DE-4211-AAEA-FB12E00D1965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22D818-9C92-0144-318B-05BB0901A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5741A7-F7EC-BC64-5063-78BE0DAA1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461A-BF13-4E53-BB44-7B85B6A24E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591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9EAD03-0964-E141-190C-009080083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931E-84DE-4211-AAEA-FB12E00D1965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E8BE37-182D-B948-1137-A73DC432B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C1DEE3-D2CF-F4C1-0AC9-013D0026C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461A-BF13-4E53-BB44-7B85B6A24E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36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A9D0F-D7CC-AF63-A738-568FC6B12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B3AE62-5433-FED4-E366-C32873929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CB3ADC-60D9-C335-150C-0D7BA586F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27704D-061B-364B-AD56-0C8B396FF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931E-84DE-4211-AAEA-FB12E00D1965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5ED029-93BD-B0E0-C840-300CA1632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902E79-C2DC-413E-9E80-A5411D3E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461A-BF13-4E53-BB44-7B85B6A24E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72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6E85F-9625-86AC-6A97-C3220539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523146-3BB1-D028-883A-2F9C689F4E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A9B9D7-93DD-6FFF-2B34-3CF99C3AF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2D95AE-0331-4181-B766-B401DA0CC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931E-84DE-4211-AAEA-FB12E00D1965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2D37F2-8A90-329F-1696-0F0621DD1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9F35A2-EF0F-1C7D-AD08-D52A2DDAF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461A-BF13-4E53-BB44-7B85B6A24E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23556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3CC694-EF4A-7404-F030-2A9B1AE42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032FD2-B1B9-0F73-1C20-57370C78F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00DEF0-41D0-1F17-1A55-1698DE644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9931E-84DE-4211-AAEA-FB12E00D1965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15A27E-E73D-31CE-C083-C2CAD92FB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DF0CF4-8E30-34D6-0B52-69B15DD81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5461A-BF13-4E53-BB44-7B85B6A24E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240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Relationship Id="rId3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80D27701-C88F-A2B4-8CAB-4ABA2D6E04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5415321"/>
              </p:ext>
            </p:extLst>
          </p:nvPr>
        </p:nvGraphicFramePr>
        <p:xfrm>
          <a:off x="934452" y="985910"/>
          <a:ext cx="5033746" cy="50341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B13D4419-3FEF-3E0F-89CF-CF3877364E23}"/>
              </a:ext>
            </a:extLst>
          </p:cNvPr>
          <p:cNvSpPr txBox="1"/>
          <p:nvPr/>
        </p:nvSpPr>
        <p:spPr>
          <a:xfrm>
            <a:off x="7456521" y="1296677"/>
            <a:ext cx="3013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latin typeface="华文中宋" panose="02010600040101010101" pitchFamily="2" charset="-122"/>
                <a:ea typeface="华文中宋" panose="02010600040101010101" pitchFamily="2" charset="-122"/>
              </a:rPr>
              <a:t>1. 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右键饼图，“编辑数据”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2D0FC72-9C15-8514-862E-C31EB0CBA49E}"/>
              </a:ext>
            </a:extLst>
          </p:cNvPr>
          <p:cNvSpPr txBox="1"/>
          <p:nvPr/>
        </p:nvSpPr>
        <p:spPr>
          <a:xfrm>
            <a:off x="7456521" y="1799273"/>
            <a:ext cx="4265911" cy="7288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>
                <a:latin typeface="华文中宋" panose="02010600040101010101" pitchFamily="2" charset="-122"/>
                <a:ea typeface="华文中宋" panose="02010600040101010101" pitchFamily="2" charset="-122"/>
              </a:rPr>
              <a:t>2. 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复制饼图，粘贴的时候选择左上角</a:t>
            </a:r>
            <a:endParaRPr lang="en-US" altLang="zh-CN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“选择性粘贴”</a:t>
            </a:r>
            <a:r>
              <a:rPr lang="en-US" altLang="zh-CN" b="1">
                <a:latin typeface="华文中宋" panose="02010600040101010101" pitchFamily="2" charset="-122"/>
                <a:ea typeface="华文中宋" panose="02010600040101010101" pitchFamily="2" charset="-122"/>
              </a:rPr>
              <a:t>-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“增强型图元文件”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1A27525-B04B-AE62-8862-FD13CF560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9030" y="2651475"/>
            <a:ext cx="1342915" cy="162383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25C7D80-8896-3E14-1224-2B091528ED09}"/>
              </a:ext>
            </a:extLst>
          </p:cNvPr>
          <p:cNvSpPr txBox="1"/>
          <p:nvPr/>
        </p:nvSpPr>
        <p:spPr>
          <a:xfrm>
            <a:off x="7456520" y="4534279"/>
            <a:ext cx="3942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latin typeface="华文中宋" panose="02010600040101010101" pitchFamily="2" charset="-122"/>
                <a:ea typeface="华文中宋" panose="02010600040101010101" pitchFamily="2" charset="-122"/>
              </a:rPr>
              <a:t>3. 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粘贴，右键饼图</a:t>
            </a:r>
            <a:r>
              <a:rPr lang="en-US" altLang="zh-CN" b="1">
                <a:latin typeface="华文中宋" panose="02010600040101010101" pitchFamily="2" charset="-122"/>
                <a:ea typeface="华文中宋" panose="02010600040101010101" pitchFamily="2" charset="-122"/>
              </a:rPr>
              <a:t>-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编辑图片</a:t>
            </a:r>
            <a:r>
              <a:rPr lang="en-US" altLang="zh-CN" b="1">
                <a:latin typeface="华文中宋" panose="02010600040101010101" pitchFamily="2" charset="-122"/>
                <a:ea typeface="华文中宋" panose="02010600040101010101" pitchFamily="2" charset="-122"/>
              </a:rPr>
              <a:t>-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是，</a:t>
            </a:r>
            <a:endParaRPr lang="en-US" altLang="zh-CN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b="1"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转换为可编辑对象，边框设为无，</a:t>
            </a:r>
            <a:endParaRPr lang="en-US" altLang="zh-CN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b="1"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阴影设为中部偏下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6C4B92-FF6D-EC36-144E-6B8EECEF0994}"/>
              </a:ext>
            </a:extLst>
          </p:cNvPr>
          <p:cNvSpPr txBox="1"/>
          <p:nvPr/>
        </p:nvSpPr>
        <p:spPr>
          <a:xfrm>
            <a:off x="7456520" y="5653656"/>
            <a:ext cx="393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latin typeface="华文中宋" panose="02010600040101010101" pitchFamily="2" charset="-122"/>
                <a:ea typeface="华文中宋" panose="02010600040101010101" pitchFamily="2" charset="-122"/>
              </a:rPr>
              <a:t>4. 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现在可以自由拽移放大每个部分了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A5F6EB2-DA7A-7E9D-0BDC-B3E54CFE7753}"/>
              </a:ext>
            </a:extLst>
          </p:cNvPr>
          <p:cNvSpPr txBox="1"/>
          <p:nvPr/>
        </p:nvSpPr>
        <p:spPr>
          <a:xfrm>
            <a:off x="7456520" y="6281961"/>
            <a:ext cx="416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latin typeface="华文中宋" panose="02010600040101010101" pitchFamily="2" charset="-122"/>
                <a:ea typeface="华文中宋" panose="02010600040101010101" pitchFamily="2" charset="-122"/>
              </a:rPr>
              <a:t>5. 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图例和百分比文字框可以复制其它的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210B455-4E37-CA2F-1EC6-1098D1C9744F}"/>
              </a:ext>
            </a:extLst>
          </p:cNvPr>
          <p:cNvSpPr txBox="1"/>
          <p:nvPr/>
        </p:nvSpPr>
        <p:spPr>
          <a:xfrm>
            <a:off x="7456520" y="391373"/>
            <a:ext cx="4629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latin typeface="华文中宋" panose="02010600040101010101" pitchFamily="2" charset="-122"/>
                <a:ea typeface="华文中宋" panose="02010600040101010101" pitchFamily="2" charset="-122"/>
              </a:rPr>
              <a:t>0. 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可以先看看有没有比例和已有用例差不多</a:t>
            </a:r>
            <a:endParaRPr lang="en-US" altLang="zh-CN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b="1"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的（改改数字就行的），没有再自定义</a:t>
            </a:r>
          </a:p>
        </p:txBody>
      </p:sp>
    </p:spTree>
    <p:extLst>
      <p:ext uri="{BB962C8B-B14F-4D97-AF65-F5344CB8AC3E}">
        <p14:creationId xmlns:p14="http://schemas.microsoft.com/office/powerpoint/2010/main" val="631606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85BC9B8A-47E3-6825-83F3-BDEEEA561FC1}"/>
              </a:ext>
            </a:extLst>
          </p:cNvPr>
          <p:cNvSpPr>
            <a:spLocks/>
          </p:cNvSpPr>
          <p:nvPr/>
        </p:nvSpPr>
        <p:spPr bwMode="auto">
          <a:xfrm>
            <a:off x="2581375" y="1342755"/>
            <a:ext cx="4754563" cy="4756150"/>
          </a:xfrm>
          <a:custGeom>
            <a:avLst/>
            <a:gdLst>
              <a:gd name="T0" fmla="*/ 12479 w 24959"/>
              <a:gd name="T1" fmla="*/ 0 h 24960"/>
              <a:gd name="T2" fmla="*/ 24959 w 24959"/>
              <a:gd name="T3" fmla="*/ 12480 h 24960"/>
              <a:gd name="T4" fmla="*/ 12479 w 24959"/>
              <a:gd name="T5" fmla="*/ 24960 h 24960"/>
              <a:gd name="T6" fmla="*/ 0 w 24959"/>
              <a:gd name="T7" fmla="*/ 12480 h 24960"/>
              <a:gd name="T8" fmla="*/ 12479 w 24959"/>
              <a:gd name="T9" fmla="*/ 0 h 24960"/>
              <a:gd name="T10" fmla="*/ 12479 w 24959"/>
              <a:gd name="T11" fmla="*/ 12480 h 24960"/>
              <a:gd name="T12" fmla="*/ 12479 w 24959"/>
              <a:gd name="T13" fmla="*/ 0 h 24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959" h="24960">
                <a:moveTo>
                  <a:pt x="12479" y="0"/>
                </a:moveTo>
                <a:cubicBezTo>
                  <a:pt x="19372" y="0"/>
                  <a:pt x="24959" y="5588"/>
                  <a:pt x="24959" y="12480"/>
                </a:cubicBezTo>
                <a:cubicBezTo>
                  <a:pt x="24959" y="19372"/>
                  <a:pt x="19372" y="24960"/>
                  <a:pt x="12479" y="24960"/>
                </a:cubicBezTo>
                <a:cubicBezTo>
                  <a:pt x="5587" y="24960"/>
                  <a:pt x="0" y="19372"/>
                  <a:pt x="0" y="12480"/>
                </a:cubicBezTo>
                <a:cubicBezTo>
                  <a:pt x="0" y="5588"/>
                  <a:pt x="5587" y="0"/>
                  <a:pt x="12479" y="0"/>
                </a:cubicBezTo>
                <a:lnTo>
                  <a:pt x="12479" y="12480"/>
                </a:lnTo>
                <a:lnTo>
                  <a:pt x="12479" y="0"/>
                </a:lnTo>
                <a:close/>
              </a:path>
            </a:pathLst>
          </a:custGeom>
          <a:solidFill>
            <a:srgbClr val="27AE60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9F237E-D2CF-B71F-D932-EA28F26E4288}"/>
              </a:ext>
            </a:extLst>
          </p:cNvPr>
          <p:cNvSpPr txBox="1"/>
          <p:nvPr/>
        </p:nvSpPr>
        <p:spPr>
          <a:xfrm>
            <a:off x="3927920" y="3212998"/>
            <a:ext cx="21210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>
                <a:solidFill>
                  <a:schemeClr val="bg1"/>
                </a:solidFill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100%</a:t>
            </a:r>
            <a:endParaRPr lang="zh-CN" altLang="en-US" sz="6000" b="1">
              <a:solidFill>
                <a:schemeClr val="bg1"/>
              </a:solidFill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3E0DC75-7637-CFC8-3566-4BFFF7D76712}"/>
              </a:ext>
            </a:extLst>
          </p:cNvPr>
          <p:cNvSpPr/>
          <p:nvPr/>
        </p:nvSpPr>
        <p:spPr>
          <a:xfrm>
            <a:off x="7758374" y="1731091"/>
            <a:ext cx="332311" cy="317630"/>
          </a:xfrm>
          <a:prstGeom prst="roundRect">
            <a:avLst/>
          </a:prstGeom>
          <a:solidFill>
            <a:srgbClr val="27AE6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A02C130-4D50-EDD8-4F9B-876B6AE87634}"/>
              </a:ext>
            </a:extLst>
          </p:cNvPr>
          <p:cNvSpPr txBox="1"/>
          <p:nvPr/>
        </p:nvSpPr>
        <p:spPr>
          <a:xfrm>
            <a:off x="8137457" y="168578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全部符合预期</a:t>
            </a:r>
          </a:p>
        </p:txBody>
      </p:sp>
    </p:spTree>
    <p:extLst>
      <p:ext uri="{BB962C8B-B14F-4D97-AF65-F5344CB8AC3E}">
        <p14:creationId xmlns:p14="http://schemas.microsoft.com/office/powerpoint/2010/main" val="2623027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88CF4E9-7E98-231F-AF02-85CF1727FAF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22416" y="634802"/>
            <a:ext cx="7489210" cy="5588396"/>
            <a:chOff x="1279" y="45"/>
            <a:chExt cx="5122" cy="3822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D32E5317-FC70-855A-DFBC-ECE0D1FD83E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79" y="453"/>
              <a:ext cx="5122" cy="3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3736FDF3-D7FA-C117-55BA-34710637F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1" y="542"/>
              <a:ext cx="3238" cy="3237"/>
            </a:xfrm>
            <a:custGeom>
              <a:avLst/>
              <a:gdLst>
                <a:gd name="T0" fmla="*/ 6744 w 13489"/>
                <a:gd name="T1" fmla="*/ 0 h 13489"/>
                <a:gd name="T2" fmla="*/ 13489 w 13489"/>
                <a:gd name="T3" fmla="*/ 6744 h 13489"/>
                <a:gd name="T4" fmla="*/ 6744 w 13489"/>
                <a:gd name="T5" fmla="*/ 13489 h 13489"/>
                <a:gd name="T6" fmla="*/ 0 w 13489"/>
                <a:gd name="T7" fmla="*/ 6744 h 13489"/>
                <a:gd name="T8" fmla="*/ 4710 w 13489"/>
                <a:gd name="T9" fmla="*/ 314 h 13489"/>
                <a:gd name="T10" fmla="*/ 6744 w 13489"/>
                <a:gd name="T11" fmla="*/ 6744 h 13489"/>
                <a:gd name="T12" fmla="*/ 6744 w 13489"/>
                <a:gd name="T13" fmla="*/ 0 h 13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89" h="13489">
                  <a:moveTo>
                    <a:pt x="6744" y="0"/>
                  </a:moveTo>
                  <a:cubicBezTo>
                    <a:pt x="10469" y="0"/>
                    <a:pt x="13489" y="3020"/>
                    <a:pt x="13489" y="6744"/>
                  </a:cubicBezTo>
                  <a:cubicBezTo>
                    <a:pt x="13489" y="10469"/>
                    <a:pt x="10469" y="13489"/>
                    <a:pt x="6744" y="13489"/>
                  </a:cubicBezTo>
                  <a:cubicBezTo>
                    <a:pt x="3020" y="13489"/>
                    <a:pt x="0" y="10469"/>
                    <a:pt x="0" y="6744"/>
                  </a:cubicBezTo>
                  <a:cubicBezTo>
                    <a:pt x="0" y="3804"/>
                    <a:pt x="1906" y="1202"/>
                    <a:pt x="4710" y="314"/>
                  </a:cubicBezTo>
                  <a:lnTo>
                    <a:pt x="6744" y="6744"/>
                  </a:lnTo>
                  <a:lnTo>
                    <a:pt x="6744" y="0"/>
                  </a:lnTo>
                  <a:close/>
                </a:path>
              </a:pathLst>
            </a:custGeom>
            <a:solidFill>
              <a:srgbClr val="27AE60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6BB5E148-DF98-6245-55F3-9241A2C38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1" y="45"/>
              <a:ext cx="592" cy="1964"/>
            </a:xfrm>
            <a:custGeom>
              <a:avLst/>
              <a:gdLst>
                <a:gd name="T0" fmla="*/ 0 w 4069"/>
                <a:gd name="T1" fmla="*/ 628 h 13488"/>
                <a:gd name="T2" fmla="*/ 4069 w 4069"/>
                <a:gd name="T3" fmla="*/ 0 h 13488"/>
                <a:gd name="T4" fmla="*/ 4069 w 4069"/>
                <a:gd name="T5" fmla="*/ 13488 h 13488"/>
                <a:gd name="T6" fmla="*/ 0 w 4069"/>
                <a:gd name="T7" fmla="*/ 628 h 1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9" h="13488">
                  <a:moveTo>
                    <a:pt x="0" y="628"/>
                  </a:moveTo>
                  <a:cubicBezTo>
                    <a:pt x="1316" y="212"/>
                    <a:pt x="2689" y="0"/>
                    <a:pt x="4069" y="0"/>
                  </a:cubicBezTo>
                  <a:lnTo>
                    <a:pt x="4069" y="13488"/>
                  </a:lnTo>
                  <a:lnTo>
                    <a:pt x="0" y="628"/>
                  </a:lnTo>
                  <a:close/>
                </a:path>
              </a:pathLst>
            </a:custGeom>
            <a:solidFill>
              <a:srgbClr val="FF7F50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1710821-AC9A-96BA-DA93-B61BEC20B09A}"/>
              </a:ext>
            </a:extLst>
          </p:cNvPr>
          <p:cNvSpPr/>
          <p:nvPr/>
        </p:nvSpPr>
        <p:spPr>
          <a:xfrm>
            <a:off x="7680553" y="1439261"/>
            <a:ext cx="332311" cy="317630"/>
          </a:xfrm>
          <a:prstGeom prst="roundRect">
            <a:avLst/>
          </a:prstGeom>
          <a:solidFill>
            <a:srgbClr val="27AE6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F883377-EE0D-E957-693F-8FA7BE3135ED}"/>
              </a:ext>
            </a:extLst>
          </p:cNvPr>
          <p:cNvSpPr/>
          <p:nvPr/>
        </p:nvSpPr>
        <p:spPr>
          <a:xfrm>
            <a:off x="7680553" y="1921008"/>
            <a:ext cx="332311" cy="317630"/>
          </a:xfrm>
          <a:prstGeom prst="roundRect">
            <a:avLst/>
          </a:prstGeom>
          <a:solidFill>
            <a:srgbClr val="FF7F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76D74A3-F795-F745-1ACE-2EC254C918BC}"/>
              </a:ext>
            </a:extLst>
          </p:cNvPr>
          <p:cNvSpPr txBox="1"/>
          <p:nvPr/>
        </p:nvSpPr>
        <p:spPr>
          <a:xfrm>
            <a:off x="8059636" y="139395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全部符合预期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30D4E8E-DAF2-73A6-CF35-C4AED5B3BF5A}"/>
              </a:ext>
            </a:extLst>
          </p:cNvPr>
          <p:cNvSpPr txBox="1"/>
          <p:nvPr/>
        </p:nvSpPr>
        <p:spPr>
          <a:xfrm>
            <a:off x="8059636" y="18790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基本符合预期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D680D08-7BB1-E14C-EDFF-EFA634948FAD}"/>
              </a:ext>
            </a:extLst>
          </p:cNvPr>
          <p:cNvSpPr txBox="1"/>
          <p:nvPr/>
        </p:nvSpPr>
        <p:spPr>
          <a:xfrm>
            <a:off x="4728296" y="3750594"/>
            <a:ext cx="23166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>
                <a:solidFill>
                  <a:schemeClr val="bg1"/>
                </a:solidFill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95.1%</a:t>
            </a:r>
            <a:endParaRPr lang="zh-CN" altLang="en-US" sz="6000" b="1">
              <a:solidFill>
                <a:schemeClr val="bg1"/>
              </a:solidFill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172DD2A-FC1F-338F-5CE6-380F36414708}"/>
              </a:ext>
            </a:extLst>
          </p:cNvPr>
          <p:cNvSpPr txBox="1"/>
          <p:nvPr/>
        </p:nvSpPr>
        <p:spPr>
          <a:xfrm>
            <a:off x="4110575" y="777783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4.9%</a:t>
            </a:r>
            <a:endParaRPr lang="zh-CN" altLang="en-US" sz="2400" b="1">
              <a:solidFill>
                <a:schemeClr val="bg1"/>
              </a:solidFill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4129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88CF4E9-7E98-231F-AF02-85CF1727FAF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22416" y="634802"/>
            <a:ext cx="7489210" cy="5588396"/>
            <a:chOff x="1279" y="45"/>
            <a:chExt cx="5122" cy="3822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D32E5317-FC70-855A-DFBC-ECE0D1FD83E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79" y="453"/>
              <a:ext cx="5122" cy="3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3736FDF3-D7FA-C117-55BA-34710637F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1" y="542"/>
              <a:ext cx="3238" cy="3237"/>
            </a:xfrm>
            <a:custGeom>
              <a:avLst/>
              <a:gdLst>
                <a:gd name="T0" fmla="*/ 6744 w 13489"/>
                <a:gd name="T1" fmla="*/ 0 h 13489"/>
                <a:gd name="T2" fmla="*/ 13489 w 13489"/>
                <a:gd name="T3" fmla="*/ 6744 h 13489"/>
                <a:gd name="T4" fmla="*/ 6744 w 13489"/>
                <a:gd name="T5" fmla="*/ 13489 h 13489"/>
                <a:gd name="T6" fmla="*/ 0 w 13489"/>
                <a:gd name="T7" fmla="*/ 6744 h 13489"/>
                <a:gd name="T8" fmla="*/ 4710 w 13489"/>
                <a:gd name="T9" fmla="*/ 314 h 13489"/>
                <a:gd name="T10" fmla="*/ 6744 w 13489"/>
                <a:gd name="T11" fmla="*/ 6744 h 13489"/>
                <a:gd name="T12" fmla="*/ 6744 w 13489"/>
                <a:gd name="T13" fmla="*/ 0 h 13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89" h="13489">
                  <a:moveTo>
                    <a:pt x="6744" y="0"/>
                  </a:moveTo>
                  <a:cubicBezTo>
                    <a:pt x="10469" y="0"/>
                    <a:pt x="13489" y="3020"/>
                    <a:pt x="13489" y="6744"/>
                  </a:cubicBezTo>
                  <a:cubicBezTo>
                    <a:pt x="13489" y="10469"/>
                    <a:pt x="10469" y="13489"/>
                    <a:pt x="6744" y="13489"/>
                  </a:cubicBezTo>
                  <a:cubicBezTo>
                    <a:pt x="3020" y="13489"/>
                    <a:pt x="0" y="10469"/>
                    <a:pt x="0" y="6744"/>
                  </a:cubicBezTo>
                  <a:cubicBezTo>
                    <a:pt x="0" y="3804"/>
                    <a:pt x="1906" y="1202"/>
                    <a:pt x="4710" y="314"/>
                  </a:cubicBezTo>
                  <a:lnTo>
                    <a:pt x="6744" y="6744"/>
                  </a:lnTo>
                  <a:lnTo>
                    <a:pt x="6744" y="0"/>
                  </a:lnTo>
                  <a:close/>
                </a:path>
              </a:pathLst>
            </a:custGeom>
            <a:solidFill>
              <a:srgbClr val="27AE60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6BB5E148-DF98-6245-55F3-9241A2C38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1" y="45"/>
              <a:ext cx="592" cy="1964"/>
            </a:xfrm>
            <a:custGeom>
              <a:avLst/>
              <a:gdLst>
                <a:gd name="T0" fmla="*/ 0 w 4069"/>
                <a:gd name="T1" fmla="*/ 628 h 13488"/>
                <a:gd name="T2" fmla="*/ 4069 w 4069"/>
                <a:gd name="T3" fmla="*/ 0 h 13488"/>
                <a:gd name="T4" fmla="*/ 4069 w 4069"/>
                <a:gd name="T5" fmla="*/ 13488 h 13488"/>
                <a:gd name="T6" fmla="*/ 0 w 4069"/>
                <a:gd name="T7" fmla="*/ 628 h 1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9" h="13488">
                  <a:moveTo>
                    <a:pt x="0" y="628"/>
                  </a:moveTo>
                  <a:cubicBezTo>
                    <a:pt x="1316" y="212"/>
                    <a:pt x="2689" y="0"/>
                    <a:pt x="4069" y="0"/>
                  </a:cubicBezTo>
                  <a:lnTo>
                    <a:pt x="4069" y="13488"/>
                  </a:lnTo>
                  <a:lnTo>
                    <a:pt x="0" y="628"/>
                  </a:lnTo>
                  <a:close/>
                </a:path>
              </a:pathLst>
            </a:custGeom>
            <a:solidFill>
              <a:srgbClr val="FF4500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1710821-AC9A-96BA-DA93-B61BEC20B09A}"/>
              </a:ext>
            </a:extLst>
          </p:cNvPr>
          <p:cNvSpPr/>
          <p:nvPr/>
        </p:nvSpPr>
        <p:spPr>
          <a:xfrm>
            <a:off x="7680553" y="1439261"/>
            <a:ext cx="332311" cy="317630"/>
          </a:xfrm>
          <a:prstGeom prst="roundRect">
            <a:avLst/>
          </a:prstGeom>
          <a:solidFill>
            <a:srgbClr val="27AE6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F883377-EE0D-E957-693F-8FA7BE3135ED}"/>
              </a:ext>
            </a:extLst>
          </p:cNvPr>
          <p:cNvSpPr/>
          <p:nvPr/>
        </p:nvSpPr>
        <p:spPr>
          <a:xfrm>
            <a:off x="7680553" y="1921008"/>
            <a:ext cx="332311" cy="317630"/>
          </a:xfrm>
          <a:prstGeom prst="roundRect">
            <a:avLst/>
          </a:prstGeom>
          <a:solidFill>
            <a:srgbClr val="FF45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76D74A3-F795-F745-1ACE-2EC254C918BC}"/>
              </a:ext>
            </a:extLst>
          </p:cNvPr>
          <p:cNvSpPr txBox="1"/>
          <p:nvPr/>
        </p:nvSpPr>
        <p:spPr>
          <a:xfrm>
            <a:off x="8059636" y="139395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全部符合预期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30D4E8E-DAF2-73A6-CF35-C4AED5B3BF5A}"/>
              </a:ext>
            </a:extLst>
          </p:cNvPr>
          <p:cNvSpPr txBox="1"/>
          <p:nvPr/>
        </p:nvSpPr>
        <p:spPr>
          <a:xfrm>
            <a:off x="8059636" y="18790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存在问题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D680D08-7BB1-E14C-EDFF-EFA634948FAD}"/>
              </a:ext>
            </a:extLst>
          </p:cNvPr>
          <p:cNvSpPr txBox="1"/>
          <p:nvPr/>
        </p:nvSpPr>
        <p:spPr>
          <a:xfrm>
            <a:off x="4728296" y="3750594"/>
            <a:ext cx="23166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>
                <a:solidFill>
                  <a:schemeClr val="bg1"/>
                </a:solidFill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95.1%</a:t>
            </a:r>
            <a:endParaRPr lang="zh-CN" altLang="en-US" sz="6000" b="1">
              <a:solidFill>
                <a:schemeClr val="bg1"/>
              </a:solidFill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172DD2A-FC1F-338F-5CE6-380F36414708}"/>
              </a:ext>
            </a:extLst>
          </p:cNvPr>
          <p:cNvSpPr txBox="1"/>
          <p:nvPr/>
        </p:nvSpPr>
        <p:spPr>
          <a:xfrm>
            <a:off x="4110575" y="777783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4.9%</a:t>
            </a:r>
            <a:endParaRPr lang="zh-CN" altLang="en-US" sz="2400" b="1">
              <a:solidFill>
                <a:schemeClr val="bg1"/>
              </a:solidFill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4207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1710821-AC9A-96BA-DA93-B61BEC20B09A}"/>
              </a:ext>
            </a:extLst>
          </p:cNvPr>
          <p:cNvSpPr/>
          <p:nvPr/>
        </p:nvSpPr>
        <p:spPr>
          <a:xfrm>
            <a:off x="7680553" y="1439261"/>
            <a:ext cx="332311" cy="317630"/>
          </a:xfrm>
          <a:prstGeom prst="roundRect">
            <a:avLst/>
          </a:prstGeom>
          <a:solidFill>
            <a:srgbClr val="27AE6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F883377-EE0D-E957-693F-8FA7BE3135ED}"/>
              </a:ext>
            </a:extLst>
          </p:cNvPr>
          <p:cNvSpPr/>
          <p:nvPr/>
        </p:nvSpPr>
        <p:spPr>
          <a:xfrm>
            <a:off x="7680553" y="1921008"/>
            <a:ext cx="332311" cy="317630"/>
          </a:xfrm>
          <a:prstGeom prst="roundRect">
            <a:avLst/>
          </a:prstGeom>
          <a:solidFill>
            <a:srgbClr val="FF45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76D74A3-F795-F745-1ACE-2EC254C918BC}"/>
              </a:ext>
            </a:extLst>
          </p:cNvPr>
          <p:cNvSpPr txBox="1"/>
          <p:nvPr/>
        </p:nvSpPr>
        <p:spPr>
          <a:xfrm>
            <a:off x="8059636" y="139395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全部符合预期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30D4E8E-DAF2-73A6-CF35-C4AED5B3BF5A}"/>
              </a:ext>
            </a:extLst>
          </p:cNvPr>
          <p:cNvSpPr txBox="1"/>
          <p:nvPr/>
        </p:nvSpPr>
        <p:spPr>
          <a:xfrm>
            <a:off x="8059636" y="18790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存在问题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D680D08-7BB1-E14C-EDFF-EFA634948FAD}"/>
              </a:ext>
            </a:extLst>
          </p:cNvPr>
          <p:cNvSpPr txBox="1"/>
          <p:nvPr/>
        </p:nvSpPr>
        <p:spPr>
          <a:xfrm>
            <a:off x="4728296" y="3750594"/>
            <a:ext cx="23166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>
                <a:solidFill>
                  <a:schemeClr val="bg1"/>
                </a:solidFill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95.1%</a:t>
            </a:r>
            <a:endParaRPr lang="zh-CN" altLang="en-US" sz="6000" b="1">
              <a:solidFill>
                <a:schemeClr val="bg1"/>
              </a:solidFill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172DD2A-FC1F-338F-5CE6-380F36414708}"/>
              </a:ext>
            </a:extLst>
          </p:cNvPr>
          <p:cNvSpPr txBox="1"/>
          <p:nvPr/>
        </p:nvSpPr>
        <p:spPr>
          <a:xfrm>
            <a:off x="4110575" y="777783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4.9%</a:t>
            </a:r>
            <a:endParaRPr lang="zh-CN" altLang="en-US" sz="2400" b="1">
              <a:solidFill>
                <a:schemeClr val="bg1"/>
              </a:solidFill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A35C2E57-3BB7-1E42-3CFA-CE519CA99F7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49350" y="839788"/>
            <a:ext cx="7551738" cy="5240338"/>
            <a:chOff x="724" y="529"/>
            <a:chExt cx="4757" cy="3301"/>
          </a:xfrm>
        </p:grpSpPr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id="{E638F8AD-C04B-DF9D-2E24-DD345E43CB6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24" y="658"/>
              <a:ext cx="4757" cy="3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579FAEA1-CC25-9869-EAAF-FD9E725C3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5" y="746"/>
              <a:ext cx="2996" cy="2996"/>
            </a:xfrm>
            <a:custGeom>
              <a:avLst/>
              <a:gdLst>
                <a:gd name="T0" fmla="*/ 12479 w 24959"/>
                <a:gd name="T1" fmla="*/ 0 h 24960"/>
                <a:gd name="T2" fmla="*/ 24959 w 24959"/>
                <a:gd name="T3" fmla="*/ 12480 h 24960"/>
                <a:gd name="T4" fmla="*/ 12479 w 24959"/>
                <a:gd name="T5" fmla="*/ 24960 h 24960"/>
                <a:gd name="T6" fmla="*/ 0 w 24959"/>
                <a:gd name="T7" fmla="*/ 12480 h 24960"/>
                <a:gd name="T8" fmla="*/ 4458 w 24959"/>
                <a:gd name="T9" fmla="*/ 2920 h 24960"/>
                <a:gd name="T10" fmla="*/ 12479 w 24959"/>
                <a:gd name="T11" fmla="*/ 12480 h 24960"/>
                <a:gd name="T12" fmla="*/ 12479 w 24959"/>
                <a:gd name="T13" fmla="*/ 0 h 24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59" h="24960">
                  <a:moveTo>
                    <a:pt x="12479" y="0"/>
                  </a:moveTo>
                  <a:cubicBezTo>
                    <a:pt x="19372" y="0"/>
                    <a:pt x="24959" y="5588"/>
                    <a:pt x="24959" y="12480"/>
                  </a:cubicBezTo>
                  <a:cubicBezTo>
                    <a:pt x="24959" y="19372"/>
                    <a:pt x="19372" y="24960"/>
                    <a:pt x="12479" y="24960"/>
                  </a:cubicBezTo>
                  <a:cubicBezTo>
                    <a:pt x="5587" y="24960"/>
                    <a:pt x="0" y="19372"/>
                    <a:pt x="0" y="12480"/>
                  </a:cubicBezTo>
                  <a:cubicBezTo>
                    <a:pt x="0" y="8791"/>
                    <a:pt x="1632" y="5291"/>
                    <a:pt x="4458" y="2920"/>
                  </a:cubicBezTo>
                  <a:lnTo>
                    <a:pt x="12479" y="12480"/>
                  </a:lnTo>
                  <a:lnTo>
                    <a:pt x="12479" y="0"/>
                  </a:lnTo>
                  <a:close/>
                </a:path>
              </a:pathLst>
            </a:custGeom>
            <a:solidFill>
              <a:srgbClr val="27AE60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E54827C-4556-1A3A-C303-E12280B70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" y="529"/>
              <a:ext cx="1016" cy="1581"/>
            </a:xfrm>
            <a:custGeom>
              <a:avLst/>
              <a:gdLst>
                <a:gd name="T0" fmla="*/ 0 w 8021"/>
                <a:gd name="T1" fmla="*/ 2920 h 12480"/>
                <a:gd name="T2" fmla="*/ 8021 w 8021"/>
                <a:gd name="T3" fmla="*/ 0 h 12480"/>
                <a:gd name="T4" fmla="*/ 8021 w 8021"/>
                <a:gd name="T5" fmla="*/ 12480 h 12480"/>
                <a:gd name="T6" fmla="*/ 0 w 8021"/>
                <a:gd name="T7" fmla="*/ 2920 h 12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21" h="12480">
                  <a:moveTo>
                    <a:pt x="0" y="2920"/>
                  </a:moveTo>
                  <a:cubicBezTo>
                    <a:pt x="2247" y="1034"/>
                    <a:pt x="5087" y="0"/>
                    <a:pt x="8021" y="0"/>
                  </a:cubicBezTo>
                  <a:lnTo>
                    <a:pt x="8021" y="12480"/>
                  </a:lnTo>
                  <a:lnTo>
                    <a:pt x="0" y="2920"/>
                  </a:lnTo>
                  <a:close/>
                </a:path>
              </a:pathLst>
            </a:custGeom>
            <a:solidFill>
              <a:srgbClr val="FF4500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B85CA3B1-BD75-8755-12A3-7A239068A468}"/>
              </a:ext>
            </a:extLst>
          </p:cNvPr>
          <p:cNvSpPr txBox="1"/>
          <p:nvPr/>
        </p:nvSpPr>
        <p:spPr>
          <a:xfrm>
            <a:off x="4656960" y="3750594"/>
            <a:ext cx="23166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>
                <a:solidFill>
                  <a:schemeClr val="bg1"/>
                </a:solidFill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88.9%</a:t>
            </a:r>
            <a:endParaRPr lang="zh-CN" altLang="en-US" sz="6000" b="1">
              <a:solidFill>
                <a:schemeClr val="bg1"/>
              </a:solidFill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F57551E-69D1-F1F4-57C1-260256A5E2AB}"/>
              </a:ext>
            </a:extLst>
          </p:cNvPr>
          <p:cNvSpPr txBox="1"/>
          <p:nvPr/>
        </p:nvSpPr>
        <p:spPr>
          <a:xfrm>
            <a:off x="3530204" y="1213853"/>
            <a:ext cx="1321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11.1%</a:t>
            </a:r>
            <a:endParaRPr lang="zh-CN" altLang="en-US" sz="3200" b="1">
              <a:solidFill>
                <a:schemeClr val="bg1"/>
              </a:solidFill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0578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41059425-099E-A22F-700A-CE780C4D888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65294" y="796071"/>
            <a:ext cx="4624050" cy="5265857"/>
            <a:chOff x="2227" y="211"/>
            <a:chExt cx="3343" cy="3807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D27B092A-5DFA-A001-272E-152886E3D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7" y="676"/>
              <a:ext cx="3343" cy="3342"/>
            </a:xfrm>
            <a:custGeom>
              <a:avLst/>
              <a:gdLst>
                <a:gd name="T0" fmla="*/ 6744 w 13489"/>
                <a:gd name="T1" fmla="*/ 0 h 13489"/>
                <a:gd name="T2" fmla="*/ 13489 w 13489"/>
                <a:gd name="T3" fmla="*/ 6744 h 13489"/>
                <a:gd name="T4" fmla="*/ 6744 w 13489"/>
                <a:gd name="T5" fmla="*/ 13489 h 13489"/>
                <a:gd name="T6" fmla="*/ 0 w 13489"/>
                <a:gd name="T7" fmla="*/ 6744 h 13489"/>
                <a:gd name="T8" fmla="*/ 3023 w 13489"/>
                <a:gd name="T9" fmla="*/ 1120 h 13489"/>
                <a:gd name="T10" fmla="*/ 6744 w 13489"/>
                <a:gd name="T11" fmla="*/ 6744 h 13489"/>
                <a:gd name="T12" fmla="*/ 6744 w 13489"/>
                <a:gd name="T13" fmla="*/ 0 h 13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89" h="13489">
                  <a:moveTo>
                    <a:pt x="6744" y="0"/>
                  </a:moveTo>
                  <a:cubicBezTo>
                    <a:pt x="10469" y="0"/>
                    <a:pt x="13489" y="3020"/>
                    <a:pt x="13489" y="6744"/>
                  </a:cubicBezTo>
                  <a:cubicBezTo>
                    <a:pt x="13489" y="10469"/>
                    <a:pt x="10469" y="13489"/>
                    <a:pt x="6744" y="13489"/>
                  </a:cubicBezTo>
                  <a:cubicBezTo>
                    <a:pt x="3020" y="13489"/>
                    <a:pt x="0" y="10469"/>
                    <a:pt x="0" y="6744"/>
                  </a:cubicBezTo>
                  <a:cubicBezTo>
                    <a:pt x="0" y="4481"/>
                    <a:pt x="1135" y="2369"/>
                    <a:pt x="3023" y="1120"/>
                  </a:cubicBezTo>
                  <a:lnTo>
                    <a:pt x="6744" y="6744"/>
                  </a:lnTo>
                  <a:lnTo>
                    <a:pt x="6744" y="0"/>
                  </a:lnTo>
                  <a:close/>
                </a:path>
              </a:pathLst>
            </a:custGeom>
            <a:solidFill>
              <a:srgbClr val="27AE60"/>
            </a:solidFill>
            <a:ln w="0">
              <a:solidFill>
                <a:schemeClr val="accent6">
                  <a:lumMod val="50000"/>
                </a:schemeClr>
              </a:solidFill>
              <a:prstDash val="solid"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D27A5CEB-4473-16C8-EDF8-7FC42F41E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9" y="618"/>
              <a:ext cx="893" cy="1550"/>
            </a:xfrm>
            <a:custGeom>
              <a:avLst/>
              <a:gdLst>
                <a:gd name="T0" fmla="*/ 0 w 7442"/>
                <a:gd name="T1" fmla="*/ 1668 h 12917"/>
                <a:gd name="T2" fmla="*/ 3556 w 7442"/>
                <a:gd name="T3" fmla="*/ 0 h 12917"/>
                <a:gd name="T4" fmla="*/ 7442 w 7442"/>
                <a:gd name="T5" fmla="*/ 12917 h 12917"/>
                <a:gd name="T6" fmla="*/ 0 w 7442"/>
                <a:gd name="T7" fmla="*/ 1668 h 12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42" h="12917">
                  <a:moveTo>
                    <a:pt x="0" y="1668"/>
                  </a:moveTo>
                  <a:cubicBezTo>
                    <a:pt x="1098" y="941"/>
                    <a:pt x="2296" y="380"/>
                    <a:pt x="3556" y="0"/>
                  </a:cubicBezTo>
                  <a:lnTo>
                    <a:pt x="7442" y="12917"/>
                  </a:lnTo>
                  <a:lnTo>
                    <a:pt x="0" y="1668"/>
                  </a:lnTo>
                  <a:close/>
                </a:path>
              </a:pathLst>
            </a:custGeom>
            <a:solidFill>
              <a:srgbClr val="FF7F50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015A485B-4D33-03D6-E8CD-89F26E4146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7" y="211"/>
              <a:ext cx="567" cy="1969"/>
            </a:xfrm>
            <a:custGeom>
              <a:avLst/>
              <a:gdLst>
                <a:gd name="T0" fmla="*/ 0 w 3886"/>
                <a:gd name="T1" fmla="*/ 571 h 13488"/>
                <a:gd name="T2" fmla="*/ 3886 w 3886"/>
                <a:gd name="T3" fmla="*/ 0 h 13488"/>
                <a:gd name="T4" fmla="*/ 3886 w 3886"/>
                <a:gd name="T5" fmla="*/ 13488 h 13488"/>
                <a:gd name="T6" fmla="*/ 0 w 3886"/>
                <a:gd name="T7" fmla="*/ 571 h 1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86" h="13488">
                  <a:moveTo>
                    <a:pt x="0" y="571"/>
                  </a:moveTo>
                  <a:cubicBezTo>
                    <a:pt x="1261" y="192"/>
                    <a:pt x="2570" y="0"/>
                    <a:pt x="3886" y="0"/>
                  </a:cubicBezTo>
                  <a:lnTo>
                    <a:pt x="3886" y="13488"/>
                  </a:lnTo>
                  <a:lnTo>
                    <a:pt x="0" y="571"/>
                  </a:lnTo>
                  <a:close/>
                </a:path>
              </a:pathLst>
            </a:custGeom>
            <a:solidFill>
              <a:srgbClr val="FF4500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5A9D6161-D4DD-7C22-9EE8-2EDA5BFFF07D}"/>
              </a:ext>
            </a:extLst>
          </p:cNvPr>
          <p:cNvSpPr txBox="1"/>
          <p:nvPr/>
        </p:nvSpPr>
        <p:spPr>
          <a:xfrm>
            <a:off x="4638040" y="3750594"/>
            <a:ext cx="23166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>
                <a:solidFill>
                  <a:schemeClr val="bg1"/>
                </a:solidFill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90.7%</a:t>
            </a:r>
            <a:endParaRPr lang="zh-CN" altLang="en-US" sz="6000" b="1">
              <a:solidFill>
                <a:schemeClr val="bg1"/>
              </a:solidFill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3385CEF-8D05-101A-1999-A1CC468E3B91}"/>
              </a:ext>
            </a:extLst>
          </p:cNvPr>
          <p:cNvSpPr txBox="1"/>
          <p:nvPr/>
        </p:nvSpPr>
        <p:spPr>
          <a:xfrm>
            <a:off x="3648947" y="1520898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4.7%</a:t>
            </a:r>
            <a:endParaRPr lang="zh-CN" altLang="en-US" sz="2000" b="1">
              <a:solidFill>
                <a:schemeClr val="bg1"/>
              </a:solidFill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F58C4C3-4113-F93C-E5F7-C5CABEA5A205}"/>
              </a:ext>
            </a:extLst>
          </p:cNvPr>
          <p:cNvSpPr txBox="1"/>
          <p:nvPr/>
        </p:nvSpPr>
        <p:spPr>
          <a:xfrm>
            <a:off x="4151452" y="862110"/>
            <a:ext cx="8258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b="1">
                <a:solidFill>
                  <a:schemeClr val="bg1"/>
                </a:solidFill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4.7%</a:t>
            </a:r>
            <a:endParaRPr lang="zh-CN" altLang="en-US" sz="2200" b="1">
              <a:solidFill>
                <a:schemeClr val="bg1"/>
              </a:solidFill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8C55F018-D1CE-F801-020F-A7E3711364EC}"/>
              </a:ext>
            </a:extLst>
          </p:cNvPr>
          <p:cNvSpPr/>
          <p:nvPr/>
        </p:nvSpPr>
        <p:spPr>
          <a:xfrm>
            <a:off x="7595731" y="1439261"/>
            <a:ext cx="332311" cy="317630"/>
          </a:xfrm>
          <a:prstGeom prst="roundRect">
            <a:avLst/>
          </a:prstGeom>
          <a:solidFill>
            <a:srgbClr val="27AE6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10AA1EA8-4298-B77B-A431-7E28EF29ECFF}"/>
              </a:ext>
            </a:extLst>
          </p:cNvPr>
          <p:cNvSpPr/>
          <p:nvPr/>
        </p:nvSpPr>
        <p:spPr>
          <a:xfrm>
            <a:off x="7595731" y="1921008"/>
            <a:ext cx="332311" cy="317630"/>
          </a:xfrm>
          <a:prstGeom prst="roundRect">
            <a:avLst/>
          </a:prstGeom>
          <a:solidFill>
            <a:srgbClr val="FF7F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BD4C3948-7350-4815-707D-51CE89986F41}"/>
              </a:ext>
            </a:extLst>
          </p:cNvPr>
          <p:cNvSpPr/>
          <p:nvPr/>
        </p:nvSpPr>
        <p:spPr>
          <a:xfrm>
            <a:off x="7595731" y="2402755"/>
            <a:ext cx="332311" cy="317630"/>
          </a:xfrm>
          <a:prstGeom prst="roundRect">
            <a:avLst/>
          </a:prstGeom>
          <a:solidFill>
            <a:srgbClr val="FF45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E3584F9-481A-6EC2-71CE-BD3234DE1C48}"/>
              </a:ext>
            </a:extLst>
          </p:cNvPr>
          <p:cNvSpPr txBox="1"/>
          <p:nvPr/>
        </p:nvSpPr>
        <p:spPr>
          <a:xfrm>
            <a:off x="7974814" y="139395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全部符合预期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E832B8F-5E91-769C-9E60-25DB9A342514}"/>
              </a:ext>
            </a:extLst>
          </p:cNvPr>
          <p:cNvSpPr txBox="1"/>
          <p:nvPr/>
        </p:nvSpPr>
        <p:spPr>
          <a:xfrm>
            <a:off x="7974814" y="18790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基本符合预期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F4DCF37-01F1-BC47-4813-E72A0AF284B9}"/>
              </a:ext>
            </a:extLst>
          </p:cNvPr>
          <p:cNvSpPr txBox="1"/>
          <p:nvPr/>
        </p:nvSpPr>
        <p:spPr>
          <a:xfrm>
            <a:off x="7974814" y="23641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存在问题</a:t>
            </a:r>
          </a:p>
        </p:txBody>
      </p:sp>
    </p:spTree>
    <p:extLst>
      <p:ext uri="{BB962C8B-B14F-4D97-AF65-F5344CB8AC3E}">
        <p14:creationId xmlns:p14="http://schemas.microsoft.com/office/powerpoint/2010/main" val="322209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E4F52477-AE38-1DCF-EDF9-D3FFED2D78F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07793" y="1045393"/>
            <a:ext cx="7551737" cy="5495925"/>
            <a:chOff x="743" y="516"/>
            <a:chExt cx="4757" cy="3462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D234BC6F-568A-8134-2A30-0963AF340FE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43" y="806"/>
              <a:ext cx="4757" cy="3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21B1075-3546-4620-FE0A-41A43BBB4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" y="857"/>
              <a:ext cx="2981" cy="2996"/>
            </a:xfrm>
            <a:custGeom>
              <a:avLst/>
              <a:gdLst>
                <a:gd name="T0" fmla="*/ 12352 w 24832"/>
                <a:gd name="T1" fmla="*/ 0 h 24960"/>
                <a:gd name="T2" fmla="*/ 24832 w 24832"/>
                <a:gd name="T3" fmla="*/ 12480 h 24960"/>
                <a:gd name="T4" fmla="*/ 12352 w 24832"/>
                <a:gd name="T5" fmla="*/ 24960 h 24960"/>
                <a:gd name="T6" fmla="*/ 0 w 24832"/>
                <a:gd name="T7" fmla="*/ 14256 h 24960"/>
                <a:gd name="T8" fmla="*/ 12352 w 24832"/>
                <a:gd name="T9" fmla="*/ 12480 h 24960"/>
                <a:gd name="T10" fmla="*/ 12352 w 24832"/>
                <a:gd name="T11" fmla="*/ 0 h 24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832" h="24960">
                  <a:moveTo>
                    <a:pt x="12352" y="0"/>
                  </a:moveTo>
                  <a:cubicBezTo>
                    <a:pt x="19245" y="0"/>
                    <a:pt x="24832" y="5588"/>
                    <a:pt x="24832" y="12480"/>
                  </a:cubicBezTo>
                  <a:cubicBezTo>
                    <a:pt x="24832" y="19372"/>
                    <a:pt x="19245" y="24960"/>
                    <a:pt x="12352" y="24960"/>
                  </a:cubicBezTo>
                  <a:cubicBezTo>
                    <a:pt x="6146" y="24960"/>
                    <a:pt x="883" y="20399"/>
                    <a:pt x="0" y="14256"/>
                  </a:cubicBezTo>
                  <a:lnTo>
                    <a:pt x="12352" y="12480"/>
                  </a:lnTo>
                  <a:lnTo>
                    <a:pt x="12352" y="0"/>
                  </a:lnTo>
                  <a:close/>
                </a:path>
              </a:pathLst>
            </a:custGeom>
            <a:solidFill>
              <a:srgbClr val="27AE60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5DBEB956-AAA3-557C-0516-B785973ED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6" y="1036"/>
              <a:ext cx="1566" cy="1473"/>
            </a:xfrm>
            <a:custGeom>
              <a:avLst/>
              <a:gdLst>
                <a:gd name="T0" fmla="*/ 696 w 13048"/>
                <a:gd name="T1" fmla="*/ 12275 h 12275"/>
                <a:gd name="T2" fmla="*/ 6301 w 13048"/>
                <a:gd name="T3" fmla="*/ 0 h 12275"/>
                <a:gd name="T4" fmla="*/ 13048 w 13048"/>
                <a:gd name="T5" fmla="*/ 10499 h 12275"/>
                <a:gd name="T6" fmla="*/ 696 w 13048"/>
                <a:gd name="T7" fmla="*/ 12275 h 12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48" h="12275">
                  <a:moveTo>
                    <a:pt x="696" y="12275"/>
                  </a:moveTo>
                  <a:cubicBezTo>
                    <a:pt x="0" y="7439"/>
                    <a:pt x="2191" y="2642"/>
                    <a:pt x="6301" y="0"/>
                  </a:cubicBezTo>
                  <a:lnTo>
                    <a:pt x="13048" y="10499"/>
                  </a:lnTo>
                  <a:lnTo>
                    <a:pt x="696" y="12275"/>
                  </a:lnTo>
                  <a:close/>
                </a:path>
              </a:pathLst>
            </a:custGeom>
            <a:solidFill>
              <a:srgbClr val="FF7F50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95CDAB91-6A84-CE58-4D1A-D60E063DA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8" y="516"/>
              <a:ext cx="956" cy="1757"/>
            </a:xfrm>
            <a:custGeom>
              <a:avLst/>
              <a:gdLst>
                <a:gd name="T0" fmla="*/ 0 w 6747"/>
                <a:gd name="T1" fmla="*/ 1981 h 12480"/>
                <a:gd name="T2" fmla="*/ 6747 w 6747"/>
                <a:gd name="T3" fmla="*/ 0 h 12480"/>
                <a:gd name="T4" fmla="*/ 6747 w 6747"/>
                <a:gd name="T5" fmla="*/ 12480 h 12480"/>
                <a:gd name="T6" fmla="*/ 0 w 6747"/>
                <a:gd name="T7" fmla="*/ 1981 h 12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47" h="12480">
                  <a:moveTo>
                    <a:pt x="0" y="1981"/>
                  </a:moveTo>
                  <a:cubicBezTo>
                    <a:pt x="2013" y="688"/>
                    <a:pt x="4355" y="0"/>
                    <a:pt x="6747" y="0"/>
                  </a:cubicBezTo>
                  <a:lnTo>
                    <a:pt x="6747" y="12480"/>
                  </a:lnTo>
                  <a:lnTo>
                    <a:pt x="0" y="1981"/>
                  </a:lnTo>
                  <a:close/>
                </a:path>
              </a:pathLst>
            </a:custGeom>
            <a:solidFill>
              <a:srgbClr val="FF4500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685B020-CC3A-3649-890A-5CA40A22A85C}"/>
              </a:ext>
            </a:extLst>
          </p:cNvPr>
          <p:cNvSpPr/>
          <p:nvPr/>
        </p:nvSpPr>
        <p:spPr>
          <a:xfrm>
            <a:off x="7595731" y="1439261"/>
            <a:ext cx="332311" cy="317630"/>
          </a:xfrm>
          <a:prstGeom prst="roundRect">
            <a:avLst/>
          </a:prstGeom>
          <a:solidFill>
            <a:srgbClr val="27AE6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A48E7BC-0849-6903-3050-A6824F64F9D3}"/>
              </a:ext>
            </a:extLst>
          </p:cNvPr>
          <p:cNvSpPr/>
          <p:nvPr/>
        </p:nvSpPr>
        <p:spPr>
          <a:xfrm>
            <a:off x="7595731" y="1921008"/>
            <a:ext cx="332311" cy="317630"/>
          </a:xfrm>
          <a:prstGeom prst="roundRect">
            <a:avLst/>
          </a:prstGeom>
          <a:solidFill>
            <a:srgbClr val="FF7F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B3EBE78-4355-A46D-2922-7C978D5B5423}"/>
              </a:ext>
            </a:extLst>
          </p:cNvPr>
          <p:cNvSpPr/>
          <p:nvPr/>
        </p:nvSpPr>
        <p:spPr>
          <a:xfrm>
            <a:off x="7595731" y="2402755"/>
            <a:ext cx="332311" cy="317630"/>
          </a:xfrm>
          <a:prstGeom prst="roundRect">
            <a:avLst/>
          </a:prstGeom>
          <a:solidFill>
            <a:srgbClr val="FF45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9BA7E43-1448-38CD-CB9C-CDBB756ED39F}"/>
              </a:ext>
            </a:extLst>
          </p:cNvPr>
          <p:cNvSpPr txBox="1"/>
          <p:nvPr/>
        </p:nvSpPr>
        <p:spPr>
          <a:xfrm>
            <a:off x="7974814" y="139395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全部符合预期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6D69D7F-DF86-0203-4732-29B150D525B2}"/>
              </a:ext>
            </a:extLst>
          </p:cNvPr>
          <p:cNvSpPr txBox="1"/>
          <p:nvPr/>
        </p:nvSpPr>
        <p:spPr>
          <a:xfrm>
            <a:off x="7974814" y="18790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基本符合预期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DAC3404-8925-BCC2-7ADC-E382EAB40506}"/>
              </a:ext>
            </a:extLst>
          </p:cNvPr>
          <p:cNvSpPr txBox="1"/>
          <p:nvPr/>
        </p:nvSpPr>
        <p:spPr>
          <a:xfrm>
            <a:off x="7974814" y="23641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存在问题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8ABE889-8CC1-8383-362B-DB6B947D4288}"/>
              </a:ext>
            </a:extLst>
          </p:cNvPr>
          <p:cNvSpPr txBox="1"/>
          <p:nvPr/>
        </p:nvSpPr>
        <p:spPr>
          <a:xfrm>
            <a:off x="4892380" y="4023543"/>
            <a:ext cx="23166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>
                <a:solidFill>
                  <a:schemeClr val="bg1"/>
                </a:solidFill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72.7%</a:t>
            </a:r>
            <a:endParaRPr lang="zh-CN" altLang="en-US" sz="6000" b="1">
              <a:solidFill>
                <a:schemeClr val="bg1"/>
              </a:solidFill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961A52C-A9F9-FB3B-82A3-F50DDF66AA4D}"/>
              </a:ext>
            </a:extLst>
          </p:cNvPr>
          <p:cNvSpPr txBox="1"/>
          <p:nvPr/>
        </p:nvSpPr>
        <p:spPr>
          <a:xfrm>
            <a:off x="2675055" y="3040087"/>
            <a:ext cx="16033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>
                <a:solidFill>
                  <a:schemeClr val="bg1"/>
                </a:solidFill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18.2%</a:t>
            </a:r>
            <a:endParaRPr lang="zh-CN" altLang="en-US" sz="4000" b="1">
              <a:solidFill>
                <a:schemeClr val="bg1"/>
              </a:solidFill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6D44990-71AE-C3D9-73FE-ACCF233D91A9}"/>
              </a:ext>
            </a:extLst>
          </p:cNvPr>
          <p:cNvSpPr txBox="1"/>
          <p:nvPr/>
        </p:nvSpPr>
        <p:spPr>
          <a:xfrm>
            <a:off x="3720822" y="1388294"/>
            <a:ext cx="1114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9.1%</a:t>
            </a:r>
            <a:endParaRPr lang="zh-CN" altLang="en-US" sz="3200" b="1">
              <a:solidFill>
                <a:schemeClr val="bg1"/>
              </a:solidFill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6534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685B020-CC3A-3649-890A-5CA40A22A85C}"/>
              </a:ext>
            </a:extLst>
          </p:cNvPr>
          <p:cNvSpPr/>
          <p:nvPr/>
        </p:nvSpPr>
        <p:spPr>
          <a:xfrm>
            <a:off x="7595731" y="1439261"/>
            <a:ext cx="332311" cy="317630"/>
          </a:xfrm>
          <a:prstGeom prst="roundRect">
            <a:avLst/>
          </a:prstGeom>
          <a:solidFill>
            <a:srgbClr val="27AE6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A48E7BC-0849-6903-3050-A6824F64F9D3}"/>
              </a:ext>
            </a:extLst>
          </p:cNvPr>
          <p:cNvSpPr/>
          <p:nvPr/>
        </p:nvSpPr>
        <p:spPr>
          <a:xfrm>
            <a:off x="7595731" y="1921008"/>
            <a:ext cx="332311" cy="317630"/>
          </a:xfrm>
          <a:prstGeom prst="roundRect">
            <a:avLst/>
          </a:prstGeom>
          <a:solidFill>
            <a:srgbClr val="FF7F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B3EBE78-4355-A46D-2922-7C978D5B5423}"/>
              </a:ext>
            </a:extLst>
          </p:cNvPr>
          <p:cNvSpPr/>
          <p:nvPr/>
        </p:nvSpPr>
        <p:spPr>
          <a:xfrm>
            <a:off x="7595731" y="2402755"/>
            <a:ext cx="332311" cy="317630"/>
          </a:xfrm>
          <a:prstGeom prst="roundRect">
            <a:avLst/>
          </a:prstGeom>
          <a:solidFill>
            <a:srgbClr val="FF45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9BA7E43-1448-38CD-CB9C-CDBB756ED39F}"/>
              </a:ext>
            </a:extLst>
          </p:cNvPr>
          <p:cNvSpPr txBox="1"/>
          <p:nvPr/>
        </p:nvSpPr>
        <p:spPr>
          <a:xfrm>
            <a:off x="7974814" y="139395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全部符合预期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6D69D7F-DF86-0203-4732-29B150D525B2}"/>
              </a:ext>
            </a:extLst>
          </p:cNvPr>
          <p:cNvSpPr txBox="1"/>
          <p:nvPr/>
        </p:nvSpPr>
        <p:spPr>
          <a:xfrm>
            <a:off x="7974814" y="18790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基本符合预期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DAC3404-8925-BCC2-7ADC-E382EAB40506}"/>
              </a:ext>
            </a:extLst>
          </p:cNvPr>
          <p:cNvSpPr txBox="1"/>
          <p:nvPr/>
        </p:nvSpPr>
        <p:spPr>
          <a:xfrm>
            <a:off x="7974814" y="23641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存在问题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8ABE889-8CC1-8383-362B-DB6B947D4288}"/>
              </a:ext>
            </a:extLst>
          </p:cNvPr>
          <p:cNvSpPr txBox="1"/>
          <p:nvPr/>
        </p:nvSpPr>
        <p:spPr>
          <a:xfrm>
            <a:off x="4892380" y="4023543"/>
            <a:ext cx="23166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>
                <a:solidFill>
                  <a:schemeClr val="bg1"/>
                </a:solidFill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72.7%</a:t>
            </a:r>
            <a:endParaRPr lang="zh-CN" altLang="en-US" sz="6000" b="1">
              <a:solidFill>
                <a:schemeClr val="bg1"/>
              </a:solidFill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961A52C-A9F9-FB3B-82A3-F50DDF66AA4D}"/>
              </a:ext>
            </a:extLst>
          </p:cNvPr>
          <p:cNvSpPr txBox="1"/>
          <p:nvPr/>
        </p:nvSpPr>
        <p:spPr>
          <a:xfrm>
            <a:off x="2675055" y="3040087"/>
            <a:ext cx="16033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>
                <a:solidFill>
                  <a:schemeClr val="bg1"/>
                </a:solidFill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18.2%</a:t>
            </a:r>
            <a:endParaRPr lang="zh-CN" altLang="en-US" sz="4000" b="1">
              <a:solidFill>
                <a:schemeClr val="bg1"/>
              </a:solidFill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6D44990-71AE-C3D9-73FE-ACCF233D91A9}"/>
              </a:ext>
            </a:extLst>
          </p:cNvPr>
          <p:cNvSpPr txBox="1"/>
          <p:nvPr/>
        </p:nvSpPr>
        <p:spPr>
          <a:xfrm>
            <a:off x="3720822" y="1388294"/>
            <a:ext cx="1114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9.1%</a:t>
            </a:r>
            <a:endParaRPr lang="zh-CN" altLang="en-US" sz="3200" b="1">
              <a:solidFill>
                <a:schemeClr val="bg1"/>
              </a:solidFill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C228AAF8-4B8D-E63B-82B2-6A330F4570B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16013" y="788988"/>
            <a:ext cx="7551737" cy="5476875"/>
            <a:chOff x="703" y="497"/>
            <a:chExt cx="4757" cy="3450"/>
          </a:xfrm>
        </p:grpSpPr>
        <p:sp>
          <p:nvSpPr>
            <p:cNvPr id="9" name="AutoShape 3">
              <a:extLst>
                <a:ext uri="{FF2B5EF4-FFF2-40B4-BE49-F238E27FC236}">
                  <a16:creationId xmlns:a16="http://schemas.microsoft.com/office/drawing/2014/main" id="{B7BD940D-D431-F279-5F94-F56D4326D88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03" y="775"/>
              <a:ext cx="4757" cy="3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DC89AA9-55AA-5D43-B6CC-7DE6999B8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" y="863"/>
              <a:ext cx="2996" cy="2996"/>
            </a:xfrm>
            <a:custGeom>
              <a:avLst/>
              <a:gdLst>
                <a:gd name="T0" fmla="*/ 12479 w 24959"/>
                <a:gd name="T1" fmla="*/ 0 h 24960"/>
                <a:gd name="T2" fmla="*/ 24959 w 24959"/>
                <a:gd name="T3" fmla="*/ 12480 h 24960"/>
                <a:gd name="T4" fmla="*/ 12479 w 24959"/>
                <a:gd name="T5" fmla="*/ 24960 h 24960"/>
                <a:gd name="T6" fmla="*/ 0 w 24959"/>
                <a:gd name="T7" fmla="*/ 12480 h 24960"/>
                <a:gd name="T8" fmla="*/ 3359 w 24959"/>
                <a:gd name="T9" fmla="*/ 3962 h 24960"/>
                <a:gd name="T10" fmla="*/ 12479 w 24959"/>
                <a:gd name="T11" fmla="*/ 12480 h 24960"/>
                <a:gd name="T12" fmla="*/ 12479 w 24959"/>
                <a:gd name="T13" fmla="*/ 0 h 24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59" h="24960">
                  <a:moveTo>
                    <a:pt x="12479" y="0"/>
                  </a:moveTo>
                  <a:cubicBezTo>
                    <a:pt x="19372" y="0"/>
                    <a:pt x="24959" y="5588"/>
                    <a:pt x="24959" y="12480"/>
                  </a:cubicBezTo>
                  <a:cubicBezTo>
                    <a:pt x="24959" y="19372"/>
                    <a:pt x="19372" y="24960"/>
                    <a:pt x="12479" y="24960"/>
                  </a:cubicBezTo>
                  <a:cubicBezTo>
                    <a:pt x="5587" y="24960"/>
                    <a:pt x="0" y="19372"/>
                    <a:pt x="0" y="12480"/>
                  </a:cubicBezTo>
                  <a:cubicBezTo>
                    <a:pt x="0" y="9318"/>
                    <a:pt x="1200" y="6273"/>
                    <a:pt x="3359" y="3962"/>
                  </a:cubicBezTo>
                  <a:lnTo>
                    <a:pt x="12479" y="12480"/>
                  </a:lnTo>
                  <a:lnTo>
                    <a:pt x="12479" y="0"/>
                  </a:lnTo>
                  <a:close/>
                </a:path>
              </a:pathLst>
            </a:custGeom>
            <a:solidFill>
              <a:srgbClr val="27AE60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A6AED2E-F9B6-6964-7C7B-7CA1F6746D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2" y="1054"/>
              <a:ext cx="1143" cy="1213"/>
            </a:xfrm>
            <a:custGeom>
              <a:avLst/>
              <a:gdLst>
                <a:gd name="T0" fmla="*/ 0 w 9120"/>
                <a:gd name="T1" fmla="*/ 1163 h 9681"/>
                <a:gd name="T2" fmla="*/ 1245 w 9120"/>
                <a:gd name="T3" fmla="*/ 0 h 9681"/>
                <a:gd name="T4" fmla="*/ 9120 w 9120"/>
                <a:gd name="T5" fmla="*/ 9681 h 9681"/>
                <a:gd name="T6" fmla="*/ 0 w 9120"/>
                <a:gd name="T7" fmla="*/ 1163 h 9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20" h="9681">
                  <a:moveTo>
                    <a:pt x="0" y="1163"/>
                  </a:moveTo>
                  <a:cubicBezTo>
                    <a:pt x="388" y="747"/>
                    <a:pt x="804" y="359"/>
                    <a:pt x="1245" y="0"/>
                  </a:cubicBezTo>
                  <a:lnTo>
                    <a:pt x="9120" y="9681"/>
                  </a:lnTo>
                  <a:lnTo>
                    <a:pt x="0" y="1163"/>
                  </a:lnTo>
                  <a:close/>
                </a:path>
              </a:pathLst>
            </a:custGeom>
            <a:solidFill>
              <a:srgbClr val="FF7F50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8DD1AE6-DEA8-57A5-956B-B95949527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1" y="497"/>
              <a:ext cx="1095" cy="1734"/>
            </a:xfrm>
            <a:custGeom>
              <a:avLst/>
              <a:gdLst>
                <a:gd name="T0" fmla="*/ 0 w 7875"/>
                <a:gd name="T1" fmla="*/ 2799 h 12480"/>
                <a:gd name="T2" fmla="*/ 7875 w 7875"/>
                <a:gd name="T3" fmla="*/ 0 h 12480"/>
                <a:gd name="T4" fmla="*/ 7875 w 7875"/>
                <a:gd name="T5" fmla="*/ 12480 h 12480"/>
                <a:gd name="T6" fmla="*/ 0 w 7875"/>
                <a:gd name="T7" fmla="*/ 2799 h 12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75" h="12480">
                  <a:moveTo>
                    <a:pt x="0" y="2799"/>
                  </a:moveTo>
                  <a:cubicBezTo>
                    <a:pt x="2225" y="989"/>
                    <a:pt x="5006" y="0"/>
                    <a:pt x="7875" y="0"/>
                  </a:cubicBezTo>
                  <a:lnTo>
                    <a:pt x="7875" y="12480"/>
                  </a:lnTo>
                  <a:lnTo>
                    <a:pt x="0" y="2799"/>
                  </a:lnTo>
                  <a:close/>
                </a:path>
              </a:pathLst>
            </a:custGeom>
            <a:solidFill>
              <a:srgbClr val="FF4500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D349A2D1-5789-C30E-2EEA-C633073492BD}"/>
              </a:ext>
            </a:extLst>
          </p:cNvPr>
          <p:cNvSpPr txBox="1"/>
          <p:nvPr/>
        </p:nvSpPr>
        <p:spPr>
          <a:xfrm>
            <a:off x="4666000" y="3865988"/>
            <a:ext cx="23166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>
                <a:solidFill>
                  <a:schemeClr val="bg1"/>
                </a:solidFill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87.0%</a:t>
            </a:r>
            <a:endParaRPr lang="zh-CN" altLang="en-US" sz="6000" b="1">
              <a:solidFill>
                <a:schemeClr val="bg1"/>
              </a:solidFill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E1D1773-E4BB-4D1F-62B9-1A9B1F2CD280}"/>
              </a:ext>
            </a:extLst>
          </p:cNvPr>
          <p:cNvSpPr txBox="1"/>
          <p:nvPr/>
        </p:nvSpPr>
        <p:spPr>
          <a:xfrm>
            <a:off x="3373118" y="1165710"/>
            <a:ext cx="1462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>
                <a:solidFill>
                  <a:schemeClr val="bg1"/>
                </a:solidFill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10.9%</a:t>
            </a:r>
            <a:endParaRPr lang="zh-CN" altLang="en-US" sz="3600" b="1">
              <a:solidFill>
                <a:schemeClr val="bg1"/>
              </a:solidFill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3883934-D5A4-0685-4E4A-4D4784BFD0B1}"/>
              </a:ext>
            </a:extLst>
          </p:cNvPr>
          <p:cNvSpPr txBox="1"/>
          <p:nvPr/>
        </p:nvSpPr>
        <p:spPr>
          <a:xfrm>
            <a:off x="2969708" y="1771118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>
                <a:solidFill>
                  <a:schemeClr val="bg1"/>
                </a:solidFill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2.2%</a:t>
            </a:r>
            <a:endParaRPr lang="zh-CN" altLang="en-US" sz="1200" b="1">
              <a:solidFill>
                <a:schemeClr val="bg1"/>
              </a:solidFill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3151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189</Words>
  <Application>Microsoft Office PowerPoint</Application>
  <PresentationFormat>宽屏</PresentationFormat>
  <Paragraphs>47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方正小标宋简体</vt:lpstr>
      <vt:lpstr>华文中宋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Max Zhang</dc:creator>
  <cp:lastModifiedBy>Max Zhang</cp:lastModifiedBy>
  <cp:revision>20</cp:revision>
  <dcterms:created xsi:type="dcterms:W3CDTF">2024-05-24T19:14:08Z</dcterms:created>
  <dcterms:modified xsi:type="dcterms:W3CDTF">2024-05-25T04:22:25Z</dcterms:modified>
</cp:coreProperties>
</file>