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7" r:id="rId3"/>
    <p:sldId id="286" r:id="rId4"/>
    <p:sldId id="296" r:id="rId5"/>
    <p:sldId id="295" r:id="rId6"/>
    <p:sldId id="289" r:id="rId7"/>
    <p:sldId id="297" r:id="rId8"/>
    <p:sldId id="292" r:id="rId9"/>
    <p:sldId id="301" r:id="rId10"/>
    <p:sldId id="298" r:id="rId11"/>
    <p:sldId id="299" r:id="rId12"/>
    <p:sldId id="300" r:id="rId13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0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781453-F778-47B3-BAD1-1F4D442951CE}" type="slidenum">
              <a:t>‹#›</a:t>
            </a:fld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5201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CH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485B954-4848-484B-A6FB-B77AD34C65B8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05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CH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C3E6D5-DC15-4C58-B3E1-FCA0421873DA}" type="slidenum">
              <a:t>1</a:t>
            </a:fld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064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323C23-79C7-4DC6-8D33-BFE9EEC7541A}" type="slidenum">
              <a:t>2</a:t>
            </a:fld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5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323C23-79C7-4DC6-8D33-BFE9EEC7541A}" type="slidenum">
              <a:t>3</a:t>
            </a:fld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516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323C23-79C7-4DC6-8D33-BFE9EEC7541A}" type="slidenum">
              <a:t>4</a:t>
            </a:fld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19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323C23-79C7-4DC6-8D33-BFE9EEC7541A}" type="slidenum">
              <a:t>5</a:t>
            </a:fld>
            <a:endParaRPr lang="de-CH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662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de-DE" sz="6000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6059A5-2CA8-4ABF-99C7-A423CEAAB73E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6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4E2AC0-658E-4700-AE52-0C2416F842BC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95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98061B-5BF3-459D-AD17-5019CDA985C7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731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FDD168-3DF1-46E3-91A6-66E6681D59B4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897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de-DE" sz="6000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1537A1-88D9-4127-B413-04E2DB5E9A80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01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04D08A-0AFC-427B-8EF9-2021DA204A8A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68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76B0DA-A1C0-47B5-8115-B011AF5405ED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579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76B836-E003-4BCA-8ED2-810F75B78F86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095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3E2A3A-9FEF-480E-AA72-BDD3D32AA5C6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1827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90C167-39C1-4FC2-8CFA-3FBBD24C464F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32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de-CH"/>
            </a:lvl1pPr>
          </a:lstStyle>
          <a:p>
            <a:pPr lvl="0"/>
            <a:endParaRPr lang="de-CH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71DEED-A7E0-49EC-933F-09DD87C3EA13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45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CH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863F305-433B-4C3E-A8A0-DC78DA1F4C34}" type="slidenum"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CH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net-eberlei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2" name="Grafik 1">
              <a:extLst/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9576240" y="6878202"/>
              <a:ext cx="287757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95006" y="1786049"/>
            <a:ext cx="4266474" cy="114988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oper Black" panose="0208090404030B020404" pitchFamily="18" charset="0"/>
                <a:ea typeface="Microsoft YaHei" pitchFamily="2"/>
                <a:cs typeface="Mangal" pitchFamily="2"/>
              </a:rPr>
              <a:t>Family Organizer</a:t>
            </a:r>
            <a:endParaRPr lang="de-CH" sz="3600" b="0" i="0" u="none" strike="noStrike" kern="1200" cap="none" spc="0" baseline="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Cooper Black" panose="0208090404030B020404" pitchFamily="18" charset="0"/>
              <a:ea typeface="Microsoft YaHei" pitchFamily="2"/>
              <a:cs typeface="Mangal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3600" b="0" i="0" u="none" strike="noStrike" kern="1200" cap="none" spc="0" baseline="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Cooper Black" panose="0208090404030B020404" pitchFamily="18" charset="0"/>
              <a:ea typeface="Microsoft YaHei" pitchFamily="2"/>
              <a:cs typeface="Mangal" pitchFamily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879582" y="3368347"/>
            <a:ext cx="1821125" cy="115526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Mirko Eberlein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000" b="0" i="0" u="none" strike="noStrike" kern="1200" cap="none" spc="0" baseline="0" dirty="0" smtClean="0">
                <a:solidFill>
                  <a:schemeClr val="bg1">
                    <a:lumMod val="50000"/>
                  </a:schemeClr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&amp;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Arben Sabani</a:t>
            </a:r>
            <a:endParaRPr lang="de-CH" sz="2000" b="0" i="0" u="none" strike="noStrike" kern="1200" cap="none" spc="0" baseline="0" dirty="0">
              <a:solidFill>
                <a:schemeClr val="bg1">
                  <a:lumMod val="50000"/>
                </a:schemeClr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65090" y="4636919"/>
            <a:ext cx="1850108" cy="35633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dirty="0" smtClean="0">
                <a:solidFill>
                  <a:schemeClr val="bg1">
                    <a:lumMod val="50000"/>
                  </a:schemeClr>
                </a:solidFill>
                <a:latin typeface="Arial" pitchFamily="34"/>
                <a:ea typeface="Microsoft YaHei" pitchFamily="2"/>
                <a:cs typeface="Mangal" pitchFamily="2"/>
              </a:rPr>
              <a:t>13</a:t>
            </a:r>
            <a:r>
              <a:rPr lang="de-CH" sz="1800" b="0" i="0" u="none" strike="noStrike" kern="1200" cap="none" spc="0" baseline="0" dirty="0" smtClean="0">
                <a:solidFill>
                  <a:schemeClr val="bg1">
                    <a:lumMod val="50000"/>
                  </a:schemeClr>
                </a:solidFill>
                <a:uFillTx/>
                <a:latin typeface="Arial" pitchFamily="34"/>
                <a:ea typeface="Microsoft YaHei" pitchFamily="2"/>
                <a:cs typeface="Mangal" pitchFamily="2"/>
              </a:rPr>
              <a:t>. </a:t>
            </a:r>
            <a:r>
              <a:rPr lang="de-CH" kern="0" dirty="0" smtClean="0">
                <a:solidFill>
                  <a:schemeClr val="bg1">
                    <a:lumMod val="50000"/>
                  </a:schemeClr>
                </a:solidFill>
                <a:latin typeface="Arial" pitchFamily="34"/>
                <a:ea typeface="Microsoft YaHei" pitchFamily="2"/>
                <a:cs typeface="Mangal" pitchFamily="2"/>
              </a:rPr>
              <a:t>Januar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  <a:latin typeface="Arial" pitchFamily="34"/>
                <a:ea typeface="Microsoft YaHei" pitchFamily="2"/>
                <a:cs typeface="Mangal" pitchFamily="2"/>
              </a:rPr>
              <a:t> </a:t>
            </a:r>
            <a:r>
              <a:rPr lang="de-CH" sz="1800" b="0" i="0" u="none" strike="noStrike" kern="1200" cap="none" spc="0" baseline="0" dirty="0" smtClean="0">
                <a:solidFill>
                  <a:schemeClr val="bg1">
                    <a:lumMod val="50000"/>
                  </a:schemeClr>
                </a:solidFill>
                <a:uFillTx/>
                <a:latin typeface="Arial" pitchFamily="34"/>
                <a:ea typeface="Microsoft YaHei" pitchFamily="2"/>
                <a:cs typeface="Mangal" pitchFamily="2"/>
              </a:rPr>
              <a:t>2018</a:t>
            </a:r>
            <a:endParaRPr lang="de-CH" sz="1800" b="0" i="0" u="none" strike="noStrike" kern="1200" cap="none" spc="0" baseline="0" dirty="0">
              <a:solidFill>
                <a:schemeClr val="bg1">
                  <a:lumMod val="50000"/>
                </a:schemeClr>
              </a:solidFill>
              <a:uFillTx/>
              <a:latin typeface="Arial" pitchFamily="34"/>
              <a:ea typeface="Microsoft YaHei" pitchFamily="2"/>
              <a:cs typeface="Mangal" pitchFamily="2"/>
            </a:endParaRPr>
          </a:p>
        </p:txBody>
      </p:sp>
      <p:sp>
        <p:nvSpPr>
          <p:cNvPr id="14" name="Textplatzhalter 1"/>
          <p:cNvSpPr txBox="1">
            <a:spLocks/>
          </p:cNvSpPr>
          <p:nvPr/>
        </p:nvSpPr>
        <p:spPr>
          <a:xfrm>
            <a:off x="2101931" y="1046226"/>
            <a:ext cx="5804134" cy="4920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Wingdings" pitchFamily="2" charset="2"/>
              <a:buNone/>
              <a:defRPr sz="2800" baseline="0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Wingdings" pitchFamily="2" charset="2"/>
              <a:buNone/>
              <a:defRPr sz="1800">
                <a:solidFill>
                  <a:srgbClr val="494C53"/>
                </a:solidFill>
                <a:latin typeface="+mn-lt"/>
                <a:ea typeface="ＭＳ Ｐゴシック" charset="0"/>
              </a:defRPr>
            </a:lvl2pPr>
            <a:lvl3pPr marL="914400" indent="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Wingdings" pitchFamily="2" charset="2"/>
              <a:buNone/>
              <a:defRPr sz="1600">
                <a:solidFill>
                  <a:srgbClr val="494C53"/>
                </a:solidFill>
                <a:latin typeface="+mn-lt"/>
                <a:ea typeface="ＭＳ Ｐゴシック" charset="0"/>
              </a:defRPr>
            </a:lvl3pPr>
            <a:lvl4pPr marL="1371600" indent="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Wingdings" pitchFamily="2" charset="2"/>
              <a:buNone/>
              <a:defRPr sz="1400">
                <a:solidFill>
                  <a:srgbClr val="494C53"/>
                </a:solidFill>
                <a:latin typeface="+mn-lt"/>
                <a:ea typeface="ＭＳ Ｐゴシック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Lucida Grande"/>
              <a:buNone/>
              <a:defRPr sz="1400">
                <a:solidFill>
                  <a:srgbClr val="494C53"/>
                </a:solidFill>
                <a:latin typeface="+mn-lt"/>
                <a:ea typeface="ＭＳ Ｐゴシック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None/>
              <a:defRPr sz="1400">
                <a:solidFill>
                  <a:srgbClr val="494C53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None/>
              <a:defRPr sz="1400">
                <a:solidFill>
                  <a:srgbClr val="494C53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None/>
              <a:defRPr sz="1400">
                <a:solidFill>
                  <a:srgbClr val="494C53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None/>
              <a:defRPr sz="1400">
                <a:solidFill>
                  <a:srgbClr val="494C53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DA6A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D0001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Web Engineering - Semesterarbeit</a:t>
            </a:r>
            <a:endParaRPr kumimoji="0" lang="de-DE" sz="2800" b="1" i="0" u="none" strike="noStrike" kern="0" cap="none" spc="0" normalizeH="0" baseline="0" noProof="0" dirty="0">
              <a:ln>
                <a:noFill/>
              </a:ln>
              <a:solidFill>
                <a:srgbClr val="D00019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3877" y="6504840"/>
            <a:ext cx="9706110" cy="1191360"/>
            <a:chOff x="263877" y="6504840"/>
            <a:chExt cx="9706110" cy="1239844"/>
          </a:xfrm>
        </p:grpSpPr>
        <p:pic>
          <p:nvPicPr>
            <p:cNvPr id="11" name="Grafik 1">
              <a:extLst/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2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feld 4"/>
            <p:cNvSpPr txBox="1"/>
            <p:nvPr/>
          </p:nvSpPr>
          <p:spPr>
            <a:xfrm>
              <a:off x="9576240" y="6878202"/>
              <a:ext cx="39374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10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5" name="Titel 6"/>
          <p:cNvSpPr txBox="1">
            <a:spLocks/>
          </p:cNvSpPr>
          <p:nvPr/>
        </p:nvSpPr>
        <p:spPr>
          <a:xfrm>
            <a:off x="538163" y="341784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dirty="0" smtClean="0">
                <a:solidFill>
                  <a:srgbClr val="C00000"/>
                </a:solidFill>
              </a:rPr>
              <a:t>Stärken &amp; Schwächen von PHP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6" name="Inhaltsplatzhalter 1"/>
          <p:cNvSpPr txBox="1">
            <a:spLocks/>
          </p:cNvSpPr>
          <p:nvPr/>
        </p:nvSpPr>
        <p:spPr bwMode="auto">
          <a:xfrm>
            <a:off x="539552" y="1556792"/>
            <a:ext cx="8062913" cy="453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50825" indent="-250825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"/>
              <a:defRPr sz="1800">
                <a:solidFill>
                  <a:srgbClr val="494C53"/>
                </a:solidFill>
                <a:latin typeface="Arial"/>
                <a:ea typeface="ＭＳ Ｐゴシック" charset="0"/>
                <a:cs typeface="Arial"/>
              </a:defRPr>
            </a:lvl1pPr>
            <a:lvl2pPr marL="468000" indent="-2160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"/>
              <a:defRPr sz="1500">
                <a:solidFill>
                  <a:srgbClr val="494C53"/>
                </a:solidFill>
                <a:latin typeface="Arial"/>
                <a:ea typeface="ＭＳ Ｐゴシック" charset="0"/>
                <a:cs typeface="Arial"/>
              </a:defRPr>
            </a:lvl2pPr>
            <a:lvl3pPr marL="682625" indent="-2160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82000"/>
              <a:buFont typeface="Wingdings" charset="2"/>
              <a:buChar char=""/>
              <a:defRPr lang="de-DE" sz="1500" baseline="0" noProof="0" dirty="0" smtClean="0">
                <a:solidFill>
                  <a:srgbClr val="494C53"/>
                </a:solidFill>
                <a:latin typeface="Arial"/>
                <a:ea typeface="ＭＳ ゴシック"/>
                <a:cs typeface="Arial"/>
              </a:defRPr>
            </a:lvl3pPr>
            <a:lvl4pPr marL="939800" indent="-223838" algn="l" defTabSz="9826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6"/>
              </a:buClr>
              <a:buSzPct val="82000"/>
              <a:buFont typeface="Wingdings" panose="05000000000000000000" pitchFamily="2" charset="2"/>
              <a:buChar char=""/>
              <a:tabLst/>
              <a:defRPr lang="de-DE" sz="1400" baseline="0" noProof="0" dirty="0" smtClean="0">
                <a:solidFill>
                  <a:srgbClr val="494C53"/>
                </a:solidFill>
                <a:latin typeface="Arial" panose="020B0604020202020204" pitchFamily="34" charset="0"/>
                <a:ea typeface="ＭＳ ゴシック"/>
                <a:cs typeface="Arial" panose="020B0604020202020204" pitchFamily="34" charset="0"/>
              </a:defRPr>
            </a:lvl4pPr>
            <a:lvl5pPr marL="982663" indent="-301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Wingdings" panose="05000000000000000000" pitchFamily="2" charset="2"/>
              <a:buChar char="§"/>
              <a:defRPr sz="1400">
                <a:solidFill>
                  <a:srgbClr val="494C53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2514600" indent="-1531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9pPr>
          </a:lstStyle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Leicht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zu erlernen</a:t>
            </a:r>
          </a:p>
          <a:p>
            <a:pPr>
              <a:buClr>
                <a:srgbClr val="9DA6AB"/>
              </a:buClr>
            </a:pPr>
            <a:r>
              <a:rPr lang="de-DE" kern="0" dirty="0"/>
              <a:t>Array – Handling sehr </a:t>
            </a:r>
            <a:r>
              <a:rPr lang="de-DE" kern="0" dirty="0" smtClean="0"/>
              <a:t>nützlich</a:t>
            </a:r>
            <a:endParaRPr kumimoji="0" lang="de-DE" sz="1800" b="0" i="0" u="none" strike="noStrike" kern="0" cap="none" spc="0" normalizeH="0" noProof="0" dirty="0" smtClean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baseline="0" dirty="0" smtClean="0"/>
              <a:t>Wird von fast allen Servern</a:t>
            </a:r>
            <a:r>
              <a:rPr lang="de-DE" kern="0" dirty="0" smtClean="0"/>
              <a:t> unterstützt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Cross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– Plattform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baseline="0" dirty="0" smtClean="0"/>
              <a:t>Viele CMS auf PHP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Weltweit eingesetzt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baseline="0" dirty="0" smtClean="0"/>
              <a:t>Für</a:t>
            </a:r>
            <a:r>
              <a:rPr lang="de-DE" kern="0" dirty="0" smtClean="0"/>
              <a:t> kleine oder komplexe Projekte geeignet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dirty="0" smtClean="0"/>
              <a:t>Im Bereich DB – Operationen OOP vermisst (JPA oder .Net EF)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dirty="0" smtClean="0"/>
              <a:t>Nicht klar was Funktionen mit return liefern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dirty="0" smtClean="0"/>
              <a:t>Debuggingmöglichkeiten magelhaft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3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3877" y="6504840"/>
            <a:ext cx="9706110" cy="1191360"/>
            <a:chOff x="263877" y="6504840"/>
            <a:chExt cx="9706110" cy="1239844"/>
          </a:xfrm>
        </p:grpSpPr>
        <p:pic>
          <p:nvPicPr>
            <p:cNvPr id="11" name="Grafik 1">
              <a:extLst/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2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feld 4"/>
            <p:cNvSpPr txBox="1"/>
            <p:nvPr/>
          </p:nvSpPr>
          <p:spPr>
            <a:xfrm>
              <a:off x="9576240" y="6878202"/>
              <a:ext cx="39374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11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5" name="Titel 6"/>
          <p:cNvSpPr txBox="1">
            <a:spLocks/>
          </p:cNvSpPr>
          <p:nvPr/>
        </p:nvSpPr>
        <p:spPr>
          <a:xfrm>
            <a:off x="538163" y="341784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noProof="0" dirty="0" smtClean="0">
                <a:solidFill>
                  <a:srgbClr val="C00000"/>
                </a:solidFill>
              </a:rPr>
              <a:t>FAZIT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0" name="Inhaltsplatzhalter 1"/>
          <p:cNvSpPr txBox="1">
            <a:spLocks/>
          </p:cNvSpPr>
          <p:nvPr/>
        </p:nvSpPr>
        <p:spPr bwMode="auto">
          <a:xfrm>
            <a:off x="539552" y="1556792"/>
            <a:ext cx="8062913" cy="453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50825" indent="-250825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"/>
              <a:defRPr sz="1800">
                <a:solidFill>
                  <a:srgbClr val="494C53"/>
                </a:solidFill>
                <a:latin typeface="Arial"/>
                <a:ea typeface="ＭＳ Ｐゴシック" charset="0"/>
                <a:cs typeface="Arial"/>
              </a:defRPr>
            </a:lvl1pPr>
            <a:lvl2pPr marL="468000" indent="-2160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"/>
              <a:defRPr sz="1500">
                <a:solidFill>
                  <a:srgbClr val="494C53"/>
                </a:solidFill>
                <a:latin typeface="Arial"/>
                <a:ea typeface="ＭＳ Ｐゴシック" charset="0"/>
                <a:cs typeface="Arial"/>
              </a:defRPr>
            </a:lvl2pPr>
            <a:lvl3pPr marL="682625" indent="-2160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82000"/>
              <a:buFont typeface="Wingdings" charset="2"/>
              <a:buChar char=""/>
              <a:defRPr lang="de-DE" sz="1500" baseline="0" noProof="0" dirty="0" smtClean="0">
                <a:solidFill>
                  <a:srgbClr val="494C53"/>
                </a:solidFill>
                <a:latin typeface="Arial"/>
                <a:ea typeface="ＭＳ ゴシック"/>
                <a:cs typeface="Arial"/>
              </a:defRPr>
            </a:lvl3pPr>
            <a:lvl4pPr marL="939800" indent="-223838" algn="l" defTabSz="9826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6"/>
              </a:buClr>
              <a:buSzPct val="82000"/>
              <a:buFont typeface="Wingdings" panose="05000000000000000000" pitchFamily="2" charset="2"/>
              <a:buChar char=""/>
              <a:tabLst/>
              <a:defRPr lang="de-DE" sz="1400" baseline="0" noProof="0" dirty="0" smtClean="0">
                <a:solidFill>
                  <a:srgbClr val="494C53"/>
                </a:solidFill>
                <a:latin typeface="Arial" panose="020B0604020202020204" pitchFamily="34" charset="0"/>
                <a:ea typeface="ＭＳ ゴシック"/>
                <a:cs typeface="Arial" panose="020B0604020202020204" pitchFamily="34" charset="0"/>
              </a:defRPr>
            </a:lvl4pPr>
            <a:lvl5pPr marL="982663" indent="-301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Wingdings" panose="05000000000000000000" pitchFamily="2" charset="2"/>
              <a:buChar char="§"/>
              <a:defRPr sz="1400">
                <a:solidFill>
                  <a:srgbClr val="494C53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2514600" indent="-1531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9pPr>
          </a:lstStyle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dirty="0" smtClean="0"/>
              <a:t>Interessantes Projekt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Auseinandersetztung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mit Usermanagement</a:t>
            </a:r>
          </a:p>
          <a:p>
            <a:pPr lvl="1">
              <a:buClr>
                <a:srgbClr val="9DA6AB"/>
              </a:buClr>
            </a:pPr>
            <a:r>
              <a:rPr lang="de-DE" sz="1500" kern="0" baseline="0" dirty="0" smtClean="0"/>
              <a:t>Session</a:t>
            </a:r>
          </a:p>
          <a:p>
            <a:pPr lvl="1">
              <a:buClr>
                <a:srgbClr val="9DA6AB"/>
              </a:buClr>
            </a:pPr>
            <a:r>
              <a:rPr kumimoji="0" lang="de-DE" b="0" i="0" u="none" strike="noStrike" kern="0" cap="none" spc="0" normalizeH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Login</a:t>
            </a:r>
          </a:p>
          <a:p>
            <a:pPr lvl="1">
              <a:buClr>
                <a:srgbClr val="9DA6AB"/>
              </a:buClr>
            </a:pPr>
            <a:r>
              <a:rPr lang="de-DE" sz="1500" kern="0" baseline="0" dirty="0" smtClean="0"/>
              <a:t>Userverwaltung</a:t>
            </a:r>
          </a:p>
          <a:p>
            <a:pPr>
              <a:buClr>
                <a:srgbClr val="9DA6AB"/>
              </a:buClr>
            </a:pPr>
            <a:r>
              <a:rPr lang="de-DE" kern="0" dirty="0" smtClean="0"/>
              <a:t>Einsicht auf Backend Seite</a:t>
            </a:r>
          </a:p>
          <a:p>
            <a:pPr>
              <a:buClr>
                <a:srgbClr val="9DA6AB"/>
              </a:buClr>
            </a:pPr>
            <a:r>
              <a:rPr lang="de-DE" kern="0" dirty="0" smtClean="0"/>
              <a:t>Auseinandersetzung mit DB-Anbindungen und PHP</a:t>
            </a:r>
            <a:endParaRPr lang="de-DE" kern="0" dirty="0"/>
          </a:p>
          <a:p>
            <a:pPr lvl="1">
              <a:buClr>
                <a:srgbClr val="9DA6AB"/>
              </a:buClr>
            </a:pP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19348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3877" y="6504840"/>
            <a:ext cx="9706110" cy="1191360"/>
            <a:chOff x="263877" y="6504840"/>
            <a:chExt cx="9706110" cy="1239844"/>
          </a:xfrm>
        </p:grpSpPr>
        <p:pic>
          <p:nvPicPr>
            <p:cNvPr id="11" name="Grafik 1">
              <a:extLst/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2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feld 4"/>
            <p:cNvSpPr txBox="1"/>
            <p:nvPr/>
          </p:nvSpPr>
          <p:spPr>
            <a:xfrm>
              <a:off x="9576240" y="6878202"/>
              <a:ext cx="39374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12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5" name="Titel 6"/>
          <p:cNvSpPr txBox="1">
            <a:spLocks/>
          </p:cNvSpPr>
          <p:nvPr/>
        </p:nvSpPr>
        <p:spPr>
          <a:xfrm>
            <a:off x="538163" y="341784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dirty="0" smtClean="0">
                <a:solidFill>
                  <a:srgbClr val="C00000"/>
                </a:solidFill>
              </a:rPr>
              <a:t>Fragen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pic>
        <p:nvPicPr>
          <p:cNvPr id="7172" name="Picture 4" descr="Bildergebnis für Q&amp;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516587"/>
            <a:ext cx="4892675" cy="48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itel 6"/>
          <p:cNvSpPr txBox="1">
            <a:spLocks/>
          </p:cNvSpPr>
          <p:nvPr/>
        </p:nvSpPr>
        <p:spPr>
          <a:xfrm>
            <a:off x="587236" y="331021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noProof="0" dirty="0" smtClean="0">
                <a:solidFill>
                  <a:srgbClr val="C00000"/>
                </a:solidFill>
              </a:rPr>
              <a:t>Agenda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11" name="Grafik 1">
              <a:extLst/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2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feld 4"/>
            <p:cNvSpPr txBox="1"/>
            <p:nvPr/>
          </p:nvSpPr>
          <p:spPr>
            <a:xfrm>
              <a:off x="9576240" y="6878202"/>
              <a:ext cx="28775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2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6" name="Inhaltsplatzhalter 1"/>
          <p:cNvSpPr txBox="1">
            <a:spLocks/>
          </p:cNvSpPr>
          <p:nvPr/>
        </p:nvSpPr>
        <p:spPr bwMode="auto">
          <a:xfrm>
            <a:off x="538163" y="1772816"/>
            <a:ext cx="806291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50825" indent="-250825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"/>
              <a:defRPr sz="1800">
                <a:solidFill>
                  <a:srgbClr val="494C53"/>
                </a:solidFill>
                <a:latin typeface="Arial"/>
                <a:ea typeface="ＭＳ Ｐゴシック" charset="0"/>
                <a:cs typeface="Arial"/>
              </a:defRPr>
            </a:lvl1pPr>
            <a:lvl2pPr marL="468000" indent="-2160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"/>
              <a:defRPr sz="1500">
                <a:solidFill>
                  <a:srgbClr val="494C53"/>
                </a:solidFill>
                <a:latin typeface="Arial"/>
                <a:ea typeface="ＭＳ Ｐゴシック" charset="0"/>
                <a:cs typeface="Arial"/>
              </a:defRPr>
            </a:lvl2pPr>
            <a:lvl3pPr marL="682625" indent="-2160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82000"/>
              <a:buFont typeface="Wingdings" charset="2"/>
              <a:buChar char=""/>
              <a:defRPr lang="de-DE" sz="1500" baseline="0" noProof="0" dirty="0" smtClean="0">
                <a:solidFill>
                  <a:srgbClr val="494C53"/>
                </a:solidFill>
                <a:latin typeface="Arial"/>
                <a:ea typeface="ＭＳ ゴシック"/>
                <a:cs typeface="Arial"/>
              </a:defRPr>
            </a:lvl3pPr>
            <a:lvl4pPr marL="939800" indent="-223838" algn="l" defTabSz="9826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6"/>
              </a:buClr>
              <a:buSzPct val="82000"/>
              <a:buFont typeface="Wingdings" panose="05000000000000000000" pitchFamily="2" charset="2"/>
              <a:buChar char=""/>
              <a:tabLst/>
              <a:defRPr lang="de-DE" sz="1400" baseline="0" noProof="0" dirty="0" smtClean="0">
                <a:solidFill>
                  <a:srgbClr val="494C53"/>
                </a:solidFill>
                <a:latin typeface="Arial" panose="020B0604020202020204" pitchFamily="34" charset="0"/>
                <a:ea typeface="ＭＳ ゴシック"/>
                <a:cs typeface="Arial" panose="020B0604020202020204" pitchFamily="34" charset="0"/>
              </a:defRPr>
            </a:lvl4pPr>
            <a:lvl5pPr marL="982663" indent="-301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Wingdings" panose="05000000000000000000" pitchFamily="2" charset="2"/>
              <a:buChar char="§"/>
              <a:defRPr sz="1400">
                <a:solidFill>
                  <a:srgbClr val="494C53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2514600" indent="-1531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9pPr>
          </a:lstStyle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noProof="0" dirty="0" smtClean="0"/>
              <a:t>Ausgangssituation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CH" kern="0" dirty="0" smtClean="0"/>
              <a:t>Grundidee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Anforderungen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CH" kern="0" dirty="0" smtClean="0"/>
              <a:t>Eingesetzte Technologien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Architektur und Design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Demo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noProof="0" dirty="0" smtClean="0"/>
              <a:t>Weiterentwicklung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dirty="0" smtClean="0"/>
              <a:t>Stärken &amp; Schwächen von PHP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Fazit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dirty="0" smtClean="0"/>
              <a:t>Fragen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pic>
        <p:nvPicPr>
          <p:cNvPr id="6146" name="Picture 2" descr="Bildergebnis für agen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61" y="830513"/>
            <a:ext cx="4902200" cy="34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Titel 6"/>
          <p:cNvSpPr txBox="1">
            <a:spLocks/>
          </p:cNvSpPr>
          <p:nvPr/>
        </p:nvSpPr>
        <p:spPr>
          <a:xfrm>
            <a:off x="587236" y="331021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noProof="0" dirty="0" smtClean="0">
                <a:solidFill>
                  <a:srgbClr val="C00000"/>
                </a:solidFill>
              </a:rPr>
              <a:t>Ausgangssituation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pic>
        <p:nvPicPr>
          <p:cNvPr id="3080" name="Picture 8" descr="Bildergebnis für problemstell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90" y="331021"/>
            <a:ext cx="2672405" cy="178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626838" y="2112625"/>
            <a:ext cx="9237159" cy="4148586"/>
            <a:chOff x="587236" y="1498721"/>
            <a:chExt cx="9237159" cy="41485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3546" y="2661863"/>
              <a:ext cx="4440849" cy="298544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587236" y="3674337"/>
              <a:ext cx="5051564" cy="1910810"/>
              <a:chOff x="587236" y="1540918"/>
              <a:chExt cx="4182059" cy="1771897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236" y="1912445"/>
                <a:ext cx="4182059" cy="140037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0263" y="1540918"/>
                <a:ext cx="1981477" cy="371527"/>
              </a:xfrm>
              <a:prstGeom prst="rect">
                <a:avLst/>
              </a:prstGeom>
            </p:spPr>
          </p:pic>
        </p:grpSp>
        <p:pic>
          <p:nvPicPr>
            <p:cNvPr id="3082" name="Picture 10" descr="Bildergebnis für hausarbeit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36" y="1498721"/>
              <a:ext cx="3176557" cy="2129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25" name="Grafik 1">
              <a:extLst/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26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27" name="Textfeld 4"/>
            <p:cNvSpPr txBox="1"/>
            <p:nvPr/>
          </p:nvSpPr>
          <p:spPr>
            <a:xfrm>
              <a:off x="9576240" y="6878202"/>
              <a:ext cx="28775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3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28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5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Titel 6"/>
          <p:cNvSpPr txBox="1">
            <a:spLocks/>
          </p:cNvSpPr>
          <p:nvPr/>
        </p:nvSpPr>
        <p:spPr>
          <a:xfrm>
            <a:off x="587236" y="331021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noProof="0" dirty="0" smtClean="0">
                <a:solidFill>
                  <a:srgbClr val="C00000"/>
                </a:solidFill>
              </a:rPr>
              <a:t>Grundidee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pic>
        <p:nvPicPr>
          <p:cNvPr id="3074" name="Picture 2" descr="Bildergebnis für grundid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284" y="156573"/>
            <a:ext cx="2652111" cy="24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1"/>
          <p:cNvSpPr txBox="1">
            <a:spLocks/>
          </p:cNvSpPr>
          <p:nvPr/>
        </p:nvSpPr>
        <p:spPr bwMode="auto">
          <a:xfrm>
            <a:off x="472877" y="1649108"/>
            <a:ext cx="8062913" cy="453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50825" indent="-250825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"/>
              <a:defRPr sz="1800">
                <a:solidFill>
                  <a:srgbClr val="494C53"/>
                </a:solidFill>
                <a:latin typeface="Arial"/>
                <a:ea typeface="ＭＳ Ｐゴシック" charset="0"/>
                <a:cs typeface="Arial"/>
              </a:defRPr>
            </a:lvl1pPr>
            <a:lvl2pPr marL="468000" indent="-2160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"/>
              <a:defRPr sz="1500">
                <a:solidFill>
                  <a:srgbClr val="494C53"/>
                </a:solidFill>
                <a:latin typeface="Arial"/>
                <a:ea typeface="ＭＳ Ｐゴシック" charset="0"/>
                <a:cs typeface="Arial"/>
              </a:defRPr>
            </a:lvl2pPr>
            <a:lvl3pPr marL="682625" indent="-2160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82000"/>
              <a:buFont typeface="Wingdings" charset="2"/>
              <a:buChar char=""/>
              <a:defRPr lang="de-DE" sz="1500" baseline="0" noProof="0" dirty="0" smtClean="0">
                <a:solidFill>
                  <a:srgbClr val="494C53"/>
                </a:solidFill>
                <a:latin typeface="Arial"/>
                <a:ea typeface="ＭＳ ゴシック"/>
                <a:cs typeface="Arial"/>
              </a:defRPr>
            </a:lvl3pPr>
            <a:lvl4pPr marL="939800" indent="-223838" algn="l" defTabSz="9826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6"/>
              </a:buClr>
              <a:buSzPct val="82000"/>
              <a:buFont typeface="Wingdings" panose="05000000000000000000" pitchFamily="2" charset="2"/>
              <a:buChar char=""/>
              <a:tabLst/>
              <a:defRPr lang="de-DE" sz="1400" baseline="0" noProof="0" dirty="0" smtClean="0">
                <a:solidFill>
                  <a:srgbClr val="494C53"/>
                </a:solidFill>
                <a:latin typeface="Arial" panose="020B0604020202020204" pitchFamily="34" charset="0"/>
                <a:ea typeface="ＭＳ ゴシック"/>
                <a:cs typeface="Arial" panose="020B0604020202020204" pitchFamily="34" charset="0"/>
              </a:defRPr>
            </a:lvl4pPr>
            <a:lvl5pPr marL="982663" indent="-301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Wingdings" panose="05000000000000000000" pitchFamily="2" charset="2"/>
              <a:buChar char="§"/>
              <a:defRPr sz="1400">
                <a:solidFill>
                  <a:srgbClr val="494C53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2514600" indent="-1531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50006"/>
              </a:buClr>
              <a:buFont typeface="Arial" charset="0"/>
              <a:buChar char="»"/>
              <a:defRPr sz="1400">
                <a:solidFill>
                  <a:srgbClr val="494C53"/>
                </a:solidFill>
                <a:latin typeface="+mn-lt"/>
              </a:defRPr>
            </a:lvl9pPr>
          </a:lstStyle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Webbasierte Lösung um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sich als Famile zu organisieren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lvl="1" indent="-250825">
              <a:buClr>
                <a:srgbClr val="9DA6AB"/>
              </a:buClr>
            </a:pPr>
            <a:r>
              <a:rPr lang="de-DE" sz="1500" kern="0" dirty="0" smtClean="0"/>
              <a:t>Hausarbeiten</a:t>
            </a:r>
          </a:p>
          <a:p>
            <a:pPr lvl="1" indent="-250825">
              <a:buClr>
                <a:srgbClr val="9DA6AB"/>
              </a:buClr>
            </a:pPr>
            <a:r>
              <a:rPr kumimoji="0" lang="de-DE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Einkauf</a:t>
            </a:r>
          </a:p>
          <a:p>
            <a:pPr lvl="1" indent="-250825">
              <a:buClr>
                <a:srgbClr val="9DA6AB"/>
              </a:buClr>
            </a:pPr>
            <a:r>
              <a:rPr lang="de-DE" sz="1500" kern="0" dirty="0" smtClean="0"/>
              <a:t>...</a:t>
            </a:r>
            <a:endParaRPr kumimoji="0" lang="de-DE" sz="1500" b="0" i="0" u="none" strike="noStrike" kern="0" cap="none" spc="0" normalizeH="0" baseline="0" noProof="0" dirty="0" smtClean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dirty="0" smtClean="0"/>
              <a:t>Verschidene Benutzerrollen</a:t>
            </a:r>
          </a:p>
          <a:p>
            <a:pPr lvl="1" indent="-250825">
              <a:buClr>
                <a:srgbClr val="9DA6AB"/>
              </a:buClr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Administrator</a:t>
            </a:r>
          </a:p>
          <a:p>
            <a:pPr lvl="1" indent="-250825">
              <a:buClr>
                <a:srgbClr val="9DA6AB"/>
              </a:buClr>
            </a:pPr>
            <a:r>
              <a:rPr lang="de-DE" kern="0" dirty="0" smtClean="0"/>
              <a:t>Aufgabenersteller</a:t>
            </a:r>
          </a:p>
          <a:p>
            <a:pPr lvl="1" indent="-250825">
              <a:buClr>
                <a:srgbClr val="9DA6AB"/>
              </a:buClr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„Aufgabenerlediger“</a:t>
            </a:r>
          </a:p>
          <a:p>
            <a:pPr lvl="1" indent="-250825">
              <a:buClr>
                <a:srgbClr val="9DA6AB"/>
              </a:buClr>
            </a:pPr>
            <a:r>
              <a:rPr lang="de-DE" kern="0" dirty="0" smtClean="0"/>
              <a:t>Einkäufer</a:t>
            </a:r>
          </a:p>
          <a:p>
            <a:pPr lvl="1" indent="-250825">
              <a:buClr>
                <a:srgbClr val="9DA6AB"/>
              </a:buClr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...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lang="de-DE" kern="0" dirty="0" smtClean="0"/>
              <a:t>Benutzerrollen kombinierbar</a:t>
            </a:r>
          </a:p>
          <a:p>
            <a:pPr marL="250825" marR="0" lvl="0" indent="-250825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DA6AB"/>
              </a:buClr>
              <a:buSzPct val="100000"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Benutzer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494C53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werden durch Administrator erfasst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494C53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20" name="Grafik 1">
              <a:extLst/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21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22" name="Textfeld 4"/>
            <p:cNvSpPr txBox="1"/>
            <p:nvPr/>
          </p:nvSpPr>
          <p:spPr>
            <a:xfrm>
              <a:off x="9576240" y="6878202"/>
              <a:ext cx="28775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4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23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0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2610"/>
              </p:ext>
            </p:extLst>
          </p:nvPr>
        </p:nvGraphicFramePr>
        <p:xfrm>
          <a:off x="587236" y="1542410"/>
          <a:ext cx="8939191" cy="431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Muss-Bedingungen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Administrator User möchte ich mich einloggen können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29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Administrator möchte ich die Möglichkeit haben Benutzer anzulegen, zu bearbieten und zu entferenen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berechtigter Benutzer möchte ich mich einloggen können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bereichtigter Benutzer möchte ich eine Einkaufsliste haben, welche von allen berechtigten Benutzern gemeinsam verwendet werden kann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berechtigter Benutzer möchte ich die Möglichkeit haben, Hausarbeiten zu erstellen, zu bearbeiten und entferenen können.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berechtiger Benutzer möchte ich Artikel in die Einkaufsliste hinzufügen könnnen, aus der Liste enfernen können und bearbeiten können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berechtigeter Benutzer möchte ich die Möglichkeit haben, die ausstehenen Hausarbeiten mir ansehen zu können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berechtigter Benutzer möchte ich mine Benutzerdaten bearbeiten können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CH" sz="1400" b="0" i="0" u="none" strike="noStrike" kern="12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 berechtigter Benutzer möchte ich die Möglichkeit haben Hausarbeiten zu erledigen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el 6"/>
          <p:cNvSpPr txBox="1">
            <a:spLocks/>
          </p:cNvSpPr>
          <p:nvPr/>
        </p:nvSpPr>
        <p:spPr>
          <a:xfrm>
            <a:off x="587236" y="331021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noProof="0" dirty="0" smtClean="0">
                <a:solidFill>
                  <a:srgbClr val="C00000"/>
                </a:solidFill>
              </a:rPr>
              <a:t>Anforderungen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Bildergebnis für Anforderun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62" y="172848"/>
            <a:ext cx="1228713" cy="112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14" name="Grafik 1">
              <a:extLst/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5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6" name="Textfeld 4"/>
            <p:cNvSpPr txBox="1"/>
            <p:nvPr/>
          </p:nvSpPr>
          <p:spPr>
            <a:xfrm>
              <a:off x="9576240" y="6878202"/>
              <a:ext cx="28775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5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6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itel 6"/>
          <p:cNvSpPr txBox="1">
            <a:spLocks/>
          </p:cNvSpPr>
          <p:nvPr/>
        </p:nvSpPr>
        <p:spPr>
          <a:xfrm>
            <a:off x="538163" y="341784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dirty="0" smtClean="0">
                <a:solidFill>
                  <a:srgbClr val="C00000"/>
                </a:solidFill>
              </a:rPr>
              <a:t>Eingesetzte Technologien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pic>
        <p:nvPicPr>
          <p:cNvPr id="1028" name="Picture 4" descr="Bildergebnis für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81" y="1949442"/>
            <a:ext cx="2988468" cy="137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30" y="1856676"/>
            <a:ext cx="3140075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ph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4" y="4067238"/>
            <a:ext cx="4057650" cy="219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21" name="Grafik 1">
              <a:extLst/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22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23" name="Textfeld 4"/>
            <p:cNvSpPr txBox="1"/>
            <p:nvPr/>
          </p:nvSpPr>
          <p:spPr>
            <a:xfrm>
              <a:off x="9576240" y="6878202"/>
              <a:ext cx="28775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6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24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pic>
        <p:nvPicPr>
          <p:cNvPr id="25" name="Picture 6" descr="Bildergebnis für htm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0" y="1778393"/>
            <a:ext cx="1167376" cy="14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itel 6"/>
          <p:cNvSpPr txBox="1">
            <a:spLocks/>
          </p:cNvSpPr>
          <p:nvPr/>
        </p:nvSpPr>
        <p:spPr>
          <a:xfrm>
            <a:off x="538163" y="341784"/>
            <a:ext cx="6626125" cy="99898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noProof="0" dirty="0" smtClean="0">
                <a:solidFill>
                  <a:srgbClr val="C00000"/>
                </a:solidFill>
              </a:rPr>
              <a:t>Architektur und Design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21" name="Grafik 1">
              <a:extLst/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22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23" name="Textfeld 4"/>
            <p:cNvSpPr txBox="1"/>
            <p:nvPr/>
          </p:nvSpPr>
          <p:spPr>
            <a:xfrm>
              <a:off x="9576240" y="6878202"/>
              <a:ext cx="28775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7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24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8163" y="1621153"/>
            <a:ext cx="3852862" cy="47944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7998" y="2982846"/>
            <a:ext cx="1352550" cy="1504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View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87298" y="2982846"/>
            <a:ext cx="1352550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Model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788319" y="4725921"/>
            <a:ext cx="1352550" cy="150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Controller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20971" y="3398958"/>
            <a:ext cx="1046604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HTML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0971" y="3980099"/>
            <a:ext cx="1046604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CSS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90850" y="3333750"/>
            <a:ext cx="953548" cy="968309"/>
            <a:chOff x="3005907" y="3520272"/>
            <a:chExt cx="1004293" cy="1105526"/>
          </a:xfrm>
        </p:grpSpPr>
        <p:sp>
          <p:nvSpPr>
            <p:cNvPr id="28" name="Rectangle 27"/>
            <p:cNvSpPr/>
            <p:nvPr/>
          </p:nvSpPr>
          <p:spPr>
            <a:xfrm>
              <a:off x="3005908" y="3520272"/>
              <a:ext cx="446993" cy="318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05907" y="3917509"/>
              <a:ext cx="446994" cy="318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63207" y="3917430"/>
              <a:ext cx="446993" cy="318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63206" y="4307574"/>
              <a:ext cx="446993" cy="318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941292" y="5192487"/>
            <a:ext cx="1046604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JavaScript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41292" y="5724818"/>
            <a:ext cx="1046604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 PI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68" y="2982846"/>
            <a:ext cx="296814" cy="3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07" y="5743868"/>
            <a:ext cx="275521" cy="2961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6291" y="5558490"/>
            <a:ext cx="730016" cy="6369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User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" idx="3"/>
            <a:endCxn id="19" idx="1"/>
          </p:cNvCxnSpPr>
          <p:nvPr/>
        </p:nvCxnSpPr>
        <p:spPr>
          <a:xfrm>
            <a:off x="2120548" y="3735321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V="1">
            <a:off x="2120548" y="3148693"/>
            <a:ext cx="212020" cy="1532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078647" y="4482035"/>
            <a:ext cx="19051" cy="1076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" idx="2"/>
            <a:endCxn id="25" idx="1"/>
          </p:cNvCxnSpPr>
          <p:nvPr/>
        </p:nvCxnSpPr>
        <p:spPr>
          <a:xfrm rot="16200000" flipH="1">
            <a:off x="1120996" y="4811073"/>
            <a:ext cx="990600" cy="344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3"/>
            <a:endCxn id="19" idx="2"/>
          </p:cNvCxnSpPr>
          <p:nvPr/>
        </p:nvCxnSpPr>
        <p:spPr>
          <a:xfrm flipV="1">
            <a:off x="3140869" y="4487796"/>
            <a:ext cx="322704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715859" y="1621153"/>
            <a:ext cx="3852862" cy="4829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72726" y="2961131"/>
            <a:ext cx="1352550" cy="32438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Php Service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973835" y="2961131"/>
            <a:ext cx="1352550" cy="32438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DB - Link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126808" y="3398958"/>
            <a:ext cx="1046604" cy="754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UserDb.php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32" idx="2"/>
            <a:endCxn id="33" idx="0"/>
          </p:cNvCxnSpPr>
          <p:nvPr/>
        </p:nvCxnSpPr>
        <p:spPr>
          <a:xfrm>
            <a:off x="2464594" y="5573487"/>
            <a:ext cx="0" cy="151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132922" y="4276352"/>
            <a:ext cx="1046604" cy="754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Shop.php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26808" y="5166006"/>
            <a:ext cx="1046604" cy="754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Haus.php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3" name="Picture 8" descr="Bildergebnis für ph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7" y="1677840"/>
            <a:ext cx="2131265" cy="11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1557182" y="1762400"/>
            <a:ext cx="2593814" cy="765724"/>
            <a:chOff x="1441980" y="1619546"/>
            <a:chExt cx="2911499" cy="857524"/>
          </a:xfrm>
        </p:grpSpPr>
        <p:pic>
          <p:nvPicPr>
            <p:cNvPr id="75" name="Picture 4" descr="Bildergebnis für bootstra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980" y="1741090"/>
              <a:ext cx="1393969" cy="687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Bildergebnis für angula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459" y="1619546"/>
              <a:ext cx="1604020" cy="8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5631259" y="1230249"/>
            <a:ext cx="348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5522" y="1239335"/>
            <a:ext cx="348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869" y="5926071"/>
            <a:ext cx="28318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Bildergebnis für js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68" y="5030937"/>
            <a:ext cx="1269749" cy="126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6128619" y="3407494"/>
            <a:ext cx="1046604" cy="2513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Rest.php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Elbow Connector 85"/>
          <p:cNvCxnSpPr>
            <a:stCxn id="83" idx="3"/>
            <a:endCxn id="67" idx="1"/>
          </p:cNvCxnSpPr>
          <p:nvPr/>
        </p:nvCxnSpPr>
        <p:spPr>
          <a:xfrm flipV="1">
            <a:off x="7175223" y="3776251"/>
            <a:ext cx="951585" cy="887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3" idx="3"/>
            <a:endCxn id="71" idx="1"/>
          </p:cNvCxnSpPr>
          <p:nvPr/>
        </p:nvCxnSpPr>
        <p:spPr>
          <a:xfrm flipV="1">
            <a:off x="7175223" y="4653645"/>
            <a:ext cx="957699" cy="10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3" idx="3"/>
            <a:endCxn id="72" idx="1"/>
          </p:cNvCxnSpPr>
          <p:nvPr/>
        </p:nvCxnSpPr>
        <p:spPr>
          <a:xfrm>
            <a:off x="7175223" y="4664043"/>
            <a:ext cx="951585" cy="8792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Bildergebnis für htm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4" y="1815934"/>
            <a:ext cx="686208" cy="8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Curved Connector 94"/>
          <p:cNvCxnSpPr>
            <a:stCxn id="5" idx="3"/>
          </p:cNvCxnSpPr>
          <p:nvPr/>
        </p:nvCxnSpPr>
        <p:spPr>
          <a:xfrm>
            <a:off x="2629382" y="3142384"/>
            <a:ext cx="157916" cy="15953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29" idx="0"/>
            <a:endCxn id="28" idx="2"/>
          </p:cNvCxnSpPr>
          <p:nvPr/>
        </p:nvCxnSpPr>
        <p:spPr>
          <a:xfrm flipV="1">
            <a:off x="3203054" y="3612476"/>
            <a:ext cx="1" cy="69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stCxn id="29" idx="3"/>
            <a:endCxn id="30" idx="1"/>
          </p:cNvCxnSpPr>
          <p:nvPr/>
        </p:nvCxnSpPr>
        <p:spPr>
          <a:xfrm flipV="1">
            <a:off x="3415258" y="3820976"/>
            <a:ext cx="104733" cy="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>
            <a:stCxn id="31" idx="0"/>
            <a:endCxn id="30" idx="2"/>
          </p:cNvCxnSpPr>
          <p:nvPr/>
        </p:nvCxnSpPr>
        <p:spPr>
          <a:xfrm flipV="1">
            <a:off x="3732194" y="3960339"/>
            <a:ext cx="1" cy="62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11" name="Grafik 1">
              <a:extLst/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2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feld 4"/>
            <p:cNvSpPr txBox="1"/>
            <p:nvPr/>
          </p:nvSpPr>
          <p:spPr>
            <a:xfrm>
              <a:off x="9576240" y="6878202"/>
              <a:ext cx="28775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8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5" name="Titel 6"/>
          <p:cNvSpPr txBox="1">
            <a:spLocks/>
          </p:cNvSpPr>
          <p:nvPr/>
        </p:nvSpPr>
        <p:spPr>
          <a:xfrm>
            <a:off x="538163" y="341784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noProof="0" dirty="0" smtClean="0">
                <a:solidFill>
                  <a:srgbClr val="C00000"/>
                </a:solidFill>
              </a:rPr>
              <a:t>DEMO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3" y="2113137"/>
            <a:ext cx="8872760" cy="39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r Verbinder 6"/>
          <p:cNvSpPr/>
          <p:nvPr/>
        </p:nvSpPr>
        <p:spPr>
          <a:xfrm>
            <a:off x="143999" y="6695995"/>
            <a:ext cx="971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3877" y="6504840"/>
            <a:ext cx="9600120" cy="1191360"/>
            <a:chOff x="263877" y="6504840"/>
            <a:chExt cx="9600120" cy="1239844"/>
          </a:xfrm>
        </p:grpSpPr>
        <p:pic>
          <p:nvPicPr>
            <p:cNvPr id="11" name="Grafik 1">
              <a:extLst/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63877" y="6504840"/>
              <a:ext cx="1342439" cy="123984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2" name="Textfeld 3"/>
            <p:cNvSpPr txBox="1"/>
            <p:nvPr/>
          </p:nvSpPr>
          <p:spPr>
            <a:xfrm>
              <a:off x="7325276" y="6908401"/>
              <a:ext cx="1553808" cy="29349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13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.</a:t>
              </a:r>
              <a:r>
                <a:rPr lang="de-CH" sz="1300" b="0" i="0" u="none" strike="noStrike" kern="1200" cap="none" spc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</a:t>
              </a:r>
              <a:r>
                <a:rPr lang="de-CH" sz="130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Januar</a:t>
              </a:r>
              <a:r>
                <a:rPr lang="de-CH" sz="13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 2018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feld 4"/>
            <p:cNvSpPr txBox="1"/>
            <p:nvPr/>
          </p:nvSpPr>
          <p:spPr>
            <a:xfrm>
              <a:off x="9576240" y="6878202"/>
              <a:ext cx="287757" cy="3054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9</a:t>
              </a:r>
              <a:endParaRPr lang="de-CH" sz="20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feld 5"/>
            <p:cNvSpPr txBox="1"/>
            <p:nvPr/>
          </p:nvSpPr>
          <p:spPr>
            <a:xfrm>
              <a:off x="1727996" y="6839995"/>
              <a:ext cx="2172303" cy="49611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b="0" i="0" u="none" strike="noStrike" kern="1200" cap="none" spc="0" baseline="0" dirty="0">
                  <a:solidFill>
                    <a:srgbClr val="000000"/>
                  </a:solidFill>
                  <a:uFillTx/>
                  <a:latin typeface="Verdana" pitchFamily="34"/>
                  <a:ea typeface="Microsoft YaHei" pitchFamily="2"/>
                  <a:cs typeface="Mangal" pitchFamily="2"/>
                </a:rPr>
                <a:t>Studiengang Informatik</a:t>
              </a:r>
            </a:p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CH" sz="1300" kern="0" dirty="0" smtClean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Mangal" pitchFamily="2"/>
                </a:rPr>
                <a:t>Web Engineering</a:t>
              </a:r>
              <a:endParaRPr lang="de-CH" sz="13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5" name="Titel 6"/>
          <p:cNvSpPr txBox="1">
            <a:spLocks/>
          </p:cNvSpPr>
          <p:nvPr/>
        </p:nvSpPr>
        <p:spPr>
          <a:xfrm>
            <a:off x="538163" y="341784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  <a:ea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D5000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kern="0" noProof="0" dirty="0" smtClean="0">
                <a:solidFill>
                  <a:srgbClr val="C00000"/>
                </a:solidFill>
              </a:rPr>
              <a:t>Weiterentwicklung</a:t>
            </a:r>
            <a:endParaRPr kumimoji="0" lang="de-CH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42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FHS%20Vorl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404</Words>
  <Application>Microsoft Office PowerPoint</Application>
  <PresentationFormat>Custom</PresentationFormat>
  <Paragraphs>135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 Unicode MS</vt:lpstr>
      <vt:lpstr>Microsoft YaHei</vt:lpstr>
      <vt:lpstr>ＭＳ Ｐゴシック</vt:lpstr>
      <vt:lpstr>Arial</vt:lpstr>
      <vt:lpstr>Calibri</vt:lpstr>
      <vt:lpstr>Cooper Black</vt:lpstr>
      <vt:lpstr>Courier New</vt:lpstr>
      <vt:lpstr>Mangal</vt:lpstr>
      <vt:lpstr>Tahoma</vt:lpstr>
      <vt:lpstr>Times New Roman</vt:lpstr>
      <vt:lpstr>Verdana</vt:lpstr>
      <vt:lpstr>Wingdings</vt:lpstr>
      <vt:lpstr>FFHS%20Vorlage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 .</dc:creator>
  <cp:lastModifiedBy>Sabani, Arben</cp:lastModifiedBy>
  <cp:revision>144</cp:revision>
  <dcterms:created xsi:type="dcterms:W3CDTF">2015-06-11T15:08:40Z</dcterms:created>
  <dcterms:modified xsi:type="dcterms:W3CDTF">2018-01-12T21:58:06Z</dcterms:modified>
</cp:coreProperties>
</file>