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596336" y="0"/>
            <a:ext cx="1368152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596336" y="0"/>
            <a:ext cx="1368152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596336" y="0"/>
            <a:ext cx="1368152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0" y="538326"/>
            <a:ext cx="7033603" cy="128692"/>
            <a:chOff x="-214611" y="-1800244"/>
            <a:chExt cx="1558208" cy="558140"/>
          </a:xfrm>
          <a:solidFill>
            <a:srgbClr val="0099FF"/>
          </a:solidFill>
        </p:grpSpPr>
        <p:sp>
          <p:nvSpPr>
            <p:cNvPr id="8" name="직사각형 7"/>
            <p:cNvSpPr/>
            <p:nvPr userDrawn="1"/>
          </p:nvSpPr>
          <p:spPr>
            <a:xfrm>
              <a:off x="-214611" y="-1800244"/>
              <a:ext cx="961902" cy="5581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D92D37"/>
                </a:solidFill>
              </a:endParaRPr>
            </a:p>
          </p:txBody>
        </p:sp>
        <p:sp>
          <p:nvSpPr>
            <p:cNvPr id="9" name="평행 사변형 8"/>
            <p:cNvSpPr/>
            <p:nvPr userDrawn="1"/>
          </p:nvSpPr>
          <p:spPr>
            <a:xfrm>
              <a:off x="559825" y="-1800244"/>
              <a:ext cx="783772" cy="55814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D92D37"/>
                </a:solidFill>
              </a:endParaRPr>
            </a:p>
          </p:txBody>
        </p:sp>
      </p:grpSp>
      <p:grpSp>
        <p:nvGrpSpPr>
          <p:cNvPr id="3" name="그룹 9"/>
          <p:cNvGrpSpPr/>
          <p:nvPr userDrawn="1"/>
        </p:nvGrpSpPr>
        <p:grpSpPr>
          <a:xfrm>
            <a:off x="1182" y="6426531"/>
            <a:ext cx="9141636" cy="45719"/>
            <a:chOff x="-214611" y="-1800244"/>
            <a:chExt cx="1502959" cy="558140"/>
          </a:xfrm>
          <a:solidFill>
            <a:srgbClr val="0033CC"/>
          </a:solidFill>
        </p:grpSpPr>
        <p:sp>
          <p:nvSpPr>
            <p:cNvPr id="11" name="직사각형 10"/>
            <p:cNvSpPr/>
            <p:nvPr userDrawn="1"/>
          </p:nvSpPr>
          <p:spPr>
            <a:xfrm>
              <a:off x="-214611" y="-1800244"/>
              <a:ext cx="961902" cy="5581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D92D37"/>
                </a:solidFill>
              </a:endParaRPr>
            </a:p>
          </p:txBody>
        </p:sp>
        <p:sp>
          <p:nvSpPr>
            <p:cNvPr id="12" name="평행 사변형 11"/>
            <p:cNvSpPr/>
            <p:nvPr userDrawn="1"/>
          </p:nvSpPr>
          <p:spPr>
            <a:xfrm>
              <a:off x="504576" y="-1800244"/>
              <a:ext cx="783772" cy="55814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D92D37"/>
                </a:solidFill>
              </a:endParaRPr>
            </a:p>
          </p:txBody>
        </p:sp>
      </p:grpSp>
      <p:sp>
        <p:nvSpPr>
          <p:cNvPr id="13" name="슬라이드 번호 개체 틀 5"/>
          <p:cNvSpPr>
            <a:spLocks noGrp="1"/>
          </p:cNvSpPr>
          <p:nvPr userDrawn="1"/>
        </p:nvSpPr>
        <p:spPr>
          <a:xfrm>
            <a:off x="4115336" y="6536554"/>
            <a:ext cx="913328" cy="29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dirty="0" smtClean="0">
                <a:latin typeface="HY강M" pitchFamily="18" charset="-127"/>
                <a:ea typeface="HY강M" pitchFamily="18" charset="-127"/>
              </a:rPr>
              <a:t>-</a:t>
            </a:r>
            <a:fld id="{9DEEC888-4DDF-427F-91EC-A8A62E1B0C2E}" type="slidenum">
              <a:rPr lang="ko-KR" altLang="en-US" sz="1200" b="0" smtClean="0">
                <a:latin typeface="HY강M" pitchFamily="18" charset="-127"/>
                <a:ea typeface="HY강M" pitchFamily="18" charset="-127"/>
              </a:rPr>
              <a:pPr algn="ctr"/>
              <a:t>‹#›</a:t>
            </a:fld>
            <a:r>
              <a:rPr lang="en-US" altLang="ko-KR" sz="1200" b="0" dirty="0" smtClean="0">
                <a:latin typeface="HY강M" pitchFamily="18" charset="-127"/>
                <a:ea typeface="HY강M" pitchFamily="18" charset="-127"/>
              </a:rPr>
              <a:t>-</a:t>
            </a:r>
            <a:endParaRPr lang="ko-KR" altLang="en-US" sz="1200" b="0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5" t="84718"/>
          <a:stretch/>
        </p:blipFill>
        <p:spPr>
          <a:xfrm>
            <a:off x="7605487" y="0"/>
            <a:ext cx="1538513" cy="104804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7596336" y="0"/>
            <a:ext cx="1368152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9632" y="548679"/>
            <a:ext cx="7325105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600" b="1" dirty="0" err="1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라즈베리파이를</a:t>
            </a:r>
            <a:r>
              <a:rPr lang="ko-KR" altLang="en-US" sz="4600" b="1" dirty="0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 활용한</a:t>
            </a:r>
            <a:endParaRPr lang="en-US" altLang="ko-KR" sz="4600" b="1" dirty="0" smtClean="0">
              <a:gradFill>
                <a:gsLst>
                  <a:gs pos="49000">
                    <a:srgbClr val="30A3DC"/>
                  </a:gs>
                  <a:gs pos="0">
                    <a:srgbClr val="37AEEA"/>
                  </a:gs>
                  <a:gs pos="49000">
                    <a:srgbClr val="0076C8"/>
                  </a:gs>
                  <a:gs pos="100000">
                    <a:srgbClr val="0275C8"/>
                  </a:gs>
                </a:gsLst>
                <a:lin ang="5100000" scaled="0"/>
              </a:gradFill>
              <a:latin typeface="+mj-ea"/>
              <a:ea typeface="+mj-ea"/>
            </a:endParaRPr>
          </a:p>
          <a:p>
            <a:pPr algn="r"/>
            <a:r>
              <a:rPr lang="ko-KR" altLang="en-US" sz="4600" b="1" dirty="0" err="1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닷넷</a:t>
            </a:r>
            <a:r>
              <a:rPr lang="ko-KR" altLang="en-US" sz="4600" b="1" dirty="0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 </a:t>
            </a:r>
            <a:r>
              <a:rPr lang="en-US" altLang="ko-KR" sz="4600" b="1" dirty="0" err="1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IoT</a:t>
            </a:r>
            <a:r>
              <a:rPr lang="en-US" altLang="ko-KR" sz="4600" b="1" dirty="0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 </a:t>
            </a:r>
            <a:r>
              <a:rPr lang="ko-KR" altLang="en-US" sz="4600" b="1" dirty="0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프로그래밍</a:t>
            </a:r>
            <a:endParaRPr lang="en-US" altLang="ko-KR" sz="4600" b="1" dirty="0" smtClean="0">
              <a:gradFill>
                <a:gsLst>
                  <a:gs pos="49000">
                    <a:srgbClr val="30A3DC"/>
                  </a:gs>
                  <a:gs pos="0">
                    <a:srgbClr val="37AEEA"/>
                  </a:gs>
                  <a:gs pos="49000">
                    <a:srgbClr val="0076C8"/>
                  </a:gs>
                  <a:gs pos="100000">
                    <a:srgbClr val="0275C8"/>
                  </a:gs>
                </a:gsLst>
                <a:lin ang="5100000" scaled="0"/>
              </a:gradFill>
              <a:latin typeface="+mj-ea"/>
              <a:ea typeface="+mj-ea"/>
            </a:endParaRPr>
          </a:p>
          <a:p>
            <a:pPr algn="r"/>
            <a:r>
              <a:rPr lang="en-US" altLang="ko-KR" sz="3600" b="1" dirty="0" smtClean="0">
                <a:gradFill>
                  <a:gsLst>
                    <a:gs pos="49000">
                      <a:srgbClr val="30A3DC"/>
                    </a:gs>
                    <a:gs pos="0">
                      <a:srgbClr val="37AEEA"/>
                    </a:gs>
                    <a:gs pos="49000">
                      <a:srgbClr val="0076C8"/>
                    </a:gs>
                    <a:gs pos="100000">
                      <a:srgbClr val="0275C8"/>
                    </a:gs>
                  </a:gsLst>
                  <a:lin ang="5100000" scaled="0"/>
                </a:gradFill>
                <a:latin typeface="+mj-ea"/>
                <a:ea typeface="+mj-ea"/>
              </a:rPr>
              <a:t>2017.06.27~06.30</a:t>
            </a:r>
            <a:endParaRPr lang="ko-KR" altLang="en-US" sz="3600" b="1" dirty="0">
              <a:gradFill>
                <a:gsLst>
                  <a:gs pos="49000">
                    <a:srgbClr val="30A3DC"/>
                  </a:gs>
                  <a:gs pos="0">
                    <a:srgbClr val="37AEEA"/>
                  </a:gs>
                  <a:gs pos="49000">
                    <a:srgbClr val="0076C8"/>
                  </a:gs>
                  <a:gs pos="100000">
                    <a:srgbClr val="0275C8"/>
                  </a:gs>
                </a:gsLst>
                <a:lin ang="5100000" scaled="0"/>
              </a:gra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40351" y="5877272"/>
            <a:ext cx="1133137" cy="826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934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개인 소개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250758"/>
            <a:ext cx="8208912" cy="4356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성함이 어떻게 되시고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어느 </a:t>
            </a: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어떤 부서에서 </a:t>
            </a:r>
            <a:r>
              <a:rPr lang="en-US" altLang="ko-KR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근무하고 계세요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부서에서 </a:t>
            </a: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어떤 </a:t>
            </a: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업무를 </a:t>
            </a: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담당하고 계세요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 교육에 </a:t>
            </a: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참여하게 된 동기는요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 경력은 어떻게 되시고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사용하셨던 </a:t>
            </a:r>
            <a:r>
              <a:rPr lang="en-US" altLang="ko-KR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400" b="1" dirty="0" smtClean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언어는요</a:t>
            </a:r>
            <a:r>
              <a:rPr lang="en-US" altLang="ko-KR" sz="2400" b="1" dirty="0">
                <a:solidFill>
                  <a:srgbClr val="A5C249">
                    <a:lumMod val="50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0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934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강사 소개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250758"/>
            <a:ext cx="8208912" cy="4356484"/>
          </a:xfrm>
          <a:prstGeom prst="roundRect">
            <a:avLst>
              <a:gd name="adj" fmla="val 82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백 승 훈</a:t>
            </a:r>
            <a:r>
              <a:rPr lang="ko-KR" altLang="en-US" sz="3200" b="1" dirty="0" smtClean="0"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(010-8211-6930, go100c@gmail.com)</a:t>
            </a:r>
            <a:br>
              <a:rPr lang="en-US" altLang="ko-KR" sz="24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MCT, MCSD.NET, MCDBA</a:t>
            </a:r>
          </a:p>
          <a:p>
            <a:pPr>
              <a:lnSpc>
                <a:spcPct val="200000"/>
              </a:lnSpc>
            </a:pPr>
            <a:endParaRPr lang="en-US" altLang="ko-KR" sz="2400" b="1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삼지테크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솔루션개발팀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중국연변과학기술대학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교육원 주임교수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SeeReal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개발팀장</a:t>
            </a:r>
          </a:p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LG CNS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기술대학원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934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과정 소개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 개요 </a:t>
            </a:r>
            <a:r>
              <a:rPr lang="en-US" altLang="ko-KR" sz="2000" b="1" dirty="0" smtClean="0">
                <a:latin typeface="+mn-ea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 목표 </a:t>
            </a:r>
            <a:r>
              <a:rPr lang="en-US" altLang="ko-KR" sz="2000" b="1" dirty="0" smtClean="0">
                <a:latin typeface="+mn-ea"/>
              </a:rPr>
              <a:t>:</a:t>
            </a: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804460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Raspberry PI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와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Microsoft .NET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개발 기술을 활용하여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하드웨어와 소프트웨어를 융합한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IoT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솔루션 개발 방법을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학습합니다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</a:rPr>
              <a:t>.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535" y="2278027"/>
            <a:ext cx="7401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①	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Raspberry PI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Win10 core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를 설치하고 개발환경을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구축할 수 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+mj-ea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②	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Raspberry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에 센서를 연결하고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이와 연동하는 프로그램을 개발할 수 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+mj-ea"/>
            </a:endParaRPr>
          </a:p>
          <a:p>
            <a:pPr marL="457200" indent="-457200">
              <a:lnSpc>
                <a:spcPct val="150000"/>
              </a:lnSpc>
              <a:buAutoNum type="circleNumDbPlain" startAt="3"/>
            </a:pP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IoT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와 관련된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C#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의 주요 기능을 이해하고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 프로그램에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적용할 수 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+mj-ea"/>
            </a:endParaRPr>
          </a:p>
          <a:p>
            <a:pPr marL="457200" indent="-457200">
              <a:lnSpc>
                <a:spcPct val="150000"/>
              </a:lnSpc>
              <a:buAutoNum type="circleNumDbPlain" startAt="4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인터넷을 통해 실시간 센서 정보를 수집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표현하고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하드웨어를 제어하는 솔루션을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닷넷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 기술을 활용하여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/>
            </a:r>
            <a:b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</a:b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개발할 수 있다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+mj-ea"/>
              </a:rPr>
              <a:t>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45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archoi</dc:creator>
  <cp:lastModifiedBy>student</cp:lastModifiedBy>
  <cp:revision>50</cp:revision>
  <dcterms:created xsi:type="dcterms:W3CDTF">2016-03-04T05:02:34Z</dcterms:created>
  <dcterms:modified xsi:type="dcterms:W3CDTF">2017-06-27T00:58:46Z</dcterms:modified>
</cp:coreProperties>
</file>