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3D8-29B9-4F1C-B5FC-83F65D22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AEF4B-10F3-4A26-85DC-97FD46B71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7CA5-C3DC-48CE-9BB2-45323546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866D-99AE-487F-B73E-21D3147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9C55-8F17-4ECC-8A71-1F5EFEC7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F66F-90C0-443C-9874-C4DF381B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44A08-B436-4ABF-9E70-1515D1E85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AB47-FBF5-490C-A93C-3BDDCCE9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9C201-CE81-45B9-841B-C9D7EAD1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FDED9-45D5-4B46-A47D-B825D117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178A2-BC0B-43C2-A98D-1C8C533B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A3374-4F9B-4CC9-9BC7-B0698900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9155-9AA8-4B92-AE5B-48B31350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67B2-4F98-4168-98A7-F2C0D75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AF40-B256-460A-A0E1-FA1E47DE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CAF4-9219-4CC5-B4EA-BCA0EC8D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36D1-8A7F-489B-98A2-552B5937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F5AD-CABE-4C72-9DBF-EB58565A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B0B3-025D-4971-85F3-F59BD7FD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1084-7DC3-42CD-9185-BE2F16B8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FC69-FB8D-4950-999B-B219736D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B1D8E-00DC-4B1F-B12C-D4CDDE8C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5648-BE70-49F1-A37D-385967CD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1E6C-6536-465B-9741-44F8820C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AF82-F30F-45F5-AD3B-AEA90857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A358-4469-43BD-8267-F99B9F7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04E0-0C27-434F-BCDE-1531556DE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ECEA-24F1-4223-8A8B-A68DF9E2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8DFD4-2ADB-4CCB-BD73-754B94D0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CE3F7-F7D6-43D3-B4EB-9746C315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0737A-0F21-4180-8459-604096F8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CCC7-73D3-4881-A7B4-926EA5E2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4696-C2F0-4304-B236-FE67D976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63495-8B41-4E29-AAD5-9D554A05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44A31-40D2-4D32-AAD0-770C51C0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7ACE5-7DF1-4410-B68A-47ED980F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C4887-657C-47D9-8A1E-E2760FB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52DE3-8CEF-4524-B4F1-59E0BEE1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9DCCA-4E73-4584-8220-B43B53A9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2258-3753-4470-B23D-C8635B16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09BEB-AE50-4E6B-92B7-99DDAC26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3C417-B054-4947-B5BD-DAAA6665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2D881-57C3-4472-B709-688B4EEF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C41A3-8138-4B13-8D91-DB5CC63A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1C31E-7196-445B-9D7D-1592E39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DD6C6-A4C9-44F4-B0BC-A3F834A9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B87E-C29F-4785-B5DF-720C200D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280B-90AE-4B84-9831-02AF50D3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102B-5DB7-47A2-A862-F73B64DF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79CC-5DFB-4F3B-8ADA-5178C579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A0B18-BE34-4E68-AF91-F2E7522F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13D8-4219-4FC2-87B0-A6080540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4DF6-61C4-4E5A-897D-60D633C0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89F9B-F5AE-4190-9949-90AE2BEB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F3CF-8CE7-4151-824A-4CE05F91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ED39E-D03B-4DD8-8361-1919ABBF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6F68A-ED8E-4D11-AB1E-D75B2EEC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D2DE-41CA-43AC-8B51-78068B01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6A5F2-6CCC-499D-B755-52FD4F9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248AE-C439-4428-94B7-9D9A4CF4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A0C7-944F-4523-82A2-92C4C5669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5D4D-7B46-46DA-9028-35E7DBD4B19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8DEC-71CA-4038-9987-DDBE6B320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74BD-671C-4729-871B-350146E69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A3B4-98D2-4154-B955-A3C63A59B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ai.org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6CA-1799-464A-9F3A-8D6232352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DAD2A-FF31-4A31-A987-855C7A96B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3B1D4-8ECF-4337-ADF8-5DD661E7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" y="0"/>
            <a:ext cx="12167016" cy="51450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94EC86-EA1B-4FF3-B7AF-BAA00618B193}"/>
              </a:ext>
            </a:extLst>
          </p:cNvPr>
          <p:cNvSpPr/>
          <p:nvPr/>
        </p:nvSpPr>
        <p:spPr>
          <a:xfrm>
            <a:off x="476752" y="5145024"/>
            <a:ext cx="641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and 0 pixel array inputs (BMP format stores data “upside-down”)</a:t>
            </a:r>
          </a:p>
        </p:txBody>
      </p:sp>
    </p:spTree>
    <p:extLst>
      <p:ext uri="{BB962C8B-B14F-4D97-AF65-F5344CB8AC3E}">
        <p14:creationId xmlns:p14="http://schemas.microsoft.com/office/powerpoint/2010/main" val="315391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Implementation: </a:t>
            </a:r>
            <a:br>
              <a:rPr lang="en-US" dirty="0"/>
            </a:br>
            <a:r>
              <a:rPr lang="en-US" dirty="0"/>
              <a:t>Element Triage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194484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Page class member </a:t>
            </a:r>
            <a:r>
              <a:rPr lang="en-US" sz="2000" dirty="0" err="1"/>
              <a:t>EnumMeasures</a:t>
            </a:r>
            <a:r>
              <a:rPr lang="en-US" sz="2000" dirty="0"/>
              <a:t>() receives and analyzes the pixel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Iterates through array elements applying a straight line test to identify measure bars in the image.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 zero is encountered: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Checks that it is sufficiently distanced from the last bar (as a function of page width)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Iterates down the page checking for more zeroes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If the length &gt; the bar threshold a new measure is recorded for that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If the bottommost position is on a different horizontal plane a new line is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Bar threshold is initially a function of page height, but is superseded if a longer line is recorded</a:t>
            </a:r>
            <a:r>
              <a:rPr lang="en-US" sz="1600" dirty="0"/>
              <a:t>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591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Implementation: </a:t>
            </a:r>
            <a:br>
              <a:rPr lang="en-US" dirty="0"/>
            </a:br>
            <a:r>
              <a:rPr lang="en-US" dirty="0"/>
              <a:t>Element Triage cont.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194484" cy="4800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relevant data is stored in Page class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Line count, measure count per line, locations and vertical length of measures on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Page object is appended to a storage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EnumMeasures</a:t>
            </a:r>
            <a:r>
              <a:rPr lang="en-US" sz="2000" dirty="0"/>
              <a:t>() is called on the next pixel array</a:t>
            </a:r>
          </a:p>
        </p:txBody>
      </p:sp>
    </p:spTree>
    <p:extLst>
      <p:ext uri="{BB962C8B-B14F-4D97-AF65-F5344CB8AC3E}">
        <p14:creationId xmlns:p14="http://schemas.microsoft.com/office/powerpoint/2010/main" val="98529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dirty="0"/>
              <a:t>Scrolling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45920"/>
            <a:ext cx="9645332" cy="5096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Iterates through each line on each page sequentially.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each page: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Calculates ticks per page, the number of atomic scroll units needed to traverse the current page.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 tick is one scroll unit of WHEEL_DELTA/30  (small steps = seemingly continuous scroll)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 simple factor of page height, since the program controls for WHEEL_DELTA and the user scroll setting.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each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Averages the height difference between the current and previous line &amp; the current and next 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This result divided by the height of the page is the </a:t>
            </a:r>
            <a:r>
              <a:rPr lang="en-US" sz="1800" b="1" dirty="0"/>
              <a:t>Line Factor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Ticks per line = ( Line Factor ) x ( ticks per page 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1" dirty="0"/>
              <a:t>Answers the question: “For how much of the total scrolling done on this page should this line be in view”</a:t>
            </a:r>
          </a:p>
          <a:p>
            <a:pPr lvl="1"/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55927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dirty="0"/>
              <a:t>Scrolling cont.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45920"/>
            <a:ext cx="9645332" cy="50962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Calculates pace, in seconds/measure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Pace = ( 60 / tempo ) x ( beats per measure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each line: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Time to be spent on current line ( Line Pace ) = ( pace ) x ( number of measures on line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Seconds per Tick </a:t>
            </a:r>
            <a:r>
              <a:rPr lang="en-US" sz="1800" dirty="0"/>
              <a:t>= Line Pace / Ticks per 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For each tick: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A synchronous thread sleeps for the designated Seconds per Tick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A Windows API message executes a single tick of downward scrolling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Scroll speeds up if next row is further away, slows down if closer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Ticks per line is a function of Line Factor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Scroll speeds up if current row has fewer measures, slows down if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never “leftover” ticks; the end of play matches the end of scrolling.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923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5926772" cy="1217740"/>
          </a:xfrm>
        </p:spPr>
        <p:txBody>
          <a:bodyPr>
            <a:normAutofit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dirty="0"/>
              <a:t>User Interfacing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453847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receiving user input, the program opens the originally selected file in new, maximized Google Chrome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there an asynchronous key listener waits for the user to press ENTER before scrolling is commenced.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Scrolling can be terminated at any time by pressing ESC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Once scrolling ends or is terminated, the user is prompted to select 0, 1 or 2 where: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0 exits the application, after cleaning up temporary image files.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1 restarts the Scroller and asks for new inputs.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2 restarts the Scroller with the same inputs.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/>
              <a:t>Session information is passed back to the main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Results in smooth and, hopefully, intuitive operation.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For example: a user can restart playing a piece in just three key presses (ESC -&gt; 2 -&gt; ENTER -&gt; ENTER)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2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1640"/>
            <a:ext cx="7840916" cy="47823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MusicScroller</a:t>
            </a:r>
            <a:r>
              <a:rPr lang="en-US" sz="2000" dirty="0"/>
              <a:t> was tested against 3 downloaded sheet music PDFs it had never seen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selection was limited based on the following characteristics: apparently computer-generated, stave count cannot decrease, bars must be continuous.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179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8604E5-B768-4A23-88EA-BD927669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8" y="0"/>
            <a:ext cx="3804803" cy="515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F7187-538F-47F1-80EE-0DBF9E89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1" y="-10866"/>
            <a:ext cx="4020738" cy="5167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A672C-BBEC-4B6D-876D-19C0CCD0F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639" y="0"/>
            <a:ext cx="3992559" cy="515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EA0F8E-E478-477A-97D0-F3723AD1752B}"/>
              </a:ext>
            </a:extLst>
          </p:cNvPr>
          <p:cNvSpPr/>
          <p:nvPr/>
        </p:nvSpPr>
        <p:spPr>
          <a:xfrm>
            <a:off x="348098" y="5156200"/>
            <a:ext cx="4837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first page of test files A, B, and C,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83566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1640"/>
            <a:ext cx="7840916" cy="47823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the scroller ran each file, outputting the saved line measure count and locations.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620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1640"/>
            <a:ext cx="2622740" cy="47823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MusicScroller</a:t>
            </a:r>
            <a:r>
              <a:rPr lang="en-US" sz="2000" dirty="0"/>
              <a:t> correctly located the measures in for each file.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77413-535F-422A-940E-02AC3548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55" y="0"/>
            <a:ext cx="838200" cy="5876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F55158-FF5D-40FB-A245-D5DF6471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926" y="0"/>
            <a:ext cx="96169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0BC394-0200-4F81-95B4-04591421696A}"/>
              </a:ext>
            </a:extLst>
          </p:cNvPr>
          <p:cNvSpPr/>
          <p:nvPr/>
        </p:nvSpPr>
        <p:spPr>
          <a:xfrm>
            <a:off x="857759" y="6250416"/>
            <a:ext cx="326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heights and measure counts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DFC80-D21C-4679-B79C-9D81CA50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45" y="0"/>
            <a:ext cx="75593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CEAE1-BDBB-45B1-8D77-FFB19D416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55" y="5647998"/>
            <a:ext cx="838200" cy="19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F99ADF-387E-49BA-A8DD-6583F1DC855C}"/>
              </a:ext>
            </a:extLst>
          </p:cNvPr>
          <p:cNvSpPr/>
          <p:nvPr/>
        </p:nvSpPr>
        <p:spPr>
          <a:xfrm>
            <a:off x="4125588" y="31235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763B1-8E36-4452-9475-912C367889B8}"/>
              </a:ext>
            </a:extLst>
          </p:cNvPr>
          <p:cNvSpPr/>
          <p:nvPr/>
        </p:nvSpPr>
        <p:spPr>
          <a:xfrm>
            <a:off x="6143387" y="312356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5BC26-F2D6-401A-BBAF-144529598C6A}"/>
              </a:ext>
            </a:extLst>
          </p:cNvPr>
          <p:cNvSpPr/>
          <p:nvPr/>
        </p:nvSpPr>
        <p:spPr>
          <a:xfrm>
            <a:off x="8204312" y="312356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1206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2DBCC-884B-46C1-A334-D3DAA0522E33}"/>
              </a:ext>
            </a:extLst>
          </p:cNvPr>
          <p:cNvSpPr/>
          <p:nvPr/>
        </p:nvSpPr>
        <p:spPr>
          <a:xfrm>
            <a:off x="853440" y="752779"/>
            <a:ext cx="95463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MusicScroller</a:t>
            </a:r>
            <a:r>
              <a:rPr lang="en-US" sz="4400" dirty="0"/>
              <a:t>:</a:t>
            </a:r>
          </a:p>
          <a:p>
            <a:r>
              <a:rPr lang="en-US" sz="4400" dirty="0"/>
              <a:t>Automating the Traversal </a:t>
            </a:r>
          </a:p>
          <a:p>
            <a:r>
              <a:rPr lang="en-US" sz="4400" dirty="0"/>
              <a:t>of a Digital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F54E6-F1B5-4B0D-A05D-E749C1DB62F8}"/>
              </a:ext>
            </a:extLst>
          </p:cNvPr>
          <p:cNvSpPr/>
          <p:nvPr/>
        </p:nvSpPr>
        <p:spPr>
          <a:xfrm>
            <a:off x="853440" y="6280142"/>
            <a:ext cx="1826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3B627B"/>
                </a:solidFill>
                <a:latin typeface="Georgia" panose="02040502050405020303" pitchFamily="18" charset="0"/>
              </a:rPr>
              <a:t>Bryan Hutto</a:t>
            </a:r>
          </a:p>
        </p:txBody>
      </p:sp>
    </p:spTree>
    <p:extLst>
      <p:ext uri="{BB962C8B-B14F-4D97-AF65-F5344CB8AC3E}">
        <p14:creationId xmlns:p14="http://schemas.microsoft.com/office/powerpoint/2010/main" val="315007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96393FB-E953-412F-8D4D-0860CD87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1640"/>
            <a:ext cx="7681912" cy="241046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the scroller ran the test files at 80, 100 and 140 bpm tempos.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browser metronome kept the tempo while I counted out the beats per measure.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current position of play left the screen, </a:t>
            </a:r>
            <a:r>
              <a:rPr lang="en-US" sz="2000" dirty="0" err="1"/>
              <a:t>MusicScroller</a:t>
            </a:r>
            <a:r>
              <a:rPr lang="en-US" sz="2000" dirty="0"/>
              <a:t> would receive a mark for that piece.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current position left the screen and did not return, </a:t>
            </a:r>
            <a:r>
              <a:rPr lang="en-US" sz="2000" dirty="0" err="1"/>
              <a:t>MusicScroller</a:t>
            </a:r>
            <a:r>
              <a:rPr lang="en-US" sz="2000" dirty="0"/>
              <a:t> would have become out of sync with the music, resulting in failure.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812E6-2BCD-49DA-87B1-2EE76C07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4668"/>
            <a:ext cx="12192000" cy="28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600C8-CAB8-4FB7-A49A-CF11CFBC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902200"/>
            <a:ext cx="11088728" cy="19558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96393FB-E953-412F-8D4D-0860CD87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91640"/>
            <a:ext cx="7681912" cy="24104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test files B and C the scroller kept pace with the metronome for the entire piece.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test file A, the current measure of play left the screen on 3 occasions.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Each of these occurred at a page break, where test file A had a larger than usual distance between lines.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CC510-7999-453E-8635-7B81877E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55" y="3848100"/>
            <a:ext cx="6347546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163489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551931-196A-47B9-A137-E5920D1E4520}"/>
              </a:ext>
            </a:extLst>
          </p:cNvPr>
          <p:cNvSpPr/>
          <p:nvPr/>
        </p:nvSpPr>
        <p:spPr>
          <a:xfrm>
            <a:off x="3751248" y="3207758"/>
            <a:ext cx="5192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*Demo Removed Due to </a:t>
            </a:r>
            <a:r>
              <a:rPr lang="en-US" dirty="0" err="1"/>
              <a:t>Github</a:t>
            </a:r>
            <a:r>
              <a:rPr lang="en-US" dirty="0"/>
              <a:t> File </a:t>
            </a:r>
            <a:r>
              <a:rPr lang="en-US"/>
              <a:t>Size Constraints*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Jump function to quickly skip over large sections of nothing.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Expand capability to handle scans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Diagonal line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Tolerance for missing/anomalistic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Auditory feedback scrolling.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Refactor for a wide array of platforms.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Android, iOS, </a:t>
            </a:r>
            <a:r>
              <a:rPr lang="en-US" sz="1800" dirty="0" err="1"/>
              <a:t>etc</a:t>
            </a:r>
            <a:r>
              <a:rPr lang="en-US" sz="18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Explore new solutions.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27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need for a scrolling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Background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How music is 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How scrolling is achieved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Image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Image analysis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Scroll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Element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Scroll quality</a:t>
            </a:r>
          </a:p>
        </p:txBody>
      </p:sp>
    </p:spTree>
    <p:extLst>
      <p:ext uri="{BB962C8B-B14F-4D97-AF65-F5344CB8AC3E}">
        <p14:creationId xmlns:p14="http://schemas.microsoft.com/office/powerpoint/2010/main" val="254464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C725-CFE3-40F3-A846-FFA4AF7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5C9D-F850-4B71-8C04-7B62E384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768012" cy="3811588"/>
          </a:xfrm>
        </p:spPr>
        <p:txBody>
          <a:bodyPr/>
          <a:lstStyle/>
          <a:p>
            <a:r>
              <a:rPr lang="en-US" dirty="0"/>
              <a:t>[1] 	Stephanie </a:t>
            </a:r>
            <a:r>
              <a:rPr lang="en-US" dirty="0" err="1"/>
              <a:t>Rosemann</a:t>
            </a:r>
            <a:r>
              <a:rPr lang="en-US" dirty="0"/>
              <a:t>, </a:t>
            </a:r>
            <a:r>
              <a:rPr lang="en-US" dirty="0" err="1"/>
              <a:t>Eckart</a:t>
            </a:r>
            <a:r>
              <a:rPr lang="en-US" dirty="0"/>
              <a:t> </a:t>
            </a:r>
            <a:r>
              <a:rPr lang="en-US" dirty="0" err="1"/>
              <a:t>Altenmüller</a:t>
            </a:r>
            <a:r>
              <a:rPr lang="en-US" dirty="0"/>
              <a:t>, and Manfred </a:t>
            </a:r>
            <a:r>
              <a:rPr lang="en-US" dirty="0" err="1"/>
              <a:t>Fahle</a:t>
            </a:r>
            <a:r>
              <a:rPr lang="en-US" dirty="0"/>
              <a:t>. 2016. The art of sight-reading: Influence of practice, 	playing tempo, complexity and cognitive skills on the eye–hand span in pianists. Psychology of Music 44, 4 (2016), 	658–673. DOI=http://dx.doi.org/10.1177/0305735615585398</a:t>
            </a:r>
          </a:p>
          <a:p>
            <a:r>
              <a:rPr lang="en-US" dirty="0"/>
              <a:t>[2]	Philip Quinn, Andy Cockburn, </a:t>
            </a:r>
            <a:r>
              <a:rPr lang="en-US" dirty="0" err="1"/>
              <a:t>Géry</a:t>
            </a:r>
            <a:r>
              <a:rPr lang="en-US" dirty="0"/>
              <a:t> </a:t>
            </a:r>
            <a:r>
              <a:rPr lang="en-US" dirty="0" err="1"/>
              <a:t>Casiez</a:t>
            </a:r>
            <a:r>
              <a:rPr lang="en-US" dirty="0"/>
              <a:t>, Nicolas Roussel, and Carl </a:t>
            </a:r>
            <a:r>
              <a:rPr lang="en-US" dirty="0" err="1"/>
              <a:t>Gutwin</a:t>
            </a:r>
            <a:r>
              <a:rPr lang="en-US" dirty="0"/>
              <a:t>. 2012. Exposing and understanding 	scrolling transfer functions. In </a:t>
            </a:r>
            <a:r>
              <a:rPr lang="en-US" i="1" dirty="0"/>
              <a:t>Proceedings of the 25th annual ACM symposium on User interface software and 	technology</a:t>
            </a:r>
            <a:r>
              <a:rPr lang="en-US" dirty="0"/>
              <a:t> (UIST '12). ACM, New York, NY, USA, 341-350. DOI: </a:t>
            </a:r>
          </a:p>
          <a:p>
            <a:r>
              <a:rPr lang="en-US" dirty="0"/>
              <a:t>[3]	Andrew Wallace, Joshua Savage, and Andy Cockburn. 2004. Rapid visual flow: how fast is too fast?. In </a:t>
            </a:r>
            <a:r>
              <a:rPr lang="en-US" i="1" dirty="0"/>
              <a:t>Proceedings of 	the fifth conference on Australasian user interface - Volume 28</a:t>
            </a:r>
            <a:r>
              <a:rPr lang="en-US" dirty="0"/>
              <a:t> (AUIC '04), A. Cockburn (Ed.), Vol. 28. Australian 	Computer Society, Inc., Darlinghurst, Australia, Australia, 117-122.</a:t>
            </a:r>
          </a:p>
          <a:p>
            <a:r>
              <a:rPr lang="en-US" dirty="0"/>
              <a:t>[4]	Paul </a:t>
            </a:r>
            <a:r>
              <a:rPr lang="en-US" dirty="0" err="1"/>
              <a:t>Taele</a:t>
            </a:r>
            <a:r>
              <a:rPr lang="en-US" dirty="0"/>
              <a:t>, Laura Barreto, and Tracy Hammond. 2015. </a:t>
            </a:r>
            <a:r>
              <a:rPr lang="en-US" dirty="0" err="1"/>
              <a:t>Maestoso</a:t>
            </a:r>
            <a:r>
              <a:rPr lang="en-US" dirty="0"/>
              <a:t>: An Intelligent Educational Sketching Tool for 	Learning Music Theory. </a:t>
            </a:r>
            <a:r>
              <a:rPr lang="en-US" i="1" dirty="0"/>
              <a:t>In Proceedings of the Twenty-Seventh Conference on Innovative Applications of Artificial 	Intelligence</a:t>
            </a:r>
            <a:r>
              <a:rPr lang="en-US" dirty="0"/>
              <a:t>. Association for the Advancement of Artificial In Conference on Innovative the Network (</a:t>
            </a:r>
            <a:r>
              <a:rPr lang="en-US" u="sng" dirty="0">
                <a:hlinkClick r:id="rId2"/>
              </a:rPr>
              <a:t>www.aaai.org</a:t>
            </a:r>
            <a:r>
              <a:rPr lang="en-US" dirty="0"/>
              <a:t>). 	Retrieved June 17, 2017 from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A Musician’s Predicament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Public domain compositions and original arrangements are easily accessible over the internet.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Digital sheet music falls short in usability.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Page turning.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Musicians should be able to sight read any piece in their library, hands-free.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Scrolling is a replacement for the page 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MusicScroller</a:t>
            </a:r>
            <a:r>
              <a:rPr lang="en-US" sz="2000" dirty="0"/>
              <a:t> is proposed as a template for a light-weight solution to this problem.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73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08500" cy="4672584"/>
          </a:xfrm>
        </p:spPr>
        <p:txBody>
          <a:bodyPr>
            <a:normAutofit/>
          </a:bodyPr>
          <a:lstStyle/>
          <a:p>
            <a:r>
              <a:rPr lang="en-US" sz="2000" dirty="0"/>
              <a:t>How sheet music is read: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Music is played at a deterministic speed, as a function of the tempo and the time signature.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basic unit of this speed is the measure, denoted by a bar music notation.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Musician’s visual focus travels forward and back across the eye-hand span. 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EHS is the difference between where the sight-reader is looking and what notes they are currently playing.</a:t>
            </a:r>
          </a:p>
          <a:p>
            <a:r>
              <a:rPr lang="en-US" sz="2000" dirty="0"/>
              <a:t>How scrolling is implemented: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Messages can execute scrolling independent of device interaction.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distance scrolled is a function of WHEEL_DELTA and the user setting determined SPI_GETWHEELSCROLLLINES [2]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WHEEL_DELTA is the basic unit of a scroll, but is set to 120, allowing smaller increments if the target application supports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Smaller increments of scrolling translates to less motion blue, resulting in better readability. [3]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68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5416"/>
            <a:ext cx="10608500" cy="4672584"/>
          </a:xfrm>
        </p:spPr>
        <p:txBody>
          <a:bodyPr>
            <a:normAutofit/>
          </a:bodyPr>
          <a:lstStyle/>
          <a:p>
            <a:r>
              <a:rPr lang="en-US" sz="2000" dirty="0" err="1"/>
              <a:t>Taele</a:t>
            </a:r>
            <a:r>
              <a:rPr lang="en-US" sz="2000" dirty="0"/>
              <a:t>, Barreto, and Hammond [4] built an education tool that could analyze a user’s sketch and identify articles of music notation.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Utilized straight line tests to register simple geometric shapes, as a function of page width.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only article necessary for computing speed is the bar.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93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Targets and Dependencies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MusicScroller</a:t>
            </a:r>
            <a:r>
              <a:rPr lang="en-US" sz="2000" dirty="0"/>
              <a:t> application is intended for use on PDFs.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Most common format, other image types also supported.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Intend for computer-generated sheet music (as opposed to scans)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Built to run on Windows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Google Chrome to render and scroll through the document.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Ubiquity, scroll resolution.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Requires Image </a:t>
            </a:r>
            <a:r>
              <a:rPr lang="en-US" sz="2000" dirty="0" err="1"/>
              <a:t>Magick</a:t>
            </a:r>
            <a:r>
              <a:rPr lang="en-US" sz="2000" dirty="0"/>
              <a:t> to be installed on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068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Must correctly identify measures on a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Must translate these positions into a scroll speed consistent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Their locations relative to page dimensions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speed as determined by the tempo and time signature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presumed EHS of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Avoiding jumps and motion blur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Must provide an intuitive mode of operation and termination.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User should not need technical knowledge to use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Operation must not interrupt play, nor discourage </a:t>
            </a:r>
            <a:r>
              <a:rPr lang="en-US" sz="1800" dirty="0" err="1"/>
              <a:t>replayability</a:t>
            </a:r>
            <a:r>
              <a:rPr lang="en-US" sz="18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858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8BDAF-EB41-4E5F-A006-14FB496F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55" y="2852928"/>
            <a:ext cx="5295409" cy="40050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 err="1"/>
              <a:t>Magick</a:t>
            </a:r>
            <a:r>
              <a:rPr lang="en-US" dirty="0"/>
              <a:t>++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840916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MusicScroller</a:t>
            </a:r>
            <a:r>
              <a:rPr lang="en-US" sz="2000" dirty="0"/>
              <a:t> uses the Image </a:t>
            </a:r>
            <a:r>
              <a:rPr lang="en-US" sz="2000" dirty="0" err="1"/>
              <a:t>Magick</a:t>
            </a:r>
            <a:r>
              <a:rPr lang="en-US" sz="2000" dirty="0"/>
              <a:t> library (via the </a:t>
            </a:r>
            <a:r>
              <a:rPr lang="en-US" sz="2000" dirty="0" err="1"/>
              <a:t>Magick</a:t>
            </a:r>
            <a:r>
              <a:rPr lang="en-US" sz="2000" dirty="0"/>
              <a:t>++ API)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Image </a:t>
            </a:r>
            <a:r>
              <a:rPr lang="en-US" sz="1800" dirty="0" err="1"/>
              <a:t>Magick</a:t>
            </a:r>
            <a:r>
              <a:rPr lang="en-US" sz="1800" dirty="0"/>
              <a:t> provides a wide range of image processing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Image </a:t>
            </a:r>
            <a:r>
              <a:rPr lang="en-US" sz="2000" dirty="0" err="1"/>
              <a:t>Magick</a:t>
            </a:r>
            <a:r>
              <a:rPr lang="en-US" sz="2000" dirty="0"/>
              <a:t>, along with its dependency: </a:t>
            </a:r>
            <a:r>
              <a:rPr lang="en-US" sz="2000" dirty="0" err="1"/>
              <a:t>Ghostscript</a:t>
            </a:r>
            <a:r>
              <a:rPr lang="en-US" sz="2000" dirty="0"/>
              <a:t>, allow for efficient conversion of PDF files, and others, to a prescribed format.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9C79B6-B022-4ED2-A45C-724D77EB2164}"/>
              </a:ext>
            </a:extLst>
          </p:cNvPr>
          <p:cNvSpPr/>
          <p:nvPr/>
        </p:nvSpPr>
        <p:spPr>
          <a:xfrm>
            <a:off x="4511040" y="639629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https://www.southampton.ac.uk/~fangohr/computing/imagemagick.html</a:t>
            </a:r>
          </a:p>
        </p:txBody>
      </p:sp>
    </p:spTree>
    <p:extLst>
      <p:ext uri="{BB962C8B-B14F-4D97-AF65-F5344CB8AC3E}">
        <p14:creationId xmlns:p14="http://schemas.microsoft.com/office/powerpoint/2010/main" val="415507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59C547-193B-41F3-A1C7-F54569EB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2356"/>
            <a:ext cx="4670996" cy="1217740"/>
          </a:xfrm>
        </p:spPr>
        <p:txBody>
          <a:bodyPr/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dirty="0"/>
              <a:t>Image 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A1378-FAD1-4FFA-8A1B-ECD00408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5752"/>
            <a:ext cx="8535860" cy="50322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Main method calls the handler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Prompts user for tempo and time signature values in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Presents user with a File Dialog window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Magick</a:t>
            </a:r>
            <a:r>
              <a:rPr lang="en-US" sz="2000" dirty="0"/>
              <a:t>++ library objects/methods are used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Open the selected file, as a list of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Convert the images to Windows Bitmap (BMP) files, with 24 bit depth, and the alpha channel stripped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Save them temporarily into a project folder, with sequential identifiers in the file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resultant BMP files are read into a pixel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Height, Width and Offset are retrieved from the header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For loops iterate through each pixel, populate pixel array with 1s and 0s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Pixel array passed to Page class constructor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05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1541</Words>
  <Application>Microsoft Office PowerPoint</Application>
  <PresentationFormat>Widescreen</PresentationFormat>
  <Paragraphs>161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A Musician’s Predicament </vt:lpstr>
      <vt:lpstr>Background</vt:lpstr>
      <vt:lpstr>Prior Work</vt:lpstr>
      <vt:lpstr>Targets and Dependencies </vt:lpstr>
      <vt:lpstr>Requirements </vt:lpstr>
      <vt:lpstr>Magick++ </vt:lpstr>
      <vt:lpstr>Implementation: Image Processing</vt:lpstr>
      <vt:lpstr>PowerPoint Presentation</vt:lpstr>
      <vt:lpstr>Implementation:  Element Triage</vt:lpstr>
      <vt:lpstr>Implementation:  Element Triage cont.</vt:lpstr>
      <vt:lpstr>Implementation: Scrolling</vt:lpstr>
      <vt:lpstr>Implementation: Scrolling cont.</vt:lpstr>
      <vt:lpstr>Implementation: User Interfacing</vt:lpstr>
      <vt:lpstr>Results</vt:lpstr>
      <vt:lpstr>PowerPoint Presentation</vt:lpstr>
      <vt:lpstr>Results</vt:lpstr>
      <vt:lpstr>Results</vt:lpstr>
      <vt:lpstr>Results</vt:lpstr>
      <vt:lpstr>Results</vt:lpstr>
      <vt:lpstr>Demonstration…</vt:lpstr>
      <vt:lpstr>PowerPoint Presentation</vt:lpstr>
      <vt:lpstr>Future Work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Hutto (BSHUTT6946)</dc:creator>
  <cp:lastModifiedBy>Bryan Hutto (BSHUTT6946)</cp:lastModifiedBy>
  <cp:revision>2</cp:revision>
  <dcterms:created xsi:type="dcterms:W3CDTF">2017-12-18T18:00:45Z</dcterms:created>
  <dcterms:modified xsi:type="dcterms:W3CDTF">2017-12-18T18:02:09Z</dcterms:modified>
</cp:coreProperties>
</file>