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5" r:id="rId5"/>
    <p:sldId id="260" r:id="rId6"/>
    <p:sldId id="267" r:id="rId7"/>
    <p:sldId id="269" r:id="rId8"/>
    <p:sldId id="268" r:id="rId9"/>
    <p:sldId id="275" r:id="rId10"/>
    <p:sldId id="270" r:id="rId11"/>
    <p:sldId id="279" r:id="rId12"/>
    <p:sldId id="276" r:id="rId13"/>
    <p:sldId id="277" r:id="rId14"/>
    <p:sldId id="280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73C2A-F1C4-FD92-209B-2F22302CB224}" v="593" dt="2022-12-19T22:14:07.477"/>
    <p1510:client id="{29EF4666-44B2-C97E-5736-6CB5684D901C}" v="284" dt="2023-02-16T22:00:02.104"/>
    <p1510:client id="{4BEFCDBC-D8A2-3412-7ABC-2180DF3D9BA0}" v="1198" dt="2023-02-16T19:23:56.682"/>
    <p1510:client id="{613B2FE7-3B3D-0F31-599B-E4EA9DC6C4CF}" v="291" dt="2023-02-13T22:15:01.518"/>
    <p1510:client id="{645F4B27-23E5-EDFE-BDBF-66A3B533D952}" v="49" dt="2022-12-18T21:54:37.387"/>
    <p1510:client id="{79D5DBE9-1D80-92BB-8856-49C7F9185679}" v="26" dt="2023-02-16T20:38:44.467"/>
    <p1510:client id="{9DA63FF2-6E58-48CE-8B4E-8443F7C2988D}" v="178" dt="2022-12-12T14:34:17.983"/>
    <p1510:client id="{EDB23309-E508-4AD7-F89B-D5EBBFDAEE22}" v="6" dt="2023-02-16T22:02:18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18:09:49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8734 10858 16383 0 0,'-14'-9'0'0'0,"-27"-20"0"0"0,-38-24 0 0 0,-34-25 0 0 0,-23-12 0 0 0,-21-8 0 0 0,-16-2 0 0 0,-7 8 0 0 0,3 15 0 0 0,5 20 0 0 0,7 21 0 0 0,15 15 0 0 0,10 12 0 0 0,12 17 0 0 0,5 24 0 0 0,3 15 0 0 0,11 14 0 0 0,6 9 0 0 0,6 16 0 0 0,6 6 0 0 0,3 0 0 0 0,3 3 0 0 0,8-1 0 0 0,8 9 0 0 0,3 6 0 0 0,7 1 0 0 0,9-3 0 0 0,6-4 0 0 0,11-1 0 0 0,7-4 0 0 0,9-10 0 0 0,6-2 0 0 0,5-3 0 0 0,5-6 0 0 0,1 1 0 0 0,1 1 0 0 0,8 1 0 0 0,5-5 0 0 0,9-2 0 0 0,2 5 0 0 0,6 6 0 0 0,3 3 0 0 0,8 9 0 0 0,7 10 0 0 0,13 13 0 0 0,10 5 0 0 0,7 8 0 0 0,12 3 0 0 0,9 6 0 0 0,0-3 0 0 0,6-4 0 0 0,6-1 0 0 0,2-11 0 0 0,6-3 0 0 0,12-5 0 0 0,8-12 0 0 0,6-11 0 0 0,10-11 0 0 0,3-15 0 0 0,4-10 0 0 0,6-10 0 0 0,6-12 0 0 0,10-12 0 0 0,9-19 0 0 0,0-13 0 0 0,-1-15 0 0 0,-8-15 0 0 0,-7-11 0 0 0,-16-13 0 0 0,-17-14 0 0 0,-12-15 0 0 0,-18-19 0 0 0,-18-21 0 0 0,-22-28 0 0 0,-23-31 0 0 0,-21-18 0 0 0,-26-22 0 0 0,-29-25 0 0 0,-35-12 0 0 0,-25-2 0 0 0,-16-2 0 0 0,-21 5 0 0 0,-13 4 0 0 0,-18 7 0 0 0,-10 20 0 0 0,0 25 0 0 0,3 30 0 0 0,7 29 0 0 0,4 35 0 0 0,3 30 0 0 0,0 30 0 0 0,0 25 0 0 0,7 18 0 0 0,2 16 0 0 0,-1 13 0 0 0,1 22 0 0 0,2 18 0 0 0,3 18 0 0 0,13 15 0 0 0,8 19 0 0 0,12 14 0 0 0,16 9 0 0 0,15 1 0 0 0,15-4 0 0 0,16-24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18:09:49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26995 6777 16383 0 0,'-10'-10'0'0'0,"-24"-13"0"0"0,-20-18 0 0 0,-26-22 0 0 0,-20-10 0 0 0,-3-3 0 0 0,1 7 0 0 0,4 10 0 0 0,-3 10 0 0 0,2 8 0 0 0,7 6 0 0 0,5 5 0 0 0,-4 6 0 0 0,-5 8 0 0 0,-2 2 0 0 0,-5 3 0 0 0,-9 3 0 0 0,-5 3 0 0 0,-9 3 0 0 0,-12 11 0 0 0,-8 10 0 0 0,-9 16 0 0 0,-3 12 0 0 0,0 8 0 0 0,2 10 0 0 0,3 14 0 0 0,7 13 0 0 0,3 16 0 0 0,7 0 0 0 0,10 2 0 0 0,18 1 0 0 0,21 3 0 0 0,16 1 0 0 0,20-3 0 0 0,19-2 0 0 0,15-8 0 0 0,9-8 0 0 0,8-4 0 0 0,2-12 0 0 0,7-5 0 0 0,1-5 0 0 0,10 2 0 0 0,15-7 0 0 0,13 1 0 0 0,8 0 0 0 0,9 4 0 0 0,9 5 0 0 0,1 6 0 0 0,4-2 0 0 0,3-2 0 0 0,7-6 0 0 0,4-3 0 0 0,6-3 0 0 0,6-8 0 0 0,11-8 0 0 0,19-12 0 0 0,23-11 0 0 0,20-11 0 0 0,28-7 0 0 0,15-15 0 0 0,15-20 0 0 0,-8-16 0 0 0,-2-20 0 0 0,4-19 0 0 0,0-10 0 0 0,-11-9 0 0 0,-2-13 0 0 0,-18 0 0 0 0,-22 3 0 0 0,-18-3 0 0 0,-14 3 0 0 0,-13 5 0 0 0,-8-4 0 0 0,-16 8 0 0 0,-21 6 0 0 0,-20 4 0 0 0,-17 4 0 0 0,-11-3 0 0 0,-13 0 0 0 0,-16-6 0 0 0,-14-4 0 0 0,-12 4 0 0 0,-18-1 0 0 0,-8 7 0 0 0,-2 5 0 0 0,-9 6 0 0 0,-5 8 0 0 0,-7 6 0 0 0,-9 5 0 0 0,0 7 0 0 0,-9 10 0 0 0,0 11 0 0 0,-5 13 0 0 0,1 14 0 0 0,6 14 0 0 0,7 11 0 0 0,16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18:09:49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1852 3434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customXml" Target="../ink/ink2.xml"/><Relationship Id="rId4" Type="http://schemas.openxmlformats.org/officeDocument/2006/relationships/image" Target="../media/image16.jpe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6sWVJu5d5OlZAxKAcg1d9bGqOrrriXn?usp=sha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Courier New"/>
                <a:cs typeface="Calibri Light"/>
              </a:rPr>
              <a:t>Food 101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Courier New"/>
                <a:cs typeface="Calibri"/>
              </a:rPr>
              <a:t>Michał Mróz, Magdalena </a:t>
            </a:r>
            <a:r>
              <a:rPr lang="pl-PL" dirty="0" err="1">
                <a:latin typeface="Courier New"/>
                <a:cs typeface="Calibri"/>
              </a:rPr>
              <a:t>Słonińska</a:t>
            </a:r>
            <a:endParaRPr lang="pl-PL" dirty="0">
              <a:latin typeface="Courier New"/>
              <a:cs typeface="Calibri"/>
            </a:endParaRPr>
          </a:p>
          <a:p>
            <a:r>
              <a:rPr lang="pl-PL" dirty="0">
                <a:latin typeface="Courier New"/>
                <a:cs typeface="Calibri"/>
              </a:rPr>
              <a:t>(The </a:t>
            </a:r>
            <a:r>
              <a:rPr lang="pl-PL" dirty="0" err="1">
                <a:latin typeface="Courier New"/>
                <a:cs typeface="Calibri"/>
              </a:rPr>
              <a:t>Beautiful</a:t>
            </a:r>
            <a:r>
              <a:rPr lang="pl-PL" dirty="0">
                <a:latin typeface="Courier New"/>
                <a:cs typeface="Calibri"/>
              </a:rPr>
              <a:t> </a:t>
            </a:r>
            <a:r>
              <a:rPr lang="pl-PL" dirty="0" err="1">
                <a:latin typeface="Courier New"/>
                <a:cs typeface="Calibri"/>
              </a:rPr>
              <a:t>Ducklings</a:t>
            </a:r>
            <a:r>
              <a:rPr lang="pl-PL" dirty="0">
                <a:latin typeface="Courier New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387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B4462-3E59-3F08-7035-5E3343B3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>
                <a:latin typeface="Courier New"/>
                <a:cs typeface="Courier New"/>
              </a:rPr>
              <a:t>Image </a:t>
            </a:r>
            <a:r>
              <a:rPr lang="pl-PL" u="sng" dirty="0" err="1">
                <a:latin typeface="Courier New"/>
                <a:cs typeface="Courier New"/>
              </a:rPr>
              <a:t>processing</a:t>
            </a:r>
            <a:r>
              <a:rPr lang="pl-PL" u="sng" dirty="0">
                <a:latin typeface="Courier New"/>
                <a:cs typeface="Courier New"/>
              </a:rPr>
              <a:t> for </a:t>
            </a:r>
            <a:r>
              <a:rPr lang="pl-PL" u="sng" dirty="0" err="1">
                <a:latin typeface="Courier New"/>
                <a:cs typeface="Courier New"/>
              </a:rPr>
              <a:t>dummies</a:t>
            </a:r>
            <a:endParaRPr lang="pl-PL" u="sng" dirty="0">
              <a:latin typeface="Courier New"/>
              <a:cs typeface="Courier New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275095-707A-8D74-81ED-BEBB7680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96" y="1758549"/>
            <a:ext cx="1782860" cy="1457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Courier New"/>
                <a:cs typeface="Courier New"/>
              </a:rPr>
              <a:t>Create</a:t>
            </a:r>
            <a:r>
              <a:rPr lang="pl-PL" dirty="0">
                <a:latin typeface="Courier New"/>
                <a:cs typeface="Courier New"/>
              </a:rPr>
              <a:t> image </a:t>
            </a:r>
            <a:r>
              <a:rPr lang="pl-PL" dirty="0" err="1">
                <a:latin typeface="Courier New"/>
                <a:cs typeface="Courier New"/>
              </a:rPr>
              <a:t>vector</a:t>
            </a:r>
            <a:endParaRPr lang="pl-PL" dirty="0" err="1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CCE502-E6D8-03F6-45E1-268EC5E5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80000" flipH="1" flipV="1">
            <a:off x="3522055" y="4791277"/>
            <a:ext cx="2413941" cy="1814392"/>
          </a:xfrm>
          <a:prstGeom prst="rect">
            <a:avLst/>
          </a:prstGeom>
        </p:spPr>
      </p:pic>
      <p:pic>
        <p:nvPicPr>
          <p:cNvPr id="7" name="Obraz 6" descr="Obraz zawierający nocne niebo&#10;&#10;Opis wygenerowany automatycznie">
            <a:extLst>
              <a:ext uri="{FF2B5EF4-FFF2-40B4-BE49-F238E27FC236}">
                <a16:creationId xmlns:a16="http://schemas.microsoft.com/office/drawing/2014/main" id="{BE4D07E6-EAA2-1E2F-2B93-3FFF5E8F0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60000" flipH="1">
            <a:off x="7930897" y="2080637"/>
            <a:ext cx="1680163" cy="1535417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EF73EFB3-6EAA-D1FD-17A9-842F914A5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02" y="1802982"/>
            <a:ext cx="1450544" cy="367477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B4FCFA7-D2AA-A6BA-FD8C-146E28481DBB}"/>
              </a:ext>
            </a:extLst>
          </p:cNvPr>
          <p:cNvSpPr txBox="1"/>
          <p:nvPr/>
        </p:nvSpPr>
        <p:spPr>
          <a:xfrm>
            <a:off x="2383486" y="4086211"/>
            <a:ext cx="20767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dirty="0" err="1">
                <a:latin typeface="Courier New"/>
                <a:cs typeface="Calibri"/>
              </a:rPr>
              <a:t>Download</a:t>
            </a:r>
          </a:p>
          <a:p>
            <a:pPr algn="ctr"/>
            <a:r>
              <a:rPr lang="pl-PL" sz="2800" dirty="0" err="1">
                <a:latin typeface="Courier New"/>
                <a:cs typeface="Calibri"/>
              </a:rPr>
              <a:t>Kaggle</a:t>
            </a:r>
            <a:r>
              <a:rPr lang="pl-PL" sz="2800" dirty="0">
                <a:latin typeface="Courier New"/>
                <a:cs typeface="Calibri"/>
              </a:rPr>
              <a:t> </a:t>
            </a:r>
            <a:r>
              <a:rPr lang="pl-PL" sz="2800" dirty="0" err="1">
                <a:latin typeface="Courier New"/>
                <a:cs typeface="Calibri"/>
              </a:rPr>
              <a:t>dataset</a:t>
            </a:r>
            <a:endParaRPr lang="pl-PL" sz="2800">
              <a:cs typeface="Calibri"/>
            </a:endParaRP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70B8A79C-3F3F-57A1-CE69-E3C2AD47C34F}"/>
              </a:ext>
            </a:extLst>
          </p:cNvPr>
          <p:cNvSpPr txBox="1">
            <a:spLocks/>
          </p:cNvSpPr>
          <p:nvPr/>
        </p:nvSpPr>
        <p:spPr>
          <a:xfrm>
            <a:off x="8383879" y="4831947"/>
            <a:ext cx="2587194" cy="1023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 err="1">
                <a:latin typeface="Courier New"/>
                <a:cs typeface="Courier New"/>
              </a:rPr>
              <a:t>Define</a:t>
            </a:r>
            <a:br>
              <a:rPr lang="pl-PL" dirty="0">
                <a:latin typeface="Courier New"/>
                <a:cs typeface="Courier New"/>
              </a:rPr>
            </a:br>
            <a:r>
              <a:rPr lang="pl-PL" dirty="0">
                <a:latin typeface="Courier New"/>
                <a:cs typeface="Courier New"/>
              </a:rPr>
              <a:t>"</a:t>
            </a:r>
            <a:r>
              <a:rPr lang="pl-PL" dirty="0" err="1">
                <a:latin typeface="Courier New"/>
                <a:cs typeface="Courier New"/>
              </a:rPr>
              <a:t>distance</a:t>
            </a:r>
            <a:r>
              <a:rPr lang="pl-PL" dirty="0">
                <a:latin typeface="Courier New"/>
                <a:cs typeface="Courier New"/>
              </a:rPr>
              <a:t>"</a:t>
            </a:r>
            <a:endParaRPr lang="pl-PL" dirty="0"/>
          </a:p>
        </p:txBody>
      </p:sp>
      <p:pic>
        <p:nvPicPr>
          <p:cNvPr id="4" name="Obraz 5" descr="Obraz zawierający żywność, naczynie, różny, kilka&#10;&#10;Opis wygenerowany automatycznie">
            <a:extLst>
              <a:ext uri="{FF2B5EF4-FFF2-40B4-BE49-F238E27FC236}">
                <a16:creationId xmlns:a16="http://schemas.microsoft.com/office/drawing/2014/main" id="{CF00ED86-8475-7A1D-07BE-A02AC525C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51" y="1990115"/>
            <a:ext cx="2743200" cy="1904104"/>
          </a:xfrm>
          <a:prstGeom prst="rect">
            <a:avLst/>
          </a:prstGeom>
        </p:spPr>
      </p:pic>
      <p:pic>
        <p:nvPicPr>
          <p:cNvPr id="6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0CFFB849-F7C1-38C3-E412-339AE1643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990" b="37789"/>
          <a:stretch/>
        </p:blipFill>
        <p:spPr>
          <a:xfrm>
            <a:off x="5940411" y="3107266"/>
            <a:ext cx="1443636" cy="3459434"/>
          </a:xfrm>
          <a:prstGeom prst="rect">
            <a:avLst/>
          </a:prstGeom>
        </p:spPr>
      </p:pic>
      <p:pic>
        <p:nvPicPr>
          <p:cNvPr id="10" name="Obraz 11" descr="Obraz zawierający tekst&#10;&#10;Opis wygenerowany automatycznie">
            <a:extLst>
              <a:ext uri="{FF2B5EF4-FFF2-40B4-BE49-F238E27FC236}">
                <a16:creationId xmlns:a16="http://schemas.microsoft.com/office/drawing/2014/main" id="{E9FC8929-48B7-487D-79C0-3182B0D35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567" y="3757029"/>
            <a:ext cx="2743200" cy="8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8ECEB7-0D54-BCE0-CC48-CDBDA56A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 err="1">
                <a:latin typeface="Courier New"/>
                <a:cs typeface="Courier New"/>
              </a:rPr>
              <a:t>Results</a:t>
            </a:r>
            <a:r>
              <a:rPr lang="pl-PL" u="sng" dirty="0">
                <a:latin typeface="Courier New"/>
                <a:cs typeface="Courier New"/>
              </a:rPr>
              <a:t> (</a:t>
            </a:r>
            <a:r>
              <a:rPr lang="pl-PL" u="sng" dirty="0" err="1">
                <a:latin typeface="Courier New"/>
                <a:cs typeface="Courier New"/>
              </a:rPr>
              <a:t>accuracy</a:t>
            </a:r>
            <a:r>
              <a:rPr lang="pl-PL" u="sng" dirty="0">
                <a:latin typeface="Courier New"/>
                <a:cs typeface="Courier New"/>
              </a:rPr>
              <a:t> in %)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B1BE6-9687-10DC-63A1-584CF1039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533" y="1825625"/>
            <a:ext cx="3075518" cy="54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>
                <a:latin typeface="Courier New"/>
                <a:cs typeface="Courier New"/>
              </a:rPr>
              <a:t>kNN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algorithm</a:t>
            </a:r>
            <a:endParaRPr lang="pl-PL" dirty="0" err="1">
              <a:cs typeface="Calibri" panose="020F0502020204030204"/>
            </a:endParaRP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8493558-2B22-752C-2F6B-80236C4B16E9}"/>
              </a:ext>
            </a:extLst>
          </p:cNvPr>
          <p:cNvCxnSpPr/>
          <p:nvPr/>
        </p:nvCxnSpPr>
        <p:spPr>
          <a:xfrm flipV="1">
            <a:off x="6940551" y="1737785"/>
            <a:ext cx="14815" cy="39750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B3525945-2D9B-FFD0-47F9-EF684BCE6989}"/>
              </a:ext>
            </a:extLst>
          </p:cNvPr>
          <p:cNvSpPr txBox="1">
            <a:spLocks/>
          </p:cNvSpPr>
          <p:nvPr/>
        </p:nvSpPr>
        <p:spPr>
          <a:xfrm>
            <a:off x="7457016" y="1787525"/>
            <a:ext cx="3255434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err="1">
                <a:latin typeface="Courier New"/>
                <a:cs typeface="Courier New"/>
              </a:rPr>
              <a:t>Decision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trees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3406F34C-CA3A-0182-2ABC-691B918B6371}"/>
              </a:ext>
            </a:extLst>
          </p:cNvPr>
          <p:cNvCxnSpPr/>
          <p:nvPr/>
        </p:nvCxnSpPr>
        <p:spPr>
          <a:xfrm flipH="1">
            <a:off x="838201" y="3067050"/>
            <a:ext cx="10515600" cy="148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2B0E2139-AC13-FA72-94C4-91BDCBF973A6}"/>
              </a:ext>
            </a:extLst>
          </p:cNvPr>
          <p:cNvSpPr txBox="1">
            <a:spLocks/>
          </p:cNvSpPr>
          <p:nvPr/>
        </p:nvSpPr>
        <p:spPr>
          <a:xfrm>
            <a:off x="821265" y="2655358"/>
            <a:ext cx="2059518" cy="41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latin typeface="Courier New"/>
                <a:cs typeface="Courier New"/>
              </a:rPr>
              <a:t># of </a:t>
            </a:r>
            <a:r>
              <a:rPr lang="pl-PL" sz="2000" dirty="0" err="1">
                <a:latin typeface="Courier New"/>
                <a:cs typeface="Courier New"/>
              </a:rPr>
              <a:t>classes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9616E5B-591A-81F2-367F-5205EFCE0087}"/>
              </a:ext>
            </a:extLst>
          </p:cNvPr>
          <p:cNvCxnSpPr>
            <a:cxnSpLocks/>
          </p:cNvCxnSpPr>
          <p:nvPr/>
        </p:nvCxnSpPr>
        <p:spPr>
          <a:xfrm flipH="1" flipV="1">
            <a:off x="2923116" y="1780118"/>
            <a:ext cx="6351" cy="39327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73E54358-BA79-1991-B67E-0E9FCCD5B695}"/>
              </a:ext>
            </a:extLst>
          </p:cNvPr>
          <p:cNvCxnSpPr>
            <a:cxnSpLocks/>
          </p:cNvCxnSpPr>
          <p:nvPr/>
        </p:nvCxnSpPr>
        <p:spPr>
          <a:xfrm flipH="1">
            <a:off x="2965450" y="2379133"/>
            <a:ext cx="8367184" cy="57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18E47EB4-2ABD-EBB3-C22D-A7D9AA3395E9}"/>
              </a:ext>
            </a:extLst>
          </p:cNvPr>
          <p:cNvSpPr txBox="1">
            <a:spLocks/>
          </p:cNvSpPr>
          <p:nvPr/>
        </p:nvSpPr>
        <p:spPr>
          <a:xfrm>
            <a:off x="3625849" y="2623607"/>
            <a:ext cx="1032934" cy="41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latin typeface="Courier New"/>
                <a:cs typeface="Courier New"/>
              </a:rPr>
              <a:t>RGB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132E0024-8C72-E478-7E6F-AA8725C3AAD3}"/>
              </a:ext>
            </a:extLst>
          </p:cNvPr>
          <p:cNvSpPr txBox="1">
            <a:spLocks/>
          </p:cNvSpPr>
          <p:nvPr/>
        </p:nvSpPr>
        <p:spPr>
          <a:xfrm>
            <a:off x="5171014" y="2591858"/>
            <a:ext cx="1646768" cy="477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 err="1">
                <a:latin typeface="Courier New"/>
                <a:cs typeface="Courier New"/>
              </a:rPr>
              <a:t>greyscale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D68BB25-BF23-41C1-56C9-477345F52051}"/>
              </a:ext>
            </a:extLst>
          </p:cNvPr>
          <p:cNvCxnSpPr>
            <a:cxnSpLocks/>
          </p:cNvCxnSpPr>
          <p:nvPr/>
        </p:nvCxnSpPr>
        <p:spPr>
          <a:xfrm flipV="1">
            <a:off x="4897966" y="2415118"/>
            <a:ext cx="14815" cy="32977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ymbol zastępczy zawartości 2">
            <a:extLst>
              <a:ext uri="{FF2B5EF4-FFF2-40B4-BE49-F238E27FC236}">
                <a16:creationId xmlns:a16="http://schemas.microsoft.com/office/drawing/2014/main" id="{2B020F3F-A644-F95A-0629-1661D03F4381}"/>
              </a:ext>
            </a:extLst>
          </p:cNvPr>
          <p:cNvSpPr txBox="1">
            <a:spLocks/>
          </p:cNvSpPr>
          <p:nvPr/>
        </p:nvSpPr>
        <p:spPr>
          <a:xfrm>
            <a:off x="7541682" y="2623606"/>
            <a:ext cx="1032934" cy="41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latin typeface="Courier New"/>
                <a:cs typeface="Courier New"/>
              </a:rPr>
              <a:t>RGB</a:t>
            </a:r>
          </a:p>
        </p:txBody>
      </p:sp>
      <p:sp>
        <p:nvSpPr>
          <p:cNvPr id="18" name="Symbol zastępczy zawartości 2">
            <a:extLst>
              <a:ext uri="{FF2B5EF4-FFF2-40B4-BE49-F238E27FC236}">
                <a16:creationId xmlns:a16="http://schemas.microsoft.com/office/drawing/2014/main" id="{31CB0C6C-1AAF-6C11-7F70-AED5E300CD45}"/>
              </a:ext>
            </a:extLst>
          </p:cNvPr>
          <p:cNvSpPr txBox="1">
            <a:spLocks/>
          </p:cNvSpPr>
          <p:nvPr/>
        </p:nvSpPr>
        <p:spPr>
          <a:xfrm>
            <a:off x="9086847" y="2591857"/>
            <a:ext cx="1646768" cy="477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 err="1">
                <a:latin typeface="Courier New"/>
                <a:cs typeface="Courier New"/>
              </a:rPr>
              <a:t>greyscale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37EF5263-308D-219E-DE6A-9C3CCA5C71DC}"/>
              </a:ext>
            </a:extLst>
          </p:cNvPr>
          <p:cNvCxnSpPr>
            <a:cxnSpLocks/>
          </p:cNvCxnSpPr>
          <p:nvPr/>
        </p:nvCxnSpPr>
        <p:spPr>
          <a:xfrm flipV="1">
            <a:off x="8813799" y="2372783"/>
            <a:ext cx="14815" cy="33401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C304B4DD-6AE5-EC79-76D2-63FCDCF8FD2F}"/>
              </a:ext>
            </a:extLst>
          </p:cNvPr>
          <p:cNvCxnSpPr>
            <a:cxnSpLocks/>
          </p:cNvCxnSpPr>
          <p:nvPr/>
        </p:nvCxnSpPr>
        <p:spPr>
          <a:xfrm flipH="1">
            <a:off x="838200" y="3934882"/>
            <a:ext cx="10515600" cy="148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A095A2B-B03D-5A74-DF00-0ED3A54DB51E}"/>
              </a:ext>
            </a:extLst>
          </p:cNvPr>
          <p:cNvCxnSpPr>
            <a:cxnSpLocks/>
          </p:cNvCxnSpPr>
          <p:nvPr/>
        </p:nvCxnSpPr>
        <p:spPr>
          <a:xfrm flipH="1">
            <a:off x="838201" y="4802717"/>
            <a:ext cx="10515600" cy="148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ymbol zastępczy zawartości 2">
            <a:extLst>
              <a:ext uri="{FF2B5EF4-FFF2-40B4-BE49-F238E27FC236}">
                <a16:creationId xmlns:a16="http://schemas.microsoft.com/office/drawing/2014/main" id="{BD0105B3-9BA9-020F-3B71-4B3C0614216F}"/>
              </a:ext>
            </a:extLst>
          </p:cNvPr>
          <p:cNvSpPr txBox="1">
            <a:spLocks/>
          </p:cNvSpPr>
          <p:nvPr/>
        </p:nvSpPr>
        <p:spPr>
          <a:xfrm>
            <a:off x="1636183" y="3343275"/>
            <a:ext cx="419102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8" name="Symbol zastępczy zawartości 2">
            <a:extLst>
              <a:ext uri="{FF2B5EF4-FFF2-40B4-BE49-F238E27FC236}">
                <a16:creationId xmlns:a16="http://schemas.microsoft.com/office/drawing/2014/main" id="{92119AD6-F117-50BF-ACA7-9F6045715978}"/>
              </a:ext>
            </a:extLst>
          </p:cNvPr>
          <p:cNvSpPr txBox="1">
            <a:spLocks/>
          </p:cNvSpPr>
          <p:nvPr/>
        </p:nvSpPr>
        <p:spPr>
          <a:xfrm>
            <a:off x="1530350" y="4211109"/>
            <a:ext cx="1032934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29" name="Symbol zastępczy zawartości 2">
            <a:extLst>
              <a:ext uri="{FF2B5EF4-FFF2-40B4-BE49-F238E27FC236}">
                <a16:creationId xmlns:a16="http://schemas.microsoft.com/office/drawing/2014/main" id="{572DD139-7EA6-146F-3C39-FB74A2F50CAA}"/>
              </a:ext>
            </a:extLst>
          </p:cNvPr>
          <p:cNvSpPr txBox="1">
            <a:spLocks/>
          </p:cNvSpPr>
          <p:nvPr/>
        </p:nvSpPr>
        <p:spPr>
          <a:xfrm>
            <a:off x="1519766" y="5078941"/>
            <a:ext cx="662518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latin typeface="Courier New"/>
                <a:cs typeface="Courier New"/>
              </a:rPr>
              <a:t>50</a:t>
            </a:r>
          </a:p>
        </p:txBody>
      </p:sp>
      <p:sp>
        <p:nvSpPr>
          <p:cNvPr id="30" name="Symbol zastępczy zawartości 2">
            <a:extLst>
              <a:ext uri="{FF2B5EF4-FFF2-40B4-BE49-F238E27FC236}">
                <a16:creationId xmlns:a16="http://schemas.microsoft.com/office/drawing/2014/main" id="{B6020B1E-FA4A-F60A-5C5B-70F265B1FE43}"/>
              </a:ext>
            </a:extLst>
          </p:cNvPr>
          <p:cNvSpPr txBox="1">
            <a:spLocks/>
          </p:cNvSpPr>
          <p:nvPr/>
        </p:nvSpPr>
        <p:spPr>
          <a:xfrm>
            <a:off x="5615515" y="5925607"/>
            <a:ext cx="6070600" cy="551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latin typeface="Courier New"/>
                <a:cs typeface="Courier New"/>
              </a:rPr>
              <a:t>*</a:t>
            </a:r>
            <a:r>
              <a:rPr lang="pl-PL" sz="2000" dirty="0" err="1">
                <a:latin typeface="Courier New"/>
                <a:cs typeface="Courier New"/>
              </a:rPr>
              <a:t>all</a:t>
            </a:r>
            <a:r>
              <a:rPr lang="pl-PL" sz="2000" dirty="0">
                <a:latin typeface="Courier New"/>
                <a:cs typeface="Courier New"/>
              </a:rPr>
              <a:t> </a:t>
            </a:r>
            <a:r>
              <a:rPr lang="pl-PL" sz="2000" dirty="0" err="1">
                <a:latin typeface="Courier New"/>
                <a:cs typeface="Courier New"/>
              </a:rPr>
              <a:t>images</a:t>
            </a:r>
            <a:r>
              <a:rPr lang="pl-PL" sz="2000" dirty="0">
                <a:latin typeface="Courier New"/>
                <a:cs typeface="Courier New"/>
              </a:rPr>
              <a:t> </a:t>
            </a:r>
            <a:r>
              <a:rPr lang="pl-PL" sz="2000" dirty="0" err="1">
                <a:latin typeface="Courier New"/>
                <a:cs typeface="Courier New"/>
              </a:rPr>
              <a:t>resized</a:t>
            </a:r>
            <a:r>
              <a:rPr lang="pl-PL" sz="2000" dirty="0">
                <a:latin typeface="Courier New"/>
                <a:cs typeface="Courier New"/>
              </a:rPr>
              <a:t> to 48 x 48 </a:t>
            </a:r>
            <a:r>
              <a:rPr lang="pl-PL" sz="2000" dirty="0" err="1">
                <a:latin typeface="Courier New"/>
                <a:cs typeface="Courier New"/>
              </a:rPr>
              <a:t>pixels</a:t>
            </a:r>
          </a:p>
        </p:txBody>
      </p:sp>
      <p:sp>
        <p:nvSpPr>
          <p:cNvPr id="33" name="Symbol zastępczy zawartości 2">
            <a:extLst>
              <a:ext uri="{FF2B5EF4-FFF2-40B4-BE49-F238E27FC236}">
                <a16:creationId xmlns:a16="http://schemas.microsoft.com/office/drawing/2014/main" id="{60B692E1-FEEE-FD7F-7DE8-9E9039F7F2CC}"/>
              </a:ext>
            </a:extLst>
          </p:cNvPr>
          <p:cNvSpPr txBox="1">
            <a:spLocks/>
          </p:cNvSpPr>
          <p:nvPr/>
        </p:nvSpPr>
        <p:spPr>
          <a:xfrm>
            <a:off x="5435599" y="3343274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67,3</a:t>
            </a:r>
          </a:p>
        </p:txBody>
      </p:sp>
      <p:sp>
        <p:nvSpPr>
          <p:cNvPr id="34" name="Symbol zastępczy zawartości 2">
            <a:extLst>
              <a:ext uri="{FF2B5EF4-FFF2-40B4-BE49-F238E27FC236}">
                <a16:creationId xmlns:a16="http://schemas.microsoft.com/office/drawing/2014/main" id="{6B497B51-4BD7-F8BC-6DB3-189E996475BD}"/>
              </a:ext>
            </a:extLst>
          </p:cNvPr>
          <p:cNvSpPr txBox="1">
            <a:spLocks/>
          </p:cNvSpPr>
          <p:nvPr/>
        </p:nvSpPr>
        <p:spPr>
          <a:xfrm>
            <a:off x="5435598" y="4221690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19,2</a:t>
            </a:r>
          </a:p>
        </p:txBody>
      </p:sp>
      <p:sp>
        <p:nvSpPr>
          <p:cNvPr id="35" name="Symbol zastępczy zawartości 2">
            <a:extLst>
              <a:ext uri="{FF2B5EF4-FFF2-40B4-BE49-F238E27FC236}">
                <a16:creationId xmlns:a16="http://schemas.microsoft.com/office/drawing/2014/main" id="{644EA559-77A1-A153-AA9E-0B00C5468FFC}"/>
              </a:ext>
            </a:extLst>
          </p:cNvPr>
          <p:cNvSpPr txBox="1">
            <a:spLocks/>
          </p:cNvSpPr>
          <p:nvPr/>
        </p:nvSpPr>
        <p:spPr>
          <a:xfrm>
            <a:off x="3403598" y="4221689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21,3</a:t>
            </a:r>
          </a:p>
        </p:txBody>
      </p:sp>
      <p:sp>
        <p:nvSpPr>
          <p:cNvPr id="36" name="Symbol zastępczy zawartości 2">
            <a:extLst>
              <a:ext uri="{FF2B5EF4-FFF2-40B4-BE49-F238E27FC236}">
                <a16:creationId xmlns:a16="http://schemas.microsoft.com/office/drawing/2014/main" id="{3C736BE3-BCAA-FAAD-C4FA-2F2BCC59E2D7}"/>
              </a:ext>
            </a:extLst>
          </p:cNvPr>
          <p:cNvSpPr txBox="1">
            <a:spLocks/>
          </p:cNvSpPr>
          <p:nvPr/>
        </p:nvSpPr>
        <p:spPr>
          <a:xfrm>
            <a:off x="3403598" y="3343273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65,8</a:t>
            </a:r>
          </a:p>
        </p:txBody>
      </p:sp>
      <p:sp>
        <p:nvSpPr>
          <p:cNvPr id="37" name="Symbol zastępczy zawartości 2">
            <a:extLst>
              <a:ext uri="{FF2B5EF4-FFF2-40B4-BE49-F238E27FC236}">
                <a16:creationId xmlns:a16="http://schemas.microsoft.com/office/drawing/2014/main" id="{D64E9EF4-F2EF-1AA5-F67C-E91D6145D87C}"/>
              </a:ext>
            </a:extLst>
          </p:cNvPr>
          <p:cNvSpPr txBox="1">
            <a:spLocks/>
          </p:cNvSpPr>
          <p:nvPr/>
        </p:nvSpPr>
        <p:spPr>
          <a:xfrm>
            <a:off x="9404348" y="3343273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69,2</a:t>
            </a:r>
          </a:p>
        </p:txBody>
      </p:sp>
      <p:sp>
        <p:nvSpPr>
          <p:cNvPr id="38" name="Symbol zastępczy zawartości 2">
            <a:extLst>
              <a:ext uri="{FF2B5EF4-FFF2-40B4-BE49-F238E27FC236}">
                <a16:creationId xmlns:a16="http://schemas.microsoft.com/office/drawing/2014/main" id="{53979E2C-0871-D28C-6B4D-1EA95828202A}"/>
              </a:ext>
            </a:extLst>
          </p:cNvPr>
          <p:cNvSpPr txBox="1">
            <a:spLocks/>
          </p:cNvSpPr>
          <p:nvPr/>
        </p:nvSpPr>
        <p:spPr>
          <a:xfrm>
            <a:off x="9404347" y="4221689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16,1</a:t>
            </a:r>
          </a:p>
        </p:txBody>
      </p:sp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62649C16-3BB9-DBC3-FFED-3FBA0D081E9C}"/>
              </a:ext>
            </a:extLst>
          </p:cNvPr>
          <p:cNvSpPr txBox="1">
            <a:spLocks/>
          </p:cNvSpPr>
          <p:nvPr/>
        </p:nvSpPr>
        <p:spPr>
          <a:xfrm>
            <a:off x="7372347" y="4221688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17,8</a:t>
            </a:r>
          </a:p>
        </p:txBody>
      </p:sp>
      <p:sp>
        <p:nvSpPr>
          <p:cNvPr id="40" name="Symbol zastępczy zawartości 2">
            <a:extLst>
              <a:ext uri="{FF2B5EF4-FFF2-40B4-BE49-F238E27FC236}">
                <a16:creationId xmlns:a16="http://schemas.microsoft.com/office/drawing/2014/main" id="{9672C4AC-29E3-DB89-7CAB-FB5EBC3476AD}"/>
              </a:ext>
            </a:extLst>
          </p:cNvPr>
          <p:cNvSpPr txBox="1">
            <a:spLocks/>
          </p:cNvSpPr>
          <p:nvPr/>
        </p:nvSpPr>
        <p:spPr>
          <a:xfrm>
            <a:off x="7372347" y="3343272"/>
            <a:ext cx="1223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solidFill>
                  <a:srgbClr val="00B050"/>
                </a:solidFill>
                <a:latin typeface="Courier New"/>
                <a:cs typeface="Courier New"/>
              </a:rPr>
              <a:t>69,4</a:t>
            </a:r>
          </a:p>
        </p:txBody>
      </p:sp>
      <p:sp>
        <p:nvSpPr>
          <p:cNvPr id="45" name="Symbol zastępczy zawartości 2">
            <a:extLst>
              <a:ext uri="{FF2B5EF4-FFF2-40B4-BE49-F238E27FC236}">
                <a16:creationId xmlns:a16="http://schemas.microsoft.com/office/drawing/2014/main" id="{EF2DFD42-B71C-9999-FE8F-B0E073C04686}"/>
              </a:ext>
            </a:extLst>
          </p:cNvPr>
          <p:cNvSpPr txBox="1">
            <a:spLocks/>
          </p:cNvSpPr>
          <p:nvPr/>
        </p:nvSpPr>
        <p:spPr>
          <a:xfrm>
            <a:off x="9510179" y="4973105"/>
            <a:ext cx="969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solidFill>
                  <a:srgbClr val="FF0000"/>
                </a:solidFill>
                <a:latin typeface="Courier New"/>
                <a:cs typeface="Courier New"/>
              </a:rPr>
              <a:t>3,4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A53D2B85-849A-474A-6C3B-EDEE2E974F61}"/>
              </a:ext>
            </a:extLst>
          </p:cNvPr>
          <p:cNvSpPr txBox="1">
            <a:spLocks/>
          </p:cNvSpPr>
          <p:nvPr/>
        </p:nvSpPr>
        <p:spPr>
          <a:xfrm>
            <a:off x="5541428" y="4973104"/>
            <a:ext cx="969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5,3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6878E1FC-DF1E-9DE9-44DF-3F7A0268721B}"/>
              </a:ext>
            </a:extLst>
          </p:cNvPr>
          <p:cNvSpPr txBox="1">
            <a:spLocks/>
          </p:cNvSpPr>
          <p:nvPr/>
        </p:nvSpPr>
        <p:spPr>
          <a:xfrm>
            <a:off x="7499344" y="4973103"/>
            <a:ext cx="969435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>
                <a:latin typeface="Courier New"/>
                <a:cs typeface="Courier New"/>
              </a:rPr>
              <a:t>4,3</a:t>
            </a:r>
          </a:p>
        </p:txBody>
      </p:sp>
    </p:spTree>
    <p:extLst>
      <p:ext uri="{BB962C8B-B14F-4D97-AF65-F5344CB8AC3E}">
        <p14:creationId xmlns:p14="http://schemas.microsoft.com/office/powerpoint/2010/main" val="214555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A8D4B-DB8E-466C-D33D-4DA5082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5" y="365125"/>
            <a:ext cx="8865116" cy="1344148"/>
          </a:xfrm>
        </p:spPr>
        <p:txBody>
          <a:bodyPr/>
          <a:lstStyle/>
          <a:p>
            <a:r>
              <a:rPr lang="pl-PL" u="sng" dirty="0" err="1">
                <a:latin typeface="Courier New"/>
                <a:cs typeface="Courier New"/>
              </a:rPr>
              <a:t>Main</a:t>
            </a:r>
            <a:r>
              <a:rPr lang="pl-PL" u="sng" dirty="0">
                <a:latin typeface="Courier New"/>
                <a:cs typeface="Courier New"/>
              </a:rPr>
              <a:t> </a:t>
            </a:r>
            <a:r>
              <a:rPr lang="pl-PL" u="sng" dirty="0" err="1">
                <a:latin typeface="Courier New"/>
                <a:cs typeface="Courier New"/>
              </a:rPr>
              <a:t>issues</a:t>
            </a:r>
            <a:endParaRPr lang="pl-PL" u="sng" dirty="0" err="1">
              <a:latin typeface="Courier New"/>
              <a:ea typeface="+mj-lt"/>
              <a:cs typeface="Courier New"/>
            </a:endParaRPr>
          </a:p>
        </p:txBody>
      </p:sp>
      <p:pic>
        <p:nvPicPr>
          <p:cNvPr id="8" name="Obraz 7" descr="Obraz zawierający kubek, kawa, stół, żywność&#10;&#10;Opis wygenerowany automatycznie">
            <a:extLst>
              <a:ext uri="{FF2B5EF4-FFF2-40B4-BE49-F238E27FC236}">
                <a16:creationId xmlns:a16="http://schemas.microsoft.com/office/drawing/2014/main" id="{DB395D33-BEE5-3A17-7726-8ABE19E3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4" y="1571163"/>
            <a:ext cx="2743200" cy="2743200"/>
          </a:xfrm>
          <a:prstGeom prst="rect">
            <a:avLst/>
          </a:prstGeom>
        </p:spPr>
      </p:pic>
      <p:pic>
        <p:nvPicPr>
          <p:cNvPr id="10" name="Obraz 8" descr="Obraz zawierający osoba, mężczyzna, wewnątrz, żywność&#10;&#10;Opis wygenerowany automatycznie">
            <a:extLst>
              <a:ext uri="{FF2B5EF4-FFF2-40B4-BE49-F238E27FC236}">
                <a16:creationId xmlns:a16="http://schemas.microsoft.com/office/drawing/2014/main" id="{B7183B1A-588B-08A7-1142-C95059FDC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92" y="3130259"/>
            <a:ext cx="2743200" cy="3592119"/>
          </a:xfrm>
          <a:prstGeom prst="rect">
            <a:avLst/>
          </a:prstGeom>
        </p:spPr>
      </p:pic>
      <p:pic>
        <p:nvPicPr>
          <p:cNvPr id="12" name="Obraz 4" descr="Obraz zawierający żywność, stół, talerz, wewnątrz&#10;&#10;Opis wygenerowany automatycznie">
            <a:extLst>
              <a:ext uri="{FF2B5EF4-FFF2-40B4-BE49-F238E27FC236}">
                <a16:creationId xmlns:a16="http://schemas.microsoft.com/office/drawing/2014/main" id="{B1F7DD44-5C7E-3D2B-FFD6-2F10C9BCA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37995" y="2008076"/>
            <a:ext cx="3263504" cy="4351338"/>
          </a:xfrm>
        </p:spPr>
      </p:pic>
      <p:pic>
        <p:nvPicPr>
          <p:cNvPr id="14" name="Obraz 5" descr="Obraz zawierający talerz, wewnątrz, żywność, spożywany&#10;&#10;Opis wygenerowany automatycznie">
            <a:extLst>
              <a:ext uri="{FF2B5EF4-FFF2-40B4-BE49-F238E27FC236}">
                <a16:creationId xmlns:a16="http://schemas.microsoft.com/office/drawing/2014/main" id="{003BECAC-D91C-EAC7-A706-DC9EC5672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626" y="377989"/>
            <a:ext cx="2743200" cy="2057400"/>
          </a:xfrm>
          <a:prstGeom prst="rect">
            <a:avLst/>
          </a:prstGeom>
        </p:spPr>
      </p:pic>
      <p:pic>
        <p:nvPicPr>
          <p:cNvPr id="16" name="Obraz 6" descr="Obraz zawierający wewnątrz, żywność, naczynie&#10;&#10;Opis wygenerowany automatycznie">
            <a:extLst>
              <a:ext uri="{FF2B5EF4-FFF2-40B4-BE49-F238E27FC236}">
                <a16:creationId xmlns:a16="http://schemas.microsoft.com/office/drawing/2014/main" id="{3FA0D1A9-0971-AC96-5675-AA4FB2DA8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110" y="3981233"/>
            <a:ext cx="2743200" cy="2046684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A90ADA7-5680-A5E9-8D03-BC630F987C2D}"/>
              </a:ext>
            </a:extLst>
          </p:cNvPr>
          <p:cNvSpPr txBox="1"/>
          <p:nvPr/>
        </p:nvSpPr>
        <p:spPr>
          <a:xfrm>
            <a:off x="1307042" y="5146145"/>
            <a:ext cx="5476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4400" b="1" dirty="0">
                <a:latin typeface="Courier New"/>
                <a:cs typeface="Courier New"/>
              </a:rPr>
              <a:t>1</a:t>
            </a:r>
            <a:endParaRPr lang="pl-PL" sz="4400" b="1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9C6ECCF-9E16-CDA9-C663-9F1F103B5D39}"/>
              </a:ext>
            </a:extLst>
          </p:cNvPr>
          <p:cNvSpPr txBox="1"/>
          <p:nvPr/>
        </p:nvSpPr>
        <p:spPr>
          <a:xfrm>
            <a:off x="9773707" y="2743727"/>
            <a:ext cx="5476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4400" b="1" dirty="0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1EED5CA3-841F-7804-D7FD-38E10B62FFD1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8ABF13C0-C470-94D4-17F9-DD853405C42C}"/>
                  </a:ext>
                </a:extLst>
              </p14:cNvPr>
              <p14:cNvContentPartPr/>
              <p14:nvPr/>
            </p14:nvContentPartPr>
            <p14:xfrm>
              <a:off x="710824" y="4721299"/>
              <a:ext cx="1572487" cy="1614175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8ABF13C0-C470-94D4-17F9-DD853405C4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188" y="4703304"/>
                <a:ext cx="1608119" cy="1649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Pismo odręczne 20">
                <a:extLst>
                  <a:ext uri="{FF2B5EF4-FFF2-40B4-BE49-F238E27FC236}">
                    <a16:creationId xmlns:a16="http://schemas.microsoft.com/office/drawing/2014/main" id="{1FD78550-C658-D163-1B48-F3C77EC88314}"/>
                  </a:ext>
                </a:extLst>
              </p14:cNvPr>
              <p14:cNvContentPartPr/>
              <p14:nvPr/>
            </p14:nvContentPartPr>
            <p14:xfrm>
              <a:off x="9375868" y="2622361"/>
              <a:ext cx="1751244" cy="1019098"/>
            </p14:xfrm>
          </p:contentPart>
        </mc:Choice>
        <mc:Fallback xmlns="">
          <p:pic>
            <p:nvPicPr>
              <p:cNvPr id="21" name="Pismo odręczne 20">
                <a:extLst>
                  <a:ext uri="{FF2B5EF4-FFF2-40B4-BE49-F238E27FC236}">
                    <a16:creationId xmlns:a16="http://schemas.microsoft.com/office/drawing/2014/main" id="{1FD78550-C658-D163-1B48-F3C77EC883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58233" y="2604728"/>
                <a:ext cx="1786874" cy="1054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30901B18-06F3-95ED-BD2D-878BF5648DB1}"/>
                  </a:ext>
                </a:extLst>
              </p14:cNvPr>
              <p14:cNvContentPartPr/>
              <p14:nvPr/>
            </p14:nvContentPartPr>
            <p14:xfrm>
              <a:off x="-1561041" y="1320270"/>
              <a:ext cx="13229" cy="13229"/>
            </p14:xfrm>
          </p:contentPart>
        </mc:Choice>
        <mc:Fallback xmlns=""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30901B18-06F3-95ED-BD2D-878BF5648D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222491" y="658820"/>
                <a:ext cx="1322900" cy="1322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46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A8D4B-DB8E-466C-D33D-4DA5082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5" y="365125"/>
            <a:ext cx="8865116" cy="1344148"/>
          </a:xfrm>
        </p:spPr>
        <p:txBody>
          <a:bodyPr/>
          <a:lstStyle/>
          <a:p>
            <a:r>
              <a:rPr lang="pl-PL" u="sng" dirty="0" err="1">
                <a:latin typeface="Courier New"/>
                <a:cs typeface="Courier New"/>
              </a:rPr>
              <a:t>Improvement</a:t>
            </a:r>
            <a:r>
              <a:rPr lang="pl-PL" u="sng" dirty="0">
                <a:latin typeface="Courier New"/>
                <a:cs typeface="Courier New"/>
              </a:rPr>
              <a:t> </a:t>
            </a:r>
            <a:r>
              <a:rPr lang="pl-PL" u="sng" dirty="0" err="1">
                <a:latin typeface="Courier New"/>
                <a:cs typeface="Courier New"/>
              </a:rPr>
              <a:t>ideas</a:t>
            </a:r>
            <a:endParaRPr lang="pl-PL" dirty="0" err="1"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1711DE-71AB-D321-5837-1497E0EE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663" y="1804749"/>
            <a:ext cx="9542732" cy="43722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pl-PL" b="1" dirty="0" err="1">
                <a:latin typeface="Courier New"/>
                <a:ea typeface="+mn-lt"/>
                <a:cs typeface="Courier New"/>
              </a:rPr>
              <a:t>Clean</a:t>
            </a:r>
            <a:r>
              <a:rPr lang="pl-PL" b="1" dirty="0">
                <a:latin typeface="Courier New"/>
                <a:ea typeface="+mn-lt"/>
                <a:cs typeface="Courier New"/>
              </a:rPr>
              <a:t> </a:t>
            </a:r>
            <a:r>
              <a:rPr lang="pl-PL" b="1" dirty="0" err="1">
                <a:latin typeface="Courier New"/>
                <a:ea typeface="+mn-lt"/>
                <a:cs typeface="Courier New"/>
              </a:rPr>
              <a:t>up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dataset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before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using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it</a:t>
            </a:r>
            <a:r>
              <a:rPr lang="pl-PL" dirty="0">
                <a:latin typeface="Courier New"/>
                <a:ea typeface="+mn-lt"/>
                <a:cs typeface="Courier New"/>
              </a:rPr>
              <a:t> – </a:t>
            </a:r>
            <a:r>
              <a:rPr lang="pl-PL" dirty="0" err="1">
                <a:latin typeface="Courier New"/>
                <a:ea typeface="+mn-lt"/>
                <a:cs typeface="Courier New"/>
              </a:rPr>
              <a:t>remove</a:t>
            </a:r>
            <a:r>
              <a:rPr lang="pl-PL" dirty="0">
                <a:latin typeface="Courier New"/>
                <a:ea typeface="+mn-lt"/>
                <a:cs typeface="Courier New"/>
              </a:rPr>
              <a:t> </a:t>
            </a:r>
            <a:r>
              <a:rPr lang="pl-PL" dirty="0" err="1">
                <a:latin typeface="Courier New"/>
                <a:ea typeface="+mn-lt"/>
                <a:cs typeface="Courier New"/>
              </a:rPr>
              <a:t>outliers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that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are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extremely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blurry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or</a:t>
            </a:r>
            <a:r>
              <a:rPr lang="pl-PL" dirty="0">
                <a:latin typeface="Courier New"/>
                <a:ea typeface="+mn-lt"/>
                <a:cs typeface="Courier New"/>
              </a:rPr>
              <a:t> </a:t>
            </a:r>
            <a:r>
              <a:rPr lang="pl-PL" dirty="0" err="1">
                <a:latin typeface="Courier New"/>
                <a:ea typeface="+mn-lt"/>
                <a:cs typeface="Courier New"/>
              </a:rPr>
              <a:t>taken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at</a:t>
            </a:r>
            <a:r>
              <a:rPr lang="pl-PL" dirty="0">
                <a:latin typeface="Courier New"/>
                <a:ea typeface="+mn-lt"/>
                <a:cs typeface="Courier New"/>
              </a:rPr>
              <a:t> a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weird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angle</a:t>
            </a:r>
          </a:p>
          <a:p>
            <a:pPr marL="514350" indent="-514350">
              <a:buAutoNum type="arabicPeriod"/>
            </a:pPr>
            <a:endParaRPr lang="pl-PL" dirty="0">
              <a:latin typeface="Courier New"/>
              <a:ea typeface="+mn-lt"/>
              <a:cs typeface="Courier New"/>
            </a:endParaRPr>
          </a:p>
          <a:p>
            <a:pPr marL="514350" indent="-514350">
              <a:buAutoNum type="arabicPeriod"/>
            </a:pPr>
            <a:r>
              <a:rPr lang="pl-PL" dirty="0" err="1">
                <a:latin typeface="Courier New"/>
                <a:ea typeface="+mn-lt"/>
                <a:cs typeface="Courier New"/>
              </a:rPr>
              <a:t>Lots</a:t>
            </a:r>
            <a:r>
              <a:rPr lang="pl-PL" dirty="0">
                <a:latin typeface="Courier New"/>
                <a:ea typeface="+mn-lt"/>
                <a:cs typeface="Courier New"/>
              </a:rPr>
              <a:t> of </a:t>
            </a:r>
            <a:r>
              <a:rPr lang="pl-PL" dirty="0" err="1">
                <a:latin typeface="Courier New"/>
                <a:ea typeface="+mn-lt"/>
                <a:cs typeface="Courier New"/>
              </a:rPr>
              <a:t>foods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look</a:t>
            </a:r>
            <a:r>
              <a:rPr lang="pl-PL" dirty="0">
                <a:latin typeface="Courier New"/>
                <a:ea typeface="+mn-lt"/>
                <a:cs typeface="Courier New"/>
              </a:rPr>
              <a:t> </a:t>
            </a:r>
            <a:r>
              <a:rPr lang="pl-PL" dirty="0" err="1">
                <a:latin typeface="Courier New"/>
                <a:ea typeface="+mn-lt"/>
                <a:cs typeface="Courier New"/>
              </a:rPr>
              <a:t>very</a:t>
            </a:r>
            <a:r>
              <a:rPr lang="pl-PL" dirty="0">
                <a:latin typeface="Courier New"/>
                <a:ea typeface="+mn-lt"/>
                <a:cs typeface="Courier New"/>
              </a:rPr>
              <a:t> </a:t>
            </a:r>
            <a:r>
              <a:rPr lang="pl-PL" dirty="0" err="1">
                <a:latin typeface="Courier New"/>
                <a:ea typeface="+mn-lt"/>
                <a:cs typeface="Courier New"/>
              </a:rPr>
              <a:t>similar</a:t>
            </a:r>
            <a:r>
              <a:rPr lang="pl-PL" dirty="0">
                <a:latin typeface="Courier New"/>
                <a:ea typeface="+mn-lt"/>
                <a:cs typeface="Courier New"/>
              </a:rPr>
              <a:t> (</a:t>
            </a:r>
            <a:r>
              <a:rPr lang="pl-PL" dirty="0" err="1">
                <a:latin typeface="Courier New"/>
                <a:ea typeface="+mn-lt"/>
                <a:cs typeface="Courier New"/>
              </a:rPr>
              <a:t>colours</a:t>
            </a:r>
            <a:r>
              <a:rPr lang="pl-PL" dirty="0">
                <a:latin typeface="Courier New"/>
                <a:ea typeface="+mn-lt"/>
                <a:cs typeface="Courier New"/>
              </a:rPr>
              <a:t>, </a:t>
            </a:r>
            <a:r>
              <a:rPr lang="pl-PL" dirty="0" err="1">
                <a:latin typeface="Courier New"/>
                <a:ea typeface="+mn-lt"/>
                <a:cs typeface="Courier New"/>
              </a:rPr>
              <a:t>presentation</a:t>
            </a:r>
            <a:r>
              <a:rPr lang="pl-PL" dirty="0">
                <a:latin typeface="Courier New"/>
                <a:ea typeface="+mn-lt"/>
                <a:cs typeface="Courier New"/>
              </a:rPr>
              <a:t> etc.) -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choose</a:t>
            </a:r>
            <a:r>
              <a:rPr lang="pl-PL" dirty="0">
                <a:latin typeface="Courier New"/>
                <a:ea typeface="+mn-lt"/>
                <a:cs typeface="Courier New"/>
              </a:rPr>
              <a:t> </a:t>
            </a:r>
            <a:r>
              <a:rPr lang="pl-PL" b="1" dirty="0" err="1">
                <a:latin typeface="Courier New"/>
                <a:ea typeface="+mn-lt"/>
                <a:cs typeface="Courier New"/>
              </a:rPr>
              <a:t>categories</a:t>
            </a:r>
            <a:r>
              <a:rPr lang="pl-PL" b="1" dirty="0">
                <a:latin typeface="Courier New"/>
                <a:ea typeface="+mn-lt"/>
                <a:cs typeface="Courier New"/>
              </a:rPr>
              <a:t> </a:t>
            </a:r>
            <a:r>
              <a:rPr lang="pl-PL" b="1" dirty="0" err="1">
                <a:latin typeface="Courier New"/>
                <a:ea typeface="+mn-lt"/>
                <a:cs typeface="Courier New"/>
              </a:rPr>
              <a:t>very</a:t>
            </a:r>
            <a:r>
              <a:rPr lang="pl-PL" b="1" dirty="0">
                <a:latin typeface="Courier New"/>
                <a:ea typeface="+mn-lt"/>
                <a:cs typeface="Courier New"/>
              </a:rPr>
              <a:t> </a:t>
            </a:r>
            <a:r>
              <a:rPr lang="pl-PL" b="1" dirty="0" err="1">
                <a:latin typeface="Courier New"/>
                <a:ea typeface="+mn-lt"/>
                <a:cs typeface="Courier New"/>
              </a:rPr>
              <a:t>different</a:t>
            </a:r>
            <a:r>
              <a:rPr lang="pl-PL" dirty="0">
                <a:latin typeface="Courier New"/>
                <a:ea typeface="+mn-lt"/>
                <a:cs typeface="Courier New"/>
              </a:rPr>
              <a:t> from one </a:t>
            </a:r>
            <a:r>
              <a:rPr lang="pl-PL" dirty="0" err="1">
                <a:latin typeface="Courier New"/>
                <a:ea typeface="+mn-lt"/>
                <a:cs typeface="Courier New"/>
              </a:rPr>
              <a:t>another</a:t>
            </a:r>
            <a:r>
              <a:rPr lang="pl-PL" dirty="0">
                <a:latin typeface="Courier New"/>
                <a:ea typeface="+mn-lt"/>
                <a:cs typeface="Courier New"/>
              </a:rPr>
              <a:t>?</a:t>
            </a:r>
            <a:endParaRPr lang="en-US" dirty="0" err="1">
              <a:latin typeface="Calibri" panose="020F0502020204030204"/>
              <a:ea typeface="+mn-lt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pl-PL" dirty="0">
              <a:latin typeface="Courier New"/>
              <a:cs typeface="Courier New"/>
            </a:endParaRPr>
          </a:p>
          <a:p>
            <a:pPr marL="514350" indent="-514350">
              <a:buAutoNum type="arabicPeriod"/>
            </a:pPr>
            <a:r>
              <a:rPr lang="pl-PL" b="1" dirty="0" err="1">
                <a:latin typeface="Courier New"/>
                <a:cs typeface="Courier New"/>
              </a:rPr>
              <a:t>Normalize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images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so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that</a:t>
            </a:r>
            <a:r>
              <a:rPr lang="pl-PL" dirty="0">
                <a:latin typeface="Courier New"/>
                <a:cs typeface="Courier New"/>
              </a:rPr>
              <a:t> the </a:t>
            </a:r>
            <a:r>
              <a:rPr lang="pl-PL" dirty="0" err="1">
                <a:latin typeface="Courier New"/>
                <a:cs typeface="Courier New"/>
              </a:rPr>
              <a:t>dishes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are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more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centered</a:t>
            </a:r>
            <a:endParaRPr lang="pl-PL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405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098B835-67DB-1418-7B56-CFAB3C2773C6}"/>
              </a:ext>
            </a:extLst>
          </p:cNvPr>
          <p:cNvSpPr/>
          <p:nvPr/>
        </p:nvSpPr>
        <p:spPr>
          <a:xfrm>
            <a:off x="5368" y="2597238"/>
            <a:ext cx="12191998" cy="1459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bg1"/>
                </a:solidFill>
                <a:latin typeface="Courier New"/>
                <a:cs typeface="Calibri Light"/>
              </a:rPr>
              <a:t>Thank</a:t>
            </a:r>
            <a:r>
              <a:rPr lang="pl-PL" b="1" dirty="0">
                <a:solidFill>
                  <a:schemeClr val="bg1"/>
                </a:solidFill>
                <a:latin typeface="Courier New"/>
                <a:cs typeface="Calibri Light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Courier New"/>
                <a:cs typeface="Calibri Light"/>
              </a:rPr>
              <a:t>you</a:t>
            </a:r>
            <a:r>
              <a:rPr lang="pl-PL" b="1" dirty="0">
                <a:solidFill>
                  <a:schemeClr val="bg1"/>
                </a:solidFill>
                <a:latin typeface="Courier New"/>
                <a:cs typeface="Calibri Light"/>
              </a:rPr>
              <a:t>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1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bg1"/>
                </a:solidFill>
                <a:latin typeface="Courier New"/>
              </a:rPr>
              <a:t>The </a:t>
            </a:r>
            <a:r>
              <a:rPr lang="pl-PL" dirty="0" err="1">
                <a:solidFill>
                  <a:schemeClr val="bg1"/>
                </a:solidFill>
                <a:latin typeface="Courier New"/>
              </a:rPr>
              <a:t>Jupyter</a:t>
            </a:r>
            <a:r>
              <a:rPr lang="pl-PL" dirty="0">
                <a:solidFill>
                  <a:schemeClr val="bg1"/>
                </a:solidFill>
                <a:latin typeface="Courier New"/>
              </a:rPr>
              <a:t> notebook </a:t>
            </a:r>
            <a:r>
              <a:rPr lang="pl-PL" dirty="0" err="1">
                <a:solidFill>
                  <a:schemeClr val="bg1"/>
                </a:solidFill>
                <a:latin typeface="Courier New"/>
              </a:rPr>
              <a:t>is</a:t>
            </a:r>
            <a:r>
              <a:rPr lang="pl-PL" dirty="0">
                <a:solidFill>
                  <a:schemeClr val="bg1"/>
                </a:solidFill>
                <a:latin typeface="Courier New"/>
              </a:rPr>
              <a:t> </a:t>
            </a:r>
            <a:r>
              <a:rPr lang="pl-PL" dirty="0" err="1">
                <a:solidFill>
                  <a:schemeClr val="bg1"/>
                </a:solidFill>
                <a:latin typeface="Courier New"/>
              </a:rPr>
              <a:t>available</a:t>
            </a:r>
            <a:r>
              <a:rPr lang="pl-PL" dirty="0">
                <a:latin typeface="Courier New"/>
              </a:rPr>
              <a:t> </a:t>
            </a:r>
            <a:r>
              <a:rPr lang="pl-PL" dirty="0">
                <a:solidFill>
                  <a:srgbClr val="0563C1"/>
                </a:solidFill>
                <a:latin typeface="Courier New"/>
                <a:ea typeface="Segoe UI"/>
                <a:cs typeface="Segoe UI"/>
                <a:hlinkClick r:id="rId3"/>
              </a:rPr>
              <a:t>here</a:t>
            </a:r>
            <a:r>
              <a:rPr lang="pl-PL" dirty="0">
                <a:latin typeface="Courier New"/>
                <a:ea typeface="Courier New"/>
                <a:cs typeface="Courier New"/>
              </a:rPr>
              <a:t>​</a:t>
            </a:r>
            <a:endParaRPr lang="pl-PL" dirty="0">
              <a:solidFill>
                <a:schemeClr val="bg1"/>
              </a:solidFill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31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A8D4B-DB8E-466C-D33D-4DA5082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5" y="365125"/>
            <a:ext cx="6092283" cy="1344148"/>
          </a:xfrm>
        </p:spPr>
        <p:txBody>
          <a:bodyPr/>
          <a:lstStyle/>
          <a:p>
            <a:r>
              <a:rPr lang="pl-PL" u="sng" dirty="0">
                <a:latin typeface="Courier New"/>
                <a:cs typeface="Calibri Light"/>
              </a:rPr>
              <a:t>Idea </a:t>
            </a:r>
            <a:r>
              <a:rPr lang="pl-PL" u="sng" dirty="0" err="1">
                <a:latin typeface="Courier New"/>
                <a:cs typeface="Calibri Light"/>
              </a:rPr>
              <a:t>proposals</a:t>
            </a:r>
            <a:endParaRPr lang="pl-PL" u="sng" dirty="0" err="1">
              <a:latin typeface="Courier New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1711DE-71AB-D321-5837-1497E0EE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663" y="1804749"/>
            <a:ext cx="8209233" cy="4372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Courier New"/>
                <a:cs typeface="Calibri" panose="020F0502020204030204"/>
              </a:rPr>
              <a:t>2 high </a:t>
            </a:r>
            <a:r>
              <a:rPr lang="pl-PL" dirty="0" err="1">
                <a:latin typeface="Courier New"/>
                <a:cs typeface="Calibri" panose="020F0502020204030204"/>
              </a:rPr>
              <a:t>quality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datasets</a:t>
            </a:r>
            <a:r>
              <a:rPr lang="pl-PL" dirty="0">
                <a:latin typeface="Courier New"/>
                <a:cs typeface="Calibri" panose="020F0502020204030204"/>
              </a:rPr>
              <a:t> – </a:t>
            </a:r>
            <a:r>
              <a:rPr lang="pl-PL" b="1" dirty="0" err="1">
                <a:latin typeface="Courier New"/>
                <a:cs typeface="Calibri" panose="020F0502020204030204"/>
              </a:rPr>
              <a:t>Keggle</a:t>
            </a:r>
            <a:r>
              <a:rPr lang="pl-PL" b="1" dirty="0">
                <a:latin typeface="Courier New"/>
                <a:cs typeface="Calibri" panose="020F0502020204030204"/>
              </a:rPr>
              <a:t> </a:t>
            </a:r>
            <a:r>
              <a:rPr lang="pl-PL" b="1" dirty="0" err="1">
                <a:latin typeface="Courier New"/>
                <a:cs typeface="Calibri" panose="020F0502020204030204"/>
              </a:rPr>
              <a:t>Recipe</a:t>
            </a:r>
            <a:r>
              <a:rPr lang="pl-PL" b="1" dirty="0">
                <a:latin typeface="Courier New"/>
                <a:cs typeface="Calibri" panose="020F0502020204030204"/>
              </a:rPr>
              <a:t> </a:t>
            </a:r>
            <a:r>
              <a:rPr lang="pl-PL" b="1" dirty="0" err="1">
                <a:latin typeface="Courier New"/>
                <a:cs typeface="Calibri" panose="020F0502020204030204"/>
              </a:rPr>
              <a:t>Ingredients</a:t>
            </a:r>
            <a:r>
              <a:rPr lang="pl-PL" dirty="0">
                <a:latin typeface="Courier New"/>
                <a:cs typeface="Calibri" panose="020F0502020204030204"/>
              </a:rPr>
              <a:t> &amp; </a:t>
            </a:r>
            <a:r>
              <a:rPr lang="pl-PL" b="1" dirty="0">
                <a:latin typeface="Courier New"/>
                <a:cs typeface="Calibri" panose="020F0502020204030204"/>
              </a:rPr>
              <a:t>Food101</a:t>
            </a:r>
          </a:p>
          <a:p>
            <a:endParaRPr lang="pl-PL" dirty="0">
              <a:latin typeface="Courier New"/>
              <a:cs typeface="Calibri" panose="020F0502020204030204"/>
            </a:endParaRPr>
          </a:p>
          <a:p>
            <a:r>
              <a:rPr lang="pl-PL" dirty="0" err="1">
                <a:latin typeface="Courier New"/>
                <a:cs typeface="Calibri" panose="020F0502020204030204"/>
              </a:rPr>
              <a:t>Dish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classification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based</a:t>
            </a:r>
            <a:r>
              <a:rPr lang="pl-PL" dirty="0">
                <a:latin typeface="Courier New"/>
                <a:cs typeface="Calibri" panose="020F0502020204030204"/>
              </a:rPr>
              <a:t> on a </a:t>
            </a:r>
            <a:r>
              <a:rPr lang="pl-PL" dirty="0" err="1">
                <a:latin typeface="Courier New"/>
                <a:cs typeface="Calibri" panose="020F0502020204030204"/>
              </a:rPr>
              <a:t>photograph</a:t>
            </a:r>
            <a:r>
              <a:rPr lang="pl-PL" dirty="0">
                <a:latin typeface="Courier New"/>
                <a:cs typeface="Calibri" panose="020F0502020204030204"/>
              </a:rPr>
              <a:t>/image</a:t>
            </a:r>
          </a:p>
          <a:p>
            <a:endParaRPr lang="pl-PL" dirty="0">
              <a:latin typeface="Courier New"/>
              <a:cs typeface="Calibri" panose="020F0502020204030204"/>
            </a:endParaRPr>
          </a:p>
          <a:p>
            <a:r>
              <a:rPr lang="pl-PL" dirty="0">
                <a:latin typeface="Courier New"/>
                <a:cs typeface="Calibri" panose="020F0502020204030204"/>
              </a:rPr>
              <a:t>List </a:t>
            </a:r>
            <a:r>
              <a:rPr lang="pl-PL" dirty="0" err="1">
                <a:latin typeface="Courier New"/>
                <a:cs typeface="Calibri" panose="020F0502020204030204"/>
              </a:rPr>
              <a:t>ingredients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needed</a:t>
            </a:r>
            <a:r>
              <a:rPr lang="pl-PL" dirty="0">
                <a:latin typeface="Courier New"/>
                <a:cs typeface="Calibri" panose="020F0502020204030204"/>
              </a:rPr>
              <a:t> for a </a:t>
            </a:r>
            <a:r>
              <a:rPr lang="pl-PL" dirty="0" err="1">
                <a:latin typeface="Courier New"/>
                <a:cs typeface="Calibri" panose="020F0502020204030204"/>
              </a:rPr>
              <a:t>dish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given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an</a:t>
            </a:r>
            <a:r>
              <a:rPr lang="pl-PL" dirty="0">
                <a:latin typeface="Courier New"/>
                <a:cs typeface="Calibri" panose="020F0502020204030204"/>
              </a:rPr>
              <a:t> image/</a:t>
            </a:r>
            <a:r>
              <a:rPr lang="pl-PL" dirty="0" err="1">
                <a:latin typeface="Courier New"/>
                <a:cs typeface="Calibri" panose="020F0502020204030204"/>
              </a:rPr>
              <a:t>type</a:t>
            </a:r>
            <a:endParaRPr lang="pl-PL">
              <a:latin typeface="Courier New"/>
              <a:cs typeface="Calibri" panose="020F0502020204030204"/>
            </a:endParaRPr>
          </a:p>
        </p:txBody>
      </p:sp>
      <p:sp>
        <p:nvSpPr>
          <p:cNvPr id="4" name="Strzałka: w lewo 3">
            <a:extLst>
              <a:ext uri="{FF2B5EF4-FFF2-40B4-BE49-F238E27FC236}">
                <a16:creationId xmlns:a16="http://schemas.microsoft.com/office/drawing/2014/main" id="{9B728470-2406-A3C9-ACB6-5592199A9317}"/>
              </a:ext>
            </a:extLst>
          </p:cNvPr>
          <p:cNvSpPr/>
          <p:nvPr/>
        </p:nvSpPr>
        <p:spPr>
          <a:xfrm>
            <a:off x="9433218" y="3317487"/>
            <a:ext cx="780585" cy="464634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4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9">
            <a:extLst>
              <a:ext uri="{FF2B5EF4-FFF2-40B4-BE49-F238E27FC236}">
                <a16:creationId xmlns:a16="http://schemas.microsoft.com/office/drawing/2014/main" id="{51CD9995-02C3-EEB4-3105-87C517BE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24835" y="1503507"/>
            <a:ext cx="6874042" cy="383093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FE69BFB-E390-8055-8554-9EBD7C73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>
                <a:latin typeface="Courier New"/>
                <a:cs typeface="Courier New"/>
              </a:rPr>
              <a:t>Image </a:t>
            </a:r>
            <a:r>
              <a:rPr lang="pl-PL" u="sng" dirty="0" err="1">
                <a:latin typeface="Courier New"/>
                <a:cs typeface="Courier New"/>
              </a:rPr>
              <a:t>recognition</a:t>
            </a:r>
            <a:endParaRPr lang="pl-PL" u="sng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7B5EF4-22CC-D8EB-1312-1518614D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9908" cy="445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>
                <a:latin typeface="Courier New"/>
                <a:cs typeface="Courier New"/>
              </a:rPr>
              <a:t>Strategy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similar</a:t>
            </a:r>
            <a:r>
              <a:rPr lang="pl-PL" dirty="0">
                <a:latin typeface="Courier New"/>
                <a:cs typeface="Courier New"/>
              </a:rPr>
              <a:t> to MNIST </a:t>
            </a:r>
            <a:r>
              <a:rPr lang="pl-PL" dirty="0" err="1">
                <a:latin typeface="Courier New"/>
                <a:cs typeface="Courier New"/>
              </a:rPr>
              <a:t>classification</a:t>
            </a:r>
            <a:r>
              <a:rPr lang="pl-PL" dirty="0">
                <a:latin typeface="Courier New"/>
                <a:cs typeface="Courier New"/>
              </a:rPr>
              <a:t>, but the </a:t>
            </a:r>
            <a:r>
              <a:rPr lang="pl-PL" dirty="0" err="1">
                <a:latin typeface="Courier New"/>
                <a:cs typeface="Courier New"/>
              </a:rPr>
              <a:t>level</a:t>
            </a:r>
            <a:r>
              <a:rPr lang="pl-PL" dirty="0">
                <a:latin typeface="Courier New"/>
                <a:cs typeface="Courier New"/>
              </a:rPr>
              <a:t> of </a:t>
            </a:r>
            <a:r>
              <a:rPr lang="pl-PL" dirty="0" err="1">
                <a:latin typeface="Courier New"/>
                <a:cs typeface="Courier New"/>
              </a:rPr>
              <a:t>complexity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is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significantly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higher</a:t>
            </a:r>
            <a:r>
              <a:rPr lang="pl-PL" dirty="0">
                <a:latin typeface="Courier New"/>
                <a:cs typeface="Courier New"/>
              </a:rPr>
              <a:t> (</a:t>
            </a:r>
            <a:r>
              <a:rPr lang="pl-PL" dirty="0" err="1">
                <a:latin typeface="Courier New"/>
                <a:cs typeface="Courier New"/>
              </a:rPr>
              <a:t>higher</a:t>
            </a:r>
            <a:r>
              <a:rPr lang="pl-PL" dirty="0">
                <a:latin typeface="Courier New"/>
                <a:cs typeface="Courier New"/>
              </a:rPr>
              <a:t> resolution, </a:t>
            </a:r>
            <a:r>
              <a:rPr lang="pl-PL" dirty="0" err="1">
                <a:latin typeface="Courier New"/>
                <a:cs typeface="Courier New"/>
              </a:rPr>
              <a:t>more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categories</a:t>
            </a:r>
            <a:r>
              <a:rPr lang="pl-PL" dirty="0">
                <a:latin typeface="Courier New"/>
                <a:cs typeface="Courier New"/>
              </a:rPr>
              <a:t>) - </a:t>
            </a:r>
            <a:r>
              <a:rPr lang="pl-PL" dirty="0" err="1">
                <a:latin typeface="Courier New"/>
                <a:cs typeface="Courier New"/>
              </a:rPr>
              <a:t>we'll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experiment</a:t>
            </a:r>
            <a:r>
              <a:rPr lang="pl-PL" dirty="0">
                <a:latin typeface="Courier New"/>
                <a:cs typeface="Courier New"/>
              </a:rPr>
              <a:t> with data </a:t>
            </a:r>
            <a:r>
              <a:rPr lang="pl-PL" dirty="0" err="1">
                <a:latin typeface="Courier New"/>
                <a:cs typeface="Courier New"/>
              </a:rPr>
              <a:t>batching</a:t>
            </a:r>
            <a:r>
              <a:rPr lang="pl-PL" dirty="0">
                <a:latin typeface="Courier New"/>
                <a:cs typeface="Courier New"/>
              </a:rPr>
              <a:t> and image </a:t>
            </a:r>
            <a:r>
              <a:rPr lang="pl-PL" dirty="0" err="1">
                <a:latin typeface="Courier New"/>
                <a:cs typeface="Courier New"/>
              </a:rPr>
              <a:t>normalization</a:t>
            </a:r>
            <a:r>
              <a:rPr lang="pl-PL" dirty="0">
                <a:latin typeface="Courier New"/>
                <a:cs typeface="Courier New"/>
              </a:rPr>
              <a:t>.</a:t>
            </a:r>
            <a:endParaRPr lang="pl-PL" dirty="0" err="1"/>
          </a:p>
        </p:txBody>
      </p:sp>
      <p:pic>
        <p:nvPicPr>
          <p:cNvPr id="4" name="Obraz 4" descr="Obraz zawierający żywność, wyroby cukiernicze, różny, chleb&#10;&#10;Opis wygenerowany automatycznie">
            <a:extLst>
              <a:ext uri="{FF2B5EF4-FFF2-40B4-BE49-F238E27FC236}">
                <a16:creationId xmlns:a16="http://schemas.microsoft.com/office/drawing/2014/main" id="{8EBA9F2D-C804-F5BD-5525-96DCCDE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80000">
            <a:off x="6154615" y="3604847"/>
            <a:ext cx="2743200" cy="2743200"/>
          </a:xfrm>
          <a:prstGeom prst="rect">
            <a:avLst/>
          </a:prstGeom>
        </p:spPr>
      </p:pic>
      <p:pic>
        <p:nvPicPr>
          <p:cNvPr id="7" name="Obraz 7" descr="Obraz zawierający trawa, zewnętrzne, zielony, roślina&#10;&#10;Opis wygenerowany automatycznie">
            <a:extLst>
              <a:ext uri="{FF2B5EF4-FFF2-40B4-BE49-F238E27FC236}">
                <a16:creationId xmlns:a16="http://schemas.microsoft.com/office/drawing/2014/main" id="{057F54D8-D327-CE4F-E0EA-D5E7DB77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">
            <a:off x="8206154" y="451338"/>
            <a:ext cx="2743200" cy="2743200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4F9EDF8F-9B7D-7F74-4E52-9CC65EE53661}"/>
              </a:ext>
            </a:extLst>
          </p:cNvPr>
          <p:cNvSpPr/>
          <p:nvPr/>
        </p:nvSpPr>
        <p:spPr>
          <a:xfrm>
            <a:off x="6664570" y="2069123"/>
            <a:ext cx="1781906" cy="574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AC4F62-4BEA-40F3-8199-8AAA97BA0594}"/>
              </a:ext>
            </a:extLst>
          </p:cNvPr>
          <p:cNvSpPr txBox="1"/>
          <p:nvPr/>
        </p:nvSpPr>
        <p:spPr>
          <a:xfrm>
            <a:off x="6863860" y="2080846"/>
            <a:ext cx="14565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800" dirty="0">
                <a:latin typeface="Ink Free"/>
              </a:rPr>
              <a:t>gołąbki?</a:t>
            </a:r>
            <a:endParaRPr lang="pl-PL" sz="2800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9AFA4CF-874C-C11A-AF8B-0234874C3FC1}"/>
              </a:ext>
            </a:extLst>
          </p:cNvPr>
          <p:cNvSpPr/>
          <p:nvPr/>
        </p:nvSpPr>
        <p:spPr>
          <a:xfrm>
            <a:off x="8645769" y="4378569"/>
            <a:ext cx="1781906" cy="574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2D1A2F9-8858-5578-474E-2D9B74038C73}"/>
              </a:ext>
            </a:extLst>
          </p:cNvPr>
          <p:cNvSpPr txBox="1"/>
          <p:nvPr/>
        </p:nvSpPr>
        <p:spPr>
          <a:xfrm>
            <a:off x="8772563" y="4399195"/>
            <a:ext cx="1515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 err="1">
                <a:latin typeface="Ink Free"/>
                <a:cs typeface="Calibri"/>
              </a:rPr>
              <a:t>cookies</a:t>
            </a:r>
            <a:r>
              <a:rPr lang="pl-PL" sz="2800" dirty="0">
                <a:latin typeface="Ink Free"/>
                <a:cs typeface="Calibri"/>
              </a:rPr>
              <a:t>?</a:t>
            </a:r>
            <a:endParaRPr lang="pl-PL" sz="2800" dirty="0">
              <a:latin typeface="Ink Free"/>
            </a:endParaRPr>
          </a:p>
        </p:txBody>
      </p:sp>
    </p:spTree>
    <p:extLst>
      <p:ext uri="{BB962C8B-B14F-4D97-AF65-F5344CB8AC3E}">
        <p14:creationId xmlns:p14="http://schemas.microsoft.com/office/powerpoint/2010/main" val="23291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A8D4B-DB8E-466C-D33D-4DA5082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5" y="365125"/>
            <a:ext cx="6092283" cy="1344148"/>
          </a:xfrm>
        </p:spPr>
        <p:txBody>
          <a:bodyPr/>
          <a:lstStyle/>
          <a:p>
            <a:r>
              <a:rPr lang="pl-PL" u="sng" dirty="0">
                <a:latin typeface="Courier New"/>
                <a:cs typeface="Calibri Light"/>
              </a:rPr>
              <a:t>Idea </a:t>
            </a:r>
            <a:r>
              <a:rPr lang="pl-PL" u="sng" dirty="0" err="1">
                <a:latin typeface="Courier New"/>
                <a:cs typeface="Calibri Light"/>
              </a:rPr>
              <a:t>proposals</a:t>
            </a:r>
            <a:endParaRPr lang="pl-PL" u="sng" dirty="0" err="1">
              <a:latin typeface="Courier New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1711DE-71AB-D321-5837-1497E0EE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663" y="1804749"/>
            <a:ext cx="8209233" cy="4372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Courier New"/>
                <a:cs typeface="Calibri" panose="020F0502020204030204"/>
              </a:rPr>
              <a:t>2 high </a:t>
            </a:r>
            <a:r>
              <a:rPr lang="pl-PL" dirty="0" err="1">
                <a:latin typeface="Courier New"/>
                <a:cs typeface="Calibri" panose="020F0502020204030204"/>
              </a:rPr>
              <a:t>quality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datasets</a:t>
            </a:r>
            <a:r>
              <a:rPr lang="pl-PL" dirty="0">
                <a:latin typeface="Courier New"/>
                <a:cs typeface="Calibri" panose="020F0502020204030204"/>
              </a:rPr>
              <a:t> – </a:t>
            </a:r>
            <a:r>
              <a:rPr lang="pl-PL" b="1" dirty="0" err="1">
                <a:latin typeface="Courier New"/>
                <a:cs typeface="Calibri" panose="020F0502020204030204"/>
              </a:rPr>
              <a:t>Keggle</a:t>
            </a:r>
            <a:r>
              <a:rPr lang="pl-PL" b="1" dirty="0">
                <a:latin typeface="Courier New"/>
                <a:cs typeface="Calibri" panose="020F0502020204030204"/>
              </a:rPr>
              <a:t> </a:t>
            </a:r>
            <a:r>
              <a:rPr lang="pl-PL" b="1" dirty="0" err="1">
                <a:latin typeface="Courier New"/>
                <a:cs typeface="Calibri" panose="020F0502020204030204"/>
              </a:rPr>
              <a:t>Recipe</a:t>
            </a:r>
            <a:r>
              <a:rPr lang="pl-PL" b="1" dirty="0">
                <a:latin typeface="Courier New"/>
                <a:cs typeface="Calibri" panose="020F0502020204030204"/>
              </a:rPr>
              <a:t> </a:t>
            </a:r>
            <a:r>
              <a:rPr lang="pl-PL" b="1" dirty="0" err="1">
                <a:latin typeface="Courier New"/>
                <a:cs typeface="Calibri" panose="020F0502020204030204"/>
              </a:rPr>
              <a:t>Ingredients</a:t>
            </a:r>
            <a:r>
              <a:rPr lang="pl-PL" dirty="0">
                <a:latin typeface="Courier New"/>
                <a:cs typeface="Calibri" panose="020F0502020204030204"/>
              </a:rPr>
              <a:t> &amp; </a:t>
            </a:r>
            <a:r>
              <a:rPr lang="pl-PL" b="1" dirty="0">
                <a:latin typeface="Courier New"/>
                <a:cs typeface="Calibri" panose="020F0502020204030204"/>
              </a:rPr>
              <a:t>Food101</a:t>
            </a:r>
          </a:p>
          <a:p>
            <a:endParaRPr lang="pl-PL" dirty="0">
              <a:latin typeface="Courier New"/>
              <a:cs typeface="Calibri" panose="020F0502020204030204"/>
            </a:endParaRPr>
          </a:p>
          <a:p>
            <a:r>
              <a:rPr lang="pl-PL" dirty="0" err="1">
                <a:latin typeface="Courier New"/>
                <a:cs typeface="Calibri" panose="020F0502020204030204"/>
              </a:rPr>
              <a:t>Dish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classification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based</a:t>
            </a:r>
            <a:r>
              <a:rPr lang="pl-PL" dirty="0">
                <a:latin typeface="Courier New"/>
                <a:cs typeface="Calibri" panose="020F0502020204030204"/>
              </a:rPr>
              <a:t> on a </a:t>
            </a:r>
            <a:r>
              <a:rPr lang="pl-PL" dirty="0" err="1">
                <a:latin typeface="Courier New"/>
                <a:cs typeface="Calibri" panose="020F0502020204030204"/>
              </a:rPr>
              <a:t>photograph</a:t>
            </a:r>
            <a:r>
              <a:rPr lang="pl-PL" dirty="0">
                <a:latin typeface="Courier New"/>
                <a:cs typeface="Calibri" panose="020F0502020204030204"/>
              </a:rPr>
              <a:t>/image</a:t>
            </a:r>
          </a:p>
          <a:p>
            <a:endParaRPr lang="pl-PL" dirty="0">
              <a:latin typeface="Courier New"/>
              <a:cs typeface="Calibri" panose="020F0502020204030204"/>
            </a:endParaRPr>
          </a:p>
          <a:p>
            <a:r>
              <a:rPr lang="pl-PL" dirty="0">
                <a:latin typeface="Courier New"/>
                <a:cs typeface="Calibri" panose="020F0502020204030204"/>
              </a:rPr>
              <a:t>List </a:t>
            </a:r>
            <a:r>
              <a:rPr lang="pl-PL" dirty="0" err="1">
                <a:latin typeface="Courier New"/>
                <a:cs typeface="Calibri" panose="020F0502020204030204"/>
              </a:rPr>
              <a:t>ingredients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needed</a:t>
            </a:r>
            <a:r>
              <a:rPr lang="pl-PL" dirty="0">
                <a:latin typeface="Courier New"/>
                <a:cs typeface="Calibri" panose="020F0502020204030204"/>
              </a:rPr>
              <a:t> for a </a:t>
            </a:r>
            <a:r>
              <a:rPr lang="pl-PL" dirty="0" err="1">
                <a:latin typeface="Courier New"/>
                <a:cs typeface="Calibri" panose="020F0502020204030204"/>
              </a:rPr>
              <a:t>dish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given</a:t>
            </a:r>
            <a:r>
              <a:rPr lang="pl-PL" dirty="0">
                <a:latin typeface="Courier New"/>
                <a:cs typeface="Calibri" panose="020F0502020204030204"/>
              </a:rPr>
              <a:t> </a:t>
            </a:r>
            <a:r>
              <a:rPr lang="pl-PL" dirty="0" err="1">
                <a:latin typeface="Courier New"/>
                <a:cs typeface="Calibri" panose="020F0502020204030204"/>
              </a:rPr>
              <a:t>an</a:t>
            </a:r>
            <a:r>
              <a:rPr lang="pl-PL" dirty="0">
                <a:latin typeface="Courier New"/>
                <a:cs typeface="Calibri" panose="020F0502020204030204"/>
              </a:rPr>
              <a:t> image/</a:t>
            </a:r>
            <a:r>
              <a:rPr lang="pl-PL" dirty="0" err="1">
                <a:latin typeface="Courier New"/>
                <a:cs typeface="Calibri" panose="020F0502020204030204"/>
              </a:rPr>
              <a:t>type</a:t>
            </a:r>
            <a:endParaRPr lang="pl-PL">
              <a:latin typeface="Courier New"/>
              <a:cs typeface="Calibri" panose="020F0502020204030204"/>
            </a:endParaRPr>
          </a:p>
        </p:txBody>
      </p:sp>
      <p:sp>
        <p:nvSpPr>
          <p:cNvPr id="4" name="Strzałka: w lewo 3">
            <a:extLst>
              <a:ext uri="{FF2B5EF4-FFF2-40B4-BE49-F238E27FC236}">
                <a16:creationId xmlns:a16="http://schemas.microsoft.com/office/drawing/2014/main" id="{9B728470-2406-A3C9-ACB6-5592199A9317}"/>
              </a:ext>
            </a:extLst>
          </p:cNvPr>
          <p:cNvSpPr/>
          <p:nvPr/>
        </p:nvSpPr>
        <p:spPr>
          <a:xfrm>
            <a:off x="10174341" y="4674473"/>
            <a:ext cx="780585" cy="464634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60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9">
            <a:extLst>
              <a:ext uri="{FF2B5EF4-FFF2-40B4-BE49-F238E27FC236}">
                <a16:creationId xmlns:a16="http://schemas.microsoft.com/office/drawing/2014/main" id="{F96F8749-5780-B2C0-D93D-36210779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521996" y="1503507"/>
            <a:ext cx="6874042" cy="383093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50CFA6-F33F-4B33-B005-F95CE3C2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>
                <a:latin typeface="Courier New"/>
                <a:cs typeface="Courier New"/>
              </a:rPr>
              <a:t>For </a:t>
            </a:r>
            <a:r>
              <a:rPr lang="pl-PL" u="sng" dirty="0" err="1">
                <a:latin typeface="Courier New"/>
                <a:cs typeface="Courier New"/>
              </a:rPr>
              <a:t>example</a:t>
            </a:r>
            <a:r>
              <a:rPr lang="pl-PL" u="sng" dirty="0">
                <a:latin typeface="Courier New"/>
                <a:cs typeface="Courier New"/>
              </a:rPr>
              <a:t>...</a:t>
            </a:r>
            <a:endParaRPr lang="pl-PL" u="sng">
              <a:cs typeface="Calibri Light"/>
            </a:endParaRPr>
          </a:p>
        </p:txBody>
      </p:sp>
      <p:pic>
        <p:nvPicPr>
          <p:cNvPr id="4" name="Obraz 4" descr="Obraz zawierający tort, talerz, stół, owoce&#10;&#10;Opis wygenerowany automatycznie">
            <a:extLst>
              <a:ext uri="{FF2B5EF4-FFF2-40B4-BE49-F238E27FC236}">
                <a16:creationId xmlns:a16="http://schemas.microsoft.com/office/drawing/2014/main" id="{B072DB9C-BB3B-52D6-B7F6-1DE50B77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1180000">
            <a:off x="865692" y="1938513"/>
            <a:ext cx="4290245" cy="3241264"/>
          </a:xfrm>
        </p:spPr>
      </p:pic>
      <p:pic>
        <p:nvPicPr>
          <p:cNvPr id="6" name="Obraz 6" descr="Obraz zawierający nocne niebo&#10;&#10;Opis wygenerowany automatycznie">
            <a:extLst>
              <a:ext uri="{FF2B5EF4-FFF2-40B4-BE49-F238E27FC236}">
                <a16:creationId xmlns:a16="http://schemas.microsoft.com/office/drawing/2014/main" id="{E03F1B67-F1E5-23DC-41A6-F86D65390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20000">
            <a:off x="3329085" y="5052766"/>
            <a:ext cx="1680163" cy="1535417"/>
          </a:xfrm>
          <a:prstGeom prst="rect">
            <a:avLst/>
          </a:prstGeom>
        </p:spPr>
      </p:pic>
      <p:pic>
        <p:nvPicPr>
          <p:cNvPr id="7" name="Obraz 7" descr="Obraz zawierający żywność, talerz, stół, naczynie&#10;&#10;Opis wygenerowany automatycznie">
            <a:extLst>
              <a:ext uri="{FF2B5EF4-FFF2-40B4-BE49-F238E27FC236}">
                <a16:creationId xmlns:a16="http://schemas.microsoft.com/office/drawing/2014/main" id="{1B123E21-CDAB-D611-C618-2E040F93A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0000">
            <a:off x="7922919" y="1983081"/>
            <a:ext cx="2743200" cy="41148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FF67AFF-C12D-A6AB-6D73-067587B8E8D9}"/>
              </a:ext>
            </a:extLst>
          </p:cNvPr>
          <p:cNvSpPr txBox="1"/>
          <p:nvPr/>
        </p:nvSpPr>
        <p:spPr>
          <a:xfrm>
            <a:off x="5130293" y="5418476"/>
            <a:ext cx="20805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 err="1">
                <a:latin typeface="Ink Free"/>
                <a:cs typeface="Calibri"/>
              </a:rPr>
              <a:t>flour</a:t>
            </a:r>
            <a:r>
              <a:rPr lang="pl-PL" sz="2800" dirty="0">
                <a:latin typeface="Ink Free"/>
                <a:cs typeface="Calibri"/>
              </a:rPr>
              <a:t>, </a:t>
            </a:r>
            <a:r>
              <a:rPr lang="pl-PL" sz="2800" dirty="0" err="1">
                <a:latin typeface="Ink Free"/>
                <a:cs typeface="Calibri"/>
              </a:rPr>
              <a:t>oil</a:t>
            </a:r>
            <a:r>
              <a:rPr lang="pl-PL" sz="2800" dirty="0">
                <a:latin typeface="Ink Free"/>
                <a:cs typeface="Calibri"/>
              </a:rPr>
              <a:t>, </a:t>
            </a:r>
            <a:r>
              <a:rPr lang="pl-PL" sz="2800" dirty="0" err="1">
                <a:latin typeface="Ink Free"/>
                <a:cs typeface="Calibri"/>
              </a:rPr>
              <a:t>baking</a:t>
            </a:r>
            <a:r>
              <a:rPr lang="pl-PL" sz="2800" dirty="0">
                <a:latin typeface="Ink Free"/>
                <a:cs typeface="Calibri"/>
              </a:rPr>
              <a:t> soda</a:t>
            </a:r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7990FBBE-8E9C-4FF3-1C85-16F6D1DA9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920000">
            <a:off x="6236903" y="1055957"/>
            <a:ext cx="2413941" cy="181439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E9C3B5C-B433-8146-FEBC-5BDBB9A18114}"/>
              </a:ext>
            </a:extLst>
          </p:cNvPr>
          <p:cNvSpPr txBox="1"/>
          <p:nvPr/>
        </p:nvSpPr>
        <p:spPr>
          <a:xfrm>
            <a:off x="6139771" y="3035290"/>
            <a:ext cx="206218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latin typeface="Ink Free"/>
                <a:cs typeface="Calibri"/>
              </a:rPr>
              <a:t>Pasta, </a:t>
            </a:r>
            <a:r>
              <a:rPr lang="pl-PL" sz="2800" dirty="0" err="1">
                <a:latin typeface="Ink Free"/>
                <a:cs typeface="Calibri"/>
              </a:rPr>
              <a:t>tomatoes</a:t>
            </a:r>
            <a:r>
              <a:rPr lang="pl-PL" sz="2800" dirty="0">
                <a:latin typeface="Ink Free"/>
                <a:cs typeface="Calibri"/>
              </a:rPr>
              <a:t>, heavy </a:t>
            </a:r>
            <a:r>
              <a:rPr lang="pl-PL" sz="2800" dirty="0" err="1">
                <a:latin typeface="Ink Free"/>
                <a:cs typeface="Calibri"/>
              </a:rPr>
              <a:t>cream</a:t>
            </a:r>
          </a:p>
        </p:txBody>
      </p:sp>
    </p:spTree>
    <p:extLst>
      <p:ext uri="{BB962C8B-B14F-4D97-AF65-F5344CB8AC3E}">
        <p14:creationId xmlns:p14="http://schemas.microsoft.com/office/powerpoint/2010/main" val="308003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C09EC-1245-85B1-DCC3-F76FFF86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7033"/>
            <a:ext cx="10515600" cy="2568209"/>
          </a:xfrm>
        </p:spPr>
        <p:txBody>
          <a:bodyPr>
            <a:norm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Thoughts</a:t>
            </a:r>
            <a:r>
              <a:rPr lang="pl-PL" dirty="0">
                <a:latin typeface="Courier New"/>
                <a:cs typeface="Courier New"/>
              </a:rPr>
              <a:t>?</a:t>
            </a:r>
            <a:br>
              <a:rPr lang="pl-PL" dirty="0">
                <a:latin typeface="Courier New"/>
                <a:cs typeface="Courier New"/>
              </a:rPr>
            </a:br>
            <a:br>
              <a:rPr lang="pl-PL" dirty="0">
                <a:latin typeface="Courier New"/>
                <a:cs typeface="Courier New"/>
              </a:rPr>
            </a:br>
            <a:r>
              <a:rPr lang="pl-PL" sz="2800" dirty="0" err="1">
                <a:latin typeface="Courier New"/>
                <a:cs typeface="Courier New"/>
              </a:rPr>
              <a:t>Thank</a:t>
            </a:r>
            <a:r>
              <a:rPr lang="pl-PL" sz="2800" dirty="0">
                <a:latin typeface="Courier New"/>
                <a:cs typeface="Courier New"/>
              </a:rPr>
              <a:t> </a:t>
            </a:r>
            <a:r>
              <a:rPr lang="pl-PL" sz="2800" dirty="0" err="1">
                <a:latin typeface="Courier New"/>
                <a:cs typeface="Courier New"/>
              </a:rPr>
              <a:t>you</a:t>
            </a:r>
            <a:r>
              <a:rPr lang="pl-PL" sz="2800" dirty="0">
                <a:latin typeface="Courier New"/>
                <a:cs typeface="Courier New"/>
              </a:rPr>
              <a:t>!</a:t>
            </a:r>
            <a:endParaRPr lang="pl-PL" sz="2800" dirty="0">
              <a:cs typeface="Calibri Light" panose="020F0302020204030204"/>
            </a:endParaRPr>
          </a:p>
        </p:txBody>
      </p:sp>
      <p:pic>
        <p:nvPicPr>
          <p:cNvPr id="3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6F7F8EB1-735C-60FF-38DA-7A2FAB87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42" y="1652850"/>
            <a:ext cx="5885144" cy="35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0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A8D4B-DB8E-466C-D33D-4DA5082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5" y="365125"/>
            <a:ext cx="8865116" cy="1344148"/>
          </a:xfrm>
        </p:spPr>
        <p:txBody>
          <a:bodyPr/>
          <a:lstStyle/>
          <a:p>
            <a:r>
              <a:rPr lang="pl-PL" u="sng" dirty="0">
                <a:latin typeface="Courier New"/>
                <a:cs typeface="Calibri Light"/>
              </a:rPr>
              <a:t>Presentation </a:t>
            </a:r>
            <a:r>
              <a:rPr lang="pl-PL" u="sng" dirty="0" err="1">
                <a:latin typeface="Courier New"/>
                <a:cs typeface="Calibri Light"/>
              </a:rPr>
              <a:t>outline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1711DE-71AB-D321-5837-1497E0EE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663" y="1804749"/>
            <a:ext cx="8812482" cy="43722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>
              <a:buAutoNum type="arabicPeriod"/>
            </a:pPr>
            <a:r>
              <a:rPr lang="en-US" dirty="0">
                <a:latin typeface="Courier New"/>
                <a:ea typeface="+mn-lt"/>
                <a:cs typeface="+mn-lt"/>
              </a:rPr>
              <a:t>Team info and project TLDR</a:t>
            </a:r>
            <a:endParaRPr lang="pl-PL">
              <a:latin typeface="Courier New"/>
              <a:cs typeface="Courier New"/>
            </a:endParaRPr>
          </a:p>
          <a:p>
            <a:pPr marL="514350">
              <a:buAutoNum type="arabicPeriod"/>
            </a:pPr>
            <a:r>
              <a:rPr lang="en-US" dirty="0">
                <a:latin typeface="Courier New"/>
                <a:ea typeface="+mn-lt"/>
                <a:cs typeface="+mn-lt"/>
              </a:rPr>
              <a:t>What was the problem and the final research question. Why it matters to you</a:t>
            </a:r>
          </a:p>
          <a:p>
            <a:pPr marL="514350">
              <a:buAutoNum type="arabicPeriod"/>
            </a:pPr>
            <a:r>
              <a:rPr lang="en-US" dirty="0">
                <a:latin typeface="Courier New"/>
                <a:ea typeface="+mn-lt"/>
                <a:cs typeface="+mn-lt"/>
              </a:rPr>
              <a:t>What was the data, what were the techniques</a:t>
            </a:r>
          </a:p>
          <a:p>
            <a:pPr marL="514350">
              <a:buAutoNum type="arabicPeriod"/>
            </a:pPr>
            <a:r>
              <a:rPr lang="en-US" dirty="0">
                <a:latin typeface="Courier New"/>
                <a:ea typeface="+mn-lt"/>
                <a:cs typeface="+mn-lt"/>
              </a:rPr>
              <a:t>What were the results, are you happy with them</a:t>
            </a:r>
          </a:p>
          <a:p>
            <a:pPr marL="514350">
              <a:buAutoNum type="arabicPeriod"/>
            </a:pPr>
            <a:r>
              <a:rPr lang="en-US" dirty="0">
                <a:latin typeface="Courier New"/>
                <a:ea typeface="+mn-lt"/>
                <a:cs typeface="+mn-lt"/>
              </a:rPr>
              <a:t>What were the conclusions, what have you learned, what was good or bad?</a:t>
            </a:r>
          </a:p>
        </p:txBody>
      </p:sp>
      <p:sp>
        <p:nvSpPr>
          <p:cNvPr id="4" name="Strzałka: w lewo 3">
            <a:extLst>
              <a:ext uri="{FF2B5EF4-FFF2-40B4-BE49-F238E27FC236}">
                <a16:creationId xmlns:a16="http://schemas.microsoft.com/office/drawing/2014/main" id="{9B728470-2406-A3C9-ACB6-5592199A9317}"/>
              </a:ext>
            </a:extLst>
          </p:cNvPr>
          <p:cNvSpPr/>
          <p:nvPr/>
        </p:nvSpPr>
        <p:spPr>
          <a:xfrm>
            <a:off x="10724385" y="3317487"/>
            <a:ext cx="780585" cy="464634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22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098B835-67DB-1418-7B56-CFAB3C2773C6}"/>
              </a:ext>
            </a:extLst>
          </p:cNvPr>
          <p:cNvSpPr/>
          <p:nvPr/>
        </p:nvSpPr>
        <p:spPr>
          <a:xfrm>
            <a:off x="5368" y="2597238"/>
            <a:ext cx="12191998" cy="1459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Courier New"/>
                <a:cs typeface="Calibri Light"/>
              </a:rPr>
              <a:t>Food 101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1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bg1"/>
                </a:solidFill>
                <a:latin typeface="Courier New"/>
                <a:cs typeface="Calibri"/>
              </a:rPr>
              <a:t>Michał Mróz, Magdalena </a:t>
            </a:r>
            <a:r>
              <a:rPr lang="pl-PL" dirty="0" err="1">
                <a:solidFill>
                  <a:schemeClr val="bg1"/>
                </a:solidFill>
                <a:latin typeface="Courier New"/>
                <a:cs typeface="Calibri"/>
              </a:rPr>
              <a:t>Słonińska</a:t>
            </a:r>
            <a:endParaRPr lang="pl-PL" dirty="0">
              <a:solidFill>
                <a:schemeClr val="bg1"/>
              </a:solidFill>
              <a:latin typeface="Courier New"/>
              <a:cs typeface="Calibri"/>
            </a:endParaRPr>
          </a:p>
          <a:p>
            <a:endParaRPr lang="pl-PL" dirty="0">
              <a:solidFill>
                <a:schemeClr val="bg1"/>
              </a:solidFill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09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9">
            <a:extLst>
              <a:ext uri="{FF2B5EF4-FFF2-40B4-BE49-F238E27FC236}">
                <a16:creationId xmlns:a16="http://schemas.microsoft.com/office/drawing/2014/main" id="{51CD9995-02C3-EEB4-3105-87C517BE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24835" y="1503507"/>
            <a:ext cx="6874042" cy="383093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FE69BFB-E390-8055-8554-9EBD7C73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>
                <a:latin typeface="Courier New"/>
                <a:cs typeface="Courier New"/>
              </a:rPr>
              <a:t>The </a:t>
            </a:r>
            <a:r>
              <a:rPr lang="pl-PL" u="sng" dirty="0" err="1">
                <a:latin typeface="Courier New"/>
                <a:cs typeface="Courier New"/>
              </a:rPr>
              <a:t>goal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7B5EF4-22CC-D8EB-1312-1518614D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9908" cy="445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>
                <a:latin typeface="Courier New"/>
                <a:cs typeface="Courier New"/>
              </a:rPr>
              <a:t>Given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an</a:t>
            </a:r>
            <a:r>
              <a:rPr lang="pl-PL" dirty="0">
                <a:latin typeface="Courier New"/>
                <a:cs typeface="Courier New"/>
              </a:rPr>
              <a:t> image of </a:t>
            </a:r>
            <a:r>
              <a:rPr lang="pl-PL" dirty="0" err="1">
                <a:latin typeface="Courier New"/>
                <a:cs typeface="Courier New"/>
              </a:rPr>
              <a:t>some</a:t>
            </a:r>
            <a:r>
              <a:rPr lang="pl-PL" dirty="0">
                <a:latin typeface="Courier New"/>
                <a:cs typeface="Courier New"/>
              </a:rPr>
              <a:t> </a:t>
            </a:r>
            <a:r>
              <a:rPr lang="pl-PL" dirty="0" err="1">
                <a:latin typeface="Courier New"/>
                <a:cs typeface="Courier New"/>
              </a:rPr>
              <a:t>plate</a:t>
            </a:r>
            <a:r>
              <a:rPr lang="pl-PL" dirty="0">
                <a:latin typeface="Courier New"/>
                <a:cs typeface="Courier New"/>
              </a:rPr>
              <a:t> of food... </a:t>
            </a:r>
            <a:br>
              <a:rPr lang="pl-PL" dirty="0">
                <a:latin typeface="Courier New"/>
                <a:cs typeface="Courier New"/>
              </a:rPr>
            </a:br>
            <a:br>
              <a:rPr lang="pl-PL" dirty="0">
                <a:latin typeface="Courier New"/>
                <a:cs typeface="Courier New"/>
              </a:rPr>
            </a:br>
            <a:r>
              <a:rPr lang="pl-PL" sz="4000" dirty="0" err="1">
                <a:latin typeface="Courier New"/>
                <a:cs typeface="Courier New"/>
              </a:rPr>
              <a:t>can</a:t>
            </a:r>
            <a:r>
              <a:rPr lang="pl-PL" sz="4000" dirty="0">
                <a:latin typeface="Courier New"/>
                <a:cs typeface="Courier New"/>
              </a:rPr>
              <a:t> we </a:t>
            </a:r>
            <a:r>
              <a:rPr lang="pl-PL" sz="4000" dirty="0" err="1">
                <a:latin typeface="Courier New"/>
                <a:cs typeface="Courier New"/>
              </a:rPr>
              <a:t>tell</a:t>
            </a:r>
            <a:r>
              <a:rPr lang="pl-PL" sz="4000" dirty="0">
                <a:latin typeface="Courier New"/>
                <a:cs typeface="Courier New"/>
              </a:rPr>
              <a:t> </a:t>
            </a:r>
            <a:r>
              <a:rPr lang="pl-PL" sz="4000" dirty="0" err="1">
                <a:latin typeface="Courier New"/>
                <a:cs typeface="Courier New"/>
              </a:rPr>
              <a:t>what</a:t>
            </a:r>
            <a:r>
              <a:rPr lang="pl-PL" sz="4000" dirty="0">
                <a:latin typeface="Courier New"/>
                <a:cs typeface="Courier New"/>
              </a:rPr>
              <a:t> </a:t>
            </a:r>
            <a:r>
              <a:rPr lang="pl-PL" sz="4000" dirty="0" err="1">
                <a:latin typeface="Courier New"/>
                <a:cs typeface="Courier New"/>
              </a:rPr>
              <a:t>kind</a:t>
            </a:r>
            <a:r>
              <a:rPr lang="pl-PL" sz="4000" dirty="0">
                <a:latin typeface="Courier New"/>
                <a:cs typeface="Courier New"/>
              </a:rPr>
              <a:t> of </a:t>
            </a:r>
            <a:r>
              <a:rPr lang="pl-PL" sz="4000" dirty="0" err="1">
                <a:latin typeface="Courier New"/>
                <a:cs typeface="Courier New"/>
              </a:rPr>
              <a:t>dish</a:t>
            </a:r>
            <a:r>
              <a:rPr lang="pl-PL" sz="4000" dirty="0">
                <a:latin typeface="Courier New"/>
                <a:cs typeface="Courier New"/>
              </a:rPr>
              <a:t> </a:t>
            </a:r>
            <a:r>
              <a:rPr lang="pl-PL" sz="4000" dirty="0" err="1">
                <a:latin typeface="Courier New"/>
                <a:cs typeface="Courier New"/>
              </a:rPr>
              <a:t>it</a:t>
            </a:r>
            <a:r>
              <a:rPr lang="pl-PL" sz="4000" dirty="0">
                <a:latin typeface="Courier New"/>
                <a:cs typeface="Courier New"/>
              </a:rPr>
              <a:t> </a:t>
            </a:r>
            <a:r>
              <a:rPr lang="pl-PL" sz="4000" dirty="0" err="1">
                <a:latin typeface="Courier New"/>
                <a:cs typeface="Courier New"/>
              </a:rPr>
              <a:t>is</a:t>
            </a:r>
            <a:r>
              <a:rPr lang="pl-PL" sz="4000" dirty="0">
                <a:latin typeface="Courier New"/>
                <a:cs typeface="Courier New"/>
              </a:rPr>
              <a:t>?</a:t>
            </a:r>
          </a:p>
        </p:txBody>
      </p:sp>
      <p:pic>
        <p:nvPicPr>
          <p:cNvPr id="4" name="Obraz 4" descr="Obraz zawierający żywność, wyroby cukiernicze, różny, chleb&#10;&#10;Opis wygenerowany automatycznie">
            <a:extLst>
              <a:ext uri="{FF2B5EF4-FFF2-40B4-BE49-F238E27FC236}">
                <a16:creationId xmlns:a16="http://schemas.microsoft.com/office/drawing/2014/main" id="{8EBA9F2D-C804-F5BD-5525-96DCCDE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80000">
            <a:off x="6154615" y="3604847"/>
            <a:ext cx="2743200" cy="2743200"/>
          </a:xfrm>
          <a:prstGeom prst="rect">
            <a:avLst/>
          </a:prstGeom>
        </p:spPr>
      </p:pic>
      <p:pic>
        <p:nvPicPr>
          <p:cNvPr id="7" name="Obraz 7" descr="Obraz zawierający trawa, zewnętrzne, zielony, roślina&#10;&#10;Opis wygenerowany automatycznie">
            <a:extLst>
              <a:ext uri="{FF2B5EF4-FFF2-40B4-BE49-F238E27FC236}">
                <a16:creationId xmlns:a16="http://schemas.microsoft.com/office/drawing/2014/main" id="{057F54D8-D327-CE4F-E0EA-D5E7DB77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">
            <a:off x="8206154" y="451338"/>
            <a:ext cx="2743200" cy="2743200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4F9EDF8F-9B7D-7F74-4E52-9CC65EE53661}"/>
              </a:ext>
            </a:extLst>
          </p:cNvPr>
          <p:cNvSpPr/>
          <p:nvPr/>
        </p:nvSpPr>
        <p:spPr>
          <a:xfrm>
            <a:off x="6664570" y="2069123"/>
            <a:ext cx="1781906" cy="574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AC4F62-4BEA-40F3-8199-8AAA97BA0594}"/>
              </a:ext>
            </a:extLst>
          </p:cNvPr>
          <p:cNvSpPr txBox="1"/>
          <p:nvPr/>
        </p:nvSpPr>
        <p:spPr>
          <a:xfrm>
            <a:off x="6863860" y="2080846"/>
            <a:ext cx="14565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800" dirty="0">
                <a:latin typeface="Ink Free"/>
              </a:rPr>
              <a:t>gołąbki?</a:t>
            </a:r>
            <a:endParaRPr lang="pl-PL" sz="2800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9AFA4CF-874C-C11A-AF8B-0234874C3FC1}"/>
              </a:ext>
            </a:extLst>
          </p:cNvPr>
          <p:cNvSpPr/>
          <p:nvPr/>
        </p:nvSpPr>
        <p:spPr>
          <a:xfrm>
            <a:off x="8645769" y="4378569"/>
            <a:ext cx="1781906" cy="574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2D1A2F9-8858-5578-474E-2D9B74038C73}"/>
              </a:ext>
            </a:extLst>
          </p:cNvPr>
          <p:cNvSpPr txBox="1"/>
          <p:nvPr/>
        </p:nvSpPr>
        <p:spPr>
          <a:xfrm>
            <a:off x="8772563" y="4399195"/>
            <a:ext cx="1515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 err="1">
                <a:latin typeface="Ink Free"/>
                <a:cs typeface="Calibri"/>
              </a:rPr>
              <a:t>cookies</a:t>
            </a:r>
            <a:r>
              <a:rPr lang="pl-PL" sz="2800" dirty="0">
                <a:latin typeface="Ink Free"/>
                <a:cs typeface="Calibri"/>
              </a:rPr>
              <a:t>?</a:t>
            </a:r>
            <a:endParaRPr lang="pl-PL" sz="2800" dirty="0">
              <a:latin typeface="Ink Free"/>
            </a:endParaRPr>
          </a:p>
        </p:txBody>
      </p:sp>
    </p:spTree>
    <p:extLst>
      <p:ext uri="{BB962C8B-B14F-4D97-AF65-F5344CB8AC3E}">
        <p14:creationId xmlns:p14="http://schemas.microsoft.com/office/powerpoint/2010/main" val="1490226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Food 101</vt:lpstr>
      <vt:lpstr>Idea proposals</vt:lpstr>
      <vt:lpstr>Image recognition</vt:lpstr>
      <vt:lpstr>Idea proposals</vt:lpstr>
      <vt:lpstr>For example...</vt:lpstr>
      <vt:lpstr>Thoughts?  Thank you!</vt:lpstr>
      <vt:lpstr>Presentation outline</vt:lpstr>
      <vt:lpstr>Food 101</vt:lpstr>
      <vt:lpstr>The goal</vt:lpstr>
      <vt:lpstr>Image processing for dummies</vt:lpstr>
      <vt:lpstr>Results (accuracy in %)</vt:lpstr>
      <vt:lpstr>Main issues</vt:lpstr>
      <vt:lpstr>Improvement ideas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818</cp:revision>
  <dcterms:created xsi:type="dcterms:W3CDTF">2022-12-12T14:12:47Z</dcterms:created>
  <dcterms:modified xsi:type="dcterms:W3CDTF">2023-03-20T18:58:10Z</dcterms:modified>
</cp:coreProperties>
</file>