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66" r:id="rId6"/>
    <p:sldId id="268" r:id="rId7"/>
    <p:sldId id="276" r:id="rId8"/>
    <p:sldId id="279" r:id="rId9"/>
    <p:sldId id="265" r:id="rId10"/>
    <p:sldId id="258" r:id="rId11"/>
    <p:sldId id="281" r:id="rId12"/>
    <p:sldId id="277" r:id="rId13"/>
    <p:sldId id="280" r:id="rId14"/>
    <p:sldId id="27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4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6852-0EBB-4601-9B45-4565073F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1D573-5E11-440C-A789-C5B23949C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7B24-75DD-4DF7-90A5-DA025AB0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8929-C6AD-4714-A747-36CAD0F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D875-0417-4346-9879-52AB354E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01F0-BE62-471D-851C-9002EE61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9887E-D311-46C3-B2B1-6DFEC3A4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919F-9A21-4984-B5B8-B584D12F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E826-BC2C-4EC3-904C-A7C6BA5E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13A7-1DB2-4EA8-B49C-CBAD76C5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23D68-B930-4C42-9966-131EFFE63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D540E-C9CD-4DB0-B56A-C1825925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AB91-2050-4D27-92D0-14AF936F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2F75-812E-455B-9DFB-02CD58A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9650-686A-4BAB-887D-16FC44A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6632-2281-41AF-9AC9-EF000671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1FB4-DB47-4BF9-B004-4D3BC6CE2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58641-98E3-4852-889D-346A8A13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472F-69F7-4FE4-96D3-32603BD2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5C38-1143-45B1-9C3D-7CEA22DD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8F68-246E-4E64-AC6E-8430F2D6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2DCC-F5CB-4B6B-A07C-6363AAE1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F42E-2ABF-494E-B647-0770C99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7DCE-A04B-48A9-B7BD-953908D1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60E2-C711-4878-B68D-64F54A18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9B03-DFCF-4A71-A2B5-42F941A9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9CFA-5A3E-47B1-98B3-BCD18651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775A1-B781-463B-B188-8B54D9326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A2071-3E6A-4D83-84FC-D2216D4D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47F27-30B3-4A79-806F-F088ED93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4E798-DDEC-418D-9FFE-6DD7C153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BF9C-82C9-4F76-ACFA-AC7AA352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D1608-51C3-4D46-BCDD-6B49322CF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96C1F-011F-4549-B7B8-CBF4E6FE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F7857-DCAB-43B3-86AB-6EA4DB413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97FB5-380D-440C-B4EC-70B6CAEEC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2C1B6-725B-4EA0-99B7-77168DA9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464A1-6507-4FD0-A98C-9F0E43C3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94AFF-B814-407C-8C5B-3DDE5CB5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5267-042D-4BC9-A705-36F377E7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75B51-C049-4DC9-B7F4-8D383190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B870E-1AA3-4FC4-975E-0B1AFC6A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0CB88-E567-4B05-ACAE-7F678A71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05943-C084-4207-BF34-7ADE4D5B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1511D-93AB-45C3-AE31-B89C7A09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C5A0A-EC95-4BFE-8E00-DC9FD2D7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73EE-5619-4573-8319-180622D0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A12B-F8C9-48AE-8A04-8D1B95607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361CB-6B54-4ACA-BF2B-CCB2657A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80BE-1F8E-4E4F-8D37-F9D813A0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B72D3-B892-4441-9500-CB48D50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2DAC6-0E4D-410C-93CF-4D25B863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AB6D-D87E-4209-BAEF-5415B212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6FBF5-CBB9-4D9F-B042-8F92B911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D86EB-CFD6-40B0-8A7B-E59B6A8E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1616C-14DE-4796-8DFC-634B9BEE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1C5C4-8A79-495D-B941-ADC004F2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8369-AB4A-411E-B93D-547F6C93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CCD0F-23A3-44C6-8F70-97F65C05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1A52-1BFE-4C03-AC2B-88F1AEA2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47A8-F232-4356-9907-D3EB3715B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09A5-8445-4A06-B7DB-16E8D4FB8DB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141C-EC0B-4E1A-A0E3-70073102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60E0-C8F8-4E92-8EFF-40985115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A441-7E78-44B3-8B6C-D76DCE57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ndrewmvd/medical-mn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7AD7-3051-D196-D34C-D0A4D5220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Image Classifier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AD36D-272A-46FC-FB0A-5CC06EE0C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CECS </a:t>
            </a:r>
            <a:r>
              <a:rPr lang="en-US"/>
              <a:t>456 Project</a:t>
            </a:r>
          </a:p>
          <a:p>
            <a:r>
              <a:rPr lang="en-US" dirty="0"/>
              <a:t>Edwin Bulnes</a:t>
            </a:r>
          </a:p>
        </p:txBody>
      </p:sp>
    </p:spTree>
    <p:extLst>
      <p:ext uri="{BB962C8B-B14F-4D97-AF65-F5344CB8AC3E}">
        <p14:creationId xmlns:p14="http://schemas.microsoft.com/office/powerpoint/2010/main" val="192844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262-B62B-E9DD-4631-F097F78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5C42A-A194-E492-2DBC-84A29D88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14414"/>
            <a:ext cx="5157787" cy="823912"/>
          </a:xfrm>
        </p:spPr>
        <p:txBody>
          <a:bodyPr/>
          <a:lstStyle/>
          <a:p>
            <a:r>
              <a:rPr lang="en-US" dirty="0"/>
              <a:t>Model1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65541-B3CE-1EA4-1CA1-355290E10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1269207"/>
            <a:ext cx="5183188" cy="569119"/>
          </a:xfrm>
        </p:spPr>
        <p:txBody>
          <a:bodyPr/>
          <a:lstStyle/>
          <a:p>
            <a:r>
              <a:rPr lang="en-US" dirty="0"/>
              <a:t>Model2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E4624B-73CF-7335-2D93-D2B2819D3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91" y="2093119"/>
            <a:ext cx="5479046" cy="40309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370CFC-B944-41AC-CBF2-4A7DCBCBF4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64777"/>
            <a:ext cx="5486400" cy="4087761"/>
          </a:xfrm>
        </p:spPr>
      </p:pic>
    </p:spTree>
    <p:extLst>
      <p:ext uri="{BB962C8B-B14F-4D97-AF65-F5344CB8AC3E}">
        <p14:creationId xmlns:p14="http://schemas.microsoft.com/office/powerpoint/2010/main" val="199083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CDA5B-11D5-3B02-936D-23723151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45625"/>
              </p:ext>
            </p:extLst>
          </p:nvPr>
        </p:nvGraphicFramePr>
        <p:xfrm>
          <a:off x="263433" y="75376"/>
          <a:ext cx="11493139" cy="6482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3319360372"/>
                    </a:ext>
                  </a:extLst>
                </a:gridCol>
                <a:gridCol w="3440123">
                  <a:extLst>
                    <a:ext uri="{9D8B030D-6E8A-4147-A177-3AD203B41FA5}">
                      <a16:colId xmlns:a16="http://schemas.microsoft.com/office/drawing/2014/main" val="3943415738"/>
                    </a:ext>
                  </a:extLst>
                </a:gridCol>
                <a:gridCol w="3440123">
                  <a:extLst>
                    <a:ext uri="{9D8B030D-6E8A-4147-A177-3AD203B41FA5}">
                      <a16:colId xmlns:a16="http://schemas.microsoft.com/office/drawing/2014/main" val="4225232900"/>
                    </a:ext>
                  </a:extLst>
                </a:gridCol>
                <a:gridCol w="3440123">
                  <a:extLst>
                    <a:ext uri="{9D8B030D-6E8A-4147-A177-3AD203B41FA5}">
                      <a16:colId xmlns:a16="http://schemas.microsoft.com/office/drawing/2014/main" val="4231530446"/>
                    </a:ext>
                  </a:extLst>
                </a:gridCol>
              </a:tblGrid>
              <a:tr h="4363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1 (</a:t>
                      </a:r>
                      <a:r>
                        <a:rPr lang="en-US" dirty="0" err="1"/>
                        <a:t>AlexNet</a:t>
                      </a:r>
                      <a:r>
                        <a:rPr lang="en-US" dirty="0"/>
                        <a:t>-like)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 (VGG-like)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AlexNet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28102"/>
                  </a:ext>
                </a:extLst>
              </a:tr>
              <a:tr h="2609850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503195"/>
                  </a:ext>
                </a:extLst>
              </a:tr>
              <a:tr h="2345196">
                <a:tc>
                  <a:txBody>
                    <a:bodyPr/>
                    <a:lstStyle/>
                    <a:p>
                      <a:r>
                        <a:rPr lang="en-US" dirty="0"/>
                        <a:t>Model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98447765"/>
                  </a:ext>
                </a:extLst>
              </a:tr>
              <a:tr h="1090808">
                <a:tc>
                  <a:txBody>
                    <a:bodyPr/>
                    <a:lstStyle/>
                    <a:p>
                      <a:r>
                        <a:rPr lang="en-US" dirty="0"/>
                        <a:t>Test Loss</a:t>
                      </a:r>
                    </a:p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2849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88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C288-17CC-4DBF-BE28-9E8CBE94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BD72-F88E-4EEF-9FB6-565E31D9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3 models performed similarly, implying that there is likely some overfitting happening</a:t>
            </a:r>
          </a:p>
          <a:p>
            <a:pPr lvl="1"/>
            <a:r>
              <a:rPr lang="en-US" dirty="0"/>
              <a:t>I avoided augmenting the data because medical images often have a standard orientation, and I didn’t want to add noise</a:t>
            </a:r>
          </a:p>
          <a:p>
            <a:pPr lvl="1"/>
            <a:endParaRPr lang="en-US" dirty="0"/>
          </a:p>
          <a:p>
            <a:r>
              <a:rPr lang="en-US" dirty="0"/>
              <a:t>As expected, the VCG-like model (model 2) performed well with fewer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B349-0752-71BE-3E42-8F4F1D77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7B79-0FF5-D8D7-AF95-1EC9FF3D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76" y="1825625"/>
            <a:ext cx="10025874" cy="4351338"/>
          </a:xfrm>
        </p:spPr>
        <p:txBody>
          <a:bodyPr>
            <a:normAutofit/>
          </a:bodyPr>
          <a:lstStyle/>
          <a:p>
            <a:r>
              <a:rPr lang="en-US" dirty="0"/>
              <a:t>Goal is to create a Convolutional Neural Network to classify medical MNIST data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framework was used to build CNN layers</a:t>
            </a:r>
          </a:p>
          <a:p>
            <a:pPr lvl="2"/>
            <a:r>
              <a:rPr lang="en-US" dirty="0" err="1"/>
              <a:t>Keras</a:t>
            </a:r>
            <a:r>
              <a:rPr lang="en-US" dirty="0"/>
              <a:t> was also used to load and split the dataset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was used to create visualizations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Dataset chosen because it is an interesting example of ML in medicine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Results compared against </a:t>
            </a:r>
            <a:r>
              <a:rPr lang="en-US" dirty="0" err="1"/>
              <a:t>AlexNet</a:t>
            </a:r>
            <a:r>
              <a:rPr lang="en-US" dirty="0"/>
              <a:t> CNN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7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B349-0752-71BE-3E42-8F4F1D77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7B79-0FF5-D8D7-AF95-1EC9FF3D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279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Contains over 58,000 images across 6 categories</a:t>
            </a:r>
          </a:p>
          <a:p>
            <a:pPr lvl="1"/>
            <a:r>
              <a:rPr lang="en-US" dirty="0">
                <a:hlinkClick r:id="rId2"/>
              </a:rPr>
              <a:t>https://www.kaggle.com/datasets/andrewmvd/medical-mnist</a:t>
            </a:r>
            <a:endParaRPr lang="en-US" dirty="0"/>
          </a:p>
          <a:p>
            <a:r>
              <a:rPr lang="en-US" dirty="0"/>
              <a:t>Combined from separate sets at MAYO Clinic, NIH, RSNA and TCIA</a:t>
            </a:r>
          </a:p>
          <a:p>
            <a:pPr lvl="1"/>
            <a:endParaRPr lang="en-US" dirty="0"/>
          </a:p>
          <a:p>
            <a:r>
              <a:rPr lang="en-US" dirty="0"/>
              <a:t>Used in Nvidia Deep Learning Institute paper</a:t>
            </a:r>
          </a:p>
          <a:p>
            <a:pPr marL="457200" lvl="1" indent="0">
              <a:buNone/>
            </a:pPr>
            <a:r>
              <a:rPr lang="en-US" i="1" dirty="0"/>
              <a:t>Medical Image Classification Using the </a:t>
            </a:r>
            <a:r>
              <a:rPr lang="en-US" i="1" dirty="0" err="1"/>
              <a:t>MedNIST</a:t>
            </a:r>
            <a:r>
              <a:rPr lang="en-US" i="1" dirty="0"/>
              <a:t> Dataset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0B878-DA74-913A-09E9-BA7C2C47F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0454" y="2432803"/>
            <a:ext cx="5258804" cy="35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3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B349-0752-71BE-3E42-8F4F1D77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7B79-0FF5-D8D7-AF95-1EC9FF3D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27913" cy="4351338"/>
          </a:xfrm>
        </p:spPr>
        <p:txBody>
          <a:bodyPr>
            <a:normAutofit/>
          </a:bodyPr>
          <a:lstStyle/>
          <a:p>
            <a:r>
              <a:rPr lang="en-US" dirty="0"/>
              <a:t>Classes are relatively balanced</a:t>
            </a:r>
          </a:p>
          <a:p>
            <a:pPr lvl="1"/>
            <a:r>
              <a:rPr lang="en-US" dirty="0"/>
              <a:t>each category ranges from 15.2% to 16.9% of overall dataset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Image sizes are standardized throughout dataset</a:t>
            </a:r>
          </a:p>
          <a:p>
            <a:pPr lvl="1"/>
            <a:endParaRPr lang="en-US" dirty="0"/>
          </a:p>
          <a:p>
            <a:r>
              <a:rPr lang="en-US" dirty="0"/>
              <a:t>Images are saved as </a:t>
            </a:r>
            <a:r>
              <a:rPr lang="en-US" dirty="0" err="1"/>
              <a:t>rgb</a:t>
            </a:r>
            <a:r>
              <a:rPr lang="en-US" dirty="0"/>
              <a:t>, not grayscale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0B878-DA74-913A-09E9-BA7C2C47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4189" y="1469418"/>
            <a:ext cx="4160987" cy="35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4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51C0-46AA-007E-C7C1-2877FE16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5F40-466A-BC88-C8ED-279A4928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Consist of:</a:t>
            </a:r>
          </a:p>
          <a:p>
            <a:pPr lvl="2"/>
            <a:r>
              <a:rPr lang="en-US" dirty="0"/>
              <a:t> convolution layers that extract features based on kernel/filter size</a:t>
            </a:r>
          </a:p>
          <a:p>
            <a:pPr lvl="2"/>
            <a:r>
              <a:rPr lang="en-US" dirty="0"/>
              <a:t>pooling layers that help manage the number of features</a:t>
            </a:r>
          </a:p>
          <a:p>
            <a:pPr lvl="2"/>
            <a:r>
              <a:rPr lang="en-US" dirty="0"/>
              <a:t>Fully connected layers  that create an output</a:t>
            </a:r>
          </a:p>
          <a:p>
            <a:r>
              <a:rPr lang="en-US" dirty="0" err="1"/>
              <a:t>AlexNet</a:t>
            </a:r>
            <a:endParaRPr lang="en-US" dirty="0"/>
          </a:p>
          <a:p>
            <a:pPr lvl="1"/>
            <a:r>
              <a:rPr lang="en-US" dirty="0"/>
              <a:t>Groundbreaking design that uses large 11 x 11 filters </a:t>
            </a:r>
          </a:p>
          <a:p>
            <a:r>
              <a:rPr lang="en-US" dirty="0"/>
              <a:t>VGG</a:t>
            </a:r>
          </a:p>
          <a:p>
            <a:pPr lvl="1"/>
            <a:r>
              <a:rPr lang="en-US" dirty="0"/>
              <a:t>Demonstrated that smaller 3 x 3 filters and deeper networks  can result in better performance with fewer parameters</a:t>
            </a:r>
          </a:p>
        </p:txBody>
      </p:sp>
    </p:spTree>
    <p:extLst>
      <p:ext uri="{BB962C8B-B14F-4D97-AF65-F5344CB8AC3E}">
        <p14:creationId xmlns:p14="http://schemas.microsoft.com/office/powerpoint/2010/main" val="103068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C288-17CC-4DBF-BE28-9E8CBE94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D3D86-D463-E247-98BB-11436F00E647}"/>
              </a:ext>
            </a:extLst>
          </p:cNvPr>
          <p:cNvSpPr txBox="1"/>
          <p:nvPr/>
        </p:nvSpPr>
        <p:spPr>
          <a:xfrm>
            <a:off x="838200" y="1657079"/>
            <a:ext cx="970314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idea was to create two different models applying approaches from the VGG and </a:t>
            </a:r>
            <a:r>
              <a:rPr lang="en-US" sz="2800" dirty="0" err="1"/>
              <a:t>AlexNet</a:t>
            </a:r>
            <a:r>
              <a:rPr lang="en-US" sz="2800" dirty="0"/>
              <a:t> papers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1: </a:t>
            </a:r>
            <a:r>
              <a:rPr lang="en-US" sz="2800" dirty="0" err="1"/>
              <a:t>AlexNet</a:t>
            </a:r>
            <a:r>
              <a:rPr lang="en-US" sz="2800" dirty="0"/>
              <a:t>-like 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uses larger filters earlier in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2: VGG-like 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uses smaller filters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uses the VGG pattern of stacks of 3 x 3 convolutional layer followed by max pooling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models are sized-down as this is an obviously smaller data set than what VGG and </a:t>
            </a:r>
            <a:r>
              <a:rPr lang="en-US" sz="2400" dirty="0" err="1"/>
              <a:t>AlexNet</a:t>
            </a:r>
            <a:r>
              <a:rPr lang="en-US" sz="2400" dirty="0"/>
              <a:t> were designed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Additionally, will use </a:t>
            </a:r>
            <a:r>
              <a:rPr lang="en-US" sz="2400" dirty="0" err="1"/>
              <a:t>AlexNet</a:t>
            </a:r>
            <a:r>
              <a:rPr lang="en-US" sz="2400" dirty="0"/>
              <a:t> CNN as a comparison for the models’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4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00C4-0F27-4012-B6F4-EF6C9F61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766F-6A68-4CDC-A5D2-BD770E2E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Preprocessing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keras.utils.image_dataset_from_directory</a:t>
            </a:r>
            <a:r>
              <a:rPr lang="en-US" dirty="0"/>
              <a:t> to extract dataset</a:t>
            </a:r>
          </a:p>
          <a:p>
            <a:pPr lvl="2"/>
            <a:r>
              <a:rPr lang="en-US" dirty="0"/>
              <a:t>labels were created based on the folder structure</a:t>
            </a:r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Data Split</a:t>
            </a:r>
          </a:p>
          <a:p>
            <a:pPr lvl="1"/>
            <a:r>
              <a:rPr lang="en-US" dirty="0"/>
              <a:t>dataset was split using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divided into  70/20/10 training/validation/test sets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Batch Size</a:t>
            </a:r>
          </a:p>
          <a:p>
            <a:pPr lvl="1"/>
            <a:r>
              <a:rPr lang="en-US" dirty="0"/>
              <a:t>Purposefully used large batch size to try to produce better training per epoch</a:t>
            </a:r>
          </a:p>
        </p:txBody>
      </p:sp>
    </p:spTree>
    <p:extLst>
      <p:ext uri="{BB962C8B-B14F-4D97-AF65-F5344CB8AC3E}">
        <p14:creationId xmlns:p14="http://schemas.microsoft.com/office/powerpoint/2010/main" val="180044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262-B62B-E9DD-4631-F097F78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Design: Model1 (</a:t>
            </a:r>
            <a:r>
              <a:rPr lang="en-US" dirty="0" err="1"/>
              <a:t>AlexNet</a:t>
            </a:r>
            <a:r>
              <a:rPr lang="en-US" dirty="0"/>
              <a:t>-like)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5C42A-A194-E492-2DBC-84A29D88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33742"/>
            <a:ext cx="4984205" cy="459377"/>
          </a:xfrm>
        </p:spPr>
        <p:txBody>
          <a:bodyPr/>
          <a:lstStyle/>
          <a:p>
            <a:r>
              <a:rPr lang="en-US" dirty="0"/>
              <a:t>Model1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1B4142D-AE63-C9C9-62C8-42E6BF81AA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538" y="1889760"/>
            <a:ext cx="4363721" cy="479609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9D7610-0AA1-48BF-4A62-0F066717F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7120" y="2159726"/>
            <a:ext cx="5183188" cy="3893798"/>
          </a:xfrm>
        </p:spPr>
        <p:txBody>
          <a:bodyPr/>
          <a:lstStyle/>
          <a:p>
            <a:r>
              <a:rPr lang="en-US" dirty="0"/>
              <a:t>Input size of 64 x 64 x 3</a:t>
            </a:r>
          </a:p>
          <a:p>
            <a:pPr lvl="1"/>
            <a:r>
              <a:rPr lang="en-US" dirty="0"/>
              <a:t>Left unchanged after experimenting with different sizes</a:t>
            </a:r>
          </a:p>
          <a:p>
            <a:r>
              <a:rPr lang="en-US" dirty="0"/>
              <a:t>Conv2D</a:t>
            </a:r>
          </a:p>
          <a:p>
            <a:pPr lvl="1"/>
            <a:r>
              <a:rPr lang="en-US" dirty="0"/>
              <a:t>started with </a:t>
            </a:r>
            <a:r>
              <a:rPr lang="en-US" dirty="0" err="1"/>
              <a:t>kernel_size</a:t>
            </a:r>
            <a:r>
              <a:rPr lang="en-US" dirty="0"/>
              <a:t> = 8 x 8</a:t>
            </a:r>
          </a:p>
          <a:p>
            <a:pPr lvl="1"/>
            <a:r>
              <a:rPr lang="en-US" dirty="0"/>
              <a:t>reduced to 4 x 4 in deeper layers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</a:t>
            </a:r>
          </a:p>
          <a:p>
            <a:r>
              <a:rPr lang="en-US" dirty="0"/>
              <a:t>Dense layers</a:t>
            </a:r>
          </a:p>
          <a:p>
            <a:pPr lvl="1"/>
            <a:r>
              <a:rPr lang="en-US" dirty="0"/>
              <a:t>large numbers of units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262-B62B-E9DD-4631-F097F78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Design: Model2 (VGG-like)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5C42A-A194-E492-2DBC-84A29D88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33742"/>
            <a:ext cx="4984205" cy="459377"/>
          </a:xfrm>
        </p:spPr>
        <p:txBody>
          <a:bodyPr/>
          <a:lstStyle/>
          <a:p>
            <a:r>
              <a:rPr lang="en-US" dirty="0"/>
              <a:t>Model2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2C8BC68-418F-6E5F-8CE3-4DF1316245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3448" y="2093119"/>
            <a:ext cx="4562156" cy="4738509"/>
          </a:xfr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8F14619-BF83-2AB7-E3C2-BB0B0F76CB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 size of 64 x 64 x 3</a:t>
            </a:r>
          </a:p>
          <a:p>
            <a:pPr lvl="1"/>
            <a:r>
              <a:rPr lang="en-US" dirty="0"/>
              <a:t>Left unchanged after experimenting with different sizes</a:t>
            </a:r>
          </a:p>
          <a:p>
            <a:r>
              <a:rPr lang="en-US" dirty="0"/>
              <a:t>Conv2D</a:t>
            </a:r>
          </a:p>
          <a:p>
            <a:pPr lvl="1"/>
            <a:r>
              <a:rPr lang="en-US" dirty="0"/>
              <a:t>started with </a:t>
            </a:r>
            <a:r>
              <a:rPr lang="en-US" dirty="0" err="1"/>
              <a:t>kernel_size</a:t>
            </a:r>
            <a:r>
              <a:rPr lang="en-US" dirty="0"/>
              <a:t> = 3 x 3</a:t>
            </a:r>
          </a:p>
          <a:p>
            <a:pPr lvl="1"/>
            <a:r>
              <a:rPr lang="en-US" dirty="0"/>
              <a:t>followed VGG pattern of stacks of Conv2D layers followed by </a:t>
            </a:r>
            <a:r>
              <a:rPr lang="en-US" dirty="0" err="1"/>
              <a:t>MaxPooling</a:t>
            </a:r>
            <a:endParaRPr lang="en-US" dirty="0"/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</a:t>
            </a:r>
          </a:p>
          <a:p>
            <a:r>
              <a:rPr lang="en-US" dirty="0"/>
              <a:t>Dense layers</a:t>
            </a:r>
          </a:p>
          <a:p>
            <a:pPr lvl="1"/>
            <a:r>
              <a:rPr lang="en-US" dirty="0"/>
              <a:t>reduced units of output layer to match number of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8614B335474D43A4F7EA2660314864" ma:contentTypeVersion="11" ma:contentTypeDescription="Create a new document." ma:contentTypeScope="" ma:versionID="8c61366ee778d7bebb5670e0ba7cb207">
  <xsd:schema xmlns:xsd="http://www.w3.org/2001/XMLSchema" xmlns:xs="http://www.w3.org/2001/XMLSchema" xmlns:p="http://schemas.microsoft.com/office/2006/metadata/properties" xmlns:ns3="3ca3c110-d8c1-4a2f-926a-995d584735b2" targetNamespace="http://schemas.microsoft.com/office/2006/metadata/properties" ma:root="true" ma:fieldsID="1bcb316456b2aaf564f8f5814521a8e4" ns3:_="">
    <xsd:import namespace="3ca3c110-d8c1-4a2f-926a-995d584735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a3c110-d8c1-4a2f-926a-995d584735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5071A5-2143-4B57-9C65-E13CE4598D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D8E10-45FE-4A0C-BB94-F97180E237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a3c110-d8c1-4a2f-926a-995d584735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227692-C70C-471A-999F-D227447D9BF8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3ca3c110-d8c1-4a2f-926a-995d584735b2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10148</TotalTime>
  <Words>539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Medical Image Classifier Model</vt:lpstr>
      <vt:lpstr>Introduction</vt:lpstr>
      <vt:lpstr>Dataset details</vt:lpstr>
      <vt:lpstr>Dataset details</vt:lpstr>
      <vt:lpstr>Related Works</vt:lpstr>
      <vt:lpstr>Methodology</vt:lpstr>
      <vt:lpstr>Experimental Design</vt:lpstr>
      <vt:lpstr>Experimental Design: Model1 (AlexNet-like)</vt:lpstr>
      <vt:lpstr>Experimental Design: Model2 (VGG-like)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Luti (US), Malik</dc:creator>
  <cp:lastModifiedBy>Edwin Bulnes</cp:lastModifiedBy>
  <cp:revision>16</cp:revision>
  <dcterms:created xsi:type="dcterms:W3CDTF">2022-02-28T17:51:10Z</dcterms:created>
  <dcterms:modified xsi:type="dcterms:W3CDTF">2022-12-14T23:56:23Z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0x0101003E8614B335474D43A4F7EA2660314864</vt:lpwstr>
  </property>
</Properties>
</file>