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  <a:buFont typeface="Calibri"/>
              <a:buChar char="•"/>
            </a:pPr>
            <a:r>
              <a:rPr lang="tr-TR" sz="1200">
                <a:latin typeface="Calibri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200">
                <a:latin typeface="Calibri"/>
              </a:rPr>
              <a:t>Click to edit the notes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Font typeface="Arial"/>
              <a:buChar char="•"/>
            </a:pP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  <a:buFont typeface="Calibri"/>
              <a:buChar char="•"/>
            </a:pPr>
            <a:fld id="{2DC8DCB2-3EAA-4F33-A1D6-205E63CCBB2A}" type="slidenum">
              <a:rPr lang="tr-TR" sz="1200"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FC73918F-2B6F-41CF-BC1C-713F0BA36449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BRİLL ZİNSER; lenf bezlerinde yıllarca asemptomatik kalan bakterinin relaps yapmasıdır.</a:t>
            </a:r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488C0463-6B21-43B5-9D68-051D132630B3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Antijeik varyasyon; Borrelia, İnfluenza, Coxiella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r>
              <a:rPr lang="tr-TR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fld id="{EF530A4B-C2EF-44F5-898E-698AF26CD10A}" type="slidenum">
              <a:rPr lang="tr-TR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  <a:buFont typeface="Calibri"/>
              <a:buChar char="•"/>
            </a:pPr>
            <a:fld id="{A8EF2705-B39A-479D-8257-785A5E649962}" type="slidenum">
              <a:rPr lang="tr-TR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RİCKETTSİA</a:t>
            </a:r>
            <a:r>
              <a:rPr b="1" lang="tr-TR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"/>
          <p:cNvGraphicFramePr/>
          <p:nvPr/>
        </p:nvGraphicFramePr>
        <p:xfrm>
          <a:off x="609480" y="0"/>
          <a:ext cx="8001000" cy="7021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0536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008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ÇALILIK 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R.tsutsugamushi (Orientia tsutsugamushi)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Çalılık ateşi tifusu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BENEKLİ ATEŞ GRUBU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Kayalık Dağlar Benekli Ateşi etkeni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etki; ENDOTEL HÜCRESİNDE REPLİKASYON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Kan damarlarında kaçak ile hipovolemi ve hipoproteinemi görülür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intrasellüler bir bakteridir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boyanır. (Gram ile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hem stoplazmasında hem nükleusunda görülür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Endotel hücrelerinde replike olarak VASKÜLİTe sebep olur.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SERT KENE hem rezervuar hem vektördür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Kene ısırdıktan yaklaşık 7 gün sonra önce ekstremitede başlayıp gövdeye yayılan maküler, sonrasında peteşiyal hale dönen döküntü görülür.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Döküntünün görülmediği olgularda komplikasyon ihtimali artmaktadır, çünkü tanı gecikmektedir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Komplikasyonlar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 yetmezliği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Ensefalit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Renal yetmezlik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ttp://t2.gstatic.com/images?q=tbn:ANd9GcQ6SbzunIuwRCQVShwATpJ1o17kvZyqVPt6VHo9hheWXYDZJqE&amp;t=1&amp;usg=__9Kca7grbgOOXRIxO_rOK-LDY6sI=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2060640"/>
            <a:ext cx="4978440" cy="3313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Tanı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Giemsa, Gimenez boyama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hücre kültürü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embriyonlu yumurtada üremeleri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Sıklıkla </a:t>
            </a:r>
            <a:r>
              <a:rPr lang="tr-TR" sz="3200" u="sng">
                <a:latin typeface="Calibri"/>
              </a:rPr>
              <a:t>serolojik testler</a:t>
            </a:r>
            <a:r>
              <a:rPr lang="tr-TR" sz="3200">
                <a:latin typeface="Calibri"/>
              </a:rPr>
              <a:t> kullanılır; antikorların tespitinde en sık kullanılan yöntem MİKROİMMÜNFLORESANS (MİF) yöntemidir.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https://encrypted-tbn0.gstatic.com/images?q=tbn:ANd9GcQLkz5sHAvn1WKzkH4lb_-0Jv7QxvEZUCoylsgsZsPj6XzAIJxd"/>
          <p:cNvPicPr/>
          <p:nvPr/>
        </p:nvPicPr>
        <p:blipFill>
          <a:blip r:embed="rId1"/>
          <a:stretch>
            <a:fillRect/>
          </a:stretch>
        </p:blipFill>
        <p:spPr>
          <a:xfrm>
            <a:off x="960480" y="331920"/>
            <a:ext cx="6540480" cy="5305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omic Sans MS"/>
              </a:rPr>
              <a:t>ZORUNLU HÜCRE İÇİ PARAZİTİ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Rickettsiaceae ailesinde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Rickettsia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Ehrlichia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 TETRASİKLİN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1905120" y="3581280"/>
            <a:ext cx="4800600" cy="1219320"/>
          </a:xfrm>
          <a:prstGeom prst="rect">
            <a:avLst/>
          </a:prstGeom>
          <a:solidFill>
            <a:srgbClr val="f8d8f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990099"/>
                </a:solidFill>
                <a:latin typeface="Calibri"/>
              </a:rPr>
              <a:t>SÜLFONAMİD KONTRENDİKE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762120" y="51814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5791320" y="19810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500">
                <a:latin typeface="Calibri"/>
              </a:rPr>
              <a:t>
</a:t>
            </a:r>
            <a:r>
              <a:rPr b="1" lang="tr-TR" sz="4000">
                <a:latin typeface="Calibri"/>
              </a:rPr>
              <a:t>R.AKARİ-</a:t>
            </a:r>
            <a:r>
              <a:rPr lang="tr-TR" sz="4000">
                <a:latin typeface="Calibri"/>
              </a:rPr>
              <a:t>Ricketsialpox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Mite’larla (=akar) bulaşır.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Mite’ın ısırdığı yerde papül ülser ve eskar oluşur.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ikinci fazda myalji, ateş, titreme, fotofobi gelişir, daha sonra tüm vücutta papüloveziküler döküntü ortaya çıkar (çiçek hastalığı gibi)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Tablo gürültülü ancak komplikasyon  görülmez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TETRASİKLİN</a:t>
            </a:r>
            <a:r>
              <a:rPr lang="tr-TR" sz="3200">
                <a:latin typeface="Calibri"/>
              </a:rPr>
              <a:t> </a:t>
            </a:r>
            <a:endParaRPr/>
          </a:p>
        </p:txBody>
      </p:sp>
      <p:pic>
        <p:nvPicPr>
          <p:cNvPr id="136" name="Picture 6" descr="mite_1"/>
          <p:cNvPicPr/>
          <p:nvPr/>
        </p:nvPicPr>
        <p:blipFill>
          <a:blip r:embed="rId1"/>
          <a:stretch>
            <a:fillRect/>
          </a:stretch>
        </p:blipFill>
        <p:spPr>
          <a:xfrm>
            <a:off x="5148360" y="1052640"/>
            <a:ext cx="1654200" cy="1249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solidFill>
                  <a:srgbClr val="000000"/>
                </a:solidFill>
                <a:latin typeface="Calibri"/>
              </a:rPr>
              <a:t>TİFÜS GRUBU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 1"/>
          <p:cNvGraphicFramePr/>
          <p:nvPr/>
        </p:nvGraphicFramePr>
        <p:xfrm>
          <a:off x="533520" y="1447920"/>
          <a:ext cx="8001000" cy="3727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10915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5674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10688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Küçük, intraselüler bir bakteridir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daha iyi boyanır. (Gram ile zayıf boyanır)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stoplazmasında gerçekleşir.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rezervuar insandır, insandan insana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VÜCUT BİTİ</a:t>
            </a:r>
            <a:r>
              <a:rPr lang="tr-TR" sz="3200">
                <a:latin typeface="Calibri"/>
              </a:rPr>
              <a:t> ile geçer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Vücut biti ile oluşan hastalığa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EPİDEMİK TİFÜS</a:t>
            </a:r>
            <a:r>
              <a:rPr lang="tr-TR" sz="3200">
                <a:latin typeface="Calibri"/>
              </a:rPr>
              <a:t> denir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Hastalıktan yıllar sonra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NÜKS</a:t>
            </a:r>
            <a:r>
              <a:rPr lang="tr-TR" sz="3200">
                <a:latin typeface="Calibri"/>
              </a:rPr>
              <a:t> görülebilir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Nüks görülen form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BRİLL-ZİNSSER HASTALIĞI</a:t>
            </a:r>
            <a:r>
              <a:rPr lang="tr-TR" sz="3200">
                <a:latin typeface="Calibri"/>
              </a:rPr>
              <a:t> olarak adlandırılır.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Peteşiyel veya maküler döküntü (+)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547640" y="5157720"/>
            <a:ext cx="259092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NÜKS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40360" y="5157720"/>
            <a:ext cx="320040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BRİLL-ZİNSSER HASTALIĞI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2843280" y="5805360"/>
            <a:ext cx="2590560" cy="8384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1f497d"/>
                </a:solidFill>
                <a:latin typeface="Calibri"/>
              </a:rPr>
              <a:t>R.PROWAZEKİİ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Epidemik tifüsün komplikasyonları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MYOKARDİT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MSS DİSFONKSİYONU </a:t>
            </a:r>
            <a:endParaRPr/>
          </a:p>
          <a:p>
            <a:pPr>
              <a:buFont typeface="Wingdings" charset="2"/>
              <a:buChar char="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solidFill>
                  <a:srgbClr val="990099"/>
                </a:solidFill>
                <a:latin typeface="Calibri"/>
              </a:rPr>
              <a:t>Mortalite diğerlerine oranla daha yüksek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Tanı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MİF antikor tespiti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TETRASİKLİN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lang="tr-TR" sz="4400">
                <a:solidFill>
                  <a:srgbClr val="990099"/>
                </a:solidFill>
                <a:latin typeface="Calibri"/>
              </a:rPr>
              <a:t>WEİL-FELİX TESTİ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Antikor tespitinde kullanılmasına rağmen günümüzde tercih edilmemektedir, çünkü sensitivitesi ve spesifitesi düşüktür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Weil Felix testinde </a:t>
            </a:r>
            <a:r>
              <a:rPr b="1" lang="tr-TR" sz="3200">
                <a:latin typeface="Calibri"/>
              </a:rPr>
              <a:t>Proteus antijenleri (Proteus vulgaris OX19)</a:t>
            </a:r>
            <a:r>
              <a:rPr lang="tr-TR" sz="3200">
                <a:latin typeface="Calibri"/>
              </a:rPr>
              <a:t>kullanılmaktadır.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24000" y="475920"/>
            <a:ext cx="8518320" cy="562284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r>
              <a:rPr lang="tr-TR" sz="2400">
                <a:latin typeface="Calibri"/>
              </a:rPr>
              <a:t>Sülfonamidler hangisinde kullanılmaz? (nisan 1995)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Stafilokok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Streptokok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Klamidya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Neisseriae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Riketsiya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28600" y="4038480"/>
            <a:ext cx="609480" cy="45720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48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http://upload.wikimedia.org/wikipedia/commons/8/86/Rickettsia_rickettsii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43080" y="1714680"/>
            <a:ext cx="2828880" cy="26478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94920" y="404280"/>
            <a:ext cx="8497800" cy="626436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b="1" lang="tr-TR" sz="3200">
                <a:latin typeface="Calibri"/>
              </a:rPr>
              <a:t>	</a:t>
            </a:r>
            <a:r>
              <a:rPr b="1" lang="tr-TR" sz="2400">
                <a:latin typeface="Calibri"/>
              </a:rPr>
              <a:t>Riketsiyoz tedavisinde kullanılan antibiyotik hangisidir?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A) Tetrasiklin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B) Ampisilin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C) Amfoterisin B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D) Gentamisin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E) Penisilin</a:t>
            </a:r>
            <a:r>
              <a:rPr lang="tr-TR" sz="2400">
                <a:latin typeface="Calibri"/>
              </a:rPr>
              <a:t>  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24000" y="1341360"/>
            <a:ext cx="533160" cy="53352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55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E.chaffeensis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ile zayıf boyanır)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Kenelerle bulaşır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3399"/>
                </a:solidFill>
                <a:latin typeface="Calibri"/>
              </a:rPr>
              <a:t>Sennetsu ateşi (Japonya)</a:t>
            </a:r>
            <a:r>
              <a:rPr lang="tr-TR" sz="3200">
                <a:latin typeface="Calibri"/>
              </a:rPr>
              <a:t> ve  </a:t>
            </a:r>
            <a:r>
              <a:rPr lang="tr-TR" sz="3200">
                <a:solidFill>
                  <a:srgbClr val="ff3399"/>
                </a:solidFill>
                <a:latin typeface="Calibri"/>
              </a:rPr>
              <a:t>İnsan monositik Ehrlichosis</a:t>
            </a:r>
            <a:r>
              <a:rPr lang="tr-TR" sz="3200">
                <a:latin typeface="Calibri"/>
              </a:rPr>
              <a:t> etkenidir.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Replike olan bakteri hücre membranına yakın bir alanda bir kitle gibi görülür </a:t>
            </a:r>
            <a:r>
              <a:rPr b="1" lang="tr-TR" sz="3200">
                <a:latin typeface="Calibri"/>
              </a:rPr>
              <a:t>(MORULA)</a:t>
            </a:r>
            <a:r>
              <a:rPr lang="tr-TR" sz="3200">
                <a:latin typeface="Calibri"/>
              </a:rPr>
              <a:t> olarak adlandırılır.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***Periferik yaymada morulanın PMNL içerisinde görülmesi diagnostiktir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Tedavide doksisiklin 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Ehrlichia_in_a_granulcytic_cell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80880"/>
            <a:ext cx="3429000" cy="274320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Picture of mononuclear leukocytes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1066680"/>
            <a:ext cx="2361960" cy="20574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609480" y="5181480"/>
            <a:ext cx="2133720" cy="459720"/>
          </a:xfrm>
          <a:prstGeom prst="rect">
            <a:avLst/>
          </a:prstGeom>
          <a:solidFill>
            <a:srgbClr val="f5c3ee"/>
          </a:soli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EHRLİCHİA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Q ATEŞİ</a:t>
            </a:r>
            <a:r>
              <a:rPr lang="tr-TR" sz="3200">
                <a:latin typeface="Calibri"/>
              </a:rPr>
              <a:t> etkeni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boyasıyla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Fagolizozomlarda replike olur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Rezervuar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KOYUN, SIĞIR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Artropodlar (özellikle kene) bu hayvanlar arasında yayılmayı sağl</a:t>
            </a:r>
            <a:r>
              <a:rPr lang="tr-TR" sz="2400">
                <a:latin typeface="Calibri"/>
              </a:rPr>
              <a:t>ar 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İnsana bulaşma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SOLUNUMLA (AEROSOLLERLE) VEYA KONTAMİNE SÜT ile olur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infksiyonlarının önemli bir karakteristiği ANTİJENİK VARYASYON oluşmasıdır. Böylece konağın immün yanıtından kaçabilmektedir.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357280" y="357120"/>
            <a:ext cx="4038840" cy="990720"/>
          </a:xfrm>
          <a:prstGeom prst="rect">
            <a:avLst/>
          </a:prstGeom>
          <a:gradFill>
            <a:gsLst>
              <a:gs pos="0">
                <a:srgbClr val="f7c1f1"/>
              </a:gs>
              <a:gs pos="100000">
                <a:srgbClr val="725970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ANTİJENİK VARYASYON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500120" y="1643040"/>
            <a:ext cx="5072040" cy="114300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BORRELİA RECURRENTİS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500120" y="2857680"/>
            <a:ext cx="5029200" cy="106668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COXİELLA BURNETİİ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500120" y="4071960"/>
            <a:ext cx="5000760" cy="7858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NEİSSERİA GONORRHOEAE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Klinik </a:t>
            </a:r>
            <a:endParaRPr/>
          </a:p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Akut dönemde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 u="sng">
                <a:latin typeface="Calibri"/>
              </a:rPr>
              <a:t>ATİPİK PNÖMONİ</a:t>
            </a:r>
            <a:r>
              <a:rPr b="1" lang="tr-TR" sz="2800"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HEPATİT (Karaciğerde diffüz GRANÜLOM)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PERİKARDİT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MYOKARDİT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MENİNGOENSEFALİT</a:t>
            </a:r>
            <a:r>
              <a:rPr lang="tr-TR" sz="2800"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2800">
                <a:latin typeface="Calibri"/>
              </a:rPr>
              <a:t>Kronik dönemin en sık belirtisi </a:t>
            </a:r>
            <a:r>
              <a:rPr b="1" lang="tr-TR" sz="2800">
                <a:latin typeface="Calibri"/>
              </a:rPr>
              <a:t>SUBAKUT ENDOKARDİT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COXİELLA BURNETİİ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Tanı serolojik yöntemler / PCR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akut dönem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doksisiklin, 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kronik dönem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Rifampin +doksisiklin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Kısa çomaklar şeklinde görülebilen pleomorfik kokobasillerdir.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Gram boyası ile iyi boyanmazlar.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, Gimenez, akridin oranj ile görüntülenebilir.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http://bioweb.uwlax.edu/bio203/s2008/gibson_chel/Simple%20Day%20Free%20-%20Website%20template/Img/Lysis2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60" y="1197000"/>
            <a:ext cx="6697440" cy="4464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702160" y="1085400"/>
            <a:ext cx="3792960" cy="379548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4" name="CustomShape 3"/>
          <p:cNvSpPr/>
          <p:nvPr/>
        </p:nvSpPr>
        <p:spPr>
          <a:xfrm rot="7200000">
            <a:off x="3218760" y="198216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4"/>
          <p:cNvSpPr/>
          <p:nvPr/>
        </p:nvSpPr>
        <p:spPr>
          <a:xfrm rot="14400000">
            <a:off x="2182320" y="198180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6" name="CustomShape 5"/>
          <p:cNvSpPr/>
          <p:nvPr/>
        </p:nvSpPr>
        <p:spPr>
          <a:xfrm>
            <a:off x="5636880" y="1779120"/>
            <a:ext cx="1521360" cy="1520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VASKÜLİT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3838320" y="4896360"/>
            <a:ext cx="152064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DÖKÜNTÜ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2039040" y="1781280"/>
            <a:ext cx="152136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100">
                <a:solidFill>
                  <a:srgbClr val="ff0000"/>
                </a:solidFill>
                <a:latin typeface="Arial"/>
              </a:rPr>
              <a:t>ENDOTEL HASARI</a:t>
            </a:r>
            <a:endParaRPr/>
          </a:p>
        </p:txBody>
      </p:sp>
      <p:sp>
        <p:nvSpPr>
          <p:cNvPr id="99" name="CustomShape 8"/>
          <p:cNvSpPr/>
          <p:nvPr/>
        </p:nvSpPr>
        <p:spPr>
          <a:xfrm>
            <a:off x="3276720" y="3200400"/>
            <a:ext cx="27432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cc0099"/>
                </a:solidFill>
                <a:latin typeface="Calibri"/>
              </a:rPr>
              <a:t>RİCKETTSİA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22760" y="2165760"/>
            <a:ext cx="7098480" cy="339480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4400">
                <a:latin typeface="Calibri"/>
              </a:rPr>
              <a:t>REZERVUAR genellikle</a:t>
            </a:r>
            <a:endParaRPr/>
          </a:p>
          <a:p>
            <a:pPr>
              <a:buFont typeface="Arial"/>
              <a:buChar char="•"/>
            </a:pPr>
            <a:r>
              <a:rPr lang="tr-TR" sz="4400">
                <a:latin typeface="Calibri"/>
              </a:rPr>
              <a:t>YABANİ KEMİRİCİLER ancak; R.prowazekii’de İnsan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BULAŞ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SIKLIKLA KENE  ancak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66680" y="3124080"/>
            <a:ext cx="1905120" cy="762120"/>
          </a:xfrm>
          <a:prstGeom prst="wedgeRectCallout">
            <a:avLst>
              <a:gd name="adj1" fmla="val 1400"/>
              <a:gd name="adj2" fmla="val 25920"/>
            </a:avLst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R.prowazeki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304920" y="4114800"/>
            <a:ext cx="121896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BİT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3886200" y="3124080"/>
            <a:ext cx="1828800" cy="762120"/>
          </a:xfrm>
          <a:prstGeom prst="wedgeRoundRectCallout">
            <a:avLst>
              <a:gd name="adj1" fmla="val 1400"/>
              <a:gd name="adj2" fmla="val 25920"/>
            </a:avLst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R.typhi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3200400" y="4038480"/>
            <a:ext cx="129528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PİRE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6400800" y="2895480"/>
            <a:ext cx="1981080" cy="838440"/>
          </a:xfrm>
          <a:prstGeom prst="wedgeEllipseCallout">
            <a:avLst>
              <a:gd name="adj1" fmla="val 2908"/>
              <a:gd name="adj2" fmla="val 25118"/>
            </a:avLst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R.akari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5562720" y="3962520"/>
            <a:ext cx="1981080" cy="8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MİTE=AKAR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Ricketsiyal hastalıkların tedavisinde </a:t>
            </a:r>
            <a:r>
              <a:rPr b="1" lang="tr-TR" sz="3200">
                <a:latin typeface="Calibri"/>
              </a:rPr>
              <a:t>TETRASİKLİN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 </a:t>
            </a:r>
            <a:r>
              <a:rPr lang="tr-TR" sz="3200">
                <a:latin typeface="Calibri"/>
              </a:rPr>
              <a:t>kullanılır </a:t>
            </a:r>
            <a:endParaRPr/>
          </a:p>
          <a:p>
            <a:pPr>
              <a:lnSpc>
                <a:spcPct val="125000"/>
              </a:lnSpc>
              <a:buFont typeface="Calibri"/>
              <a:buChar char="•"/>
            </a:pP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ff0000"/>
                </a:solidFill>
                <a:latin typeface="Calibri"/>
              </a:rPr>
              <a:t>SULFONAMİDLER KONRENDİKE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!!!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0000"/>
                </a:solidFill>
                <a:latin typeface="Calibri"/>
              </a:rPr>
              <a:t>HASTALIĞI DAHA ÇOK ŞİDDETLENDİRİRLER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