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6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13.jpeg" ContentType="image/jpeg"/>
  <Override PartName="/ppt/media/image12.jpeg" ContentType="image/jpeg"/>
  <Override PartName="/ppt/media/image4.png" ContentType="image/png"/>
  <Override PartName="/ppt/media/image9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lnSpc>
                <a:spcPct val="100000"/>
              </a:lnSpc>
              <a:buFont typeface="Calibri"/>
              <a:buChar char="•"/>
            </a:pPr>
            <a:r>
              <a:rPr lang="tr-TR" sz="1200">
                <a:latin typeface="Calibri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1200">
                <a:latin typeface="Calibri"/>
              </a:rPr>
              <a:t>Click to edit the notes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buFont typeface="Arial"/>
              <a:buChar char="•"/>
            </a:pP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  <a:buFont typeface="Calibri"/>
              <a:buChar char="•"/>
            </a:pPr>
            <a:fld id="{51E0EF51-B568-41EB-89DF-1E39A58F7747}" type="slidenum">
              <a:rPr lang="tr-TR" sz="1200"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buFont typeface="Arial"/>
              <a:buChar char="•"/>
            </a:pPr>
            <a:fld id="{EB34C422-46D3-4917-BACD-819E5D7FA204}" type="slidenum">
              <a:rPr lang="tr-TR" sz="1200">
                <a:latin typeface="Arial"/>
              </a:rPr>
              <a:t>&lt;number&gt;</a:t>
            </a:fld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tr-TR" sz="1200">
                <a:latin typeface="Arial"/>
                <a:ea typeface="Arial"/>
              </a:rPr>
              <a:t>BRİLL ZİNSER; lenf bezlerinde yıllarca asemptomatik kalan bakterinin relaps yapmasıdır.</a:t>
            </a:r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buFont typeface="Arial"/>
              <a:buChar char="•"/>
            </a:pPr>
            <a:fld id="{1E65C4E8-3E74-40A1-8260-CD6413F2EC8B}" type="slidenum">
              <a:rPr lang="tr-TR" sz="1200">
                <a:latin typeface="Arial"/>
              </a:rPr>
              <a:t>&lt;number&gt;</a:t>
            </a:fld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tr-TR" sz="1200">
                <a:latin typeface="Arial"/>
                <a:ea typeface="Arial"/>
              </a:rPr>
              <a:t>Antijeik varyasyon; Borrelia, İnfluenza, Coxiella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r>
              <a:rPr lang="tr-TR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fld id="{C78AA632-FFC8-46C1-AAD2-0AF007956051}" type="slidenum">
              <a:rPr lang="tr-TR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  <a:buFont typeface="Calibri"/>
              <a:buChar char="•"/>
            </a:pP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r">
              <a:lnSpc>
                <a:spcPct val="100000"/>
              </a:lnSpc>
              <a:buFont typeface="Calibri"/>
              <a:buChar char="•"/>
            </a:pPr>
            <a:fld id="{2F7C5042-F106-4A89-AE2E-599DEFD0B497}" type="slidenum">
              <a:rPr lang="tr-TR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solidFill>
                  <a:srgbClr val="000000"/>
                </a:solidFill>
                <a:latin typeface="Calibri"/>
              </a:rPr>
              <a:t>RİCKETTSİA</a:t>
            </a:r>
            <a:r>
              <a:rPr b="1" lang="tr-TR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able 1"/>
          <p:cNvGraphicFramePr/>
          <p:nvPr/>
        </p:nvGraphicFramePr>
        <p:xfrm>
          <a:off x="609480" y="0"/>
          <a:ext cx="8001000" cy="70214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0536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008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R.prowazekii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Epidemik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Nükseden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Sporadik tifüs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R.typhi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Endemik tifüs (pire tifüsü)</a:t>
                      </a:r>
                      <a:endParaRPr/>
                    </a:p>
                  </a:txBody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ÇALILIK 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R.tsutsugamushi (Orientia tsutsugamushi)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Çalılık ateşi tifusu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solidFill>
                  <a:srgbClr val="000000"/>
                </a:solidFill>
                <a:latin typeface="Calibri"/>
              </a:rPr>
              <a:t>BENEKLİ ATEŞ GRUBU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1"/>
          <p:cNvGraphicFramePr/>
          <p:nvPr/>
        </p:nvGraphicFramePr>
        <p:xfrm>
          <a:off x="533520" y="1600200"/>
          <a:ext cx="8001000" cy="40226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8254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4000">
                <a:latin typeface="Calibri"/>
              </a:rPr>
              <a:t>
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Kayalık Dağlar Benekli Ateşi etkeni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Primer etki; ENDOTEL HÜCRESİNDE REPLİKASYON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Kan damarlarında kaçak ile hipovolemi ve hipoproteinemi görülür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 intrasellüler bir bakteridir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iyi boyanır. (Gram ile zayıf boyanır)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Replikasyon enfekte hücrenin hem stoplazmasında hem nükleusunda görülür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Endotel hücrelerinde replike olarak VASKÜLİTe sebep olur.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SERT KENE hem rezervuar hem vektördür 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Kene ısırdıktan yaklaşık 7 gün sonra önce ekstremitede başlayıp gövdeye yayılan maküler, sonrasında peteşiyal hale dönen döküntü görülür. 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Döküntünün görülmediği olgularda komplikasyon ihtimali artmaktadır, çünkü tanı gecikmektedir 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Komplikasyonlar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Solunum yetmezliği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Ensefalit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Renal yetmezlik 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http://t2.gstatic.com/images?q=tbn:ANd9GcQ6SbzunIuwRCQVShwATpJ1o17kvZyqVPt6VHo9hheWXYDZJqE&amp;t=1&amp;usg=__9Kca7grbgOOXRIxO_rOK-LDY6sI=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640" y="2060640"/>
            <a:ext cx="4978440" cy="3313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Calibri"/>
              <a:buChar char="•"/>
            </a:pPr>
            <a:r>
              <a:rPr lang="tr-TR" sz="3200">
                <a:latin typeface="Calibri"/>
              </a:rPr>
              <a:t>Tanı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Giemsa, Gimenez boyama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hücre kültürü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embriyonlu yumurtada üremeleri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Sıklıkla </a:t>
            </a:r>
            <a:r>
              <a:rPr lang="tr-TR" sz="3200" u="sng">
                <a:latin typeface="Calibri"/>
              </a:rPr>
              <a:t>serolojik testler</a:t>
            </a:r>
            <a:r>
              <a:rPr lang="tr-TR" sz="3200">
                <a:latin typeface="Calibri"/>
              </a:rPr>
              <a:t> kullanılır; antikorların tespitinde en sık kullanılan yöntem MİKROİMMÜNFLORESANS (MİF) yöntemidir.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https://encrypted-tbn0.gstatic.com/images?q=tbn:ANd9GcQLkz5sHAvn1WKzkH4lb_-0Jv7QxvEZUCoylsgsZsPj6XzAIJxd"/>
          <p:cNvPicPr/>
          <p:nvPr/>
        </p:nvPicPr>
        <p:blipFill>
          <a:blip r:embed="rId1"/>
          <a:stretch>
            <a:fillRect/>
          </a:stretch>
        </p:blipFill>
        <p:spPr>
          <a:xfrm>
            <a:off x="960480" y="331920"/>
            <a:ext cx="6540480" cy="53053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900">
                <a:latin typeface="Calibri"/>
              </a:rPr>
              <a:t>
</a:t>
            </a:r>
            <a:r>
              <a:rPr b="1" lang="tr-TR" sz="4400">
                <a:latin typeface="Calibri"/>
              </a:rPr>
              <a:t>RİCKETTSİA</a:t>
            </a:r>
            <a:r>
              <a:rPr b="1" lang="tr-TR" sz="4400">
                <a:latin typeface="Calibri"/>
              </a:rPr>
              <a:t>
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omic Sans MS"/>
              </a:rPr>
              <a:t>ZORUNLU HÜCRE İÇİ PARAZİTİ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Rickettsiaceae ailesinde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Rickettsia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Coxiella 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Ehrlichia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	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Tedavi TETRASİKLİN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1905120" y="3581280"/>
            <a:ext cx="4800600" cy="1219320"/>
          </a:xfrm>
          <a:prstGeom prst="rect">
            <a:avLst/>
          </a:prstGeom>
          <a:solidFill>
            <a:srgbClr val="f8d8f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solidFill>
                  <a:srgbClr val="990099"/>
                </a:solidFill>
                <a:latin typeface="Calibri"/>
              </a:rPr>
              <a:t>SÜLFONAMİD KONTRENDİKE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762120" y="5181480"/>
            <a:ext cx="2057400" cy="1219320"/>
          </a:xfrm>
          <a:prstGeom prst="irregularSeal1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latin typeface="Calibri"/>
              </a:rPr>
              <a:t>DİKKAT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5791320" y="1981080"/>
            <a:ext cx="2057400" cy="1219320"/>
          </a:xfrm>
          <a:prstGeom prst="irregularSeal1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latin typeface="Calibri"/>
              </a:rPr>
              <a:t>DİKKAT</a:t>
            </a:r>
            <a:endParaRPr/>
          </a:p>
        </p:txBody>
      </p:sp>
    </p:spTree>
  </p:cSld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Table 1"/>
          <p:cNvGraphicFramePr/>
          <p:nvPr/>
        </p:nvGraphicFramePr>
        <p:xfrm>
          <a:off x="533520" y="1600200"/>
          <a:ext cx="8001000" cy="40226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8254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500">
                <a:latin typeface="Calibri"/>
              </a:rPr>
              <a:t>
</a:t>
            </a:r>
            <a:r>
              <a:rPr b="1" lang="tr-TR" sz="4000">
                <a:latin typeface="Calibri"/>
              </a:rPr>
              <a:t>R.AKARİ-</a:t>
            </a:r>
            <a:r>
              <a:rPr lang="tr-TR" sz="4000">
                <a:latin typeface="Calibri"/>
              </a:rPr>
              <a:t>Ricketsialpox</a:t>
            </a:r>
            <a:r>
              <a:rPr lang="tr-TR" sz="4000">
                <a:latin typeface="Calibri"/>
              </a:rPr>
              <a:t>
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Mite’larla (=akar) bulaşır.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Mite’ın ısırdığı yerde papül ülser ve eskar oluşur.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ikinci fazda myalji, ateş, titreme, fotofobi gelişir, daha sonra tüm vücutta papüloveziküler döküntü ortaya çıkar (çiçek hastalığı gibi)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Tablo gürültülü ancak komplikasyon  görülmez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Tedavi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TETRASİKLİN</a:t>
            </a:r>
            <a:r>
              <a:rPr lang="tr-TR" sz="3200">
                <a:latin typeface="Calibri"/>
              </a:rPr>
              <a:t> </a:t>
            </a:r>
            <a:endParaRPr/>
          </a:p>
        </p:txBody>
      </p:sp>
      <p:pic>
        <p:nvPicPr>
          <p:cNvPr id="136" name="Picture 6" descr="mite_1"/>
          <p:cNvPicPr/>
          <p:nvPr/>
        </p:nvPicPr>
        <p:blipFill>
          <a:blip r:embed="rId1"/>
          <a:stretch>
            <a:fillRect/>
          </a:stretch>
        </p:blipFill>
        <p:spPr>
          <a:xfrm>
            <a:off x="5148360" y="1052640"/>
            <a:ext cx="1654200" cy="12492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solidFill>
                  <a:srgbClr val="000000"/>
                </a:solidFill>
                <a:latin typeface="Calibri"/>
              </a:rPr>
              <a:t>TİFÜS GRUBU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Table 1"/>
          <p:cNvGraphicFramePr/>
          <p:nvPr/>
        </p:nvGraphicFramePr>
        <p:xfrm>
          <a:off x="533520" y="1447920"/>
          <a:ext cx="8001000" cy="37274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10915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56744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R.prowazekii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Epidemik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Nükseden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Sporadik tifüs</a:t>
                      </a:r>
                      <a:endParaRPr/>
                    </a:p>
                  </a:txBody>
                  <a:tcPr/>
                </a:tc>
              </a:tr>
              <a:tr h="106884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R.typhi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Endemik tifüs (pire tifüsü)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Küçük, intraselüler bir bakteridir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daha iyi boyanır. (Gram ile zayıf boyanır)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Replikasyon enfekte hücrenin stoplazmasında gerçekleşir.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Primer rezervuar insandır, insandan insana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VÜCUT BİTİ</a:t>
            </a:r>
            <a:r>
              <a:rPr lang="tr-TR" sz="3200">
                <a:latin typeface="Calibri"/>
              </a:rPr>
              <a:t> ile geçer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Vücut biti ile oluşan hastalığa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EPİDEMİK TİFÜS</a:t>
            </a:r>
            <a:r>
              <a:rPr lang="tr-TR" sz="3200">
                <a:latin typeface="Calibri"/>
              </a:rPr>
              <a:t> denir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Hastalıktan yıllar sonra 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NÜKS</a:t>
            </a:r>
            <a:r>
              <a:rPr lang="tr-TR" sz="3200">
                <a:latin typeface="Calibri"/>
              </a:rPr>
              <a:t> görülebilir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Nüks görülen form 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BRİLL-ZİNSSER HASTALIĞI</a:t>
            </a:r>
            <a:r>
              <a:rPr lang="tr-TR" sz="3200">
                <a:latin typeface="Calibri"/>
              </a:rPr>
              <a:t> olarak adlandırılır.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Peteşiyel veya maküler döküntü (+)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1547640" y="5157720"/>
            <a:ext cx="2590920" cy="76212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ff0000"/>
                </a:solidFill>
                <a:latin typeface="Calibri"/>
              </a:rPr>
              <a:t>NÜKS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4140360" y="5157720"/>
            <a:ext cx="3200400" cy="76212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ff0000"/>
                </a:solidFill>
                <a:latin typeface="Calibri"/>
              </a:rPr>
              <a:t>BRİLL-ZİNSSER HASTALIĞI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2843280" y="5805360"/>
            <a:ext cx="2590560" cy="83844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1f497d"/>
                </a:solidFill>
                <a:latin typeface="Calibri"/>
              </a:rPr>
              <a:t>R.PROWAZEKİİ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Epidemik tifüsün komplikasyonları </a:t>
            </a:r>
            <a:endParaRPr/>
          </a:p>
          <a:p>
            <a:pPr>
              <a:buFont typeface="Wingdings" charset="2"/>
              <a:buChar char=""/>
            </a:pPr>
            <a:r>
              <a:rPr lang="tr-TR" sz="3200">
                <a:latin typeface="Calibri"/>
              </a:rPr>
              <a:t>MYOKARDİT </a:t>
            </a:r>
            <a:endParaRPr/>
          </a:p>
          <a:p>
            <a:pPr>
              <a:buFont typeface="Wingdings" charset="2"/>
              <a:buChar char=""/>
            </a:pPr>
            <a:r>
              <a:rPr lang="tr-TR" sz="3200">
                <a:latin typeface="Calibri"/>
              </a:rPr>
              <a:t>MSS DİSFONKSİYONU </a:t>
            </a:r>
            <a:endParaRPr/>
          </a:p>
          <a:p>
            <a:pPr>
              <a:buFont typeface="Wingdings" charset="2"/>
              <a:buChar char="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solidFill>
                  <a:srgbClr val="990099"/>
                </a:solidFill>
                <a:latin typeface="Calibri"/>
              </a:rPr>
              <a:t>Mortalite diğerlerine oranla daha yüksek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Tanı </a:t>
            </a:r>
            <a:r>
              <a:rPr b="1" lang="tr-TR" sz="3200">
                <a:solidFill>
                  <a:srgbClr val="990099"/>
                </a:solidFill>
                <a:latin typeface="Calibri"/>
              </a:rPr>
              <a:t>MİF antikor tespiti</a:t>
            </a:r>
            <a:r>
              <a:rPr lang="tr-TR" sz="3200">
                <a:latin typeface="Calibri"/>
              </a:rPr>
              <a:t>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Tedavi TETRASİKLİN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lang="tr-TR" sz="4400">
                <a:solidFill>
                  <a:srgbClr val="990099"/>
                </a:solidFill>
                <a:latin typeface="Calibri"/>
              </a:rPr>
              <a:t>WEİL-FELİX TESTİ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Antikor tespitinde kullanılmasına rağmen günümüzde tercih edilmemektedir, çünkü sensitivitesi ve spesifitesi düşüktür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Weil Felix testinde </a:t>
            </a:r>
            <a:r>
              <a:rPr b="1" lang="tr-TR" sz="3200">
                <a:latin typeface="Calibri"/>
              </a:rPr>
              <a:t>Proteus antijenleri (Proteus vulgaris OX19)</a:t>
            </a:r>
            <a:r>
              <a:rPr lang="tr-TR" sz="3200">
                <a:latin typeface="Calibri"/>
              </a:rPr>
              <a:t>kullanılmaktadır.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24000" y="475920"/>
            <a:ext cx="8518320" cy="562284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	</a:t>
            </a:r>
            <a:r>
              <a:rPr lang="tr-TR" sz="2400">
                <a:latin typeface="Calibri"/>
              </a:rPr>
              <a:t>Sülfonamidler hangisinde kullanılmaz? (nisan 1995)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Stafilokok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Streptokok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Klamidya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Neisseriae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Riketsiya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228600" y="4038480"/>
            <a:ext cx="609480" cy="45720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4)" transition="in">
                                      <p:cBhvr additive="repl">
                                        <p:cTn id="48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http://upload.wikimedia.org/wikipedia/commons/8/86/Rickettsia_rickettsii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2143080" y="1714680"/>
            <a:ext cx="2828880" cy="264780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94920" y="404280"/>
            <a:ext cx="8497800" cy="626436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b="1" lang="tr-TR" sz="3200">
                <a:latin typeface="Calibri"/>
              </a:rPr>
              <a:t>	</a:t>
            </a:r>
            <a:r>
              <a:rPr b="1" lang="tr-TR" sz="2400">
                <a:latin typeface="Calibri"/>
              </a:rPr>
              <a:t>Riketsiyoz tedavisinde kullanılan antibiyotik hangisidir?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A) Tetrasiklin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B) Ampisilin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C) Amfoterisin B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D) Gentamisin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E) Penisilin</a:t>
            </a:r>
            <a:r>
              <a:rPr lang="tr-TR" sz="2400">
                <a:latin typeface="Calibri"/>
              </a:rPr>
              <a:t>  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24000" y="1341360"/>
            <a:ext cx="533160" cy="53352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4)" transition="in">
                                      <p:cBhvr additive="repl">
                                        <p:cTn id="55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EHRLİCHİA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Calibri"/>
              <a:buChar char="•"/>
            </a:pPr>
            <a:r>
              <a:rPr lang="tr-TR" sz="3200">
                <a:latin typeface="Calibri"/>
              </a:rPr>
              <a:t>E.chaffeensis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Küçük intraselüler bakteri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Giemsa ile iyi boyanır (Gram ile zayıf boyanır)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Kenelerle bulaşır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solidFill>
                  <a:srgbClr val="ff3399"/>
                </a:solidFill>
                <a:latin typeface="Calibri"/>
              </a:rPr>
              <a:t>Sennetsu ateşi (Japonya)</a:t>
            </a:r>
            <a:r>
              <a:rPr lang="tr-TR" sz="3200">
                <a:latin typeface="Calibri"/>
              </a:rPr>
              <a:t> ve  </a:t>
            </a:r>
            <a:r>
              <a:rPr lang="tr-TR" sz="3200">
                <a:solidFill>
                  <a:srgbClr val="ff3399"/>
                </a:solidFill>
                <a:latin typeface="Calibri"/>
              </a:rPr>
              <a:t>İnsan monositik Ehrlichosis</a:t>
            </a:r>
            <a:r>
              <a:rPr lang="tr-TR" sz="3200">
                <a:latin typeface="Calibri"/>
              </a:rPr>
              <a:t> etkenidir. 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EHRLİCHİA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Replike olan bakteri hücre membranına yakın bir alanda bir kitle gibi görülür </a:t>
            </a:r>
            <a:r>
              <a:rPr b="1" lang="tr-TR" sz="3200">
                <a:latin typeface="Calibri"/>
              </a:rPr>
              <a:t>(MORULA)</a:t>
            </a:r>
            <a:r>
              <a:rPr lang="tr-TR" sz="3200">
                <a:latin typeface="Calibri"/>
              </a:rPr>
              <a:t> olarak adlandırılır.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alibri"/>
              </a:rPr>
              <a:t>***Periferik yaymada morulanın PMNL içerisinde görülmesi diagnostiktir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Tedavide doksisiklin 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Ehrlichia_in_a_granulcytic_cell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80880"/>
            <a:ext cx="3429000" cy="2743200"/>
          </a:xfrm>
          <a:prstGeom prst="rect">
            <a:avLst/>
          </a:prstGeom>
          <a:ln>
            <a:noFill/>
          </a:ln>
        </p:spPr>
      </p:pic>
      <p:pic>
        <p:nvPicPr>
          <p:cNvPr id="160" name="Picture 3" descr="Picture of mononuclear leukocytes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520" y="1066680"/>
            <a:ext cx="2361960" cy="20574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609480" y="5181480"/>
            <a:ext cx="2133720" cy="459720"/>
          </a:xfrm>
          <a:prstGeom prst="rect">
            <a:avLst/>
          </a:prstGeom>
          <a:solidFill>
            <a:srgbClr val="f5c3ee"/>
          </a:solidFill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EHRLİCHİA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alibri"/>
              </a:rPr>
              <a:t>Q ATEŞİ</a:t>
            </a:r>
            <a:r>
              <a:rPr lang="tr-TR" sz="3200">
                <a:latin typeface="Calibri"/>
              </a:rPr>
              <a:t> etkeni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 intraselüler bakteri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iyi boyanır (Gram boyasıyla zayıf boyanır)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Fagolizozomlarda replike olur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Rezervuar </a:t>
            </a:r>
            <a:r>
              <a:rPr b="1" lang="tr-TR" sz="3200">
                <a:solidFill>
                  <a:srgbClr val="990099"/>
                </a:solidFill>
                <a:latin typeface="Calibri"/>
              </a:rPr>
              <a:t>KOYUN, SIĞIR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Artropodlar (özellikle kene) bu hayvanlar arasında yayılmayı sağl</a:t>
            </a:r>
            <a:r>
              <a:rPr lang="tr-TR" sz="2400">
                <a:latin typeface="Calibri"/>
              </a:rPr>
              <a:t>ar 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İnsana bulaşma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SOLUNUMLA (AEROSOLLERLE) VEYA KONTAMİNE SÜT ile olur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Coxiella infksiyonlarının önemli bir karakteristiği ANTİJENİK VARYASYON oluşmasıdır. Böylece konağın immün yanıtından kaçabilmektedir.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357280" y="357120"/>
            <a:ext cx="4038840" cy="990720"/>
          </a:xfrm>
          <a:prstGeom prst="rect">
            <a:avLst/>
          </a:prstGeom>
          <a:gradFill>
            <a:gsLst>
              <a:gs pos="0">
                <a:srgbClr val="f7c1f1"/>
              </a:gs>
              <a:gs pos="100000">
                <a:srgbClr val="725970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ANTİJENİK VARYASYON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500120" y="1643040"/>
            <a:ext cx="5072040" cy="114300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BORRELİA RECURRENTİS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1500120" y="2857680"/>
            <a:ext cx="5029200" cy="1066680"/>
          </a:xfrm>
          <a:prstGeom prst="rect">
            <a:avLst/>
          </a:prstGeom>
          <a:blipFill>
            <a:blip r:embed="rId2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COXİELLA BURNETİİ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1500120" y="4071960"/>
            <a:ext cx="5000760" cy="7858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NEİSSERİA GONORRHOEAE</a:t>
            </a:r>
            <a:endParaRPr/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Calibri"/>
              <a:buChar char="•"/>
            </a:pPr>
            <a:r>
              <a:rPr lang="tr-TR" sz="2800">
                <a:latin typeface="Calibri"/>
              </a:rPr>
              <a:t>Klinik </a:t>
            </a:r>
            <a:endParaRPr/>
          </a:p>
          <a:p>
            <a:pPr>
              <a:lnSpc>
                <a:spcPct val="90000"/>
              </a:lnSpc>
              <a:buFont typeface="Calibri"/>
              <a:buChar char="•"/>
            </a:pPr>
            <a:r>
              <a:rPr lang="tr-TR" sz="2800">
                <a:latin typeface="Calibri"/>
              </a:rPr>
              <a:t>Akut dönemde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 u="sng">
                <a:latin typeface="Calibri"/>
              </a:rPr>
              <a:t>ATİPİK PNÖMONİ</a:t>
            </a:r>
            <a:r>
              <a:rPr b="1" lang="tr-TR" sz="2800"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HEPATİT (Karaciğerde diffüz GRANÜLOM)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PERİKARDİT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MYOKARDİT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MENİNGOENSEFALİT</a:t>
            </a:r>
            <a:r>
              <a:rPr lang="tr-TR" sz="2800"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2800">
                <a:latin typeface="Calibri"/>
              </a:rPr>
              <a:t>Kronik dönemin en sık belirtisi </a:t>
            </a:r>
            <a:r>
              <a:rPr b="1" lang="tr-TR" sz="2800">
                <a:latin typeface="Calibri"/>
              </a:rPr>
              <a:t>SUBAKUT ENDOKARDİT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COXİELLA BURNETİİ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Tanı serolojik yöntemler / PCR 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Tedavi</a:t>
            </a:r>
            <a:endParaRPr/>
          </a:p>
          <a:p>
            <a:pPr>
              <a:buFont typeface="Calibri"/>
              <a:buChar char="•"/>
            </a:pP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akut dönem 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doksisiklin, </a:t>
            </a:r>
            <a:endParaRPr/>
          </a:p>
          <a:p>
            <a:pPr>
              <a:buFont typeface="Calibri"/>
              <a:buChar char="•"/>
            </a:pP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kronik dönem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Rifampin +doksisiklin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Kısa çomaklar şeklinde görülebilen pleomorfik kokobasillerdir.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Gram boyası ile iyi boyanmazlar.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, Gimenez, akridin oranj ile görüntülenebilir.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http://bioweb.uwlax.edu/bio203/s2008/gibson_chel/Simple%20Day%20Free%20-%20Website%20template/Img/Lysis2.gif"/>
          <p:cNvPicPr/>
          <p:nvPr/>
        </p:nvPicPr>
        <p:blipFill>
          <a:blip r:embed="rId1"/>
          <a:stretch>
            <a:fillRect/>
          </a:stretch>
        </p:blipFill>
        <p:spPr>
          <a:xfrm>
            <a:off x="509760" y="1197000"/>
            <a:ext cx="6697440" cy="4464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2702160" y="1085400"/>
            <a:ext cx="3792960" cy="379548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4" name="CustomShape 3"/>
          <p:cNvSpPr/>
          <p:nvPr/>
        </p:nvSpPr>
        <p:spPr>
          <a:xfrm rot="7200000">
            <a:off x="3218760" y="1982160"/>
            <a:ext cx="3795480" cy="379332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5" name="CustomShape 4"/>
          <p:cNvSpPr/>
          <p:nvPr/>
        </p:nvSpPr>
        <p:spPr>
          <a:xfrm rot="14400000">
            <a:off x="2182320" y="1981800"/>
            <a:ext cx="3795480" cy="379332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6" name="CustomShape 5"/>
          <p:cNvSpPr/>
          <p:nvPr/>
        </p:nvSpPr>
        <p:spPr>
          <a:xfrm>
            <a:off x="5636880" y="1779120"/>
            <a:ext cx="1521360" cy="1520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500">
                <a:solidFill>
                  <a:srgbClr val="ff0000"/>
                </a:solidFill>
                <a:latin typeface="Arial"/>
              </a:rPr>
              <a:t>VASKÜLİT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3838320" y="4896360"/>
            <a:ext cx="1520640" cy="1521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500">
                <a:solidFill>
                  <a:srgbClr val="ff0000"/>
                </a:solidFill>
                <a:latin typeface="Arial"/>
              </a:rPr>
              <a:t>DÖKÜNTÜ</a:t>
            </a:r>
            <a:endParaRPr/>
          </a:p>
        </p:txBody>
      </p:sp>
      <p:sp>
        <p:nvSpPr>
          <p:cNvPr id="98" name="CustomShape 7"/>
          <p:cNvSpPr/>
          <p:nvPr/>
        </p:nvSpPr>
        <p:spPr>
          <a:xfrm>
            <a:off x="2039040" y="1781280"/>
            <a:ext cx="1521360" cy="1521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100">
                <a:solidFill>
                  <a:srgbClr val="ff0000"/>
                </a:solidFill>
                <a:latin typeface="Arial"/>
              </a:rPr>
              <a:t>ENDOTEL HASARI</a:t>
            </a:r>
            <a:endParaRPr/>
          </a:p>
        </p:txBody>
      </p:sp>
      <p:sp>
        <p:nvSpPr>
          <p:cNvPr id="99" name="CustomShape 8"/>
          <p:cNvSpPr/>
          <p:nvPr/>
        </p:nvSpPr>
        <p:spPr>
          <a:xfrm>
            <a:off x="3276720" y="3200400"/>
            <a:ext cx="27432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solidFill>
                  <a:srgbClr val="cc0099"/>
                </a:solidFill>
                <a:latin typeface="Calibri"/>
              </a:rPr>
              <a:t>RİCKETTSİA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900">
                <a:latin typeface="Calibri"/>
              </a:rPr>
              <a:t>
</a:t>
            </a:r>
            <a:r>
              <a:rPr b="1" lang="tr-TR" sz="4400">
                <a:latin typeface="Calibri"/>
              </a:rPr>
              <a:t>RİCKETTSİA</a:t>
            </a:r>
            <a:r>
              <a:rPr b="1" lang="tr-TR" sz="4400">
                <a:latin typeface="Calibri"/>
              </a:rPr>
              <a:t>
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022760" y="2165760"/>
            <a:ext cx="7098480" cy="339480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4400">
                <a:latin typeface="Calibri"/>
              </a:rPr>
              <a:t>REZERVUAR genellikle</a:t>
            </a:r>
            <a:endParaRPr/>
          </a:p>
          <a:p>
            <a:pPr>
              <a:buFont typeface="Arial"/>
              <a:buChar char="•"/>
            </a:pPr>
            <a:r>
              <a:rPr lang="tr-TR" sz="4400">
                <a:latin typeface="Calibri"/>
              </a:rPr>
              <a:t>YABANİ KEMİRİCİLER ancak; R.prowazekii’de İnsan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latin typeface="Calibri"/>
              </a:rPr>
              <a:t>RİCKETTSİA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BULAŞ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SIKLIKLA KENE  ancak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1066680" y="3124080"/>
            <a:ext cx="1905120" cy="762120"/>
          </a:xfrm>
          <a:prstGeom prst="wedgeRectCallout">
            <a:avLst>
              <a:gd name="adj1" fmla="val 1400"/>
              <a:gd name="adj2" fmla="val 25920"/>
            </a:avLst>
          </a:prstGeom>
          <a:solidFill>
            <a:srgbClr val="ff99cc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R.prowazeki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304920" y="4114800"/>
            <a:ext cx="121896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BİT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3886200" y="3124080"/>
            <a:ext cx="1828800" cy="762120"/>
          </a:xfrm>
          <a:prstGeom prst="wedgeRoundRectCallout">
            <a:avLst>
              <a:gd name="adj1" fmla="val 1400"/>
              <a:gd name="adj2" fmla="val 25920"/>
            </a:avLst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R.typhi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3200400" y="4038480"/>
            <a:ext cx="129528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PİRE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6400800" y="2895480"/>
            <a:ext cx="1981080" cy="838440"/>
          </a:xfrm>
          <a:prstGeom prst="wedgeEllipseCallout">
            <a:avLst>
              <a:gd name="adj1" fmla="val 2908"/>
              <a:gd name="adj2" fmla="val 25118"/>
            </a:avLst>
          </a:prstGeom>
          <a:solidFill>
            <a:srgbClr val="cc99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R.akari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5562720" y="3962520"/>
            <a:ext cx="1981080" cy="82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MİTE=AKAR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latin typeface="Calibri"/>
              </a:rPr>
              <a:t>RİCKETTSİA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Ricketsiyal hastalıkların tedavisinde </a:t>
            </a:r>
            <a:r>
              <a:rPr b="1" lang="tr-TR" sz="3200">
                <a:latin typeface="Calibri"/>
              </a:rPr>
              <a:t>TETRASİKLİN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 </a:t>
            </a:r>
            <a:r>
              <a:rPr lang="tr-TR" sz="3200">
                <a:latin typeface="Calibri"/>
              </a:rPr>
              <a:t>kullanılır </a:t>
            </a:r>
            <a:endParaRPr/>
          </a:p>
          <a:p>
            <a:pPr>
              <a:lnSpc>
                <a:spcPct val="125000"/>
              </a:lnSpc>
              <a:buFont typeface="Calibri"/>
              <a:buChar char="•"/>
            </a:pP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b="1" lang="tr-TR" sz="3200">
                <a:solidFill>
                  <a:srgbClr val="ff0000"/>
                </a:solidFill>
                <a:latin typeface="Calibri"/>
              </a:rPr>
              <a:t>SULFONAMİDLER KONRENDİKE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!!!</a:t>
            </a:r>
            <a:r>
              <a:rPr lang="tr-TR" sz="3200">
                <a:latin typeface="Calibri"/>
              </a:rPr>
              <a:t>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solidFill>
                  <a:srgbClr val="ff0000"/>
                </a:solidFill>
                <a:latin typeface="Calibri"/>
              </a:rPr>
              <a:t>HASTALIĞI DAHA ÇOK ŞİDDETLENDİRİRLER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