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E33"/>
    <a:srgbClr val="642A8E"/>
    <a:srgbClr val="D99DFF"/>
    <a:srgbClr val="D69DFD"/>
    <a:srgbClr val="AB48F3"/>
    <a:srgbClr val="D079FE"/>
    <a:srgbClr val="BE4EFF"/>
    <a:srgbClr val="B64CFF"/>
    <a:srgbClr val="88B7C0"/>
    <a:srgbClr val="BD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90"/>
    <p:restoredTop sz="96327"/>
  </p:normalViewPr>
  <p:slideViewPr>
    <p:cSldViewPr snapToGrid="0" snapToObjects="1">
      <p:cViewPr varScale="1">
        <p:scale>
          <a:sx n="155" d="100"/>
          <a:sy n="155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26D9-ECFC-A0BA-FF7B-D6C5E4DF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81F32-83E0-5296-4434-8F35CA02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CA259-FADD-C67D-83CC-2CD6724E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62D0-BC75-6449-B313-6F02149A2B63}" type="datetimeFigureOut">
              <a:rPr lang="en-NL" smtClean="0"/>
              <a:t>21/08/2022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386E6-C0D8-32DA-CB5E-4531A899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D1FC-27B0-4FB3-BB80-18E30A3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178-3508-BC4C-BCC5-5FFE8E93F6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916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4FC0-3703-6E7F-3A7C-D5D7AE96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09F0D-AD47-8C42-63ED-C7AAE9BE4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748C-228F-D13A-37FE-C90CC3C7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62D0-BC75-6449-B313-6F02149A2B63}" type="datetimeFigureOut">
              <a:rPr lang="en-NL" smtClean="0"/>
              <a:t>21/08/2022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752AD-8370-8BEE-CBD6-30E38C76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E266-529D-2C52-F109-60F8720A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178-3508-BC4C-BCC5-5FFE8E93F6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425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B2925-0FE5-7FA5-212C-F5F713A49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57367-F6F7-E59E-F7EC-BAD16003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199BD-F12A-A154-F71F-F219F3D8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62D0-BC75-6449-B313-6F02149A2B63}" type="datetimeFigureOut">
              <a:rPr lang="en-NL" smtClean="0"/>
              <a:t>21/08/2022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2B37E-3996-67CC-3C5B-4FEC59C2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28B7-2684-D74D-44D2-5665CD51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178-3508-BC4C-BCC5-5FFE8E93F6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447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69B6-277E-B207-0A0F-0B91202B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D5B5-A849-8D53-240E-82BC5D52E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AB123-16AC-F50C-4ABC-E78C8B99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62D0-BC75-6449-B313-6F02149A2B63}" type="datetimeFigureOut">
              <a:rPr lang="en-NL" smtClean="0"/>
              <a:t>21/08/2022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BD9B-E379-7064-50F1-E4295A20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EA71-7F9A-4363-A523-8CF5D12A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178-3508-BC4C-BCC5-5FFE8E93F6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282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81EE-65C0-8E62-C9E1-2F52C2F0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B3B07-9443-810D-42EA-E6CC64B2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A7BC-12F1-F95E-2AE8-7A194D92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62D0-BC75-6449-B313-6F02149A2B63}" type="datetimeFigureOut">
              <a:rPr lang="en-NL" smtClean="0"/>
              <a:t>21/08/2022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B8A7-7D44-C8F1-C86C-2DDFB936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9683-7D6E-6DB6-DF57-5F901940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178-3508-BC4C-BCC5-5FFE8E93F6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309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5BDE-6849-E03A-D002-0FB4BC9F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8849-A64D-3B58-62C1-C7AEFB939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60CF-A0F8-D3BC-E801-1ACCE82F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6599C-4D72-6879-E6E3-386A3355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62D0-BC75-6449-B313-6F02149A2B63}" type="datetimeFigureOut">
              <a:rPr lang="en-NL" smtClean="0"/>
              <a:t>21/08/2022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4CE29-5AEC-9391-0DA7-179E654A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BE0FC-BD5B-B09A-C935-371A0C2C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178-3508-BC4C-BCC5-5FFE8E93F6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756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6BFF-C741-9A21-896C-06AD9974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70143-A474-624E-5912-B5C063FA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F130A-6618-089B-91F0-692741D8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ADC18-5F67-8F94-B3D7-E67F2A9F0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835C5-9E45-6ADF-4817-E86033FAB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15A85-DAD2-73D7-0342-5885041A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62D0-BC75-6449-B313-6F02149A2B63}" type="datetimeFigureOut">
              <a:rPr lang="en-NL" smtClean="0"/>
              <a:t>21/08/2022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0DC0D-D787-A80C-5EB3-5BBA1C58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60A40-434B-842F-B193-02F62E17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178-3508-BC4C-BCC5-5FFE8E93F6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521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459-DDBA-DAC9-21E3-B20C0882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6C288-DEAF-A739-037F-389A9C2D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62D0-BC75-6449-B313-6F02149A2B63}" type="datetimeFigureOut">
              <a:rPr lang="en-NL" smtClean="0"/>
              <a:t>21/08/2022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BA7A5-38F0-9E8C-8C78-44C471E0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7BB69-012D-2A3E-7720-8A2F129D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178-3508-BC4C-BCC5-5FFE8E93F6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450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536F2-03DE-1759-70F0-1209A33B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62D0-BC75-6449-B313-6F02149A2B63}" type="datetimeFigureOut">
              <a:rPr lang="en-NL" smtClean="0"/>
              <a:t>21/08/2022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0DDF9-455F-2D93-F3BB-7F83FD98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85E20-E1A9-A1D3-5036-E2283F36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178-3508-BC4C-BCC5-5FFE8E93F6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64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4B5D-0F5C-E982-A81C-78B1479D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AF11-A73D-2B46-29E0-1F320533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6486-B05B-3157-48F7-3337F2D2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FFCAD-1574-B26D-69BA-5A1741B0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62D0-BC75-6449-B313-6F02149A2B63}" type="datetimeFigureOut">
              <a:rPr lang="en-NL" smtClean="0"/>
              <a:t>21/08/2022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E23E2-48CD-D8E6-E1FB-1FD6A4C7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2FB2C-FBE7-9D74-C8D1-0D43113C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178-3508-BC4C-BCC5-5FFE8E93F6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73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2860-67E5-988C-2FD6-C5FAE2B8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05A7A-4CA3-E5C3-6545-B0CCB84BF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764D3-C49A-7B9C-4884-4C71066A4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58EF6-7467-21E1-2414-1428E54B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62D0-BC75-6449-B313-6F02149A2B63}" type="datetimeFigureOut">
              <a:rPr lang="en-NL" smtClean="0"/>
              <a:t>21/08/2022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F1B39-77AF-47CA-2304-43CC7F33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FBD48-82C6-BB44-F2DD-EC47D95C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178-3508-BC4C-BCC5-5FFE8E93F6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151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rgbClr val="D99DFF"/>
            </a:gs>
            <a:gs pos="65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B9972-7E46-B3C5-86A5-05FD7185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737-556E-B85A-D9A9-251F3546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1B99-7325-F1E8-5FCA-C7F3809B0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62D0-BC75-6449-B313-6F02149A2B63}" type="datetimeFigureOut">
              <a:rPr lang="en-NL" smtClean="0"/>
              <a:t>21/08/2022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D794-AB8A-8AE8-72D4-DAD6AB15F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8BDB0-9FDA-9471-396E-8B22A1FE1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2178-3508-BC4C-BCC5-5FFE8E93F6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846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68BB9A-CF5A-64EF-DFD6-5C625EA1D8E0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B0D610-A418-144D-A5CB-989A7A5A28D1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511B6-BFAA-1079-F264-E989FE673414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58C87-F21D-D613-9197-810063D4AA8E}"/>
              </a:ext>
            </a:extLst>
          </p:cNvPr>
          <p:cNvSpPr txBox="1"/>
          <p:nvPr/>
        </p:nvSpPr>
        <p:spPr>
          <a:xfrm>
            <a:off x="3366923" y="652177"/>
            <a:ext cx="5458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4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Canli Yayin Dersleri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B4393-C8CD-5530-7B0A-3B5A379FB9E9}"/>
              </a:ext>
            </a:extLst>
          </p:cNvPr>
          <p:cNvSpPr txBox="1"/>
          <p:nvPr/>
        </p:nvSpPr>
        <p:spPr>
          <a:xfrm>
            <a:off x="3366923" y="1646550"/>
            <a:ext cx="5458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4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Selenium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6C0B4-68E4-3CB6-A21B-A22F46602F66}"/>
              </a:ext>
            </a:extLst>
          </p:cNvPr>
          <p:cNvSpPr txBox="1"/>
          <p:nvPr/>
        </p:nvSpPr>
        <p:spPr>
          <a:xfrm>
            <a:off x="3366923" y="4442010"/>
            <a:ext cx="5458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400" dirty="0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P</a:t>
            </a:r>
            <a:r>
              <a:rPr lang="en-NL" sz="44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age </a:t>
            </a:r>
            <a:r>
              <a:rPr lang="en-NL" sz="4400" dirty="0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O</a:t>
            </a:r>
            <a:r>
              <a:rPr lang="en-NL" sz="44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bject </a:t>
            </a:r>
            <a:r>
              <a:rPr lang="en-NL" sz="4400" dirty="0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M</a:t>
            </a:r>
            <a:r>
              <a:rPr lang="en-NL" sz="44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137038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645BA-492D-6CBB-5D6F-769FA5EB165A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B9993C-CE38-04FF-EB42-491F8CC62503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AE95D-B0B1-AAA9-6276-094EA6AFF7CA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4E10F-5A2B-96A9-CAB0-4CC03C69072E}"/>
              </a:ext>
            </a:extLst>
          </p:cNvPr>
          <p:cNvSpPr/>
          <p:nvPr/>
        </p:nvSpPr>
        <p:spPr>
          <a:xfrm>
            <a:off x="223023" y="66916"/>
            <a:ext cx="11745951" cy="538829"/>
          </a:xfrm>
          <a:prstGeom prst="rect">
            <a:avLst/>
          </a:prstGeom>
          <a:solidFill>
            <a:srgbClr val="642A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3CF3D-125F-014D-59A0-F7CAD121751A}"/>
              </a:ext>
            </a:extLst>
          </p:cNvPr>
          <p:cNvSpPr txBox="1"/>
          <p:nvPr/>
        </p:nvSpPr>
        <p:spPr>
          <a:xfrm>
            <a:off x="301084" y="100818"/>
            <a:ext cx="1154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noProof="1">
                <a:solidFill>
                  <a:schemeClr val="bg1"/>
                </a:solidFill>
                <a:latin typeface="Abadi" panose="020B0604020104020204" pitchFamily="34" charset="0"/>
              </a:rPr>
              <a:t>Configuration.p</a:t>
            </a:r>
            <a:r>
              <a:rPr lang="en-US" sz="2400" b="0" i="0" u="none" strike="noStrike" kern="0" cap="none" spc="0" baseline="0" noProof="1">
                <a:solidFill>
                  <a:schemeClr val="bg1"/>
                </a:solidFill>
                <a:uFillTx/>
                <a:latin typeface="Abadi" panose="020B0604020104020204" pitchFamily="34" charset="0"/>
              </a:rPr>
              <a:t>roperties File</a:t>
            </a:r>
            <a:endParaRPr lang="en-US" sz="2400" b="0" i="0" u="none" strike="noStrike" kern="1200" cap="none" spc="0" baseline="0" noProof="1">
              <a:solidFill>
                <a:schemeClr val="bg1"/>
              </a:solidFill>
              <a:uFillTx/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7289A-F2F9-F94C-3425-D8279FB18644}"/>
              </a:ext>
            </a:extLst>
          </p:cNvPr>
          <p:cNvSpPr txBox="1"/>
          <p:nvPr/>
        </p:nvSpPr>
        <p:spPr>
          <a:xfrm>
            <a:off x="559487" y="984314"/>
            <a:ext cx="11053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configuration</a:t>
            </a:r>
            <a:r>
              <a:rPr lang="tr-TR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.properties Test datalarini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 </a:t>
            </a:r>
            <a:r>
              <a:rPr lang="tr-TR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tut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tugumuz </a:t>
            </a:r>
            <a:r>
              <a:rPr lang="en-US" sz="2000" noProof="1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</a:rPr>
              <a:t>.properties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 </a:t>
            </a:r>
            <a:r>
              <a:rPr lang="tr-TR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uzantılı bir dosyadır. Dosyanin adi değil ama uzantisinin .properties olmasi cok önemlidir.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DF027-2913-48EE-64BA-DAFA2F9906E4}"/>
              </a:ext>
            </a:extLst>
          </p:cNvPr>
          <p:cNvSpPr txBox="1"/>
          <p:nvPr/>
        </p:nvSpPr>
        <p:spPr>
          <a:xfrm>
            <a:off x="557952" y="3409534"/>
            <a:ext cx="6906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Temel olarak key (anahtar) ve value (değer) çiftlerini kullanırız ve ihtiyaç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 d</a:t>
            </a:r>
            <a:r>
              <a:rPr lang="tr-TR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uyduğumuzda 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key kullanarak value’yu </a:t>
            </a:r>
            <a:r>
              <a:rPr lang="tr-TR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cagirirız</a:t>
            </a:r>
            <a:endParaRPr lang="en-US" sz="2000" noProof="1">
              <a:solidFill>
                <a:srgbClr val="642A8E"/>
              </a:solidFill>
              <a:latin typeface="Abadi" panose="020F0502020204030204" pitchFamily="34" charset="0"/>
              <a:ea typeface="Apple Color Emoj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78E6A-C879-49A6-A80A-09EAA3864840}"/>
              </a:ext>
            </a:extLst>
          </p:cNvPr>
          <p:cNvSpPr txBox="1"/>
          <p:nvPr/>
        </p:nvSpPr>
        <p:spPr>
          <a:xfrm>
            <a:off x="557952" y="2070769"/>
            <a:ext cx="7072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Kullandigimiz url, browser, kullanici adi, sifre, aranan kelime, arama sonucu gibi test datalarini </a:t>
            </a:r>
            <a:r>
              <a:rPr lang="en-US" sz="2000" noProof="1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</a:rPr>
              <a:t>=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 kullanarak bu dosyaya ekleriz.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D7314-0CA3-0F6F-C76B-7443A317812A}"/>
              </a:ext>
            </a:extLst>
          </p:cNvPr>
          <p:cNvSpPr txBox="1"/>
          <p:nvPr/>
        </p:nvSpPr>
        <p:spPr>
          <a:xfrm>
            <a:off x="557952" y="4598066"/>
            <a:ext cx="69069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Key olarak kullanilan isimler unique olmalidir. Aksi takdirde testlerden o key’e ait value istendiginde hangi value’nun getirilecegi net olamayacagindan ayni key’i iki kere kullanilmak isterseniz altini cizer ve duzeltmenizi bekler..</a:t>
            </a:r>
            <a:endParaRPr lang="en-US" sz="2000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5D70C-202F-BFEE-EBCD-AEB8A6D2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92" y="2330141"/>
            <a:ext cx="3831085" cy="20968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7E774-0CA6-BC67-18BC-BD8FC8392C5C}"/>
              </a:ext>
            </a:extLst>
          </p:cNvPr>
          <p:cNvSpPr/>
          <p:nvPr/>
        </p:nvSpPr>
        <p:spPr>
          <a:xfrm>
            <a:off x="7865692" y="2330140"/>
            <a:ext cx="3831085" cy="2096849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BB0A9-8606-59B1-97F6-B249F8B67F8F}"/>
              </a:ext>
            </a:extLst>
          </p:cNvPr>
          <p:cNvSpPr/>
          <p:nvPr/>
        </p:nvSpPr>
        <p:spPr>
          <a:xfrm flipV="1">
            <a:off x="8473439" y="3915671"/>
            <a:ext cx="1239521" cy="274346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EF6E3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3F62C-A1FD-9C4F-D51B-B3AFEB141816}"/>
              </a:ext>
            </a:extLst>
          </p:cNvPr>
          <p:cNvSpPr/>
          <p:nvPr/>
        </p:nvSpPr>
        <p:spPr>
          <a:xfrm flipV="1">
            <a:off x="9804399" y="3915671"/>
            <a:ext cx="833121" cy="274346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EF6E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4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7" grpId="0"/>
      <p:bldP spid="13" grpId="0"/>
      <p:bldP spid="12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645BA-492D-6CBB-5D6F-769FA5EB165A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B9993C-CE38-04FF-EB42-491F8CC62503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AE95D-B0B1-AAA9-6276-094EA6AFF7CA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4E10F-5A2B-96A9-CAB0-4CC03C69072E}"/>
              </a:ext>
            </a:extLst>
          </p:cNvPr>
          <p:cNvSpPr/>
          <p:nvPr/>
        </p:nvSpPr>
        <p:spPr>
          <a:xfrm>
            <a:off x="223023" y="66916"/>
            <a:ext cx="11745951" cy="538829"/>
          </a:xfrm>
          <a:prstGeom prst="rect">
            <a:avLst/>
          </a:prstGeom>
          <a:solidFill>
            <a:srgbClr val="642A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3CF3D-125F-014D-59A0-F7CAD121751A}"/>
              </a:ext>
            </a:extLst>
          </p:cNvPr>
          <p:cNvSpPr txBox="1"/>
          <p:nvPr/>
        </p:nvSpPr>
        <p:spPr>
          <a:xfrm>
            <a:off x="301084" y="100818"/>
            <a:ext cx="1154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noProof="1">
                <a:solidFill>
                  <a:schemeClr val="bg1"/>
                </a:solidFill>
                <a:uFillTx/>
                <a:latin typeface="Abadi" panose="020B0604020104020204" pitchFamily="34" charset="0"/>
              </a:rPr>
              <a:t>ConfigReader Class </a:t>
            </a:r>
            <a:endParaRPr lang="en-US" sz="2400" b="0" i="0" u="none" strike="noStrike" kern="1200" cap="none" spc="0" baseline="0" noProof="1">
              <a:solidFill>
                <a:schemeClr val="bg1"/>
              </a:solidFill>
              <a:uFillTx/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7289A-F2F9-F94C-3425-D8279FB18644}"/>
              </a:ext>
            </a:extLst>
          </p:cNvPr>
          <p:cNvSpPr txBox="1"/>
          <p:nvPr/>
        </p:nvSpPr>
        <p:spPr>
          <a:xfrm>
            <a:off x="559485" y="904898"/>
            <a:ext cx="42461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ConfigReader class’i icerisindeki getProperty(String key) method’u sayesinde configuration.properties</a:t>
            </a:r>
          </a:p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File’daki key’lere ulasip, deger olarak atanan value’lari kullanmamiza imkan tanir.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DF027-2913-48EE-64BA-DAFA2F9906E4}"/>
              </a:ext>
            </a:extLst>
          </p:cNvPr>
          <p:cNvSpPr txBox="1"/>
          <p:nvPr/>
        </p:nvSpPr>
        <p:spPr>
          <a:xfrm>
            <a:off x="559485" y="3021353"/>
            <a:ext cx="42461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Class’da olusturdugumuz static blok class calisir calismaz devreye girerek configuration.properties dosyasini okuyup, oradaki yazilanlari bu class’da olusturdugumuz properties objesine load eder.</a:t>
            </a:r>
            <a:endParaRPr lang="en-US" sz="2000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D1A71D-689A-4413-B506-7D0CC21E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86" y="888172"/>
            <a:ext cx="6781800" cy="5283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7E774-0CA6-BC67-18BC-BD8FC8392C5C}"/>
              </a:ext>
            </a:extLst>
          </p:cNvPr>
          <p:cNvSpPr/>
          <p:nvPr/>
        </p:nvSpPr>
        <p:spPr>
          <a:xfrm>
            <a:off x="5169686" y="904898"/>
            <a:ext cx="6799288" cy="5283199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BB0A9-8606-59B1-97F6-B249F8B67F8F}"/>
              </a:ext>
            </a:extLst>
          </p:cNvPr>
          <p:cNvSpPr/>
          <p:nvPr/>
        </p:nvSpPr>
        <p:spPr>
          <a:xfrm>
            <a:off x="5451123" y="4281680"/>
            <a:ext cx="5885949" cy="1671421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EF6E3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41403-E703-8EA8-E3D9-3871D9A12C40}"/>
              </a:ext>
            </a:extLst>
          </p:cNvPr>
          <p:cNvSpPr/>
          <p:nvPr/>
        </p:nvSpPr>
        <p:spPr>
          <a:xfrm>
            <a:off x="5451123" y="1521872"/>
            <a:ext cx="6391473" cy="2721207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EF6E3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FFF3E-255D-CC94-6B75-3E4B86771929}"/>
              </a:ext>
            </a:extLst>
          </p:cNvPr>
          <p:cNvSpPr txBox="1"/>
          <p:nvPr/>
        </p:nvSpPr>
        <p:spPr>
          <a:xfrm>
            <a:off x="559485" y="5172434"/>
            <a:ext cx="42461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Boylece getProperty(String key ) method’u istenen key degerine ait value’yu bulur. 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243527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4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645BA-492D-6CBB-5D6F-769FA5EB165A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B9993C-CE38-04FF-EB42-491F8CC62503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AE95D-B0B1-AAA9-6276-094EA6AFF7CA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4E10F-5A2B-96A9-CAB0-4CC03C69072E}"/>
              </a:ext>
            </a:extLst>
          </p:cNvPr>
          <p:cNvSpPr/>
          <p:nvPr/>
        </p:nvSpPr>
        <p:spPr>
          <a:xfrm>
            <a:off x="223023" y="66916"/>
            <a:ext cx="11745951" cy="538829"/>
          </a:xfrm>
          <a:prstGeom prst="rect">
            <a:avLst/>
          </a:prstGeom>
          <a:solidFill>
            <a:srgbClr val="642A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3CF3D-125F-014D-59A0-F7CAD121751A}"/>
              </a:ext>
            </a:extLst>
          </p:cNvPr>
          <p:cNvSpPr txBox="1"/>
          <p:nvPr/>
        </p:nvSpPr>
        <p:spPr>
          <a:xfrm>
            <a:off x="301084" y="100818"/>
            <a:ext cx="1154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noProof="1">
                <a:solidFill>
                  <a:schemeClr val="bg1"/>
                </a:solidFill>
                <a:uFillTx/>
                <a:latin typeface="Abadi" panose="020B0604020104020204" pitchFamily="34" charset="0"/>
              </a:rPr>
              <a:t>ConfigReader Class </a:t>
            </a:r>
            <a:endParaRPr lang="en-US" sz="2400" b="0" i="0" u="none" strike="noStrike" kern="1200" cap="none" spc="0" baseline="0" noProof="1">
              <a:solidFill>
                <a:schemeClr val="bg1"/>
              </a:solidFill>
              <a:uFillTx/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7289A-F2F9-F94C-3425-D8279FB18644}"/>
              </a:ext>
            </a:extLst>
          </p:cNvPr>
          <p:cNvSpPr txBox="1"/>
          <p:nvPr/>
        </p:nvSpPr>
        <p:spPr>
          <a:xfrm>
            <a:off x="433107" y="783490"/>
            <a:ext cx="11409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ConfigReader class’inda olusturdugumuz getProperty(String key) method’u static olarak olusturuldugundan, Test method’umuzda kullanmak icin OOP konseptindeki yontemlerden </a:t>
            </a:r>
            <a:r>
              <a:rPr lang="en-US" sz="2000" noProof="1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</a:rPr>
              <a:t>static method’a class ismi ile ulasma 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yontemi kullanilir.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5F7A5B-5F70-A871-E80F-D169C63F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943891"/>
            <a:ext cx="8384540" cy="43284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7E774-0CA6-BC67-18BC-BD8FC8392C5C}"/>
              </a:ext>
            </a:extLst>
          </p:cNvPr>
          <p:cNvSpPr/>
          <p:nvPr/>
        </p:nvSpPr>
        <p:spPr>
          <a:xfrm>
            <a:off x="2171700" y="1976899"/>
            <a:ext cx="8384540" cy="4328475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41403-E703-8EA8-E3D9-3871D9A12C40}"/>
              </a:ext>
            </a:extLst>
          </p:cNvPr>
          <p:cNvSpPr/>
          <p:nvPr/>
        </p:nvSpPr>
        <p:spPr>
          <a:xfrm>
            <a:off x="5019041" y="2961174"/>
            <a:ext cx="3423919" cy="315870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EF6E33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8B4693-2288-427A-0109-801870D0621D}"/>
              </a:ext>
            </a:extLst>
          </p:cNvPr>
          <p:cNvSpPr/>
          <p:nvPr/>
        </p:nvSpPr>
        <p:spPr>
          <a:xfrm>
            <a:off x="6417893" y="4950173"/>
            <a:ext cx="3803067" cy="315870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EF6E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645BA-492D-6CBB-5D6F-769FA5EB165A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B9993C-CE38-04FF-EB42-491F8CC62503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AE95D-B0B1-AAA9-6276-094EA6AFF7CA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4E10F-5A2B-96A9-CAB0-4CC03C69072E}"/>
              </a:ext>
            </a:extLst>
          </p:cNvPr>
          <p:cNvSpPr/>
          <p:nvPr/>
        </p:nvSpPr>
        <p:spPr>
          <a:xfrm>
            <a:off x="223023" y="66916"/>
            <a:ext cx="11745951" cy="538829"/>
          </a:xfrm>
          <a:prstGeom prst="rect">
            <a:avLst/>
          </a:prstGeom>
          <a:solidFill>
            <a:srgbClr val="642A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3CF3D-125F-014D-59A0-F7CAD121751A}"/>
              </a:ext>
            </a:extLst>
          </p:cNvPr>
          <p:cNvSpPr txBox="1"/>
          <p:nvPr/>
        </p:nvSpPr>
        <p:spPr>
          <a:xfrm>
            <a:off x="301084" y="100818"/>
            <a:ext cx="1154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noProof="1">
                <a:solidFill>
                  <a:schemeClr val="bg1"/>
                </a:solidFill>
                <a:uFillTx/>
                <a:latin typeface="Abadi" panose="020B0604020104020204" pitchFamily="34" charset="0"/>
              </a:rPr>
              <a:t>Driver Class </a:t>
            </a:r>
            <a:endParaRPr lang="en-US" sz="2400" b="0" i="0" u="none" strike="noStrike" kern="1200" cap="none" spc="0" baseline="0" noProof="1">
              <a:solidFill>
                <a:schemeClr val="bg1"/>
              </a:solidFill>
              <a:uFillTx/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7289A-F2F9-F94C-3425-D8279FB18644}"/>
              </a:ext>
            </a:extLst>
          </p:cNvPr>
          <p:cNvSpPr txBox="1"/>
          <p:nvPr/>
        </p:nvSpPr>
        <p:spPr>
          <a:xfrm>
            <a:off x="559485" y="904898"/>
            <a:ext cx="5885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Driver class’i test otomasyonunu yapmamizi saglayan, bizim elimiz ve gozumuz gibi kullandigimiz webdriver’i olusturmak, kullanacagimiz browser’a gore ilgili ayarlari yapmak ve isimiz bittiginde driver’i kapatmak icin ihtiyacimiz olan 2 method barindirir.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DF027-2913-48EE-64BA-DAFA2F9906E4}"/>
              </a:ext>
            </a:extLst>
          </p:cNvPr>
          <p:cNvSpPr txBox="1"/>
          <p:nvPr/>
        </p:nvSpPr>
        <p:spPr>
          <a:xfrm>
            <a:off x="559485" y="3021353"/>
            <a:ext cx="59632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getDriver( ) method’u </a:t>
            </a:r>
          </a:p>
          <a:p>
            <a:pPr marL="342900" indent="-342900">
              <a:buFontTx/>
              <a:buChar char="-"/>
            </a:pP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driver’i olusturur, </a:t>
            </a:r>
          </a:p>
          <a:p>
            <a:pPr marL="342900" indent="-342900">
              <a:buFontTx/>
              <a:buChar char="-"/>
            </a:pP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configuration.properties dosyasinda yazdigimiz browser’a gore ayarlarini yapar</a:t>
            </a:r>
          </a:p>
          <a:p>
            <a:pPr marL="342900" indent="-342900">
              <a:buFontTx/>
              <a:buChar char="-"/>
            </a:pP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maximize( ); ve implicitlyWait( ); method’larini calistirarak driver’i testin calismasina hazir hale getirir.</a:t>
            </a:r>
            <a:endParaRPr lang="en-US" sz="20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FFF3E-255D-CC94-6B75-3E4B86771929}"/>
              </a:ext>
            </a:extLst>
          </p:cNvPr>
          <p:cNvSpPr txBox="1"/>
          <p:nvPr/>
        </p:nvSpPr>
        <p:spPr>
          <a:xfrm>
            <a:off x="559485" y="5319237"/>
            <a:ext cx="6138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closeDriver( ) method’u ise isimiz bittiginde driver’i kapatabilmemizi saglar.</a:t>
            </a:r>
            <a:endParaRPr lang="en-US" sz="2000" noProof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97C936-1465-DBE3-B520-C91B683C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223" y="646547"/>
            <a:ext cx="4876800" cy="5702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7E774-0CA6-BC67-18BC-BD8FC8392C5C}"/>
              </a:ext>
            </a:extLst>
          </p:cNvPr>
          <p:cNvSpPr/>
          <p:nvPr/>
        </p:nvSpPr>
        <p:spPr>
          <a:xfrm>
            <a:off x="6776223" y="628048"/>
            <a:ext cx="4856292" cy="5718339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BB0A9-8606-59B1-97F6-B249F8B67F8F}"/>
              </a:ext>
            </a:extLst>
          </p:cNvPr>
          <p:cNvSpPr/>
          <p:nvPr/>
        </p:nvSpPr>
        <p:spPr>
          <a:xfrm>
            <a:off x="6982340" y="5172434"/>
            <a:ext cx="4274940" cy="1057518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EF6E3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41403-E703-8EA8-E3D9-3871D9A12C40}"/>
              </a:ext>
            </a:extLst>
          </p:cNvPr>
          <p:cNvSpPr/>
          <p:nvPr/>
        </p:nvSpPr>
        <p:spPr>
          <a:xfrm>
            <a:off x="6982340" y="1017831"/>
            <a:ext cx="4559420" cy="4154603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EF6E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645BA-492D-6CBB-5D6F-769FA5EB165A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B9993C-CE38-04FF-EB42-491F8CC62503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AE95D-B0B1-AAA9-6276-094EA6AFF7CA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4E10F-5A2B-96A9-CAB0-4CC03C69072E}"/>
              </a:ext>
            </a:extLst>
          </p:cNvPr>
          <p:cNvSpPr/>
          <p:nvPr/>
        </p:nvSpPr>
        <p:spPr>
          <a:xfrm>
            <a:off x="223023" y="66916"/>
            <a:ext cx="11745951" cy="538829"/>
          </a:xfrm>
          <a:prstGeom prst="rect">
            <a:avLst/>
          </a:prstGeom>
          <a:solidFill>
            <a:srgbClr val="642A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3CF3D-125F-014D-59A0-F7CAD121751A}"/>
              </a:ext>
            </a:extLst>
          </p:cNvPr>
          <p:cNvSpPr txBox="1"/>
          <p:nvPr/>
        </p:nvSpPr>
        <p:spPr>
          <a:xfrm>
            <a:off x="301084" y="100818"/>
            <a:ext cx="1154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noProof="1">
                <a:solidFill>
                  <a:schemeClr val="bg1"/>
                </a:solidFill>
                <a:latin typeface="Abadi" panose="020B0604020104020204" pitchFamily="34" charset="0"/>
              </a:rPr>
              <a:t>Driver Class </a:t>
            </a:r>
            <a:endParaRPr lang="en-US" sz="2400" noProof="1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7289A-F2F9-F94C-3425-D8279FB18644}"/>
              </a:ext>
            </a:extLst>
          </p:cNvPr>
          <p:cNvSpPr txBox="1"/>
          <p:nvPr/>
        </p:nvSpPr>
        <p:spPr>
          <a:xfrm>
            <a:off x="433107" y="783490"/>
            <a:ext cx="11409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Driver class’inda olusturdugumuz getDriver( ) ve closeDriver( ) method’lari static olarak olusturuldugundan, Test method’umuzda kullanmak icin OOP konseptindeki yontemlerden </a:t>
            </a:r>
            <a:r>
              <a:rPr lang="en-US" sz="2000" noProof="1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</a:rPr>
              <a:t>static method’a class ismi ile ulasma 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yontemi kullanilir.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58308-E730-DA35-22E8-889425FD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608" y="1976898"/>
            <a:ext cx="8056783" cy="4328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7E774-0CA6-BC67-18BC-BD8FC8392C5C}"/>
              </a:ext>
            </a:extLst>
          </p:cNvPr>
          <p:cNvSpPr/>
          <p:nvPr/>
        </p:nvSpPr>
        <p:spPr>
          <a:xfrm>
            <a:off x="2067607" y="1976898"/>
            <a:ext cx="8056783" cy="4334205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41403-E703-8EA8-E3D9-3871D9A12C40}"/>
              </a:ext>
            </a:extLst>
          </p:cNvPr>
          <p:cNvSpPr/>
          <p:nvPr/>
        </p:nvSpPr>
        <p:spPr>
          <a:xfrm>
            <a:off x="2672081" y="3044212"/>
            <a:ext cx="1737359" cy="315870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EF6E33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8B4693-2288-427A-0109-801870D0621D}"/>
              </a:ext>
            </a:extLst>
          </p:cNvPr>
          <p:cNvSpPr/>
          <p:nvPr/>
        </p:nvSpPr>
        <p:spPr>
          <a:xfrm>
            <a:off x="2692401" y="5514702"/>
            <a:ext cx="2062479" cy="315870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EF6E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BB71E-413E-6C39-241A-E01548875A7B}"/>
              </a:ext>
            </a:extLst>
          </p:cNvPr>
          <p:cNvSpPr txBox="1"/>
          <p:nvPr/>
        </p:nvSpPr>
        <p:spPr>
          <a:xfrm>
            <a:off x="420483" y="1040649"/>
            <a:ext cx="11145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Page object model</a:t>
            </a:r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 veya cok bilinen haliyle </a:t>
            </a:r>
            <a:r>
              <a:rPr lang="en-NL" sz="2000" dirty="0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POM</a:t>
            </a:r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, Javadaki OOP konsepti kullanarak olusturulan test framework’u dizayn semasidir.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0A020-CD39-51C3-F134-D93E9343736F}"/>
              </a:ext>
            </a:extLst>
          </p:cNvPr>
          <p:cNvSpPr txBox="1"/>
          <p:nvPr/>
        </p:nvSpPr>
        <p:spPr>
          <a:xfrm>
            <a:off x="1248937" y="2107958"/>
            <a:ext cx="6774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POM’in temel perspektifi, bir test senaryosunu calistirmak icin ihtiyacimiz olan bilesenler farkli class’larda olusturup, OOP prensipleri ile @Test notosayonu ile tanimlanan test method’undan kullanmaktir.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8E387-F544-2551-A6C3-10215B1A0F6F}"/>
              </a:ext>
            </a:extLst>
          </p:cNvPr>
          <p:cNvSpPr txBox="1"/>
          <p:nvPr/>
        </p:nvSpPr>
        <p:spPr>
          <a:xfrm>
            <a:off x="1248937" y="3643807"/>
            <a:ext cx="716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Bir Test framework’unun olusturulmasi ve devamliliginin saglanmasi (maintanence) icin su bilesenlere ihtiyacimiz vardir.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68259F-2877-1DD5-BA7A-D86CD552BC5E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F9A937-10D2-1145-BA23-E158B6693C0B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B761C-758D-9007-DC8B-1A51E95125F4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62F29-326E-0634-1327-17AC6ACA71E6}"/>
              </a:ext>
            </a:extLst>
          </p:cNvPr>
          <p:cNvSpPr/>
          <p:nvPr/>
        </p:nvSpPr>
        <p:spPr>
          <a:xfrm>
            <a:off x="223023" y="66916"/>
            <a:ext cx="11745951" cy="538829"/>
          </a:xfrm>
          <a:prstGeom prst="rect">
            <a:avLst/>
          </a:prstGeom>
          <a:solidFill>
            <a:srgbClr val="642A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902A2-AC14-F235-97B2-A681C1007597}"/>
              </a:ext>
            </a:extLst>
          </p:cNvPr>
          <p:cNvSpPr txBox="1"/>
          <p:nvPr/>
        </p:nvSpPr>
        <p:spPr>
          <a:xfrm>
            <a:off x="301084" y="100818"/>
            <a:ext cx="1154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noProof="1">
                <a:solidFill>
                  <a:schemeClr val="bg1"/>
                </a:solidFill>
                <a:uFillTx/>
                <a:latin typeface="Abadi" panose="020B0604020104020204" pitchFamily="34" charset="0"/>
              </a:rPr>
              <a:t>Page Object Model Nedir ?</a:t>
            </a:r>
            <a:endParaRPr lang="en-US" sz="2400" b="0" i="0" u="none" strike="noStrike" kern="1200" cap="none" spc="0" baseline="0" noProof="1">
              <a:solidFill>
                <a:schemeClr val="bg1"/>
              </a:solidFill>
              <a:uFillTx/>
              <a:latin typeface="Abadi" panose="020B06040201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646B3-741F-5935-2B48-F0CD8E60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930" y="2183439"/>
            <a:ext cx="3023632" cy="285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C22A6B-6C08-1659-91A7-A8F15C35ACF1}"/>
              </a:ext>
            </a:extLst>
          </p:cNvPr>
          <p:cNvSpPr txBox="1"/>
          <p:nvPr/>
        </p:nvSpPr>
        <p:spPr>
          <a:xfrm>
            <a:off x="1643384" y="4410131"/>
            <a:ext cx="600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1- Test datalari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48077-EC58-895B-E1B8-DED81C37831E}"/>
              </a:ext>
            </a:extLst>
          </p:cNvPr>
          <p:cNvSpPr txBox="1"/>
          <p:nvPr/>
        </p:nvSpPr>
        <p:spPr>
          <a:xfrm>
            <a:off x="1643384" y="4900115"/>
            <a:ext cx="600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2- Locate’ler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D6482A-FD11-B273-C3FA-4F5E70BED5B2}"/>
              </a:ext>
            </a:extLst>
          </p:cNvPr>
          <p:cNvSpPr txBox="1"/>
          <p:nvPr/>
        </p:nvSpPr>
        <p:spPr>
          <a:xfrm>
            <a:off x="1634419" y="5390099"/>
            <a:ext cx="600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3- Driver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D55E2-BF80-CC6D-4016-BBE7F2D7E9B0}"/>
              </a:ext>
            </a:extLst>
          </p:cNvPr>
          <p:cNvSpPr/>
          <p:nvPr/>
        </p:nvSpPr>
        <p:spPr>
          <a:xfrm>
            <a:off x="8541930" y="2183437"/>
            <a:ext cx="3023632" cy="2854801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8F778-0ABE-08F6-BDD9-B00857622B93}"/>
              </a:ext>
            </a:extLst>
          </p:cNvPr>
          <p:cNvSpPr txBox="1"/>
          <p:nvPr/>
        </p:nvSpPr>
        <p:spPr>
          <a:xfrm>
            <a:off x="1634419" y="5859508"/>
            <a:ext cx="600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4- Reusable methods</a:t>
            </a:r>
          </a:p>
        </p:txBody>
      </p:sp>
    </p:spTree>
    <p:extLst>
      <p:ext uri="{BB962C8B-B14F-4D97-AF65-F5344CB8AC3E}">
        <p14:creationId xmlns:p14="http://schemas.microsoft.com/office/powerpoint/2010/main" val="41728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  <p:bldP spid="18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BB71E-413E-6C39-241A-E01548875A7B}"/>
              </a:ext>
            </a:extLst>
          </p:cNvPr>
          <p:cNvSpPr txBox="1"/>
          <p:nvPr/>
        </p:nvSpPr>
        <p:spPr>
          <a:xfrm>
            <a:off x="496604" y="848944"/>
            <a:ext cx="1059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9088" indent="-319088"/>
            <a:r>
              <a:rPr lang="en-US" sz="2000" noProof="1">
                <a:solidFill>
                  <a:srgbClr val="642A8E"/>
                </a:solidFill>
                <a:latin typeface="Abadi" panose="020B0604020104020204" pitchFamily="34" charset="0"/>
              </a:rPr>
              <a:t>Baska bir Class’dan variable veya method kullanmak istersek 3 yontem kullanabiliriz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0A020-CD39-51C3-F134-D93E9343736F}"/>
              </a:ext>
            </a:extLst>
          </p:cNvPr>
          <p:cNvSpPr txBox="1"/>
          <p:nvPr/>
        </p:nvSpPr>
        <p:spPr>
          <a:xfrm>
            <a:off x="496604" y="1458623"/>
            <a:ext cx="621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1-</a:t>
            </a:r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 inheritance ile class ozelliklerini kullanma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8E387-F544-2551-A6C3-10215B1A0F6F}"/>
              </a:ext>
            </a:extLst>
          </p:cNvPr>
          <p:cNvSpPr txBox="1"/>
          <p:nvPr/>
        </p:nvSpPr>
        <p:spPr>
          <a:xfrm>
            <a:off x="9783483" y="3374595"/>
            <a:ext cx="117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/>
            <a:r>
              <a:rPr lang="en-NL" sz="2000" dirty="0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extends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645BA-492D-6CBB-5D6F-769FA5EB165A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B9993C-CE38-04FF-EB42-491F8CC62503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AE95D-B0B1-AAA9-6276-094EA6AFF7CA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4E10F-5A2B-96A9-CAB0-4CC03C69072E}"/>
              </a:ext>
            </a:extLst>
          </p:cNvPr>
          <p:cNvSpPr/>
          <p:nvPr/>
        </p:nvSpPr>
        <p:spPr>
          <a:xfrm>
            <a:off x="223023" y="66916"/>
            <a:ext cx="11745951" cy="538829"/>
          </a:xfrm>
          <a:prstGeom prst="rect">
            <a:avLst/>
          </a:prstGeom>
          <a:solidFill>
            <a:srgbClr val="642A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3CF3D-125F-014D-59A0-F7CAD121751A}"/>
              </a:ext>
            </a:extLst>
          </p:cNvPr>
          <p:cNvSpPr txBox="1"/>
          <p:nvPr/>
        </p:nvSpPr>
        <p:spPr>
          <a:xfrm>
            <a:off x="301084" y="100818"/>
            <a:ext cx="1154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noProof="1">
                <a:solidFill>
                  <a:schemeClr val="bg1"/>
                </a:solidFill>
                <a:uFillTx/>
                <a:latin typeface="Abadi" panose="020B0604020104020204" pitchFamily="34" charset="0"/>
              </a:rPr>
              <a:t>Java OOP Hatirlamamiz Gerekenler</a:t>
            </a:r>
            <a:endParaRPr lang="en-US" sz="2400" b="0" i="0" u="none" strike="noStrike" kern="1200" cap="none" spc="0" baseline="0" noProof="1">
              <a:solidFill>
                <a:schemeClr val="bg1"/>
              </a:solidFill>
              <a:uFillTx/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62130-A840-CA3A-3A5F-39DB059E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87" y="1595008"/>
            <a:ext cx="3236985" cy="1532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53B28B-9292-2AD1-97DC-C235CB290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69" y="4027467"/>
            <a:ext cx="3265229" cy="18246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C60C2E-C8BC-D7A2-A274-874A82911649}"/>
              </a:ext>
            </a:extLst>
          </p:cNvPr>
          <p:cNvSpPr/>
          <p:nvPr/>
        </p:nvSpPr>
        <p:spPr>
          <a:xfrm>
            <a:off x="8100086" y="1595009"/>
            <a:ext cx="3236986" cy="1532932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2E449-A510-93F3-D7F6-20DD6C6DFD23}"/>
              </a:ext>
            </a:extLst>
          </p:cNvPr>
          <p:cNvSpPr/>
          <p:nvPr/>
        </p:nvSpPr>
        <p:spPr>
          <a:xfrm>
            <a:off x="8150869" y="3992329"/>
            <a:ext cx="3265229" cy="1859824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10" name="Connector: Elbow 19">
            <a:extLst>
              <a:ext uri="{FF2B5EF4-FFF2-40B4-BE49-F238E27FC236}">
                <a16:creationId xmlns:a16="http://schemas.microsoft.com/office/drawing/2014/main" id="{60A8E5E3-CF26-B354-85D0-52BB92F035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25830" y="3553818"/>
            <a:ext cx="597115" cy="380"/>
          </a:xfrm>
          <a:prstGeom prst="bentConnector3">
            <a:avLst>
              <a:gd name="adj1" fmla="val 50000"/>
            </a:avLst>
          </a:prstGeom>
          <a:ln w="19050">
            <a:solidFill>
              <a:srgbClr val="EF6E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D062A1-0814-4BE1-10C3-BE0A280E859C}"/>
              </a:ext>
            </a:extLst>
          </p:cNvPr>
          <p:cNvSpPr txBox="1"/>
          <p:nvPr/>
        </p:nvSpPr>
        <p:spPr>
          <a:xfrm>
            <a:off x="8095745" y="3627357"/>
            <a:ext cx="117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/>
            <a:r>
              <a:rPr lang="en-NL" sz="2000" dirty="0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child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C67596-440F-5AA0-99C7-AF125E91875E}"/>
              </a:ext>
            </a:extLst>
          </p:cNvPr>
          <p:cNvSpPr txBox="1"/>
          <p:nvPr/>
        </p:nvSpPr>
        <p:spPr>
          <a:xfrm>
            <a:off x="8095745" y="3123416"/>
            <a:ext cx="117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/>
            <a:r>
              <a:rPr lang="en-NL" sz="2000" dirty="0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parent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9C1565-4B16-14AF-AFB0-BFCB35EB2D29}"/>
              </a:ext>
            </a:extLst>
          </p:cNvPr>
          <p:cNvSpPr txBox="1"/>
          <p:nvPr/>
        </p:nvSpPr>
        <p:spPr>
          <a:xfrm>
            <a:off x="817982" y="2098982"/>
            <a:ext cx="6923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/>
            <a:r>
              <a:rPr lang="en-US" sz="2000" noProof="1">
                <a:solidFill>
                  <a:srgbClr val="642A8E"/>
                </a:solidFill>
                <a:latin typeface="Abadi" panose="020B0604020104020204" pitchFamily="34" charset="0"/>
              </a:rPr>
              <a:t>Java’da ozelliklerini kullanmak istedigimiz herhangi bir class’i inherit edebiliriz.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995E3-7737-5266-1839-3FF97E08404A}"/>
              </a:ext>
            </a:extLst>
          </p:cNvPr>
          <p:cNvSpPr txBox="1"/>
          <p:nvPr/>
        </p:nvSpPr>
        <p:spPr>
          <a:xfrm>
            <a:off x="817982" y="2916217"/>
            <a:ext cx="6923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/>
            <a:r>
              <a:rPr lang="en-US" sz="2000" noProof="1">
                <a:solidFill>
                  <a:srgbClr val="642A8E"/>
                </a:solidFill>
                <a:latin typeface="Abadi" panose="020B0604020104020204" pitchFamily="34" charset="0"/>
              </a:rPr>
              <a:t>Okul class’inin ozelliklerini kullanmak istersek, olusturacagimiz herhangi bir class’i </a:t>
            </a:r>
            <a:r>
              <a:rPr lang="en-US" sz="2000" noProof="1">
                <a:solidFill>
                  <a:srgbClr val="EF6E33"/>
                </a:solidFill>
                <a:latin typeface="Abadi" panose="020B0604020104020204" pitchFamily="34" charset="0"/>
              </a:rPr>
              <a:t>extends</a:t>
            </a:r>
            <a:r>
              <a:rPr lang="en-US" sz="2000" noProof="1">
                <a:solidFill>
                  <a:srgbClr val="642A8E"/>
                </a:solidFill>
                <a:latin typeface="Abadi" panose="020B0604020104020204" pitchFamily="34" charset="0"/>
              </a:rPr>
              <a:t> keyword kullanarak okul class’inin child class’i yapabiliriz.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23549F-5609-D9B8-5EDD-DD3558BA1E74}"/>
              </a:ext>
            </a:extLst>
          </p:cNvPr>
          <p:cNvSpPr txBox="1"/>
          <p:nvPr/>
        </p:nvSpPr>
        <p:spPr>
          <a:xfrm>
            <a:off x="817982" y="4115177"/>
            <a:ext cx="7086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/>
            <a:r>
              <a:rPr lang="en-US" sz="2000" noProof="1">
                <a:solidFill>
                  <a:srgbClr val="642A8E"/>
                </a:solidFill>
                <a:latin typeface="Abadi" panose="020B0604020104020204" pitchFamily="34" charset="0"/>
              </a:rPr>
              <a:t>extends keyword bu iki class’I birbirine baglayacak, Okul class’i parent class olurken, Ogrenci class’i child class olacaktir.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C2B9D-8801-ED5C-BE75-75DEB019BD86}"/>
              </a:ext>
            </a:extLst>
          </p:cNvPr>
          <p:cNvSpPr txBox="1"/>
          <p:nvPr/>
        </p:nvSpPr>
        <p:spPr>
          <a:xfrm>
            <a:off x="817982" y="5121009"/>
            <a:ext cx="7086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/>
            <a:r>
              <a:rPr lang="en-US" sz="2000" noProof="1">
                <a:solidFill>
                  <a:srgbClr val="642A8E"/>
                </a:solidFill>
                <a:latin typeface="Abadi" panose="020B0604020104020204" pitchFamily="34" charset="0"/>
              </a:rPr>
              <a:t>Boylece child class parent class’daki tum variable ve method’lari direk kullanabilecektir.</a:t>
            </a:r>
          </a:p>
        </p:txBody>
      </p:sp>
    </p:spTree>
    <p:extLst>
      <p:ext uri="{BB962C8B-B14F-4D97-AF65-F5344CB8AC3E}">
        <p14:creationId xmlns:p14="http://schemas.microsoft.com/office/powerpoint/2010/main" val="1122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9" grpId="0" animBg="1"/>
      <p:bldP spid="9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BB71E-413E-6C39-241A-E01548875A7B}"/>
              </a:ext>
            </a:extLst>
          </p:cNvPr>
          <p:cNvSpPr txBox="1"/>
          <p:nvPr/>
        </p:nvSpPr>
        <p:spPr>
          <a:xfrm>
            <a:off x="496604" y="848944"/>
            <a:ext cx="1059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9088" indent="-319088"/>
            <a:r>
              <a:rPr lang="en-US" sz="2000" noProof="1">
                <a:solidFill>
                  <a:srgbClr val="642A8E"/>
                </a:solidFill>
                <a:latin typeface="Abadi" panose="020B0604020104020204" pitchFamily="34" charset="0"/>
              </a:rPr>
              <a:t>Baska bir Class’dan variable veya method kullanmak istersek 3 yontem kullanabiliriz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0A020-CD39-51C3-F134-D93E9343736F}"/>
              </a:ext>
            </a:extLst>
          </p:cNvPr>
          <p:cNvSpPr txBox="1"/>
          <p:nvPr/>
        </p:nvSpPr>
        <p:spPr>
          <a:xfrm>
            <a:off x="496604" y="1458623"/>
            <a:ext cx="621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2-</a:t>
            </a:r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 Object olusturarak class ozelliklerini kullanma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645BA-492D-6CBB-5D6F-769FA5EB165A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B9993C-CE38-04FF-EB42-491F8CC62503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AE95D-B0B1-AAA9-6276-094EA6AFF7CA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4E10F-5A2B-96A9-CAB0-4CC03C69072E}"/>
              </a:ext>
            </a:extLst>
          </p:cNvPr>
          <p:cNvSpPr/>
          <p:nvPr/>
        </p:nvSpPr>
        <p:spPr>
          <a:xfrm>
            <a:off x="223023" y="66916"/>
            <a:ext cx="11745951" cy="538829"/>
          </a:xfrm>
          <a:prstGeom prst="rect">
            <a:avLst/>
          </a:prstGeom>
          <a:solidFill>
            <a:srgbClr val="642A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3CF3D-125F-014D-59A0-F7CAD121751A}"/>
              </a:ext>
            </a:extLst>
          </p:cNvPr>
          <p:cNvSpPr txBox="1"/>
          <p:nvPr/>
        </p:nvSpPr>
        <p:spPr>
          <a:xfrm>
            <a:off x="301084" y="100818"/>
            <a:ext cx="1154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noProof="1">
                <a:solidFill>
                  <a:schemeClr val="bg1"/>
                </a:solidFill>
                <a:uFillTx/>
                <a:latin typeface="Abadi" panose="020B0604020104020204" pitchFamily="34" charset="0"/>
              </a:rPr>
              <a:t>Java OOP Hatirlamamiz Gerekenler</a:t>
            </a:r>
            <a:endParaRPr lang="en-US" sz="2400" b="0" i="0" u="none" strike="noStrike" kern="1200" cap="none" spc="0" baseline="0" noProof="1">
              <a:solidFill>
                <a:schemeClr val="bg1"/>
              </a:solidFill>
              <a:uFillTx/>
              <a:latin typeface="Abadi" panose="020B06040201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9C1565-4B16-14AF-AFB0-BFCB35EB2D29}"/>
              </a:ext>
            </a:extLst>
          </p:cNvPr>
          <p:cNvSpPr txBox="1"/>
          <p:nvPr/>
        </p:nvSpPr>
        <p:spPr>
          <a:xfrm>
            <a:off x="817982" y="1928374"/>
            <a:ext cx="6923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/>
            <a:r>
              <a:rPr lang="en-US" sz="2000" noProof="1">
                <a:solidFill>
                  <a:srgbClr val="642A8E"/>
                </a:solidFill>
                <a:latin typeface="Abadi" panose="020B0604020104020204" pitchFamily="34" charset="0"/>
              </a:rPr>
              <a:t>Aralarinda inheritance bagi olmayan class’larda, ozelliklerini kullanmak istedigimiz class’dan obje olusturarak o class’daki </a:t>
            </a:r>
            <a:r>
              <a:rPr lang="en-US" sz="2000" noProof="1">
                <a:solidFill>
                  <a:srgbClr val="EF6E33"/>
                </a:solidFill>
                <a:latin typeface="Abadi" panose="020B0604020104020204" pitchFamily="34" charset="0"/>
              </a:rPr>
              <a:t>tum class uyelerine </a:t>
            </a:r>
            <a:r>
              <a:rPr lang="en-US" sz="2000" noProof="1">
                <a:solidFill>
                  <a:srgbClr val="642A8E"/>
                </a:solidFill>
                <a:latin typeface="Abadi" panose="020B0604020104020204" pitchFamily="34" charset="0"/>
              </a:rPr>
              <a:t>ulasabiliriz.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23549F-5609-D9B8-5EDD-DD3558BA1E74}"/>
              </a:ext>
            </a:extLst>
          </p:cNvPr>
          <p:cNvSpPr txBox="1"/>
          <p:nvPr/>
        </p:nvSpPr>
        <p:spPr>
          <a:xfrm>
            <a:off x="817982" y="3041289"/>
            <a:ext cx="7086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/>
            <a:r>
              <a:rPr lang="en-US" sz="2000" noProof="1">
                <a:solidFill>
                  <a:srgbClr val="642A8E"/>
                </a:solidFill>
                <a:latin typeface="Abadi" panose="020B0604020104020204" pitchFamily="34" charset="0"/>
              </a:rPr>
              <a:t>Ornegin yandaki Servis class’inda ozelliklerini kullanmak icin Okul class’indan bir obje olusturulmus,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C2B9D-8801-ED5C-BE75-75DEB019BD86}"/>
              </a:ext>
            </a:extLst>
          </p:cNvPr>
          <p:cNvSpPr txBox="1"/>
          <p:nvPr/>
        </p:nvSpPr>
        <p:spPr>
          <a:xfrm>
            <a:off x="817982" y="5304344"/>
            <a:ext cx="708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/>
            <a:r>
              <a:rPr lang="en-US" sz="2000" noProof="1">
                <a:solidFill>
                  <a:srgbClr val="642A8E"/>
                </a:solidFill>
                <a:latin typeface="Abadi" panose="020B0604020104020204" pitchFamily="34" charset="0"/>
              </a:rPr>
              <a:t>Eger kullanmak istedigimiz class uyesi static olarak belirlenmisse, obje olusturma ihtiyaci olmadan </a:t>
            </a:r>
            <a:r>
              <a:rPr lang="en-US" sz="2000" noProof="1">
                <a:solidFill>
                  <a:srgbClr val="EF6E33"/>
                </a:solidFill>
                <a:latin typeface="Abadi" panose="020B0604020104020204" pitchFamily="34" charset="0"/>
              </a:rPr>
              <a:t>classIsmi.classUyesiIsmi </a:t>
            </a:r>
            <a:r>
              <a:rPr lang="en-US" sz="2000" noProof="1">
                <a:solidFill>
                  <a:srgbClr val="642A8E"/>
                </a:solidFill>
                <a:latin typeface="Abadi" panose="020B0604020104020204" pitchFamily="34" charset="0"/>
              </a:rPr>
              <a:t>seklinde kullanilabilir.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BF030-F1F0-68A3-6E6C-B779FBC6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86" y="1612319"/>
            <a:ext cx="3236985" cy="1532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71DB10-4B87-95EB-922D-127D498C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606" y="4003155"/>
            <a:ext cx="3428103" cy="17420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C60C2E-C8BC-D7A2-A274-874A82911649}"/>
              </a:ext>
            </a:extLst>
          </p:cNvPr>
          <p:cNvSpPr/>
          <p:nvPr/>
        </p:nvSpPr>
        <p:spPr>
          <a:xfrm>
            <a:off x="8100086" y="1595009"/>
            <a:ext cx="3236986" cy="1532932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2E449-A510-93F3-D7F6-20DD6C6DFD23}"/>
              </a:ext>
            </a:extLst>
          </p:cNvPr>
          <p:cNvSpPr/>
          <p:nvPr/>
        </p:nvSpPr>
        <p:spPr>
          <a:xfrm>
            <a:off x="8069606" y="3992329"/>
            <a:ext cx="3428103" cy="1752862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49731-8D3C-5ABC-69B8-45F891E5E38E}"/>
              </a:ext>
            </a:extLst>
          </p:cNvPr>
          <p:cNvSpPr/>
          <p:nvPr/>
        </p:nvSpPr>
        <p:spPr>
          <a:xfrm>
            <a:off x="8618247" y="4362149"/>
            <a:ext cx="1836393" cy="246452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F0811-626F-73D6-92F0-828739595C72}"/>
              </a:ext>
            </a:extLst>
          </p:cNvPr>
          <p:cNvSpPr txBox="1"/>
          <p:nvPr/>
        </p:nvSpPr>
        <p:spPr>
          <a:xfrm>
            <a:off x="817982" y="3846427"/>
            <a:ext cx="7086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/>
            <a:r>
              <a:rPr lang="en-US" sz="2000" noProof="1">
                <a:solidFill>
                  <a:srgbClr val="642A8E"/>
                </a:solidFill>
                <a:latin typeface="Abadi" panose="020B0604020104020204" pitchFamily="34" charset="0"/>
              </a:rPr>
              <a:t>Ve o obje kullanilarak Okul class’indaki variable ve method’lar kullanilmistir.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760B00-09DA-B1F6-53E6-199B05A498EB}"/>
              </a:ext>
            </a:extLst>
          </p:cNvPr>
          <p:cNvSpPr/>
          <p:nvPr/>
        </p:nvSpPr>
        <p:spPr>
          <a:xfrm>
            <a:off x="8618246" y="4601181"/>
            <a:ext cx="2755772" cy="366414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E5BA6-F783-D81F-6797-C5BE6591230B}"/>
              </a:ext>
            </a:extLst>
          </p:cNvPr>
          <p:cNvSpPr txBox="1"/>
          <p:nvPr/>
        </p:nvSpPr>
        <p:spPr>
          <a:xfrm>
            <a:off x="496604" y="4779373"/>
            <a:ext cx="621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3-</a:t>
            </a:r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 Static class uyelerini kullanma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134262-762F-0570-0CB9-B3242C2B2A8C}"/>
              </a:ext>
            </a:extLst>
          </p:cNvPr>
          <p:cNvSpPr/>
          <p:nvPr/>
        </p:nvSpPr>
        <p:spPr>
          <a:xfrm>
            <a:off x="8394727" y="1985879"/>
            <a:ext cx="2181833" cy="24645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A2C68-24ED-B943-3FF2-072990665C9B}"/>
              </a:ext>
            </a:extLst>
          </p:cNvPr>
          <p:cNvSpPr/>
          <p:nvPr/>
        </p:nvSpPr>
        <p:spPr>
          <a:xfrm>
            <a:off x="8618246" y="5132783"/>
            <a:ext cx="2755772" cy="24645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878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4" grpId="0"/>
      <p:bldP spid="25" grpId="0"/>
      <p:bldP spid="19" grpId="0" animBg="1"/>
      <p:bldP spid="9" grpId="0" animBg="1"/>
      <p:bldP spid="13" grpId="0" animBg="1"/>
      <p:bldP spid="14" grpId="0"/>
      <p:bldP spid="15" grpId="0" animBg="1"/>
      <p:bldP spid="26" grpId="0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645BA-492D-6CBB-5D6F-769FA5EB165A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B9993C-CE38-04FF-EB42-491F8CC62503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AE95D-B0B1-AAA9-6276-094EA6AFF7CA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4E10F-5A2B-96A9-CAB0-4CC03C69072E}"/>
              </a:ext>
            </a:extLst>
          </p:cNvPr>
          <p:cNvSpPr/>
          <p:nvPr/>
        </p:nvSpPr>
        <p:spPr>
          <a:xfrm>
            <a:off x="223023" y="66916"/>
            <a:ext cx="11745951" cy="538829"/>
          </a:xfrm>
          <a:prstGeom prst="rect">
            <a:avLst/>
          </a:prstGeom>
          <a:solidFill>
            <a:srgbClr val="642A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3CF3D-125F-014D-59A0-F7CAD121751A}"/>
              </a:ext>
            </a:extLst>
          </p:cNvPr>
          <p:cNvSpPr txBox="1"/>
          <p:nvPr/>
        </p:nvSpPr>
        <p:spPr>
          <a:xfrm>
            <a:off x="301084" y="100818"/>
            <a:ext cx="1154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noProof="1">
                <a:solidFill>
                  <a:schemeClr val="bg1"/>
                </a:solidFill>
                <a:uFillTx/>
                <a:latin typeface="Abadi" panose="020B0604020104020204" pitchFamily="34" charset="0"/>
              </a:rPr>
              <a:t>POM Temel Bilesenler </a:t>
            </a:r>
            <a:endParaRPr lang="en-US" sz="2400" b="0" i="0" u="none" strike="noStrike" kern="1200" cap="none" spc="0" baseline="0" noProof="1">
              <a:solidFill>
                <a:schemeClr val="bg1"/>
              </a:solidFill>
              <a:uFillTx/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7289A-F2F9-F94C-3425-D8279FB18644}"/>
              </a:ext>
            </a:extLst>
          </p:cNvPr>
          <p:cNvSpPr txBox="1"/>
          <p:nvPr/>
        </p:nvSpPr>
        <p:spPr>
          <a:xfrm>
            <a:off x="509882" y="1492372"/>
            <a:ext cx="5586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Bir Test method’unun olusturulmasi ve devamliliginin saglanmasi (maintanence) icin su bilesenlere ihtiyacimiz vardir.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ED693-644C-D9FB-2882-E94DCE6410C3}"/>
              </a:ext>
            </a:extLst>
          </p:cNvPr>
          <p:cNvSpPr txBox="1"/>
          <p:nvPr/>
        </p:nvSpPr>
        <p:spPr>
          <a:xfrm>
            <a:off x="955129" y="2752383"/>
            <a:ext cx="245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1- Test datalari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048D0-DA2D-DC1C-01C6-48BAB5BE7EBC}"/>
              </a:ext>
            </a:extLst>
          </p:cNvPr>
          <p:cNvSpPr txBox="1"/>
          <p:nvPr/>
        </p:nvSpPr>
        <p:spPr>
          <a:xfrm>
            <a:off x="955129" y="3242367"/>
            <a:ext cx="2296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2- Locate’ler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9225E-F43A-B67F-4FE1-54FC3A343323}"/>
              </a:ext>
            </a:extLst>
          </p:cNvPr>
          <p:cNvSpPr txBox="1"/>
          <p:nvPr/>
        </p:nvSpPr>
        <p:spPr>
          <a:xfrm>
            <a:off x="946164" y="3732351"/>
            <a:ext cx="295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3- Driver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1D81FF-7DD2-A7F9-CCD4-4D97FA2A0CB9}"/>
              </a:ext>
            </a:extLst>
          </p:cNvPr>
          <p:cNvSpPr txBox="1"/>
          <p:nvPr/>
        </p:nvSpPr>
        <p:spPr>
          <a:xfrm>
            <a:off x="946164" y="4201760"/>
            <a:ext cx="334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  <a:cs typeface="Abadi" panose="020F0502020204030204" pitchFamily="34" charset="0"/>
              </a:rPr>
              <a:t>4- Reusable methods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DA74-03CC-CFDE-3084-2DE37625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639" y="1104603"/>
            <a:ext cx="3783330" cy="49108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C60C2E-C8BC-D7A2-A274-874A82911649}"/>
              </a:ext>
            </a:extLst>
          </p:cNvPr>
          <p:cNvSpPr/>
          <p:nvPr/>
        </p:nvSpPr>
        <p:spPr>
          <a:xfrm>
            <a:off x="6958639" y="1104602"/>
            <a:ext cx="3792295" cy="4910805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F5D3697-3543-8DE9-A97B-C8C94FC045BC}"/>
              </a:ext>
            </a:extLst>
          </p:cNvPr>
          <p:cNvCxnSpPr/>
          <p:nvPr/>
        </p:nvCxnSpPr>
        <p:spPr>
          <a:xfrm>
            <a:off x="2915920" y="2915920"/>
            <a:ext cx="4927600" cy="2204720"/>
          </a:xfrm>
          <a:prstGeom prst="bentConnector3">
            <a:avLst/>
          </a:prstGeom>
          <a:ln w="15875">
            <a:solidFill>
              <a:srgbClr val="642A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6F26646-61C7-9E36-007D-F42CC8E60F9F}"/>
              </a:ext>
            </a:extLst>
          </p:cNvPr>
          <p:cNvCxnSpPr>
            <a:cxnSpLocks/>
          </p:cNvCxnSpPr>
          <p:nvPr/>
        </p:nvCxnSpPr>
        <p:spPr>
          <a:xfrm>
            <a:off x="2914725" y="2915708"/>
            <a:ext cx="5690795" cy="1477692"/>
          </a:xfrm>
          <a:prstGeom prst="bentConnector3">
            <a:avLst>
              <a:gd name="adj1" fmla="val 43394"/>
            </a:avLst>
          </a:prstGeom>
          <a:ln w="15875">
            <a:solidFill>
              <a:srgbClr val="642A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F134C5D-650B-2C02-7032-B9D8F30E36D8}"/>
              </a:ext>
            </a:extLst>
          </p:cNvPr>
          <p:cNvCxnSpPr>
            <a:cxnSpLocks/>
          </p:cNvCxnSpPr>
          <p:nvPr/>
        </p:nvCxnSpPr>
        <p:spPr>
          <a:xfrm flipV="1">
            <a:off x="2534322" y="3090748"/>
            <a:ext cx="5593678" cy="338252"/>
          </a:xfrm>
          <a:prstGeom prst="bentConnector3">
            <a:avLst>
              <a:gd name="adj1" fmla="val 71796"/>
            </a:avLst>
          </a:prstGeom>
          <a:ln w="15875">
            <a:solidFill>
              <a:srgbClr val="EF6E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FEACDAF-A685-F5E7-3717-FCEC5A0BBD99}"/>
              </a:ext>
            </a:extLst>
          </p:cNvPr>
          <p:cNvCxnSpPr>
            <a:cxnSpLocks/>
          </p:cNvCxnSpPr>
          <p:nvPr/>
        </p:nvCxnSpPr>
        <p:spPr>
          <a:xfrm>
            <a:off x="2153920" y="3957320"/>
            <a:ext cx="6350000" cy="653334"/>
          </a:xfrm>
          <a:prstGeom prst="bentConnector3">
            <a:avLst>
              <a:gd name="adj1" fmla="val 6936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9993E22-7A9E-B2CD-FFBA-23736C0F9F68}"/>
              </a:ext>
            </a:extLst>
          </p:cNvPr>
          <p:cNvCxnSpPr>
            <a:cxnSpLocks/>
          </p:cNvCxnSpPr>
          <p:nvPr/>
        </p:nvCxnSpPr>
        <p:spPr>
          <a:xfrm>
            <a:off x="3413760" y="4418372"/>
            <a:ext cx="5191760" cy="436722"/>
          </a:xfrm>
          <a:prstGeom prst="bentConnector3">
            <a:avLst>
              <a:gd name="adj1" fmla="val 17123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3819DE6-67E9-A4FB-6437-0BDD647E5449}"/>
              </a:ext>
            </a:extLst>
          </p:cNvPr>
          <p:cNvSpPr/>
          <p:nvPr/>
        </p:nvSpPr>
        <p:spPr>
          <a:xfrm>
            <a:off x="8531997" y="3732351"/>
            <a:ext cx="1506084" cy="24645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1635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0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645BA-492D-6CBB-5D6F-769FA5EB165A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B9993C-CE38-04FF-EB42-491F8CC62503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AE95D-B0B1-AAA9-6276-094EA6AFF7CA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4E10F-5A2B-96A9-CAB0-4CC03C69072E}"/>
              </a:ext>
            </a:extLst>
          </p:cNvPr>
          <p:cNvSpPr/>
          <p:nvPr/>
        </p:nvSpPr>
        <p:spPr>
          <a:xfrm>
            <a:off x="223023" y="66916"/>
            <a:ext cx="11745951" cy="538829"/>
          </a:xfrm>
          <a:prstGeom prst="rect">
            <a:avLst/>
          </a:prstGeom>
          <a:solidFill>
            <a:srgbClr val="642A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3CF3D-125F-014D-59A0-F7CAD121751A}"/>
              </a:ext>
            </a:extLst>
          </p:cNvPr>
          <p:cNvSpPr txBox="1"/>
          <p:nvPr/>
        </p:nvSpPr>
        <p:spPr>
          <a:xfrm>
            <a:off x="301084" y="100818"/>
            <a:ext cx="1154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noProof="1">
                <a:solidFill>
                  <a:schemeClr val="bg1"/>
                </a:solidFill>
                <a:uFillTx/>
                <a:latin typeface="Abadi" panose="020B0604020104020204" pitchFamily="34" charset="0"/>
              </a:rPr>
              <a:t>Nicin POM kullaniriz ?</a:t>
            </a:r>
            <a:endParaRPr lang="en-US" sz="2400" b="0" i="0" u="none" strike="noStrike" kern="1200" cap="none" spc="0" baseline="0" noProof="1">
              <a:solidFill>
                <a:schemeClr val="bg1"/>
              </a:solidFill>
              <a:uFillTx/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7289A-F2F9-F94C-3425-D8279FB18644}"/>
              </a:ext>
            </a:extLst>
          </p:cNvPr>
          <p:cNvSpPr txBox="1"/>
          <p:nvPr/>
        </p:nvSpPr>
        <p:spPr>
          <a:xfrm>
            <a:off x="591162" y="1152264"/>
            <a:ext cx="7110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Bir sirkette test framework’u olusturdugumuzda kullanici adi, sifresi, gidilecek web adresi gibi test datalari tum testler icin gecerlidir.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DA74-03CC-CFDE-3084-2DE37625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482" y="1042290"/>
            <a:ext cx="3783330" cy="49108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C60C2E-C8BC-D7A2-A274-874A82911649}"/>
              </a:ext>
            </a:extLst>
          </p:cNvPr>
          <p:cNvSpPr/>
          <p:nvPr/>
        </p:nvSpPr>
        <p:spPr>
          <a:xfrm>
            <a:off x="7904482" y="1042289"/>
            <a:ext cx="3792295" cy="4910805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03334-0D0F-E551-DD9E-663413C76538}"/>
              </a:ext>
            </a:extLst>
          </p:cNvPr>
          <p:cNvSpPr txBox="1"/>
          <p:nvPr/>
        </p:nvSpPr>
        <p:spPr>
          <a:xfrm>
            <a:off x="591162" y="2316412"/>
            <a:ext cx="70288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Ayrica surekli kullanmamiz gereken variable ve method’lar olacaktir.</a:t>
            </a:r>
            <a:endParaRPr lang="en-US" sz="2000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48A91-5B92-17C1-33A4-EA5DD837B7E3}"/>
              </a:ext>
            </a:extLst>
          </p:cNvPr>
          <p:cNvSpPr txBox="1"/>
          <p:nvPr/>
        </p:nvSpPr>
        <p:spPr>
          <a:xfrm>
            <a:off x="591162" y="3216959"/>
            <a:ext cx="71101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POM’de temel amacimiz reusability ve easy maintenance olmalidir.</a:t>
            </a:r>
            <a:endParaRPr lang="en-US" sz="20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05CED-2CDF-D63B-91D2-3C5D3925637E}"/>
              </a:ext>
            </a:extLst>
          </p:cNvPr>
          <p:cNvSpPr txBox="1"/>
          <p:nvPr/>
        </p:nvSpPr>
        <p:spPr>
          <a:xfrm>
            <a:off x="591162" y="4059701"/>
            <a:ext cx="71101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POM sayesinde </a:t>
            </a:r>
          </a:p>
          <a:p>
            <a:pPr marL="342900" indent="-342900">
              <a:buFontTx/>
              <a:buChar char="-"/>
            </a:pP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tekrar yapmamiz gereken locate islemleri, </a:t>
            </a:r>
          </a:p>
          <a:p>
            <a:pPr marL="342900" indent="-342900">
              <a:buFontTx/>
              <a:buChar char="-"/>
            </a:pP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surekli kullanacagimiz login islemi gibi islemler, </a:t>
            </a:r>
          </a:p>
          <a:p>
            <a:pPr marL="342900" indent="-342900">
              <a:buFontTx/>
              <a:buChar char="-"/>
            </a:pP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her test icin ihtiyacimiz olan url, kullanici adi, sifre vb bilgileri</a:t>
            </a:r>
          </a:p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Sadece bir kere olusturup, ihtiyac duydugumuzda kullanir, update yapmamiz gerektiginde tek bir degisiklikle yuzlerce test method’unu update edebilirsiniz.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388308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645BA-492D-6CBB-5D6F-769FA5EB165A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B9993C-CE38-04FF-EB42-491F8CC62503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AE95D-B0B1-AAA9-6276-094EA6AFF7CA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4E10F-5A2B-96A9-CAB0-4CC03C69072E}"/>
              </a:ext>
            </a:extLst>
          </p:cNvPr>
          <p:cNvSpPr/>
          <p:nvPr/>
        </p:nvSpPr>
        <p:spPr>
          <a:xfrm>
            <a:off x="223023" y="66916"/>
            <a:ext cx="11745951" cy="538829"/>
          </a:xfrm>
          <a:prstGeom prst="rect">
            <a:avLst/>
          </a:prstGeom>
          <a:solidFill>
            <a:srgbClr val="642A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3CF3D-125F-014D-59A0-F7CAD121751A}"/>
              </a:ext>
            </a:extLst>
          </p:cNvPr>
          <p:cNvSpPr txBox="1"/>
          <p:nvPr/>
        </p:nvSpPr>
        <p:spPr>
          <a:xfrm>
            <a:off x="301084" y="100818"/>
            <a:ext cx="1154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noProof="1">
                <a:solidFill>
                  <a:schemeClr val="bg1"/>
                </a:solidFill>
                <a:uFillTx/>
                <a:latin typeface="Abadi" panose="020B0604020104020204" pitchFamily="34" charset="0"/>
              </a:rPr>
              <a:t>Page Classes</a:t>
            </a:r>
            <a:endParaRPr lang="en-US" sz="2400" b="0" i="0" u="none" strike="noStrike" kern="1200" cap="none" spc="0" baseline="0" noProof="1">
              <a:solidFill>
                <a:schemeClr val="bg1"/>
              </a:solidFill>
              <a:uFillTx/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7289A-F2F9-F94C-3425-D8279FB18644}"/>
              </a:ext>
            </a:extLst>
          </p:cNvPr>
          <p:cNvSpPr txBox="1"/>
          <p:nvPr/>
        </p:nvSpPr>
        <p:spPr>
          <a:xfrm>
            <a:off x="550522" y="727842"/>
            <a:ext cx="1145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Page class’i ozel bir web-page veya o sayfanin alt bolumlerinden biri icin olusturulabilir.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03334-0D0F-E551-DD9E-663413C76538}"/>
              </a:ext>
            </a:extLst>
          </p:cNvPr>
          <p:cNvSpPr txBox="1"/>
          <p:nvPr/>
        </p:nvSpPr>
        <p:spPr>
          <a:xfrm>
            <a:off x="480342" y="2266779"/>
            <a:ext cx="372589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Bir page class’i olusturdugumuzda ilk yapmamiz gereken bir constructor olusturup, icerisinde Driver’a ilk deger atamasini yapmaktir.</a:t>
            </a:r>
            <a:endParaRPr lang="en-US" sz="20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05CED-2CDF-D63B-91D2-3C5D3925637E}"/>
              </a:ext>
            </a:extLst>
          </p:cNvPr>
          <p:cNvSpPr txBox="1"/>
          <p:nvPr/>
        </p:nvSpPr>
        <p:spPr>
          <a:xfrm>
            <a:off x="550522" y="4710751"/>
            <a:ext cx="114590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Page class’larinda webelement locate etmek icin hem </a:t>
            </a:r>
            <a:r>
              <a:rPr lang="en-US" sz="2000" noProof="1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</a:rPr>
              <a:t>driver.findElement( ) 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hem de </a:t>
            </a:r>
            <a:r>
              <a:rPr lang="en-US" sz="2000" noProof="1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</a:rPr>
              <a:t>driver.findElements( ) 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method’lari yerine </a:t>
            </a:r>
            <a:r>
              <a:rPr lang="en-US" sz="2000" noProof="1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</a:rPr>
              <a:t>@FindBy 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notasyonu kullaniriz.</a:t>
            </a:r>
            <a:endParaRPr lang="en-US" sz="2000" noProof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B5F575-527C-DC92-2253-05C23A39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654" y="1817946"/>
            <a:ext cx="7553942" cy="27241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C60C2E-C8BC-D7A2-A274-874A82911649}"/>
              </a:ext>
            </a:extLst>
          </p:cNvPr>
          <p:cNvSpPr/>
          <p:nvPr/>
        </p:nvSpPr>
        <p:spPr>
          <a:xfrm>
            <a:off x="4288654" y="1817946"/>
            <a:ext cx="7553942" cy="2724132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C71EA-8EAD-CE08-4063-9B7B995082BE}"/>
              </a:ext>
            </a:extLst>
          </p:cNvPr>
          <p:cNvSpPr txBox="1"/>
          <p:nvPr/>
        </p:nvSpPr>
        <p:spPr>
          <a:xfrm>
            <a:off x="550522" y="1212681"/>
            <a:ext cx="1145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Amac bir web sayfasinda tekrar tekrar kullandigimiz locate islemlerini sadece bir kere yapip, ihtiyacimiz oldukca kullanmaktir.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DF027-2913-48EE-64BA-DAFA2F9906E4}"/>
              </a:ext>
            </a:extLst>
          </p:cNvPr>
          <p:cNvSpPr txBox="1"/>
          <p:nvPr/>
        </p:nvSpPr>
        <p:spPr>
          <a:xfrm>
            <a:off x="550522" y="5559029"/>
            <a:ext cx="11418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Fark sadece olusturdugumuz WebElement’te olur. Locate’in sonucu tek bir web element ise </a:t>
            </a:r>
            <a:r>
              <a:rPr lang="en-US" sz="2000" noProof="1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</a:rPr>
              <a:t>WebElement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 ‘e, birden fazla web element dondurecekse </a:t>
            </a:r>
            <a:r>
              <a:rPr lang="en-US" sz="2000" noProof="1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</a:rPr>
              <a:t>List&lt;WebElement&gt; 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‘e store edilir.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28629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1" grpId="0"/>
      <p:bldP spid="19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645BA-492D-6CBB-5D6F-769FA5EB165A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B9993C-CE38-04FF-EB42-491F8CC62503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AE95D-B0B1-AAA9-6276-094EA6AFF7CA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4E10F-5A2B-96A9-CAB0-4CC03C69072E}"/>
              </a:ext>
            </a:extLst>
          </p:cNvPr>
          <p:cNvSpPr/>
          <p:nvPr/>
        </p:nvSpPr>
        <p:spPr>
          <a:xfrm>
            <a:off x="223023" y="66916"/>
            <a:ext cx="11745951" cy="538829"/>
          </a:xfrm>
          <a:prstGeom prst="rect">
            <a:avLst/>
          </a:prstGeom>
          <a:solidFill>
            <a:srgbClr val="642A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3CF3D-125F-014D-59A0-F7CAD121751A}"/>
              </a:ext>
            </a:extLst>
          </p:cNvPr>
          <p:cNvSpPr txBox="1"/>
          <p:nvPr/>
        </p:nvSpPr>
        <p:spPr>
          <a:xfrm>
            <a:off x="301084" y="100818"/>
            <a:ext cx="1154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noProof="1">
                <a:solidFill>
                  <a:schemeClr val="bg1"/>
                </a:solidFill>
                <a:uFillTx/>
                <a:latin typeface="Abadi" panose="020B0604020104020204" pitchFamily="34" charset="0"/>
              </a:rPr>
              <a:t>Page Classes</a:t>
            </a:r>
            <a:endParaRPr lang="en-US" sz="2400" b="0" i="0" u="none" strike="noStrike" kern="1200" cap="none" spc="0" baseline="0" noProof="1">
              <a:solidFill>
                <a:schemeClr val="bg1"/>
              </a:solidFill>
              <a:uFillTx/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7289A-F2F9-F94C-3425-D8279FB18644}"/>
              </a:ext>
            </a:extLst>
          </p:cNvPr>
          <p:cNvSpPr txBox="1"/>
          <p:nvPr/>
        </p:nvSpPr>
        <p:spPr>
          <a:xfrm>
            <a:off x="550522" y="727842"/>
            <a:ext cx="11292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Page class’inda locate ettigimiz web elementleri Test method’umuzda kullanmak icin OOP konseptindeki yontemlerden </a:t>
            </a:r>
            <a:r>
              <a:rPr lang="en-US" sz="2000" noProof="1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</a:rPr>
              <a:t>obje olusturma 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kullanilir.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DF027-2913-48EE-64BA-DAFA2F9906E4}"/>
              </a:ext>
            </a:extLst>
          </p:cNvPr>
          <p:cNvSpPr txBox="1"/>
          <p:nvPr/>
        </p:nvSpPr>
        <p:spPr>
          <a:xfrm>
            <a:off x="550522" y="5559029"/>
            <a:ext cx="11418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Page class’indan olusturdugumuz obje ile class’daki tum locate’lere ve ihtiyac oldugunda koyabilecegimiz method’lara ulasabiliriz.</a:t>
            </a:r>
            <a:endParaRPr lang="en-US" sz="2000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7D3353-942B-1D68-2B29-329F06AE8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9" y="1572806"/>
            <a:ext cx="7553942" cy="38491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C60C2E-C8BC-D7A2-A274-874A82911649}"/>
              </a:ext>
            </a:extLst>
          </p:cNvPr>
          <p:cNvSpPr/>
          <p:nvPr/>
        </p:nvSpPr>
        <p:spPr>
          <a:xfrm>
            <a:off x="2319029" y="1572804"/>
            <a:ext cx="7553942" cy="3849142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8964B2-3D1F-2E6E-F25E-7FB13E2A6FB8}"/>
              </a:ext>
            </a:extLst>
          </p:cNvPr>
          <p:cNvSpPr/>
          <p:nvPr/>
        </p:nvSpPr>
        <p:spPr>
          <a:xfrm>
            <a:off x="2946400" y="3129280"/>
            <a:ext cx="6817360" cy="1599766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EF6E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645BA-492D-6CBB-5D6F-769FA5EB165A}"/>
              </a:ext>
            </a:extLst>
          </p:cNvPr>
          <p:cNvCxnSpPr>
            <a:cxnSpLocks/>
          </p:cNvCxnSpPr>
          <p:nvPr/>
        </p:nvCxnSpPr>
        <p:spPr>
          <a:xfrm>
            <a:off x="0" y="6389649"/>
            <a:ext cx="12192000" cy="0"/>
          </a:xfrm>
          <a:prstGeom prst="line">
            <a:avLst/>
          </a:prstGeom>
          <a:ln w="9525">
            <a:solidFill>
              <a:srgbClr val="642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B9993C-CE38-04FF-EB42-491F8CC62503}"/>
              </a:ext>
            </a:extLst>
          </p:cNvPr>
          <p:cNvSpPr txBox="1"/>
          <p:nvPr/>
        </p:nvSpPr>
        <p:spPr>
          <a:xfrm>
            <a:off x="78059" y="643291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Ahmet BULUTLUOZ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AE95D-B0B1-AAA9-6276-094EA6AFF7CA}"/>
              </a:ext>
            </a:extLst>
          </p:cNvPr>
          <p:cNvSpPr txBox="1"/>
          <p:nvPr/>
        </p:nvSpPr>
        <p:spPr>
          <a:xfrm>
            <a:off x="11337072" y="645521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rgbClr val="642A8E">
                    <a:alpha val="35698"/>
                  </a:srgbClr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4E10F-5A2B-96A9-CAB0-4CC03C69072E}"/>
              </a:ext>
            </a:extLst>
          </p:cNvPr>
          <p:cNvSpPr/>
          <p:nvPr/>
        </p:nvSpPr>
        <p:spPr>
          <a:xfrm>
            <a:off x="223023" y="66916"/>
            <a:ext cx="11745951" cy="538829"/>
          </a:xfrm>
          <a:prstGeom prst="rect">
            <a:avLst/>
          </a:prstGeom>
          <a:solidFill>
            <a:srgbClr val="642A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3CF3D-125F-014D-59A0-F7CAD121751A}"/>
              </a:ext>
            </a:extLst>
          </p:cNvPr>
          <p:cNvSpPr txBox="1"/>
          <p:nvPr/>
        </p:nvSpPr>
        <p:spPr>
          <a:xfrm>
            <a:off x="301084" y="100818"/>
            <a:ext cx="1154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noProof="1">
                <a:solidFill>
                  <a:schemeClr val="bg1"/>
                </a:solidFill>
                <a:latin typeface="Abadi" panose="020B0604020104020204" pitchFamily="34" charset="0"/>
              </a:rPr>
              <a:t>Configuration.p</a:t>
            </a:r>
            <a:r>
              <a:rPr lang="en-US" sz="2400" b="0" i="0" u="none" strike="noStrike" kern="0" cap="none" spc="0" baseline="0" noProof="1">
                <a:solidFill>
                  <a:schemeClr val="bg1"/>
                </a:solidFill>
                <a:uFillTx/>
                <a:latin typeface="Abadi" panose="020B0604020104020204" pitchFamily="34" charset="0"/>
              </a:rPr>
              <a:t>roperties File ve ConfigReader Class </a:t>
            </a:r>
            <a:endParaRPr lang="en-US" sz="2400" b="0" i="0" u="none" strike="noStrike" kern="1200" cap="none" spc="0" baseline="0" noProof="1">
              <a:solidFill>
                <a:schemeClr val="bg1"/>
              </a:solidFill>
              <a:uFillTx/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7289A-F2F9-F94C-3425-D8279FB18644}"/>
              </a:ext>
            </a:extLst>
          </p:cNvPr>
          <p:cNvSpPr txBox="1"/>
          <p:nvPr/>
        </p:nvSpPr>
        <p:spPr>
          <a:xfrm>
            <a:off x="559487" y="906516"/>
            <a:ext cx="7072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Framework’u kolay yonetebilmemiz icin en buyuk ihtiyaclarimizdan birisi de </a:t>
            </a:r>
            <a:r>
              <a:rPr lang="en-US" sz="2000" noProof="1">
                <a:solidFill>
                  <a:srgbClr val="EF6E33"/>
                </a:solidFill>
                <a:latin typeface="Abadi" panose="020F0502020204030204" pitchFamily="34" charset="0"/>
                <a:ea typeface="Apple Color Emoji" pitchFamily="2" charset="0"/>
              </a:rPr>
              <a:t>test datalarini yonetmektir</a:t>
            </a:r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DF027-2913-48EE-64BA-DAFA2F9906E4}"/>
              </a:ext>
            </a:extLst>
          </p:cNvPr>
          <p:cNvSpPr txBox="1"/>
          <p:nvPr/>
        </p:nvSpPr>
        <p:spPr>
          <a:xfrm>
            <a:off x="559487" y="3535541"/>
            <a:ext cx="6906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POM’de ihtiyacimiz olan tum test datalarini configuration.properties file’a yazar, </a:t>
            </a:r>
            <a:endParaRPr lang="en-US" sz="2000" noProof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A18E41-BAFB-CB87-9CC3-63E0AC8F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482" y="1042290"/>
            <a:ext cx="3783330" cy="49108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7E774-0CA6-BC67-18BC-BD8FC8392C5C}"/>
              </a:ext>
            </a:extLst>
          </p:cNvPr>
          <p:cNvSpPr/>
          <p:nvPr/>
        </p:nvSpPr>
        <p:spPr>
          <a:xfrm>
            <a:off x="7904482" y="1042289"/>
            <a:ext cx="3792295" cy="4910805"/>
          </a:xfrm>
          <a:prstGeom prst="rect">
            <a:avLst/>
          </a:prstGeom>
          <a:noFill/>
          <a:ln w="22225">
            <a:solidFill>
              <a:srgbClr val="642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78E6A-C879-49A6-A80A-09EAA3864840}"/>
              </a:ext>
            </a:extLst>
          </p:cNvPr>
          <p:cNvSpPr txBox="1"/>
          <p:nvPr/>
        </p:nvSpPr>
        <p:spPr>
          <a:xfrm>
            <a:off x="559487" y="1989976"/>
            <a:ext cx="7072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Yapilan arastirmalar Test uzmanlarinin zamanlarinin %30’dan fazlasini test datasi olusturmak ve bu datalari yonetmek icin harcadigini ortaya koymustur.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BB0A9-8606-59B1-97F6-B249F8B67F8F}"/>
              </a:ext>
            </a:extLst>
          </p:cNvPr>
          <p:cNvSpPr/>
          <p:nvPr/>
        </p:nvSpPr>
        <p:spPr>
          <a:xfrm>
            <a:off x="8849359" y="4866670"/>
            <a:ext cx="2316481" cy="365730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EF6E3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D7314-0CA3-0F6F-C76B-7443A317812A}"/>
              </a:ext>
            </a:extLst>
          </p:cNvPr>
          <p:cNvSpPr txBox="1"/>
          <p:nvPr/>
        </p:nvSpPr>
        <p:spPr>
          <a:xfrm>
            <a:off x="559487" y="4724568"/>
            <a:ext cx="69069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rgbClr val="642A8E"/>
                </a:solidFill>
                <a:latin typeface="Abadi" panose="020F0502020204030204" pitchFamily="34" charset="0"/>
                <a:ea typeface="Apple Color Emoji" pitchFamily="2" charset="0"/>
              </a:rPr>
              <a:t>Test datalarina ihtiyacimiz oldugunda ConfigReader class’inda olusturacagimiz getProperty( String key); method’u ile test datasina ulasiriz.</a:t>
            </a:r>
            <a:endParaRPr lang="en-US" sz="2000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41403-E703-8EA8-E3D9-3871D9A12C40}"/>
              </a:ext>
            </a:extLst>
          </p:cNvPr>
          <p:cNvSpPr/>
          <p:nvPr/>
        </p:nvSpPr>
        <p:spPr>
          <a:xfrm>
            <a:off x="9511263" y="4105131"/>
            <a:ext cx="1654577" cy="365730"/>
          </a:xfrm>
          <a:prstGeom prst="rect">
            <a:avLst/>
          </a:prstGeom>
          <a:noFill/>
          <a:ln w="22225">
            <a:solidFill>
              <a:srgbClr val="EF6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EF6E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7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28437</TotalTime>
  <Words>952</Words>
  <Application>Microsoft Macintosh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11497</dc:creator>
  <cp:lastModifiedBy>11497</cp:lastModifiedBy>
  <cp:revision>86</cp:revision>
  <cp:lastPrinted>2022-08-08T15:53:18Z</cp:lastPrinted>
  <dcterms:created xsi:type="dcterms:W3CDTF">2022-07-26T08:10:09Z</dcterms:created>
  <dcterms:modified xsi:type="dcterms:W3CDTF">2022-08-21T19:15:04Z</dcterms:modified>
</cp:coreProperties>
</file>