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24" r:id="rId3"/>
    <p:sldId id="259" r:id="rId4"/>
    <p:sldId id="260" r:id="rId5"/>
    <p:sldId id="325" r:id="rId6"/>
    <p:sldId id="261" r:id="rId7"/>
    <p:sldId id="262" r:id="rId8"/>
    <p:sldId id="263" r:id="rId9"/>
    <p:sldId id="264" r:id="rId10"/>
    <p:sldId id="265" r:id="rId11"/>
    <p:sldId id="272" r:id="rId12"/>
    <p:sldId id="299" r:id="rId13"/>
    <p:sldId id="319" r:id="rId14"/>
    <p:sldId id="321" r:id="rId15"/>
    <p:sldId id="320" r:id="rId16"/>
    <p:sldId id="322" r:id="rId17"/>
    <p:sldId id="323" r:id="rId18"/>
    <p:sldId id="303" r:id="rId19"/>
    <p:sldId id="304" r:id="rId20"/>
    <p:sldId id="302" r:id="rId21"/>
    <p:sldId id="317" r:id="rId22"/>
    <p:sldId id="305" r:id="rId23"/>
    <p:sldId id="318" r:id="rId24"/>
    <p:sldId id="269" r:id="rId25"/>
    <p:sldId id="306" r:id="rId26"/>
    <p:sldId id="307" r:id="rId27"/>
    <p:sldId id="308" r:id="rId28"/>
    <p:sldId id="309" r:id="rId29"/>
    <p:sldId id="310"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Hayal Kırıklığına Uğrar Mısınız?</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BC4-4403-80F4-D717A9D4E49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BC4-4403-80F4-D717A9D4E49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BC4-4403-80F4-D717A9D4E49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BC4-4403-80F4-D717A9D4E497}"/>
              </c:ext>
            </c:extLst>
          </c:dPt>
          <c:dLbls>
            <c:dLbl>
              <c:idx val="0"/>
              <c:layout>
                <c:manualLayout>
                  <c:x val="0.11574074074074074"/>
                  <c:y val="-6.9444288213973249E-2"/>
                </c:manualLayout>
              </c:layout>
              <c:tx>
                <c:rich>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fld id="{2788245C-73CB-4ACD-890C-106EE5B8EBC9}" type="CATEGORYNAME">
                      <a:rPr lang="en-US" b="1" i="1">
                        <a:solidFill>
                          <a:srgbClr val="C00000"/>
                        </a:solidFill>
                      </a:rPr>
                      <a:pPr>
                        <a:defRPr/>
                      </a:pPr>
                      <a:t>[KATEGORİ ADI]</a:t>
                    </a:fld>
                    <a:r>
                      <a:rPr lang="en-US" baseline="0"/>
                      <a:t>
</a:t>
                    </a:r>
                    <a:fld id="{66AA843E-74AC-4B0F-8D6B-3811E0B1599D}" type="PERCENTAGE">
                      <a:rPr lang="en-US" baseline="0"/>
                      <a:pPr>
                        <a:defRPr/>
                      </a:pPr>
                      <a:t>[YÜZDE]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tr-TR"/>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2043544036162146"/>
                      <c:h val="0.1913248343957005"/>
                    </c:manualLayout>
                  </c15:layout>
                  <c15:dlblFieldTable/>
                  <c15:showDataLabelsRange val="0"/>
                </c:ext>
                <c:ext xmlns:c16="http://schemas.microsoft.com/office/drawing/2014/chart" uri="{C3380CC4-5D6E-409C-BE32-E72D297353CC}">
                  <c16:uniqueId val="{00000001-DBC4-4403-80F4-D717A9D4E497}"/>
                </c:ext>
              </c:extLst>
            </c:dLbl>
            <c:dLbl>
              <c:idx val="3"/>
              <c:layout>
                <c:manualLayout>
                  <c:x val="0.11342592592592593"/>
                  <c:y val="-1.190476190476190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BC4-4403-80F4-D717A9D4E497}"/>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tr-TR"/>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Çok Uğrarım</c:v>
                </c:pt>
                <c:pt idx="1">
                  <c:v>Biraz Uğrarım</c:v>
                </c:pt>
                <c:pt idx="2">
                  <c:v>Bir Değişiklik Olmaz</c:v>
                </c:pt>
                <c:pt idx="3">
                  <c:v>Ürünü Zaten Artık Kullanmıyorum</c:v>
                </c:pt>
              </c:strCache>
            </c:strRef>
          </c:cat>
          <c:val>
            <c:numRef>
              <c:f>Sheet1!$B$2:$B$5</c:f>
              <c:numCache>
                <c:formatCode>General</c:formatCode>
                <c:ptCount val="4"/>
                <c:pt idx="0">
                  <c:v>9</c:v>
                </c:pt>
                <c:pt idx="1">
                  <c:v>2</c:v>
                </c:pt>
                <c:pt idx="2">
                  <c:v>1</c:v>
                </c:pt>
                <c:pt idx="3">
                  <c:v>0</c:v>
                </c:pt>
              </c:numCache>
            </c:numRef>
          </c:val>
          <c:extLst>
            <c:ext xmlns:c16="http://schemas.microsoft.com/office/drawing/2014/chart" uri="{C3380CC4-5D6E-409C-BE32-E72D297353CC}">
              <c16:uniqueId val="{00000008-DBC4-4403-80F4-D717A9D4E497}"/>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b"/>
      <c:layout>
        <c:manualLayout>
          <c:xMode val="edge"/>
          <c:yMode val="edge"/>
          <c:x val="4.0854294254884814E-2"/>
          <c:y val="0.9092257217847769"/>
          <c:w val="0.87662474482356367"/>
          <c:h val="6.696475440569928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legend>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802E55-66F7-EC8E-E600-D74A6EA1859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0A2E72A-70FF-E2A1-569A-6F20ACF175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25B4CB9-64EA-CBEC-5AFE-02EA8E1A51DF}"/>
              </a:ext>
            </a:extLst>
          </p:cNvPr>
          <p:cNvSpPr>
            <a:spLocks noGrp="1"/>
          </p:cNvSpPr>
          <p:nvPr>
            <p:ph type="dt" sz="half" idx="10"/>
          </p:nvPr>
        </p:nvSpPr>
        <p:spPr/>
        <p:txBody>
          <a:bodyPr/>
          <a:lstStyle/>
          <a:p>
            <a:fld id="{74473FE4-57F0-4226-885B-CF8C15D3BC27}" type="datetimeFigureOut">
              <a:rPr lang="tr-TR" smtClean="0"/>
              <a:t>3.11.2022</a:t>
            </a:fld>
            <a:endParaRPr lang="tr-TR"/>
          </a:p>
        </p:txBody>
      </p:sp>
      <p:sp>
        <p:nvSpPr>
          <p:cNvPr id="5" name="Alt Bilgi Yer Tutucusu 4">
            <a:extLst>
              <a:ext uri="{FF2B5EF4-FFF2-40B4-BE49-F238E27FC236}">
                <a16:creationId xmlns:a16="http://schemas.microsoft.com/office/drawing/2014/main" id="{1E81F538-A330-5BBF-443A-C056259AAB0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9CE4EFC-C667-F45D-E00F-40FE9F0452D5}"/>
              </a:ext>
            </a:extLst>
          </p:cNvPr>
          <p:cNvSpPr>
            <a:spLocks noGrp="1"/>
          </p:cNvSpPr>
          <p:nvPr>
            <p:ph type="sldNum" sz="quarter" idx="12"/>
          </p:nvPr>
        </p:nvSpPr>
        <p:spPr/>
        <p:txBody>
          <a:bodyPr/>
          <a:lstStyle/>
          <a:p>
            <a:fld id="{55085EDF-4D60-4F36-A86B-27D7F9B4BBAC}" type="slidenum">
              <a:rPr lang="tr-TR" smtClean="0"/>
              <a:t>‹#›</a:t>
            </a:fld>
            <a:endParaRPr lang="tr-TR"/>
          </a:p>
        </p:txBody>
      </p:sp>
    </p:spTree>
    <p:extLst>
      <p:ext uri="{BB962C8B-B14F-4D97-AF65-F5344CB8AC3E}">
        <p14:creationId xmlns:p14="http://schemas.microsoft.com/office/powerpoint/2010/main" val="333765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F9C058-DFAB-E431-507D-BF7B45A5189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65BDD71-71EC-A4A8-2E47-D39A6E43B60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2860D59-ED6A-516A-5A0D-F69DF3D64455}"/>
              </a:ext>
            </a:extLst>
          </p:cNvPr>
          <p:cNvSpPr>
            <a:spLocks noGrp="1"/>
          </p:cNvSpPr>
          <p:nvPr>
            <p:ph type="dt" sz="half" idx="10"/>
          </p:nvPr>
        </p:nvSpPr>
        <p:spPr/>
        <p:txBody>
          <a:bodyPr/>
          <a:lstStyle/>
          <a:p>
            <a:fld id="{74473FE4-57F0-4226-885B-CF8C15D3BC27}" type="datetimeFigureOut">
              <a:rPr lang="tr-TR" smtClean="0"/>
              <a:t>3.11.2022</a:t>
            </a:fld>
            <a:endParaRPr lang="tr-TR"/>
          </a:p>
        </p:txBody>
      </p:sp>
      <p:sp>
        <p:nvSpPr>
          <p:cNvPr id="5" name="Alt Bilgi Yer Tutucusu 4">
            <a:extLst>
              <a:ext uri="{FF2B5EF4-FFF2-40B4-BE49-F238E27FC236}">
                <a16:creationId xmlns:a16="http://schemas.microsoft.com/office/drawing/2014/main" id="{92807DA5-A1BF-B4AD-F1C4-A4AA4F25F81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DAC6B72-2E72-D9BE-4199-80D83108309E}"/>
              </a:ext>
            </a:extLst>
          </p:cNvPr>
          <p:cNvSpPr>
            <a:spLocks noGrp="1"/>
          </p:cNvSpPr>
          <p:nvPr>
            <p:ph type="sldNum" sz="quarter" idx="12"/>
          </p:nvPr>
        </p:nvSpPr>
        <p:spPr/>
        <p:txBody>
          <a:bodyPr/>
          <a:lstStyle/>
          <a:p>
            <a:fld id="{55085EDF-4D60-4F36-A86B-27D7F9B4BBAC}" type="slidenum">
              <a:rPr lang="tr-TR" smtClean="0"/>
              <a:t>‹#›</a:t>
            </a:fld>
            <a:endParaRPr lang="tr-TR"/>
          </a:p>
        </p:txBody>
      </p:sp>
    </p:spTree>
    <p:extLst>
      <p:ext uri="{BB962C8B-B14F-4D97-AF65-F5344CB8AC3E}">
        <p14:creationId xmlns:p14="http://schemas.microsoft.com/office/powerpoint/2010/main" val="293565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F6E59B6-0525-6765-7AB2-63CC2BD243A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7DC5073-058D-2390-A4B4-B936F6D4908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DFC6419-BA6B-86EE-8E58-B78B5683B7AC}"/>
              </a:ext>
            </a:extLst>
          </p:cNvPr>
          <p:cNvSpPr>
            <a:spLocks noGrp="1"/>
          </p:cNvSpPr>
          <p:nvPr>
            <p:ph type="dt" sz="half" idx="10"/>
          </p:nvPr>
        </p:nvSpPr>
        <p:spPr/>
        <p:txBody>
          <a:bodyPr/>
          <a:lstStyle/>
          <a:p>
            <a:fld id="{74473FE4-57F0-4226-885B-CF8C15D3BC27}" type="datetimeFigureOut">
              <a:rPr lang="tr-TR" smtClean="0"/>
              <a:t>3.11.2022</a:t>
            </a:fld>
            <a:endParaRPr lang="tr-TR"/>
          </a:p>
        </p:txBody>
      </p:sp>
      <p:sp>
        <p:nvSpPr>
          <p:cNvPr id="5" name="Alt Bilgi Yer Tutucusu 4">
            <a:extLst>
              <a:ext uri="{FF2B5EF4-FFF2-40B4-BE49-F238E27FC236}">
                <a16:creationId xmlns:a16="http://schemas.microsoft.com/office/drawing/2014/main" id="{CE1E63CB-F150-633D-BEC5-9A9573196CD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29080D1-1504-0D49-06B0-8D8D7AACC466}"/>
              </a:ext>
            </a:extLst>
          </p:cNvPr>
          <p:cNvSpPr>
            <a:spLocks noGrp="1"/>
          </p:cNvSpPr>
          <p:nvPr>
            <p:ph type="sldNum" sz="quarter" idx="12"/>
          </p:nvPr>
        </p:nvSpPr>
        <p:spPr/>
        <p:txBody>
          <a:bodyPr/>
          <a:lstStyle/>
          <a:p>
            <a:fld id="{55085EDF-4D60-4F36-A86B-27D7F9B4BBAC}" type="slidenum">
              <a:rPr lang="tr-TR" smtClean="0"/>
              <a:t>‹#›</a:t>
            </a:fld>
            <a:endParaRPr lang="tr-TR"/>
          </a:p>
        </p:txBody>
      </p:sp>
    </p:spTree>
    <p:extLst>
      <p:ext uri="{BB962C8B-B14F-4D97-AF65-F5344CB8AC3E}">
        <p14:creationId xmlns:p14="http://schemas.microsoft.com/office/powerpoint/2010/main" val="187677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B7EEEE-2AEF-FFCF-63B3-969A5638846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6675356-818F-378A-95DA-FC68DBEDBEE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416E86E-6E3A-4F4B-E90A-AF140BC3E573}"/>
              </a:ext>
            </a:extLst>
          </p:cNvPr>
          <p:cNvSpPr>
            <a:spLocks noGrp="1"/>
          </p:cNvSpPr>
          <p:nvPr>
            <p:ph type="dt" sz="half" idx="10"/>
          </p:nvPr>
        </p:nvSpPr>
        <p:spPr/>
        <p:txBody>
          <a:bodyPr/>
          <a:lstStyle/>
          <a:p>
            <a:fld id="{74473FE4-57F0-4226-885B-CF8C15D3BC27}" type="datetimeFigureOut">
              <a:rPr lang="tr-TR" smtClean="0"/>
              <a:t>3.11.2022</a:t>
            </a:fld>
            <a:endParaRPr lang="tr-TR"/>
          </a:p>
        </p:txBody>
      </p:sp>
      <p:sp>
        <p:nvSpPr>
          <p:cNvPr id="5" name="Alt Bilgi Yer Tutucusu 4">
            <a:extLst>
              <a:ext uri="{FF2B5EF4-FFF2-40B4-BE49-F238E27FC236}">
                <a16:creationId xmlns:a16="http://schemas.microsoft.com/office/drawing/2014/main" id="{AD718FEA-FBB7-EADE-73D8-6FD4C5A9D2D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735AF8E-3FCA-21CD-8D20-D48CC713A682}"/>
              </a:ext>
            </a:extLst>
          </p:cNvPr>
          <p:cNvSpPr>
            <a:spLocks noGrp="1"/>
          </p:cNvSpPr>
          <p:nvPr>
            <p:ph type="sldNum" sz="quarter" idx="12"/>
          </p:nvPr>
        </p:nvSpPr>
        <p:spPr/>
        <p:txBody>
          <a:bodyPr/>
          <a:lstStyle/>
          <a:p>
            <a:fld id="{55085EDF-4D60-4F36-A86B-27D7F9B4BBAC}" type="slidenum">
              <a:rPr lang="tr-TR" smtClean="0"/>
              <a:t>‹#›</a:t>
            </a:fld>
            <a:endParaRPr lang="tr-TR"/>
          </a:p>
        </p:txBody>
      </p:sp>
    </p:spTree>
    <p:extLst>
      <p:ext uri="{BB962C8B-B14F-4D97-AF65-F5344CB8AC3E}">
        <p14:creationId xmlns:p14="http://schemas.microsoft.com/office/powerpoint/2010/main" val="273673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1D1498-9F33-4AD7-46CC-6E4B644F54D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73B9331-7E6A-B821-044B-8E75D552E3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566657F-FC9F-0274-EF75-B800D6CDCF11}"/>
              </a:ext>
            </a:extLst>
          </p:cNvPr>
          <p:cNvSpPr>
            <a:spLocks noGrp="1"/>
          </p:cNvSpPr>
          <p:nvPr>
            <p:ph type="dt" sz="half" idx="10"/>
          </p:nvPr>
        </p:nvSpPr>
        <p:spPr/>
        <p:txBody>
          <a:bodyPr/>
          <a:lstStyle/>
          <a:p>
            <a:fld id="{74473FE4-57F0-4226-885B-CF8C15D3BC27}" type="datetimeFigureOut">
              <a:rPr lang="tr-TR" smtClean="0"/>
              <a:t>3.11.2022</a:t>
            </a:fld>
            <a:endParaRPr lang="tr-TR"/>
          </a:p>
        </p:txBody>
      </p:sp>
      <p:sp>
        <p:nvSpPr>
          <p:cNvPr id="5" name="Alt Bilgi Yer Tutucusu 4">
            <a:extLst>
              <a:ext uri="{FF2B5EF4-FFF2-40B4-BE49-F238E27FC236}">
                <a16:creationId xmlns:a16="http://schemas.microsoft.com/office/drawing/2014/main" id="{52F64077-44AE-C5B0-08A3-EA3DBC6C210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B87F8B0-7156-AA25-A25F-2E0EBCF1E2DD}"/>
              </a:ext>
            </a:extLst>
          </p:cNvPr>
          <p:cNvSpPr>
            <a:spLocks noGrp="1"/>
          </p:cNvSpPr>
          <p:nvPr>
            <p:ph type="sldNum" sz="quarter" idx="12"/>
          </p:nvPr>
        </p:nvSpPr>
        <p:spPr/>
        <p:txBody>
          <a:bodyPr/>
          <a:lstStyle/>
          <a:p>
            <a:fld id="{55085EDF-4D60-4F36-A86B-27D7F9B4BBAC}" type="slidenum">
              <a:rPr lang="tr-TR" smtClean="0"/>
              <a:t>‹#›</a:t>
            </a:fld>
            <a:endParaRPr lang="tr-TR"/>
          </a:p>
        </p:txBody>
      </p:sp>
    </p:spTree>
    <p:extLst>
      <p:ext uri="{BB962C8B-B14F-4D97-AF65-F5344CB8AC3E}">
        <p14:creationId xmlns:p14="http://schemas.microsoft.com/office/powerpoint/2010/main" val="112921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19CE90-9C44-7E20-7766-4E97DE1E8C6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93AC31C-54A8-151A-A52D-82F81898A40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1795E9A-54E1-D33F-AE77-B4DD98022DA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DEED668-D457-16EA-7DE7-37C1F6E15DAB}"/>
              </a:ext>
            </a:extLst>
          </p:cNvPr>
          <p:cNvSpPr>
            <a:spLocks noGrp="1"/>
          </p:cNvSpPr>
          <p:nvPr>
            <p:ph type="dt" sz="half" idx="10"/>
          </p:nvPr>
        </p:nvSpPr>
        <p:spPr/>
        <p:txBody>
          <a:bodyPr/>
          <a:lstStyle/>
          <a:p>
            <a:fld id="{74473FE4-57F0-4226-885B-CF8C15D3BC27}" type="datetimeFigureOut">
              <a:rPr lang="tr-TR" smtClean="0"/>
              <a:t>3.11.2022</a:t>
            </a:fld>
            <a:endParaRPr lang="tr-TR"/>
          </a:p>
        </p:txBody>
      </p:sp>
      <p:sp>
        <p:nvSpPr>
          <p:cNvPr id="6" name="Alt Bilgi Yer Tutucusu 5">
            <a:extLst>
              <a:ext uri="{FF2B5EF4-FFF2-40B4-BE49-F238E27FC236}">
                <a16:creationId xmlns:a16="http://schemas.microsoft.com/office/drawing/2014/main" id="{3AECE6BE-2112-DBF3-66E3-28663C89357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4C2B864-011F-9FA6-61F1-883C119B4D96}"/>
              </a:ext>
            </a:extLst>
          </p:cNvPr>
          <p:cNvSpPr>
            <a:spLocks noGrp="1"/>
          </p:cNvSpPr>
          <p:nvPr>
            <p:ph type="sldNum" sz="quarter" idx="12"/>
          </p:nvPr>
        </p:nvSpPr>
        <p:spPr/>
        <p:txBody>
          <a:bodyPr/>
          <a:lstStyle/>
          <a:p>
            <a:fld id="{55085EDF-4D60-4F36-A86B-27D7F9B4BBAC}" type="slidenum">
              <a:rPr lang="tr-TR" smtClean="0"/>
              <a:t>‹#›</a:t>
            </a:fld>
            <a:endParaRPr lang="tr-TR"/>
          </a:p>
        </p:txBody>
      </p:sp>
    </p:spTree>
    <p:extLst>
      <p:ext uri="{BB962C8B-B14F-4D97-AF65-F5344CB8AC3E}">
        <p14:creationId xmlns:p14="http://schemas.microsoft.com/office/powerpoint/2010/main" val="82522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35F45F-0126-8787-F694-5D4DF69D077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01D4BC0-EEBE-2A1A-477E-069DCA3BE4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8BADAC7-C1F3-1B9C-B119-5C7773DD189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4A40299-6F7E-9556-00CB-65621B675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2A63D86-5649-DBC7-A89B-D5ED8F012A5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C797ABA-B0AE-23A6-E75E-144D75211B5A}"/>
              </a:ext>
            </a:extLst>
          </p:cNvPr>
          <p:cNvSpPr>
            <a:spLocks noGrp="1"/>
          </p:cNvSpPr>
          <p:nvPr>
            <p:ph type="dt" sz="half" idx="10"/>
          </p:nvPr>
        </p:nvSpPr>
        <p:spPr/>
        <p:txBody>
          <a:bodyPr/>
          <a:lstStyle/>
          <a:p>
            <a:fld id="{74473FE4-57F0-4226-885B-CF8C15D3BC27}" type="datetimeFigureOut">
              <a:rPr lang="tr-TR" smtClean="0"/>
              <a:t>3.11.2022</a:t>
            </a:fld>
            <a:endParaRPr lang="tr-TR"/>
          </a:p>
        </p:txBody>
      </p:sp>
      <p:sp>
        <p:nvSpPr>
          <p:cNvPr id="8" name="Alt Bilgi Yer Tutucusu 7">
            <a:extLst>
              <a:ext uri="{FF2B5EF4-FFF2-40B4-BE49-F238E27FC236}">
                <a16:creationId xmlns:a16="http://schemas.microsoft.com/office/drawing/2014/main" id="{4D69D972-E0E9-6A97-6188-9612F07A382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36A34D0-CBB0-A42E-9F29-D2DBE96E2E53}"/>
              </a:ext>
            </a:extLst>
          </p:cNvPr>
          <p:cNvSpPr>
            <a:spLocks noGrp="1"/>
          </p:cNvSpPr>
          <p:nvPr>
            <p:ph type="sldNum" sz="quarter" idx="12"/>
          </p:nvPr>
        </p:nvSpPr>
        <p:spPr/>
        <p:txBody>
          <a:bodyPr/>
          <a:lstStyle/>
          <a:p>
            <a:fld id="{55085EDF-4D60-4F36-A86B-27D7F9B4BBAC}" type="slidenum">
              <a:rPr lang="tr-TR" smtClean="0"/>
              <a:t>‹#›</a:t>
            </a:fld>
            <a:endParaRPr lang="tr-TR"/>
          </a:p>
        </p:txBody>
      </p:sp>
    </p:spTree>
    <p:extLst>
      <p:ext uri="{BB962C8B-B14F-4D97-AF65-F5344CB8AC3E}">
        <p14:creationId xmlns:p14="http://schemas.microsoft.com/office/powerpoint/2010/main" val="120641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5F762F-9FE5-48B1-AE95-F5E98ADA523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3F0C698-4000-729F-D9F7-A10E08E42633}"/>
              </a:ext>
            </a:extLst>
          </p:cNvPr>
          <p:cNvSpPr>
            <a:spLocks noGrp="1"/>
          </p:cNvSpPr>
          <p:nvPr>
            <p:ph type="dt" sz="half" idx="10"/>
          </p:nvPr>
        </p:nvSpPr>
        <p:spPr/>
        <p:txBody>
          <a:bodyPr/>
          <a:lstStyle/>
          <a:p>
            <a:fld id="{74473FE4-57F0-4226-885B-CF8C15D3BC27}" type="datetimeFigureOut">
              <a:rPr lang="tr-TR" smtClean="0"/>
              <a:t>3.11.2022</a:t>
            </a:fld>
            <a:endParaRPr lang="tr-TR"/>
          </a:p>
        </p:txBody>
      </p:sp>
      <p:sp>
        <p:nvSpPr>
          <p:cNvPr id="4" name="Alt Bilgi Yer Tutucusu 3">
            <a:extLst>
              <a:ext uri="{FF2B5EF4-FFF2-40B4-BE49-F238E27FC236}">
                <a16:creationId xmlns:a16="http://schemas.microsoft.com/office/drawing/2014/main" id="{2993CBD8-F542-E2F4-6F23-6040E1D137B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0EA67F42-057B-3EB1-B5B8-88157C294A7C}"/>
              </a:ext>
            </a:extLst>
          </p:cNvPr>
          <p:cNvSpPr>
            <a:spLocks noGrp="1"/>
          </p:cNvSpPr>
          <p:nvPr>
            <p:ph type="sldNum" sz="quarter" idx="12"/>
          </p:nvPr>
        </p:nvSpPr>
        <p:spPr/>
        <p:txBody>
          <a:bodyPr/>
          <a:lstStyle/>
          <a:p>
            <a:fld id="{55085EDF-4D60-4F36-A86B-27D7F9B4BBAC}" type="slidenum">
              <a:rPr lang="tr-TR" smtClean="0"/>
              <a:t>‹#›</a:t>
            </a:fld>
            <a:endParaRPr lang="tr-TR"/>
          </a:p>
        </p:txBody>
      </p:sp>
    </p:spTree>
    <p:extLst>
      <p:ext uri="{BB962C8B-B14F-4D97-AF65-F5344CB8AC3E}">
        <p14:creationId xmlns:p14="http://schemas.microsoft.com/office/powerpoint/2010/main" val="226648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1170822-08AA-F1F1-37E6-D7DF912B2E09}"/>
              </a:ext>
            </a:extLst>
          </p:cNvPr>
          <p:cNvSpPr>
            <a:spLocks noGrp="1"/>
          </p:cNvSpPr>
          <p:nvPr>
            <p:ph type="dt" sz="half" idx="10"/>
          </p:nvPr>
        </p:nvSpPr>
        <p:spPr/>
        <p:txBody>
          <a:bodyPr/>
          <a:lstStyle/>
          <a:p>
            <a:fld id="{74473FE4-57F0-4226-885B-CF8C15D3BC27}" type="datetimeFigureOut">
              <a:rPr lang="tr-TR" smtClean="0"/>
              <a:t>3.11.2022</a:t>
            </a:fld>
            <a:endParaRPr lang="tr-TR"/>
          </a:p>
        </p:txBody>
      </p:sp>
      <p:sp>
        <p:nvSpPr>
          <p:cNvPr id="3" name="Alt Bilgi Yer Tutucusu 2">
            <a:extLst>
              <a:ext uri="{FF2B5EF4-FFF2-40B4-BE49-F238E27FC236}">
                <a16:creationId xmlns:a16="http://schemas.microsoft.com/office/drawing/2014/main" id="{75D8D99F-CE6C-51E1-109F-A9451AD380A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579B811-4A3E-7A80-06A9-2E6727FD45F1}"/>
              </a:ext>
            </a:extLst>
          </p:cNvPr>
          <p:cNvSpPr>
            <a:spLocks noGrp="1"/>
          </p:cNvSpPr>
          <p:nvPr>
            <p:ph type="sldNum" sz="quarter" idx="12"/>
          </p:nvPr>
        </p:nvSpPr>
        <p:spPr/>
        <p:txBody>
          <a:bodyPr/>
          <a:lstStyle/>
          <a:p>
            <a:fld id="{55085EDF-4D60-4F36-A86B-27D7F9B4BBAC}" type="slidenum">
              <a:rPr lang="tr-TR" smtClean="0"/>
              <a:t>‹#›</a:t>
            </a:fld>
            <a:endParaRPr lang="tr-TR"/>
          </a:p>
        </p:txBody>
      </p:sp>
    </p:spTree>
    <p:extLst>
      <p:ext uri="{BB962C8B-B14F-4D97-AF65-F5344CB8AC3E}">
        <p14:creationId xmlns:p14="http://schemas.microsoft.com/office/powerpoint/2010/main" val="98741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82FB7F-0D1C-0E2D-0A76-C1031DECDE3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B898D60-C43B-5DEC-73DA-3D489EC945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2678007-1289-A361-071F-95BD3DB2F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1301082-7862-E159-AC03-4F0D2D05028F}"/>
              </a:ext>
            </a:extLst>
          </p:cNvPr>
          <p:cNvSpPr>
            <a:spLocks noGrp="1"/>
          </p:cNvSpPr>
          <p:nvPr>
            <p:ph type="dt" sz="half" idx="10"/>
          </p:nvPr>
        </p:nvSpPr>
        <p:spPr/>
        <p:txBody>
          <a:bodyPr/>
          <a:lstStyle/>
          <a:p>
            <a:fld id="{74473FE4-57F0-4226-885B-CF8C15D3BC27}" type="datetimeFigureOut">
              <a:rPr lang="tr-TR" smtClean="0"/>
              <a:t>3.11.2022</a:t>
            </a:fld>
            <a:endParaRPr lang="tr-TR"/>
          </a:p>
        </p:txBody>
      </p:sp>
      <p:sp>
        <p:nvSpPr>
          <p:cNvPr id="6" name="Alt Bilgi Yer Tutucusu 5">
            <a:extLst>
              <a:ext uri="{FF2B5EF4-FFF2-40B4-BE49-F238E27FC236}">
                <a16:creationId xmlns:a16="http://schemas.microsoft.com/office/drawing/2014/main" id="{991BF389-D7EE-F4BC-A80F-B9C4CD1A44A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525DF8C-0C11-5D5F-33F6-E98575E219D5}"/>
              </a:ext>
            </a:extLst>
          </p:cNvPr>
          <p:cNvSpPr>
            <a:spLocks noGrp="1"/>
          </p:cNvSpPr>
          <p:nvPr>
            <p:ph type="sldNum" sz="quarter" idx="12"/>
          </p:nvPr>
        </p:nvSpPr>
        <p:spPr/>
        <p:txBody>
          <a:bodyPr/>
          <a:lstStyle/>
          <a:p>
            <a:fld id="{55085EDF-4D60-4F36-A86B-27D7F9B4BBAC}" type="slidenum">
              <a:rPr lang="tr-TR" smtClean="0"/>
              <a:t>‹#›</a:t>
            </a:fld>
            <a:endParaRPr lang="tr-TR"/>
          </a:p>
        </p:txBody>
      </p:sp>
    </p:spTree>
    <p:extLst>
      <p:ext uri="{BB962C8B-B14F-4D97-AF65-F5344CB8AC3E}">
        <p14:creationId xmlns:p14="http://schemas.microsoft.com/office/powerpoint/2010/main" val="312912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0BE8EF-3C1E-F0FC-921E-E74544953AD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46143C5-0265-F1DB-533A-C0FC2BD13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E469A53-EF56-FAAC-D33D-D2341D0EF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F76060F-37CF-F914-6EBF-35778B5B875F}"/>
              </a:ext>
            </a:extLst>
          </p:cNvPr>
          <p:cNvSpPr>
            <a:spLocks noGrp="1"/>
          </p:cNvSpPr>
          <p:nvPr>
            <p:ph type="dt" sz="half" idx="10"/>
          </p:nvPr>
        </p:nvSpPr>
        <p:spPr/>
        <p:txBody>
          <a:bodyPr/>
          <a:lstStyle/>
          <a:p>
            <a:fld id="{74473FE4-57F0-4226-885B-CF8C15D3BC27}" type="datetimeFigureOut">
              <a:rPr lang="tr-TR" smtClean="0"/>
              <a:t>3.11.2022</a:t>
            </a:fld>
            <a:endParaRPr lang="tr-TR"/>
          </a:p>
        </p:txBody>
      </p:sp>
      <p:sp>
        <p:nvSpPr>
          <p:cNvPr id="6" name="Alt Bilgi Yer Tutucusu 5">
            <a:extLst>
              <a:ext uri="{FF2B5EF4-FFF2-40B4-BE49-F238E27FC236}">
                <a16:creationId xmlns:a16="http://schemas.microsoft.com/office/drawing/2014/main" id="{23ED5742-7346-7A98-00D8-C96FFA56B4E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8495BE3-998F-E964-E852-1BEE5442B51D}"/>
              </a:ext>
            </a:extLst>
          </p:cNvPr>
          <p:cNvSpPr>
            <a:spLocks noGrp="1"/>
          </p:cNvSpPr>
          <p:nvPr>
            <p:ph type="sldNum" sz="quarter" idx="12"/>
          </p:nvPr>
        </p:nvSpPr>
        <p:spPr/>
        <p:txBody>
          <a:bodyPr/>
          <a:lstStyle/>
          <a:p>
            <a:fld id="{55085EDF-4D60-4F36-A86B-27D7F9B4BBAC}" type="slidenum">
              <a:rPr lang="tr-TR" smtClean="0"/>
              <a:t>‹#›</a:t>
            </a:fld>
            <a:endParaRPr lang="tr-TR"/>
          </a:p>
        </p:txBody>
      </p:sp>
    </p:spTree>
    <p:extLst>
      <p:ext uri="{BB962C8B-B14F-4D97-AF65-F5344CB8AC3E}">
        <p14:creationId xmlns:p14="http://schemas.microsoft.com/office/powerpoint/2010/main" val="654820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ED5D3A2-EDE5-B8A5-CC05-518274910A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2AB544A-3C9C-1B11-03A6-8FF5F5B89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4F48BD1-51AC-D211-4B9F-C60AFC42E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73FE4-57F0-4226-885B-CF8C15D3BC27}" type="datetimeFigureOut">
              <a:rPr lang="tr-TR" smtClean="0"/>
              <a:t>3.11.2022</a:t>
            </a:fld>
            <a:endParaRPr lang="tr-TR"/>
          </a:p>
        </p:txBody>
      </p:sp>
      <p:sp>
        <p:nvSpPr>
          <p:cNvPr id="5" name="Alt Bilgi Yer Tutucusu 4">
            <a:extLst>
              <a:ext uri="{FF2B5EF4-FFF2-40B4-BE49-F238E27FC236}">
                <a16:creationId xmlns:a16="http://schemas.microsoft.com/office/drawing/2014/main" id="{57842626-DBB7-7206-1BCD-3A7992428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0CE2CE77-C40E-8E57-502D-04FBE620B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85EDF-4D60-4F36-A86B-27D7F9B4BBAC}" type="slidenum">
              <a:rPr lang="tr-TR" smtClean="0"/>
              <a:t>‹#›</a:t>
            </a:fld>
            <a:endParaRPr lang="tr-TR"/>
          </a:p>
        </p:txBody>
      </p:sp>
    </p:spTree>
    <p:extLst>
      <p:ext uri="{BB962C8B-B14F-4D97-AF65-F5344CB8AC3E}">
        <p14:creationId xmlns:p14="http://schemas.microsoft.com/office/powerpoint/2010/main" val="2897823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Veysel-/" TargetMode="External"/><Relationship Id="rId2" Type="http://schemas.openxmlformats.org/officeDocument/2006/relationships/hyperlink" Target="https://www.linkedin.com/in/buluttomerr/"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E53B1989-C517-C95E-36FC-A4DE4DD7E1C8}"/>
              </a:ext>
            </a:extLst>
          </p:cNvPr>
          <p:cNvSpPr>
            <a:spLocks noGrp="1"/>
          </p:cNvSpPr>
          <p:nvPr>
            <p:ph type="subTitle" idx="1"/>
          </p:nvPr>
        </p:nvSpPr>
        <p:spPr>
          <a:xfrm>
            <a:off x="1504764" y="5041556"/>
            <a:ext cx="9182470" cy="1816444"/>
          </a:xfrm>
        </p:spPr>
        <p:txBody>
          <a:bodyPr>
            <a:normAutofit/>
          </a:bodyPr>
          <a:lstStyle/>
          <a:p>
            <a:r>
              <a:rPr lang="tr-TR" dirty="0"/>
              <a:t>AÇIK ARTIRMA </a:t>
            </a:r>
            <a:r>
              <a:rPr lang="tr-TR" dirty="0">
                <a:sym typeface="Wingdings" panose="05000000000000000000" pitchFamily="2" charset="2"/>
              </a:rPr>
              <a:t> THE AUCTION</a:t>
            </a:r>
            <a:endParaRPr lang="tr-TR" dirty="0"/>
          </a:p>
          <a:p>
            <a:r>
              <a:rPr lang="tr-TR" dirty="0"/>
              <a:t>ÖMER BULUT , VEYSEL SOYTOPRAK</a:t>
            </a:r>
          </a:p>
          <a:p>
            <a:r>
              <a:rPr lang="tr-TR" dirty="0">
                <a:hlinkClick r:id="rId2"/>
              </a:rPr>
              <a:t>https://www.linkedin.com/in/buluttomerr/</a:t>
            </a:r>
            <a:endParaRPr lang="tr-TR" dirty="0"/>
          </a:p>
          <a:p>
            <a:r>
              <a:rPr lang="tr-TR" dirty="0">
                <a:hlinkClick r:id="rId3"/>
              </a:rPr>
              <a:t>https://www.linkedin.com/in/veysel-soytoprak-8a2aa8175/</a:t>
            </a:r>
            <a:endParaRPr lang="tr-TR" dirty="0"/>
          </a:p>
        </p:txBody>
      </p:sp>
      <p:pic>
        <p:nvPicPr>
          <p:cNvPr id="4" name="Picture 2" descr="En Güvenilir Açık Arttırma Siteleri Hangileridir? | Para Dünyası">
            <a:extLst>
              <a:ext uri="{FF2B5EF4-FFF2-40B4-BE49-F238E27FC236}">
                <a16:creationId xmlns:a16="http://schemas.microsoft.com/office/drawing/2014/main" id="{11FD31E0-63BD-DC4F-486A-9025059E8B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494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206213"/>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4729" y="594358"/>
            <a:ext cx="2853204" cy="23289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Rectangle 3"/>
          <p:cNvSpPr/>
          <p:nvPr/>
        </p:nvSpPr>
        <p:spPr>
          <a:xfrm>
            <a:off x="4613564" y="1293816"/>
            <a:ext cx="6096000" cy="2256195"/>
          </a:xfrm>
          <a:prstGeom prst="rect">
            <a:avLst/>
          </a:prstGeom>
        </p:spPr>
        <p:txBody>
          <a:bodyPr>
            <a:spAutoFit/>
          </a:bodyPr>
          <a:lstStyle/>
          <a:p>
            <a:pPr>
              <a:lnSpc>
                <a:spcPct val="107000"/>
              </a:lnSpc>
              <a:spcAft>
                <a:spcPts val="800"/>
              </a:spcAft>
            </a:pPr>
            <a:r>
              <a:rPr lang="en-US" dirty="0" err="1">
                <a:latin typeface="Arial Black" panose="020B0A04020102020204" pitchFamily="34" charset="0"/>
                <a:ea typeface="Calibri" panose="020F0502020204030204" pitchFamily="34" charset="0"/>
                <a:cs typeface="Times New Roman" panose="02020603050405020304" pitchFamily="18" charset="0"/>
              </a:rPr>
              <a:t>Olgunluk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aşamasında</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artık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tüm</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hedeflerimizi</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başarıyla</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gerçekleştirdiğimizi</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varsayıyoruz.Ürün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doygunluğa</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ulaştı.Artık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Amacımız</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geri</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bildirimlerle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ürünün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gerileme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dönemine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girmesini</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engellemek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olacaktır</a:t>
            </a:r>
            <a:r>
              <a:rPr lang="en-US" dirty="0">
                <a:latin typeface="Arial Black" panose="020B0A040201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dirty="0">
                <a:latin typeface="Arial Black" panose="020B0A04020102020204" pitchFamily="34" charset="0"/>
                <a:ea typeface="Calibri" panose="020F0502020204030204" pitchFamily="34" charset="0"/>
                <a:cs typeface="Times New Roman" panose="02020603050405020304" pitchFamily="18" charset="0"/>
              </a:rPr>
              <a:t>Bu </a:t>
            </a:r>
            <a:r>
              <a:rPr lang="en-US" dirty="0" err="1">
                <a:latin typeface="Arial Black" panose="020B0A04020102020204" pitchFamily="34" charset="0"/>
                <a:ea typeface="Calibri" panose="020F0502020204030204" pitchFamily="34" charset="0"/>
                <a:cs typeface="Times New Roman" panose="02020603050405020304" pitchFamily="18" charset="0"/>
              </a:rPr>
              <a:t>yüzden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teknik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boyutları</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anlatmanın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yerinde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olacağı</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kanısındayız</a:t>
            </a:r>
            <a:r>
              <a:rPr lang="en-US" dirty="0">
                <a:latin typeface="Arial Black" panose="020B0A0402010202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278198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atıyorum, satıyorum, sattım! - Popüler Sinema">
            <a:extLst>
              <a:ext uri="{FF2B5EF4-FFF2-40B4-BE49-F238E27FC236}">
                <a16:creationId xmlns:a16="http://schemas.microsoft.com/office/drawing/2014/main" id="{09CEF397-7758-B8E5-04D4-5B5D35F07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226006"/>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CD7532-60B4-F32A-73F2-563549AC0228}"/>
              </a:ext>
            </a:extLst>
          </p:cNvPr>
          <p:cNvSpPr>
            <a:spLocks noGrp="1"/>
          </p:cNvSpPr>
          <p:nvPr>
            <p:ph type="title"/>
          </p:nvPr>
        </p:nvSpPr>
        <p:spPr/>
        <p:txBody>
          <a:bodyPr/>
          <a:lstStyle/>
          <a:p>
            <a:r>
              <a:rPr lang="tr-TR" dirty="0"/>
              <a:t>Bizim yaptığımız "uygulama" nedir: «ARTTIR»</a:t>
            </a:r>
          </a:p>
        </p:txBody>
      </p:sp>
      <p:sp>
        <p:nvSpPr>
          <p:cNvPr id="3" name="İçerik Yer Tutucusu 2">
            <a:extLst>
              <a:ext uri="{FF2B5EF4-FFF2-40B4-BE49-F238E27FC236}">
                <a16:creationId xmlns:a16="http://schemas.microsoft.com/office/drawing/2014/main" id="{0BED82A6-ADC5-ECD5-5B9F-6CC33FA0FBB8}"/>
              </a:ext>
            </a:extLst>
          </p:cNvPr>
          <p:cNvSpPr>
            <a:spLocks noGrp="1"/>
          </p:cNvSpPr>
          <p:nvPr>
            <p:ph idx="1"/>
          </p:nvPr>
        </p:nvSpPr>
        <p:spPr/>
        <p:txBody>
          <a:bodyPr>
            <a:normAutofit lnSpcReduction="10000"/>
          </a:bodyPr>
          <a:lstStyle/>
          <a:p>
            <a:r>
              <a:rPr lang="tr-TR" dirty="0"/>
              <a:t>Aklınıza gelebilecek tüm ürünler var bu uygulamada.</a:t>
            </a:r>
          </a:p>
          <a:p>
            <a:r>
              <a:rPr lang="tr-TR" dirty="0"/>
              <a:t>200 milyarı dağıtma aşaması, 50 yazılım işleri, 50 reklam kampanyaları, 50 kendimizin alıp koyacağı ürünler (millet uygulamayı öğrensin diye), 50 de batarsak diye para.</a:t>
            </a:r>
          </a:p>
          <a:p>
            <a:r>
              <a:rPr lang="tr-TR" dirty="0"/>
              <a:t>Alıcıdan ve satıcıdan %5 olmak üzere toplamda %10 </a:t>
            </a:r>
            <a:r>
              <a:rPr lang="tr-TR" dirty="0" err="1"/>
              <a:t>luk</a:t>
            </a:r>
            <a:r>
              <a:rPr lang="tr-TR" dirty="0"/>
              <a:t> bir komisyon alıyoruz. Verdiğimiz ekstra hizmetten de %5 alıyoruz. Ustalar işi yaparken biz yine kazanıyoruz.</a:t>
            </a:r>
          </a:p>
          <a:p>
            <a:r>
              <a:rPr lang="tr-TR" dirty="0"/>
              <a:t>Her hafta en çok alış ya da satış yapan 5 kişiye hediye çeki (sadece bizim uygulamamızda geçen) veya herhangi bir işleminden hiçbir komisyon almıyoruz ki müşteri memnuniyetini her zaman 1. planda tutabilelim.</a:t>
            </a:r>
          </a:p>
          <a:p>
            <a:endParaRPr lang="tr-TR" dirty="0"/>
          </a:p>
        </p:txBody>
      </p:sp>
    </p:spTree>
    <p:extLst>
      <p:ext uri="{BB962C8B-B14F-4D97-AF65-F5344CB8AC3E}">
        <p14:creationId xmlns:p14="http://schemas.microsoft.com/office/powerpoint/2010/main" val="30611126"/>
      </p:ext>
    </p:extLst>
  </p:cSld>
  <p:clrMapOvr>
    <a:masterClrMapping/>
  </p:clrMapOvr>
  <mc:AlternateContent xmlns:mc="http://schemas.openxmlformats.org/markup-compatibility/2006" xmlns:p14="http://schemas.microsoft.com/office/powerpoint/2010/main">
    <mc:Choice Requires="p14">
      <p:transition spd="slow" p14:dur="25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6A6E49-5C00-B01C-B273-C267E59CBC25}"/>
              </a:ext>
            </a:extLst>
          </p:cNvPr>
          <p:cNvSpPr>
            <a:spLocks noGrp="1"/>
          </p:cNvSpPr>
          <p:nvPr>
            <p:ph type="title"/>
          </p:nvPr>
        </p:nvSpPr>
        <p:spPr/>
        <p:txBody>
          <a:bodyPr/>
          <a:lstStyle/>
          <a:p>
            <a:r>
              <a:rPr lang="tr-TR" dirty="0"/>
              <a:t>3 büyük özellikle başlıyoruz;</a:t>
            </a:r>
          </a:p>
        </p:txBody>
      </p:sp>
      <p:sp>
        <p:nvSpPr>
          <p:cNvPr id="3" name="İçerik Yer Tutucusu 2">
            <a:extLst>
              <a:ext uri="{FF2B5EF4-FFF2-40B4-BE49-F238E27FC236}">
                <a16:creationId xmlns:a16="http://schemas.microsoft.com/office/drawing/2014/main" id="{C841DE5C-9CAC-5D33-BD83-FBDA16EECF26}"/>
              </a:ext>
            </a:extLst>
          </p:cNvPr>
          <p:cNvSpPr>
            <a:spLocks noGrp="1"/>
          </p:cNvSpPr>
          <p:nvPr>
            <p:ph idx="1"/>
          </p:nvPr>
        </p:nvSpPr>
        <p:spPr/>
        <p:txBody>
          <a:bodyPr/>
          <a:lstStyle/>
          <a:p>
            <a:r>
              <a:rPr lang="tr-TR" dirty="0"/>
              <a:t>«Şipşak» mezat hizmeti.</a:t>
            </a:r>
          </a:p>
          <a:p>
            <a:r>
              <a:rPr lang="tr-TR" dirty="0"/>
              <a:t>İngiliz usulü arayüz.</a:t>
            </a:r>
          </a:p>
          <a:p>
            <a:r>
              <a:rPr lang="tr-TR" dirty="0"/>
              <a:t>Verdiğimiz garantörlük hizmeti.</a:t>
            </a:r>
          </a:p>
          <a:p>
            <a:endParaRPr lang="tr-TR" dirty="0"/>
          </a:p>
        </p:txBody>
      </p:sp>
    </p:spTree>
    <p:extLst>
      <p:ext uri="{BB962C8B-B14F-4D97-AF65-F5344CB8AC3E}">
        <p14:creationId xmlns:p14="http://schemas.microsoft.com/office/powerpoint/2010/main" val="298646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echnical Analysis Courses and Coaching - TradingLiveOnline">
            <a:extLst>
              <a:ext uri="{FF2B5EF4-FFF2-40B4-BE49-F238E27FC236}">
                <a16:creationId xmlns:a16="http://schemas.microsoft.com/office/drawing/2014/main" id="{17D0B7D0-5BE1-66CE-FD30-1683800A3F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6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21F9C-C95B-4B9E-42B7-14D87C8139D9}"/>
              </a:ext>
            </a:extLst>
          </p:cNvPr>
          <p:cNvSpPr>
            <a:spLocks noGrp="1"/>
          </p:cNvSpPr>
          <p:nvPr>
            <p:ph type="title"/>
          </p:nvPr>
        </p:nvSpPr>
        <p:spPr>
          <a:xfrm>
            <a:off x="838200" y="2766218"/>
            <a:ext cx="10515600" cy="1325563"/>
          </a:xfrm>
        </p:spPr>
        <p:txBody>
          <a:bodyPr>
            <a:normAutofit/>
          </a:bodyPr>
          <a:lstStyle/>
          <a:p>
            <a:r>
              <a:rPr lang="tr-TR" sz="2000" dirty="0">
                <a:latin typeface="+mn-lt"/>
              </a:rPr>
              <a:t>«Şipşak» hizmeti de olacak ve belirli bir kontenjanı olacak; 100 adet ürün, 100 kişilik bir kontenjan, 10 dk </a:t>
            </a:r>
            <a:r>
              <a:rPr lang="tr-TR" sz="2000" dirty="0" err="1">
                <a:latin typeface="+mn-lt"/>
              </a:rPr>
              <a:t>lık</a:t>
            </a:r>
            <a:r>
              <a:rPr lang="tr-TR" sz="2000" dirty="0">
                <a:latin typeface="+mn-lt"/>
              </a:rPr>
              <a:t> bir zaman olacak.</a:t>
            </a:r>
            <a:br>
              <a:rPr lang="tr-TR" sz="2000" dirty="0">
                <a:latin typeface="+mn-lt"/>
              </a:rPr>
            </a:br>
            <a:endParaRPr lang="tr-TR" sz="2000" dirty="0">
              <a:latin typeface="+mn-lt"/>
            </a:endParaRPr>
          </a:p>
        </p:txBody>
      </p:sp>
    </p:spTree>
    <p:extLst>
      <p:ext uri="{BB962C8B-B14F-4D97-AF65-F5344CB8AC3E}">
        <p14:creationId xmlns:p14="http://schemas.microsoft.com/office/powerpoint/2010/main" val="127710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op Classic Car Auction to Be Held in the UK">
            <a:extLst>
              <a:ext uri="{FF2B5EF4-FFF2-40B4-BE49-F238E27FC236}">
                <a16:creationId xmlns:a16="http://schemas.microsoft.com/office/drawing/2014/main" id="{5986034F-387E-FAFE-49EC-3F4BAA02FD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865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FD04EC1-5F4E-848A-EAD0-66C96C17ACB7}"/>
              </a:ext>
            </a:extLst>
          </p:cNvPr>
          <p:cNvSpPr>
            <a:spLocks noGrp="1"/>
          </p:cNvSpPr>
          <p:nvPr>
            <p:ph idx="1"/>
          </p:nvPr>
        </p:nvSpPr>
        <p:spPr>
          <a:xfrm>
            <a:off x="1450389" y="2391102"/>
            <a:ext cx="9291221" cy="2075795"/>
          </a:xfrm>
        </p:spPr>
        <p:txBody>
          <a:bodyPr/>
          <a:lstStyle/>
          <a:p>
            <a:r>
              <a:rPr lang="tr-TR" dirty="0"/>
              <a:t>Hiç satamayacağınız hayatta elden çıkaramayacağınızı düşündüğünüz ürünleriniz mi var? O zaman doğru kapıyı çalmanızın vakti geldi. Çok eski bir saat de kabulümüz, bir daha hiç fotoğraf çekemeyecek olan makine da, parçasını sadece Kutuplarda bulabileceğiniz eski model bir araba da…</a:t>
            </a:r>
          </a:p>
        </p:txBody>
      </p:sp>
    </p:spTree>
    <p:extLst>
      <p:ext uri="{BB962C8B-B14F-4D97-AF65-F5344CB8AC3E}">
        <p14:creationId xmlns:p14="http://schemas.microsoft.com/office/powerpoint/2010/main" val="41401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tomer Service Concept ð Keywords And Icons Royalty Free SVG, Klipartlar,  Vektör Çizimler Ve Stok Çizim. Image 28526902.">
            <a:extLst>
              <a:ext uri="{FF2B5EF4-FFF2-40B4-BE49-F238E27FC236}">
                <a16:creationId xmlns:a16="http://schemas.microsoft.com/office/drawing/2014/main" id="{8CD95859-5DD3-4E26-7F9D-F1ED51BDA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927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E3CFF-FB6C-0E79-21E0-806EB766C3C9}"/>
              </a:ext>
            </a:extLst>
          </p:cNvPr>
          <p:cNvSpPr>
            <a:spLocks noGrp="1"/>
          </p:cNvSpPr>
          <p:nvPr>
            <p:ph type="title"/>
          </p:nvPr>
        </p:nvSpPr>
        <p:spPr>
          <a:xfrm>
            <a:off x="838200" y="375775"/>
            <a:ext cx="10515600" cy="1325563"/>
          </a:xfrm>
        </p:spPr>
        <p:txBody>
          <a:bodyPr>
            <a:noAutofit/>
          </a:bodyPr>
          <a:lstStyle/>
          <a:p>
            <a:r>
              <a:rPr lang="tr-TR" sz="1600" dirty="0">
                <a:latin typeface="+mn-lt"/>
              </a:rPr>
              <a:t>Evet bu bir açık artırma uygulaması ama normal bir ihale uygulaması değil. Çünkü sadece ihale değil alınan ürünlerin gereken hizmetlerini (boya, bakım, onarım vb.) veren bir sistemimiz var.</a:t>
            </a:r>
            <a:r>
              <a:rPr lang="tr-TR" sz="1600" dirty="0"/>
              <a:t> </a:t>
            </a:r>
            <a:r>
              <a:rPr lang="tr-TR" sz="1600" dirty="0">
                <a:latin typeface="+mn-lt"/>
              </a:rPr>
              <a:t>Özel bir güvenlik arayüzü kullanacağız, online haricinde antikacı, bilgisayar telefon uzmanı, sanayi ustası gibi ekibimiz olacak. Bu ekibe aldığımız insanlar bir sözleşme imzalayacak, onlar kesinlikle ihaleye katılamayacak. Ayrıca herhangi bir hata durumunda zarar bedeli olarak bir bedel belirlenecek ve mağdur tarafa ödemesini buradaki şahıs yapacak. O yüzden test ederken bayağı bir dikkatli olmak zorunda.</a:t>
            </a:r>
            <a:br>
              <a:rPr lang="tr-TR" sz="1600" dirty="0">
                <a:latin typeface="+mn-lt"/>
              </a:rPr>
            </a:br>
            <a:br>
              <a:rPr lang="tr-TR" sz="1600" dirty="0">
                <a:latin typeface="+mn-lt"/>
              </a:rPr>
            </a:br>
            <a:endParaRPr lang="tr-TR" sz="1600" dirty="0">
              <a:latin typeface="+mn-lt"/>
            </a:endParaRPr>
          </a:p>
        </p:txBody>
      </p:sp>
      <p:sp>
        <p:nvSpPr>
          <p:cNvPr id="3" name="İçerik Yer Tutucusu 2">
            <a:extLst>
              <a:ext uri="{FF2B5EF4-FFF2-40B4-BE49-F238E27FC236}">
                <a16:creationId xmlns:a16="http://schemas.microsoft.com/office/drawing/2014/main" id="{50D7C2B2-3BB3-498F-A203-78681398ABE7}"/>
              </a:ext>
            </a:extLst>
          </p:cNvPr>
          <p:cNvSpPr>
            <a:spLocks noGrp="1"/>
          </p:cNvSpPr>
          <p:nvPr>
            <p:ph idx="1"/>
          </p:nvPr>
        </p:nvSpPr>
        <p:spPr>
          <a:xfrm>
            <a:off x="838200" y="2065323"/>
            <a:ext cx="10515600" cy="4060270"/>
          </a:xfrm>
        </p:spPr>
        <p:txBody>
          <a:bodyPr>
            <a:normAutofit fontScale="70000" lnSpcReduction="20000"/>
          </a:bodyPr>
          <a:lstStyle/>
          <a:p>
            <a:r>
              <a:rPr lang="tr-TR" dirty="0"/>
              <a:t>Günümüzde herhangi bir ürünü almak ya satmak kolay bir eylem doğru, fakat bu ürün eğer alındıktan veya satıldıktan sonra takip edilmesi gereken yani kontrollü olarak ihtiyaç karşılayabilecek bir ürünse hangi durumun bu olaya çok büyük derecede katkı sağlayabileceğini şöyle anlatmak isterim.</a:t>
            </a:r>
          </a:p>
          <a:p>
            <a:r>
              <a:rPr lang="tr-TR" dirty="0"/>
              <a:t>Biz sadece bir al-sat veya aracı bir firma değiliz. Biz yaptığımız işin arkasında durarak insanlar ihtiyaçlarını karşıladıktan sonra da onlara elimizden geldiği kadar yardımcı olmak isteyen bir firmayız. İhalelerden sonra alıcılara öyle bir hizmet sunuyoruz ki siz de duysanız hemen uygulamamızı indirip kayıt olmak isteyeceksiniz </a:t>
            </a:r>
            <a:r>
              <a:rPr lang="tr-TR" dirty="0">
                <a:sym typeface="Wingdings" panose="05000000000000000000" pitchFamily="2" charset="2"/>
              </a:rPr>
              <a:t> Örneğin bir araba aldınız ve kendiniz baktırmak istemiyorsunuz ya da ne bileyim vaktiniz yok. İşte burada biz sizin yerinize devreye girip «Usta Bir El At» hizmetimizle sizlere yardımcı oluyoruz. Bu ekibimizdeki insanlar sözleşme usulü çalışıyorlar, sözleşmede yazan maddeler gayet açık ve sert. Kişisel yaptıkları hatalardan biz ya da alıcı veya satıcı mesul olmuyor. Öyle ince eleyip sık dokuyoruz ki olumsuz bir sonuç olduğunda bunun faturasının bize çıkacağını biz ve ekibimizdeki herkes çok iyi biliyor. Bu yüzden de elimizden gelen dikkatin ve eforun her zaman daha fazlasını harcamak için çabalıyoruz.</a:t>
            </a:r>
          </a:p>
          <a:p>
            <a:r>
              <a:rPr lang="tr-TR" dirty="0">
                <a:sym typeface="Wingdings" panose="05000000000000000000" pitchFamily="2" charset="2"/>
              </a:rPr>
              <a:t>Ayrıca uygulamamızın ana olarak TR ve EN dilinde yazılmış olsa da tüm dil seçeneklerini fonksiyon olarak ekledik. Çünkü bu açık artırma kavramını tüm dünyaya yaymak gibi bir «motto» muz var şirket olarak. Yani Finlandiya’ </a:t>
            </a:r>
            <a:r>
              <a:rPr lang="tr-TR" dirty="0" err="1">
                <a:sym typeface="Wingdings" panose="05000000000000000000" pitchFamily="2" charset="2"/>
              </a:rPr>
              <a:t>daki</a:t>
            </a:r>
            <a:r>
              <a:rPr lang="tr-TR" dirty="0">
                <a:sym typeface="Wingdings" panose="05000000000000000000" pitchFamily="2" charset="2"/>
              </a:rPr>
              <a:t> yaşayan birisi de bizden faydalanabilecek.</a:t>
            </a:r>
          </a:p>
        </p:txBody>
      </p:sp>
    </p:spTree>
    <p:extLst>
      <p:ext uri="{BB962C8B-B14F-4D97-AF65-F5344CB8AC3E}">
        <p14:creationId xmlns:p14="http://schemas.microsoft.com/office/powerpoint/2010/main" val="420289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691" y="1074014"/>
            <a:ext cx="6096000" cy="4045788"/>
          </a:xfrm>
          <a:prstGeom prst="rect">
            <a:avLst/>
          </a:prstGeom>
        </p:spPr>
        <p:txBody>
          <a:bodyPr>
            <a:spAutoFit/>
          </a:bodyPr>
          <a:lstStyle/>
          <a:p>
            <a:pPr>
              <a:lnSpc>
                <a:spcPct val="107000"/>
              </a:lnSpc>
              <a:spcAft>
                <a:spcPts val="800"/>
              </a:spcAft>
            </a:pPr>
            <a:r>
              <a:rPr lang="en-US" dirty="0" err="1">
                <a:latin typeface="Arial Black" panose="020B0A04020102020204" pitchFamily="34" charset="0"/>
                <a:ea typeface="Calibri" panose="020F0502020204030204" pitchFamily="34" charset="0"/>
                <a:cs typeface="Times New Roman" panose="02020603050405020304" pitchFamily="18" charset="0"/>
              </a:rPr>
              <a:t>İnsanların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ve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toplulukların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alışveriş</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alışkanlıklarında</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çok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köklü</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değişimler</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yaşandı</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ve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yaşanmaya</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devam</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ediyor</a:t>
            </a:r>
            <a:r>
              <a:rPr lang="en-US" dirty="0">
                <a:latin typeface="Arial Black" panose="020B0A040201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Arial Black" panose="020B0A04020102020204" pitchFamily="34" charset="0"/>
                <a:ea typeface="Calibri" panose="020F0502020204030204" pitchFamily="34" charset="0"/>
                <a:cs typeface="Times New Roman" panose="02020603050405020304" pitchFamily="18" charset="0"/>
              </a:rPr>
              <a:t>Online </a:t>
            </a:r>
            <a:r>
              <a:rPr lang="en-US" dirty="0" err="1">
                <a:latin typeface="Arial Black" panose="020B0A04020102020204" pitchFamily="34" charset="0"/>
                <a:ea typeface="Calibri" panose="020F0502020204030204" pitchFamily="34" charset="0"/>
                <a:cs typeface="Times New Roman" panose="02020603050405020304" pitchFamily="18" charset="0"/>
              </a:rPr>
              <a:t>alışveriş</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yaşanan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devrimler</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silsilesinin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başat</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öncüsüydü</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ve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bir</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sektörü</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domine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edip</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şekillendirecek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kadar</a:t>
            </a:r>
            <a:r>
              <a:rPr lang="en-US" dirty="0">
                <a:latin typeface="Arial Black" panose="020B0A04020102020204" pitchFamily="34" charset="0"/>
                <a:ea typeface="Calibri" panose="020F0502020204030204" pitchFamily="34" charset="0"/>
                <a:cs typeface="Times New Roman" panose="02020603050405020304" pitchFamily="18" charset="0"/>
              </a:rPr>
              <a:t> da </a:t>
            </a:r>
            <a:r>
              <a:rPr lang="en-US" dirty="0" err="1">
                <a:latin typeface="Arial Black" panose="020B0A04020102020204" pitchFamily="34" charset="0"/>
                <a:ea typeface="Calibri" panose="020F0502020204030204" pitchFamily="34" charset="0"/>
                <a:cs typeface="Times New Roman" panose="02020603050405020304" pitchFamily="18" charset="0"/>
              </a:rPr>
              <a:t>kuvvetli</a:t>
            </a:r>
            <a:r>
              <a:rPr lang="en-US" dirty="0">
                <a:latin typeface="Arial Black" panose="020B0A0402010202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US"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Arial Black" panose="020B0A04020102020204" pitchFamily="34" charset="0"/>
                <a:ea typeface="Calibri" panose="020F0502020204030204" pitchFamily="34" charset="0"/>
                <a:cs typeface="Times New Roman" panose="02020603050405020304" pitchFamily="18" charset="0"/>
              </a:rPr>
              <a:t>İnternet </a:t>
            </a:r>
            <a:r>
              <a:rPr lang="en-US" dirty="0" err="1">
                <a:latin typeface="Arial Black" panose="020B0A04020102020204" pitchFamily="34" charset="0"/>
                <a:ea typeface="Calibri" panose="020F0502020204030204" pitchFamily="34" charset="0"/>
                <a:cs typeface="Times New Roman" panose="02020603050405020304" pitchFamily="18" charset="0"/>
              </a:rPr>
              <a:t>alışverişlerinde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açık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artırma</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uygulaması</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yaşanan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devrime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adeta</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yakıt</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taşımıştır</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ve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sektörde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kendine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özgü</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bir</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yer</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edinmiştir</a:t>
            </a:r>
            <a:r>
              <a:rPr lang="en-US" dirty="0">
                <a:latin typeface="Arial Black" panose="020B0A04020102020204" pitchFamily="34" charset="0"/>
                <a:ea typeface="Calibri" panose="020F0502020204030204" pitchFamily="34" charset="0"/>
                <a:cs typeface="Times New Roman" panose="02020603050405020304" pitchFamily="18" charset="0"/>
              </a:rPr>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0036" y="1074014"/>
            <a:ext cx="2668983" cy="2154095"/>
          </a:xfrm>
          <a:prstGeom prst="rect">
            <a:avLst/>
          </a:prstGeom>
          <a:ln>
            <a:noFill/>
          </a:ln>
          <a:effectLst>
            <a:softEdge rad="112500"/>
          </a:effectLst>
        </p:spPr>
      </p:pic>
    </p:spTree>
    <p:extLst>
      <p:ext uri="{BB962C8B-B14F-4D97-AF65-F5344CB8AC3E}">
        <p14:creationId xmlns:p14="http://schemas.microsoft.com/office/powerpoint/2010/main" val="218581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B7E6ED-3C60-26C0-355F-436BD25E0B71}"/>
              </a:ext>
            </a:extLst>
          </p:cNvPr>
          <p:cNvSpPr>
            <a:spLocks noGrp="1"/>
          </p:cNvSpPr>
          <p:nvPr>
            <p:ph type="title"/>
          </p:nvPr>
        </p:nvSpPr>
        <p:spPr>
          <a:xfrm>
            <a:off x="838200" y="152061"/>
            <a:ext cx="10515600" cy="1325563"/>
          </a:xfrm>
        </p:spPr>
        <p:txBody>
          <a:bodyPr>
            <a:normAutofit/>
          </a:bodyPr>
          <a:lstStyle/>
          <a:p>
            <a:br>
              <a:rPr lang="tr-TR" sz="2000" dirty="0">
                <a:latin typeface="+mn-lt"/>
              </a:rPr>
            </a:br>
            <a:endParaRPr lang="tr-TR" sz="2000" dirty="0">
              <a:latin typeface="+mn-lt"/>
            </a:endParaRPr>
          </a:p>
        </p:txBody>
      </p:sp>
      <p:pic>
        <p:nvPicPr>
          <p:cNvPr id="1028" name="Picture 4" descr="HarmonyOS v/s Android v/s iOS: What are the differences?">
            <a:extLst>
              <a:ext uri="{FF2B5EF4-FFF2-40B4-BE49-F238E27FC236}">
                <a16:creationId xmlns:a16="http://schemas.microsoft.com/office/drawing/2014/main" id="{5AC4D90E-CE46-4CE7-5C11-C26345FC80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520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43A490-E980-4F72-3BDC-614A8CC51299}"/>
              </a:ext>
            </a:extLst>
          </p:cNvPr>
          <p:cNvSpPr>
            <a:spLocks noGrp="1"/>
          </p:cNvSpPr>
          <p:nvPr>
            <p:ph type="title"/>
          </p:nvPr>
        </p:nvSpPr>
        <p:spPr/>
        <p:txBody>
          <a:bodyPr>
            <a:normAutofit/>
          </a:bodyPr>
          <a:lstStyle/>
          <a:p>
            <a:r>
              <a:rPr lang="tr-TR" sz="2000" dirty="0">
                <a:latin typeface="+mn-lt"/>
              </a:rPr>
              <a:t>Öncelikle ilk olmazsa olmazımız, uygulamamızın ücretsiz olması. İnsanlar IOS, Android, Huawei vb. tüm cihazların marketlerinden uygulamayı indirip kullanabilecek şekilde tasarlandı.</a:t>
            </a:r>
            <a:br>
              <a:rPr lang="tr-TR" sz="2000" dirty="0">
                <a:latin typeface="+mn-lt"/>
              </a:rPr>
            </a:br>
            <a:endParaRPr lang="tr-TR" sz="2000" dirty="0">
              <a:latin typeface="+mn-lt"/>
            </a:endParaRPr>
          </a:p>
        </p:txBody>
      </p:sp>
      <p:sp>
        <p:nvSpPr>
          <p:cNvPr id="3" name="İçerik Yer Tutucusu 2">
            <a:extLst>
              <a:ext uri="{FF2B5EF4-FFF2-40B4-BE49-F238E27FC236}">
                <a16:creationId xmlns:a16="http://schemas.microsoft.com/office/drawing/2014/main" id="{C60254A5-9204-F837-7A7F-DE1E5D58EE39}"/>
              </a:ext>
            </a:extLst>
          </p:cNvPr>
          <p:cNvSpPr>
            <a:spLocks noGrp="1"/>
          </p:cNvSpPr>
          <p:nvPr>
            <p:ph idx="1"/>
          </p:nvPr>
        </p:nvSpPr>
        <p:spPr/>
        <p:txBody>
          <a:bodyPr/>
          <a:lstStyle/>
          <a:p>
            <a:r>
              <a:rPr lang="tr-TR" dirty="0"/>
              <a:t>Şöyle ki artık günümüzde insanlar bir uygulamayı beğendikleri zaman, başka birilerine söylediklerinde otomatik olarak cep telefonları ve onların işletim sistemleri akıllara geliyor. Yani birisi diğerine diyor ki: «Şu uygulamaya baksana </a:t>
            </a:r>
            <a:r>
              <a:rPr lang="tr-TR" dirty="0" err="1"/>
              <a:t>bi</a:t>
            </a:r>
            <a:r>
              <a:rPr lang="tr-TR" dirty="0"/>
              <a:t>, sende de varsa mutlaka indir kullan«. </a:t>
            </a:r>
            <a:r>
              <a:rPr lang="tr-TR" dirty="0" err="1"/>
              <a:t>Eee</a:t>
            </a:r>
            <a:r>
              <a:rPr lang="tr-TR" dirty="0"/>
              <a:t> böylece ne olmuş oluyor, uygulama ağızdan ağıza tavsiyelerle dolaşmış oluyor tabi ki de bu dolaşabilmenin tek koşulu tüm platformlarda yer almak </a:t>
            </a:r>
            <a:r>
              <a:rPr lang="tr-TR" dirty="0" err="1"/>
              <a:t>veee</a:t>
            </a:r>
            <a:r>
              <a:rPr lang="tr-TR" dirty="0"/>
              <a:t> mutlaka «</a:t>
            </a:r>
            <a:r>
              <a:rPr lang="tr-TR" dirty="0" err="1"/>
              <a:t>free</a:t>
            </a:r>
            <a:r>
              <a:rPr lang="tr-TR" dirty="0"/>
              <a:t>» yani ücretsiz olmak. Diğer türlü durumda hiçbir kullanıcı cebinden para harcayarak bir uygulamayı satın alıp da içeriğini merak etmez.</a:t>
            </a:r>
          </a:p>
        </p:txBody>
      </p:sp>
    </p:spTree>
    <p:extLst>
      <p:ext uri="{BB962C8B-B14F-4D97-AF65-F5344CB8AC3E}">
        <p14:creationId xmlns:p14="http://schemas.microsoft.com/office/powerpoint/2010/main" val="700337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03C10ED-3FF0-24EA-3939-82A52A2E3B28}"/>
              </a:ext>
            </a:extLst>
          </p:cNvPr>
          <p:cNvPicPr>
            <a:picLocks noGrp="1" noChangeAspect="1"/>
          </p:cNvPicPr>
          <p:nvPr>
            <p:ph idx="1"/>
          </p:nvPr>
        </p:nvPicPr>
        <p:blipFill>
          <a:blip r:embed="rId2"/>
          <a:stretch>
            <a:fillRect/>
          </a:stretch>
        </p:blipFill>
        <p:spPr>
          <a:xfrm>
            <a:off x="0" y="1"/>
            <a:ext cx="12192000" cy="3826276"/>
          </a:xfrm>
        </p:spPr>
      </p:pic>
      <p:pic>
        <p:nvPicPr>
          <p:cNvPr id="7" name="Resim 6">
            <a:extLst>
              <a:ext uri="{FF2B5EF4-FFF2-40B4-BE49-F238E27FC236}">
                <a16:creationId xmlns:a16="http://schemas.microsoft.com/office/drawing/2014/main" id="{8AC1C26C-E8E0-F116-6944-1875AAAB5CF8}"/>
              </a:ext>
            </a:extLst>
          </p:cNvPr>
          <p:cNvPicPr>
            <a:picLocks noChangeAspect="1"/>
          </p:cNvPicPr>
          <p:nvPr/>
        </p:nvPicPr>
        <p:blipFill>
          <a:blip r:embed="rId3"/>
          <a:stretch>
            <a:fillRect/>
          </a:stretch>
        </p:blipFill>
        <p:spPr>
          <a:xfrm>
            <a:off x="0" y="4423880"/>
            <a:ext cx="12192000" cy="2489605"/>
          </a:xfrm>
          <a:prstGeom prst="rect">
            <a:avLst/>
          </a:prstGeom>
        </p:spPr>
      </p:pic>
    </p:spTree>
    <p:extLst>
      <p:ext uri="{BB962C8B-B14F-4D97-AF65-F5344CB8AC3E}">
        <p14:creationId xmlns:p14="http://schemas.microsoft.com/office/powerpoint/2010/main" val="301930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FD3D5C7D-27ED-5865-5859-6DBC062BAEBF}"/>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360420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A07B4B70-6D00-6FBF-BE56-036EC12C0B83}"/>
              </a:ext>
            </a:extLst>
          </p:cNvPr>
          <p:cNvPicPr>
            <a:picLocks noChangeAspect="1"/>
          </p:cNvPicPr>
          <p:nvPr/>
        </p:nvPicPr>
        <p:blipFill>
          <a:blip r:embed="rId2"/>
          <a:stretch>
            <a:fillRect/>
          </a:stretch>
        </p:blipFill>
        <p:spPr>
          <a:xfrm>
            <a:off x="762000" y="1819275"/>
            <a:ext cx="10668000" cy="3219450"/>
          </a:xfrm>
          <a:prstGeom prst="rect">
            <a:avLst/>
          </a:prstGeom>
        </p:spPr>
      </p:pic>
    </p:spTree>
    <p:extLst>
      <p:ext uri="{BB962C8B-B14F-4D97-AF65-F5344CB8AC3E}">
        <p14:creationId xmlns:p14="http://schemas.microsoft.com/office/powerpoint/2010/main" val="693105224"/>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76B18B-E60A-E603-DBDA-D445B3F8477A}"/>
              </a:ext>
            </a:extLst>
          </p:cNvPr>
          <p:cNvSpPr>
            <a:spLocks noGrp="1"/>
          </p:cNvSpPr>
          <p:nvPr>
            <p:ph type="title"/>
          </p:nvPr>
        </p:nvSpPr>
        <p:spPr/>
        <p:txBody>
          <a:bodyPr>
            <a:normAutofit/>
          </a:bodyPr>
          <a:lstStyle/>
          <a:p>
            <a:r>
              <a:rPr lang="tr-TR" sz="2000" dirty="0">
                <a:latin typeface="+mn-lt"/>
              </a:rPr>
              <a:t>Türkiye’ deki e-ihale uygulamasındaki detayları vereceğim.</a:t>
            </a:r>
            <a:br>
              <a:rPr lang="tr-TR" sz="2000" dirty="0">
                <a:latin typeface="+mn-lt"/>
              </a:rPr>
            </a:br>
            <a:endParaRPr lang="tr-TR" sz="2000" dirty="0">
              <a:latin typeface="+mn-lt"/>
            </a:endParaRPr>
          </a:p>
        </p:txBody>
      </p:sp>
      <p:sp>
        <p:nvSpPr>
          <p:cNvPr id="3" name="İçerik Yer Tutucusu 2">
            <a:extLst>
              <a:ext uri="{FF2B5EF4-FFF2-40B4-BE49-F238E27FC236}">
                <a16:creationId xmlns:a16="http://schemas.microsoft.com/office/drawing/2014/main" id="{8BBE8E6A-E0BE-B7B0-18B9-AD828C0B4A94}"/>
              </a:ext>
            </a:extLst>
          </p:cNvPr>
          <p:cNvSpPr>
            <a:spLocks noGrp="1"/>
          </p:cNvSpPr>
          <p:nvPr>
            <p:ph idx="1"/>
          </p:nvPr>
        </p:nvSpPr>
        <p:spPr/>
        <p:txBody>
          <a:bodyPr/>
          <a:lstStyle/>
          <a:p>
            <a:r>
              <a:rPr lang="tr-TR" dirty="0"/>
              <a:t>«gov.tr» uzantılı bir site nasıl oluyor da herhangi bir saatte çökebiliyor?</a:t>
            </a:r>
          </a:p>
          <a:p>
            <a:r>
              <a:rPr lang="tr-TR" dirty="0"/>
              <a:t>e-DEVLET’ le herhangi bir dosya paylaşımı doğrudan yapmıyoruz, yani e-devlet ile bir giriş söz konusu bizim uygulamamıza.</a:t>
            </a:r>
          </a:p>
          <a:p>
            <a:endParaRPr lang="tr-TR" dirty="0"/>
          </a:p>
        </p:txBody>
      </p:sp>
    </p:spTree>
    <p:extLst>
      <p:ext uri="{BB962C8B-B14F-4D97-AF65-F5344CB8AC3E}">
        <p14:creationId xmlns:p14="http://schemas.microsoft.com/office/powerpoint/2010/main" val="2219228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0D7C2B2-3BB3-498F-A203-78681398ABE7}"/>
              </a:ext>
            </a:extLst>
          </p:cNvPr>
          <p:cNvSpPr>
            <a:spLocks noGrp="1"/>
          </p:cNvSpPr>
          <p:nvPr>
            <p:ph idx="1"/>
          </p:nvPr>
        </p:nvSpPr>
        <p:spPr/>
        <p:txBody>
          <a:bodyPr/>
          <a:lstStyle/>
          <a:p>
            <a:endParaRPr lang="tr-TR" dirty="0"/>
          </a:p>
        </p:txBody>
      </p:sp>
      <p:pic>
        <p:nvPicPr>
          <p:cNvPr id="3074" name="Picture 2" descr="International trade Vectors &amp; Illustrations for Free Download | Freepik">
            <a:extLst>
              <a:ext uri="{FF2B5EF4-FFF2-40B4-BE49-F238E27FC236}">
                <a16:creationId xmlns:a16="http://schemas.microsoft.com/office/drawing/2014/main" id="{3BAAC4E0-2CBE-F0F9-0CC0-F464C3663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114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B7E6ED-3C60-26C0-355F-436BD25E0B71}"/>
              </a:ext>
            </a:extLst>
          </p:cNvPr>
          <p:cNvSpPr>
            <a:spLocks noGrp="1"/>
          </p:cNvSpPr>
          <p:nvPr>
            <p:ph type="title"/>
          </p:nvPr>
        </p:nvSpPr>
        <p:spPr/>
        <p:txBody>
          <a:bodyPr>
            <a:normAutofit fontScale="90000"/>
          </a:bodyPr>
          <a:lstStyle/>
          <a:p>
            <a:r>
              <a:rPr lang="tr-TR" sz="2000" dirty="0">
                <a:latin typeface="+mn-lt"/>
              </a:rPr>
              <a:t>Hem yurtiçi hem yurtdışı açık artırma hizmeti olacak, insanlar birbirlerine ürün gönderip alabilecek.</a:t>
            </a:r>
            <a:br>
              <a:rPr lang="tr-TR" sz="2000" dirty="0">
                <a:latin typeface="+mn-lt"/>
              </a:rPr>
            </a:br>
            <a:br>
              <a:rPr lang="tr-TR" sz="2000" dirty="0">
                <a:latin typeface="+mn-lt"/>
              </a:rPr>
            </a:br>
            <a:r>
              <a:rPr lang="tr-TR" sz="2000" dirty="0">
                <a:latin typeface="+mn-lt"/>
              </a:rPr>
              <a:t>Ürün ve para bizde duracak, ürünün </a:t>
            </a:r>
            <a:r>
              <a:rPr lang="tr-TR" sz="2000" dirty="0" err="1">
                <a:latin typeface="+mn-lt"/>
              </a:rPr>
              <a:t>orjinalliğini</a:t>
            </a:r>
            <a:r>
              <a:rPr lang="tr-TR" sz="2000" dirty="0">
                <a:latin typeface="+mn-lt"/>
              </a:rPr>
              <a:t> doğrulattıktan sonra karşı tarafa parayı yollayacağız.</a:t>
            </a:r>
            <a:br>
              <a:rPr lang="tr-TR" sz="1200" dirty="0"/>
            </a:br>
            <a:br>
              <a:rPr lang="tr-TR" sz="2000" dirty="0">
                <a:latin typeface="+mn-lt"/>
              </a:rPr>
            </a:br>
            <a:endParaRPr lang="tr-TR" sz="2000" dirty="0">
              <a:latin typeface="+mn-lt"/>
            </a:endParaRPr>
          </a:p>
        </p:txBody>
      </p:sp>
      <p:sp>
        <p:nvSpPr>
          <p:cNvPr id="3" name="İçerik Yer Tutucusu 2">
            <a:extLst>
              <a:ext uri="{FF2B5EF4-FFF2-40B4-BE49-F238E27FC236}">
                <a16:creationId xmlns:a16="http://schemas.microsoft.com/office/drawing/2014/main" id="{28738505-0A39-86F7-1CB9-04BE9498E40C}"/>
              </a:ext>
            </a:extLst>
          </p:cNvPr>
          <p:cNvSpPr>
            <a:spLocks noGrp="1"/>
          </p:cNvSpPr>
          <p:nvPr>
            <p:ph idx="1"/>
          </p:nvPr>
        </p:nvSpPr>
        <p:spPr/>
        <p:txBody>
          <a:bodyPr/>
          <a:lstStyle/>
          <a:p>
            <a:r>
              <a:rPr lang="tr-TR" dirty="0"/>
              <a:t>Hepimizin hayallerinden biridir hep güzel kaliteli yurtdışı ürünlerini ucuza alabilmek, değil mi? Bu kalbimizde yara olan konuyu artık bizim uygulamamızla o yaranın bağladığı kabuğu atıyoruz. Nasıl mı? Yurtdışında ve yurtiçinde de koyduğumuz koşullar bizim şirket gizlilik sözleşmesinde yer alıyor ve kayıt olurken insanlara bunları mutlaka görünecek derecede bir metinle okutup onay alıyoruz. Londra’ </a:t>
            </a:r>
            <a:r>
              <a:rPr lang="tr-TR" dirty="0" err="1"/>
              <a:t>daki</a:t>
            </a:r>
            <a:r>
              <a:rPr lang="tr-TR" dirty="0"/>
              <a:t> Mehmet Amca artık Türkiye’ ye gelmeden de buradan bir ürün alırken, evinde kullanmadığı bir ürünü de satılığa çıkardığında TR’ deki Ayşe Teyze de bu ürünü gönül rahatlığıyla satın alabilecek. Tabi ki ödemeler her ülkenin para birimine göre yapılacak. Uluslararası transfer olan Wise’ ı kullanacağız bize aracılık etmesi için.</a:t>
            </a:r>
          </a:p>
        </p:txBody>
      </p:sp>
    </p:spTree>
    <p:extLst>
      <p:ext uri="{BB962C8B-B14F-4D97-AF65-F5344CB8AC3E}">
        <p14:creationId xmlns:p14="http://schemas.microsoft.com/office/powerpoint/2010/main" val="3386690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stgreSQL Database Security Audit - 2ndQuadrant | PostgreSQL">
            <a:extLst>
              <a:ext uri="{FF2B5EF4-FFF2-40B4-BE49-F238E27FC236}">
                <a16:creationId xmlns:a16="http://schemas.microsoft.com/office/drawing/2014/main" id="{C5D23356-C1E0-CB19-E374-799F2ACA09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10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E3CFF-FB6C-0E79-21E0-806EB766C3C9}"/>
              </a:ext>
            </a:extLst>
          </p:cNvPr>
          <p:cNvSpPr>
            <a:spLocks noGrp="1"/>
          </p:cNvSpPr>
          <p:nvPr>
            <p:ph type="title"/>
          </p:nvPr>
        </p:nvSpPr>
        <p:spPr>
          <a:xfrm>
            <a:off x="895535" y="361441"/>
            <a:ext cx="10400929" cy="1757779"/>
          </a:xfrm>
        </p:spPr>
        <p:txBody>
          <a:bodyPr>
            <a:noAutofit/>
          </a:bodyPr>
          <a:lstStyle/>
          <a:p>
            <a:r>
              <a:rPr lang="tr-TR" sz="1600" dirty="0">
                <a:latin typeface="+mn-lt"/>
              </a:rPr>
              <a:t>18 yaş altı sisteme kayıt yapamayacak, TC ile giriş yapılacağından otomatik olarak sistem bunu anlayacak.</a:t>
            </a:r>
            <a:br>
              <a:rPr lang="tr-TR" sz="1600" dirty="0">
                <a:latin typeface="+mn-lt"/>
              </a:rPr>
            </a:br>
            <a:br>
              <a:rPr lang="tr-TR" sz="1600" dirty="0">
                <a:latin typeface="+mn-lt"/>
              </a:rPr>
            </a:br>
            <a:r>
              <a:rPr lang="tr-TR" sz="1600" dirty="0">
                <a:latin typeface="+mn-lt"/>
              </a:rPr>
              <a:t>2 kere iptal işleminde bulunanlar ilk uyarıyı alıp eğer 3. kez de iptal işlemi yaparsa hesapları ve girdikleri IP </a:t>
            </a:r>
            <a:r>
              <a:rPr lang="tr-TR" sz="1600" dirty="0" err="1">
                <a:latin typeface="+mn-lt"/>
              </a:rPr>
              <a:t>banlanacak</a:t>
            </a:r>
            <a:r>
              <a:rPr lang="tr-TR" sz="1600" dirty="0">
                <a:latin typeface="+mn-lt"/>
              </a:rPr>
              <a:t>, ayrıca da bir daha kayıt olamayacak. (1 TC kimlik ile sadece 1 kişi 1 kere yaptırabilecek)</a:t>
            </a:r>
            <a:br>
              <a:rPr lang="tr-TR" sz="1600" dirty="0">
                <a:latin typeface="+mn-lt"/>
              </a:rPr>
            </a:br>
            <a:br>
              <a:rPr lang="tr-TR" sz="1600" dirty="0">
                <a:latin typeface="+mn-lt"/>
              </a:rPr>
            </a:br>
            <a:r>
              <a:rPr lang="tr-TR" sz="1600" dirty="0">
                <a:latin typeface="+mn-lt"/>
              </a:rPr>
              <a:t>IBAN numaraları da aynı şekilde sadece 1 kişi tarafından 1 kere eklenebilecek ve herkes kendi şahsi hesabını bağlamak zorunda.</a:t>
            </a:r>
            <a:br>
              <a:rPr lang="tr-TR" sz="1600" dirty="0">
                <a:latin typeface="+mn-lt"/>
              </a:rPr>
            </a:br>
            <a:endParaRPr lang="tr-TR" sz="1600" dirty="0">
              <a:latin typeface="+mn-lt"/>
            </a:endParaRPr>
          </a:p>
        </p:txBody>
      </p:sp>
      <p:sp>
        <p:nvSpPr>
          <p:cNvPr id="3" name="İçerik Yer Tutucusu 2">
            <a:extLst>
              <a:ext uri="{FF2B5EF4-FFF2-40B4-BE49-F238E27FC236}">
                <a16:creationId xmlns:a16="http://schemas.microsoft.com/office/drawing/2014/main" id="{50D7C2B2-3BB3-498F-A203-78681398ABE7}"/>
              </a:ext>
            </a:extLst>
          </p:cNvPr>
          <p:cNvSpPr>
            <a:spLocks noGrp="1"/>
          </p:cNvSpPr>
          <p:nvPr>
            <p:ph idx="1"/>
          </p:nvPr>
        </p:nvSpPr>
        <p:spPr>
          <a:xfrm>
            <a:off x="895534" y="2438184"/>
            <a:ext cx="10400929" cy="4140169"/>
          </a:xfrm>
        </p:spPr>
        <p:txBody>
          <a:bodyPr>
            <a:normAutofit fontScale="62500" lnSpcReduction="20000"/>
          </a:bodyPr>
          <a:lstStyle/>
          <a:p>
            <a:r>
              <a:rPr lang="tr-TR" dirty="0"/>
              <a:t>Gelelim en sıkıntılı konulardan biri olan «güvenlik» konusuna. Peki biz bu kadar iş yapıp böyle para akışının hızlı olduğu bir platformun güvenliğini nasıl sağlayacağız? </a:t>
            </a:r>
            <a:r>
              <a:rPr lang="tr-TR" dirty="0" err="1"/>
              <a:t>Veritabanımız</a:t>
            </a:r>
            <a:r>
              <a:rPr lang="tr-TR" dirty="0"/>
              <a:t> kayıt olan kişilerin adli sicil kayıtlarını otomatik olarak e-devletten onaylı olarak indirip yükledikleri dosyayı görebilecek şekilde tasarlandı. (QR kod mevzusuna gireceğim burada) </a:t>
            </a:r>
          </a:p>
          <a:p>
            <a:r>
              <a:rPr lang="tr-TR" dirty="0"/>
              <a:t>Çakal </a:t>
            </a:r>
            <a:r>
              <a:rPr lang="tr-TR" dirty="0" err="1"/>
              <a:t>çukal</a:t>
            </a:r>
            <a:r>
              <a:rPr lang="tr-TR" dirty="0"/>
              <a:t> dediğimiz fırsatçıları engelleyecek bir sistem ürettik. Bunun için bayağı bir efor harcadık, çünkü bu uygulamadan kimsenin haksız kazanç elde etmesini istemiyoruz (galerici 0 araba örneği, dolandırıcıların şüphe çekici hareketlerde </a:t>
            </a:r>
            <a:r>
              <a:rPr lang="tr-TR" dirty="0" err="1"/>
              <a:t>banlanması</a:t>
            </a:r>
            <a:r>
              <a:rPr lang="tr-TR" dirty="0"/>
              <a:t> vb.)</a:t>
            </a:r>
          </a:p>
          <a:p>
            <a:r>
              <a:rPr lang="tr-TR" dirty="0"/>
              <a:t>AWS Cloud teknolojisini kullanıyoruz, çünkü artık günümüzde bilgileri en güvenli saklayabileceğimiz alanlar bulut tabanlı sistemler. Kesinlikle «</a:t>
            </a:r>
            <a:r>
              <a:rPr lang="tr-TR" dirty="0" err="1"/>
              <a:t>local</a:t>
            </a:r>
            <a:r>
              <a:rPr lang="tr-TR" dirty="0"/>
              <a:t>» hiçbir bilgisayarda kullanıcı data’ </a:t>
            </a:r>
            <a:r>
              <a:rPr lang="tr-TR" dirty="0" err="1"/>
              <a:t>larımızı</a:t>
            </a:r>
            <a:r>
              <a:rPr lang="tr-TR" dirty="0"/>
              <a:t> tutmuyoruz.</a:t>
            </a:r>
          </a:p>
          <a:p>
            <a:r>
              <a:rPr lang="tr-TR" dirty="0"/>
              <a:t>Ayrıca her 15 günde bir siber güvenlik hizmeti alıp sızma testi yaptırıyoruz. Bu konuya ciddi anlamda bir maddi kaynak ayırdık.</a:t>
            </a:r>
          </a:p>
          <a:p>
            <a:r>
              <a:rPr lang="tr-TR" dirty="0"/>
              <a:t>Herhangi bir olası siber saldırı durumunda direk sistemi kapatıyoruz. Anında kullanıcıların hepsi siliniyor ve hiçbir bilgi bu sayede ele geçirilememiş oluyor. Daha sonrasında müşterilerden özür dileyerek bu haberin doğru olduğunu ve detayını açıklıyoruz. Bilgileri sadece AWS’ te olduğunu ve bunların kaybolmadığını, eski profillerinin yerine gelmesi için 1 gün izin isteyip </a:t>
            </a:r>
            <a:r>
              <a:rPr lang="tr-TR" dirty="0" err="1"/>
              <a:t>uygulamalayı</a:t>
            </a:r>
            <a:r>
              <a:rPr lang="tr-TR" dirty="0"/>
              <a:t> tekrardan farklı bir sunucu üzerine kopyalayıp geri getiriyoruz. Örneğin Finlandiya’ dan İsviçre sunucusuna geçiyoruz. Bu sayede de hacker’ </a:t>
            </a:r>
            <a:r>
              <a:rPr lang="tr-TR" dirty="0" err="1"/>
              <a:t>ların</a:t>
            </a:r>
            <a:r>
              <a:rPr lang="tr-TR" dirty="0"/>
              <a:t> önünü kapatmış oluyoruz.</a:t>
            </a:r>
          </a:p>
          <a:p>
            <a:endParaRPr lang="tr-TR" dirty="0"/>
          </a:p>
        </p:txBody>
      </p:sp>
    </p:spTree>
    <p:extLst>
      <p:ext uri="{BB962C8B-B14F-4D97-AF65-F5344CB8AC3E}">
        <p14:creationId xmlns:p14="http://schemas.microsoft.com/office/powerpoint/2010/main" val="32793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1204" y="2966232"/>
            <a:ext cx="6096000" cy="4070473"/>
          </a:xfrm>
          <a:prstGeom prst="rect">
            <a:avLst/>
          </a:prstGeom>
        </p:spPr>
        <p:txBody>
          <a:bodyPr>
            <a:spAutoFit/>
          </a:bodyPr>
          <a:lstStyle/>
          <a:p>
            <a:pPr>
              <a:lnSpc>
                <a:spcPct val="107000"/>
              </a:lnSpc>
              <a:spcAft>
                <a:spcPts val="800"/>
              </a:spcAft>
            </a:pPr>
            <a:r>
              <a:rPr lang="en-US" dirty="0">
                <a:latin typeface="Arial Black" panose="020B0A04020102020204" pitchFamily="34" charset="0"/>
                <a:ea typeface="Calibri" panose="020F0502020204030204" pitchFamily="34" charset="0"/>
                <a:cs typeface="Times New Roman" panose="02020603050405020304" pitchFamily="18" charset="0"/>
              </a:rPr>
              <a:t>PEKİ…</a:t>
            </a:r>
          </a:p>
          <a:p>
            <a:pPr>
              <a:lnSpc>
                <a:spcPct val="107000"/>
              </a:lnSpc>
              <a:spcAft>
                <a:spcPts val="800"/>
              </a:spcAft>
            </a:pPr>
            <a:r>
              <a:rPr lang="en-US" dirty="0" err="1">
                <a:latin typeface="Arial Black" panose="020B0A04020102020204" pitchFamily="34" charset="0"/>
                <a:ea typeface="Calibri" panose="020F0502020204030204" pitchFamily="34" charset="0"/>
                <a:cs typeface="Times New Roman" panose="02020603050405020304" pitchFamily="18" charset="0"/>
              </a:rPr>
              <a:t>Neden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Açık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Artırma</a:t>
            </a:r>
            <a:r>
              <a:rPr lang="en-US" dirty="0">
                <a:latin typeface="Arial Black" panose="020B0A040201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err="1">
                <a:latin typeface="Arial Black" panose="020B0A04020102020204" pitchFamily="34" charset="0"/>
                <a:ea typeface="Calibri" panose="020F0502020204030204" pitchFamily="34" charset="0"/>
                <a:cs typeface="Times New Roman" panose="02020603050405020304" pitchFamily="18" charset="0"/>
              </a:rPr>
              <a:t>Alıcıların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insani</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güdülerini</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kamçılıyor</a:t>
            </a:r>
            <a:r>
              <a:rPr lang="en-US" dirty="0">
                <a:latin typeface="Arial Black" panose="020B0A040201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dirty="0" err="1">
                <a:latin typeface="Arial Black" panose="020B0A04020102020204" pitchFamily="34" charset="0"/>
                <a:ea typeface="Calibri" panose="020F0502020204030204" pitchFamily="34" charset="0"/>
                <a:cs typeface="Times New Roman" panose="02020603050405020304" pitchFamily="18" charset="0"/>
              </a:rPr>
              <a:t>Bireyler</a:t>
            </a:r>
            <a:r>
              <a:rPr lang="en-US" dirty="0">
                <a:latin typeface="Arial Black" panose="020B0A04020102020204" pitchFamily="34" charset="0"/>
                <a:ea typeface="Calibri" panose="020F0502020204030204" pitchFamily="34" charset="0"/>
                <a:cs typeface="Times New Roman" panose="02020603050405020304" pitchFamily="18" charset="0"/>
              </a:rPr>
              <a:t> o an o </a:t>
            </a:r>
            <a:r>
              <a:rPr lang="en-US" dirty="0" err="1">
                <a:latin typeface="Arial Black" panose="020B0A04020102020204" pitchFamily="34" charset="0"/>
                <a:ea typeface="Calibri" panose="020F0502020204030204" pitchFamily="34" charset="0"/>
                <a:cs typeface="Times New Roman" panose="02020603050405020304" pitchFamily="18" charset="0"/>
              </a:rPr>
              <a:t>malı</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almak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için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bir</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daha</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başka</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şansları</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olmayacaklarını</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düşünüyor.Bu</a:t>
            </a:r>
            <a:r>
              <a:rPr lang="en-US" dirty="0">
                <a:latin typeface="Arial Black" panose="020B0A04020102020204" pitchFamily="34" charset="0"/>
                <a:ea typeface="Calibri" panose="020F0502020204030204" pitchFamily="34" charset="0"/>
                <a:cs typeface="Times New Roman" panose="02020603050405020304" pitchFamily="18" charset="0"/>
              </a:rPr>
              <a:t> da </a:t>
            </a:r>
            <a:r>
              <a:rPr lang="en-US" dirty="0" err="1">
                <a:latin typeface="Arial Black" panose="020B0A04020102020204" pitchFamily="34" charset="0"/>
                <a:ea typeface="Calibri" panose="020F0502020204030204" pitchFamily="34" charset="0"/>
                <a:cs typeface="Times New Roman" panose="02020603050405020304" pitchFamily="18" charset="0"/>
              </a:rPr>
              <a:t>onları</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almak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için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harekete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geçiriyor</a:t>
            </a:r>
            <a:r>
              <a:rPr lang="en-US" dirty="0">
                <a:latin typeface="Arial Black" panose="020B0A040201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err="1">
                <a:latin typeface="Arial Black" panose="020B0A04020102020204" pitchFamily="34" charset="0"/>
                <a:ea typeface="Calibri" panose="020F0502020204030204" pitchFamily="34" charset="0"/>
                <a:cs typeface="Times New Roman" panose="02020603050405020304" pitchFamily="18" charset="0"/>
              </a:rPr>
              <a:t>İnsanların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bu</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güdülerini</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yakalamak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ve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harekete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geçmek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büyük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bir</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başarıydı</a:t>
            </a:r>
            <a:r>
              <a:rPr lang="en-US" dirty="0">
                <a:latin typeface="Arial Black" panose="020B0A040201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317" y="-103228"/>
            <a:ext cx="3261221" cy="2729345"/>
          </a:xfrm>
          <a:prstGeom prst="ellipse">
            <a:avLst/>
          </a:prstGeom>
          <a:ln>
            <a:noFill/>
          </a:ln>
          <a:effectLst>
            <a:softEdge rad="11250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549" y="3366655"/>
            <a:ext cx="4338080" cy="3034145"/>
          </a:xfrm>
          <a:prstGeom prst="rect">
            <a:avLst/>
          </a:prstGeom>
        </p:spPr>
      </p:pic>
    </p:spTree>
    <p:extLst>
      <p:ext uri="{BB962C8B-B14F-4D97-AF65-F5344CB8AC3E}">
        <p14:creationId xmlns:p14="http://schemas.microsoft.com/office/powerpoint/2010/main" val="115071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0331" y="443344"/>
            <a:ext cx="4953631" cy="43018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ectangle 2"/>
          <p:cNvSpPr/>
          <p:nvPr/>
        </p:nvSpPr>
        <p:spPr>
          <a:xfrm>
            <a:off x="526471" y="2061234"/>
            <a:ext cx="6096000" cy="1766061"/>
          </a:xfrm>
          <a:prstGeom prst="rect">
            <a:avLst/>
          </a:prstGeom>
        </p:spPr>
        <p:txBody>
          <a:bodyPr>
            <a:spAutoFit/>
          </a:bodyPr>
          <a:lstStyle/>
          <a:p>
            <a:pPr>
              <a:lnSpc>
                <a:spcPct val="107000"/>
              </a:lnSpc>
              <a:spcAft>
                <a:spcPts val="800"/>
              </a:spcAft>
            </a:pPr>
            <a:r>
              <a:rPr lang="en-US" dirty="0">
                <a:latin typeface="Arial Black" panose="020B0A04020102020204" pitchFamily="34" charset="0"/>
                <a:ea typeface="Calibri" panose="020F0502020204030204" pitchFamily="34" charset="0"/>
                <a:cs typeface="Times New Roman" panose="02020603050405020304" pitchFamily="18" charset="0"/>
              </a:rPr>
              <a:t>            ANA AKIM ÜRÜNLERİN EKSİKLİKLERİ VAR</a:t>
            </a:r>
          </a:p>
          <a:p>
            <a:pPr>
              <a:lnSpc>
                <a:spcPct val="107000"/>
              </a:lnSpc>
              <a:spcAft>
                <a:spcPts val="800"/>
              </a:spcAft>
            </a:pPr>
            <a:r>
              <a:rPr lang="en-US" dirty="0">
                <a:latin typeface="Arial Black" panose="020B0A04020102020204" pitchFamily="34" charset="0"/>
                <a:ea typeface="Calibri" panose="020F0502020204030204" pitchFamily="34" charset="0"/>
                <a:cs typeface="Times New Roman" panose="02020603050405020304" pitchFamily="18" charset="0"/>
              </a:rPr>
              <a:t>VE BU EKSİKLİKLER BİZİ DAHA RAFİNE BİR ÜRÜNÜN</a:t>
            </a:r>
          </a:p>
          <a:p>
            <a:pPr>
              <a:lnSpc>
                <a:spcPct val="107000"/>
              </a:lnSpc>
              <a:spcAft>
                <a:spcPts val="800"/>
              </a:spcAft>
            </a:pPr>
            <a:r>
              <a:rPr lang="en-US" dirty="0">
                <a:latin typeface="Arial Black" panose="020B0A04020102020204" pitchFamily="34" charset="0"/>
                <a:ea typeface="Calibri" panose="020F0502020204030204" pitchFamily="34" charset="0"/>
                <a:cs typeface="Times New Roman" panose="02020603050405020304" pitchFamily="18" charset="0"/>
              </a:rPr>
              <a:t>GELİŞTİRİLMESİ İÇİN BİZİ CESARETLENDİRDİ.</a:t>
            </a:r>
          </a:p>
        </p:txBody>
      </p:sp>
    </p:spTree>
    <p:extLst>
      <p:ext uri="{BB962C8B-B14F-4D97-AF65-F5344CB8AC3E}">
        <p14:creationId xmlns:p14="http://schemas.microsoft.com/office/powerpoint/2010/main" val="190175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565" y="429491"/>
            <a:ext cx="4324351" cy="31449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a:off x="775854" y="1589955"/>
            <a:ext cx="6096000" cy="5267339"/>
          </a:xfrm>
          <a:prstGeom prst="rect">
            <a:avLst/>
          </a:prstGeom>
        </p:spPr>
        <p:txBody>
          <a:bodyPr>
            <a:spAutoFit/>
          </a:bodyPr>
          <a:lstStyle/>
          <a:p>
            <a:pPr>
              <a:lnSpc>
                <a:spcPct val="107000"/>
              </a:lnSpc>
              <a:spcAft>
                <a:spcPts val="800"/>
              </a:spcAft>
            </a:pPr>
            <a:r>
              <a:rPr lang="en-US" dirty="0">
                <a:latin typeface="Arial Black" panose="020B0A04020102020204" pitchFamily="34" charset="0"/>
                <a:ea typeface="Calibri" panose="020F0502020204030204" pitchFamily="34" charset="0"/>
                <a:cs typeface="Times New Roman" panose="02020603050405020304" pitchFamily="18" charset="0"/>
              </a:rPr>
              <a:t>BİZ NASIL FARKLI OLABİLİRİZ?</a:t>
            </a:r>
          </a:p>
          <a:p>
            <a:pPr>
              <a:lnSpc>
                <a:spcPct val="107000"/>
              </a:lnSpc>
              <a:spcAft>
                <a:spcPts val="800"/>
              </a:spcAft>
            </a:pPr>
            <a:r>
              <a:rPr lang="en-US" dirty="0">
                <a:latin typeface="Arial Black" panose="020B0A04020102020204" pitchFamily="34" charset="0"/>
                <a:ea typeface="Calibri" panose="020F0502020204030204" pitchFamily="34" charset="0"/>
                <a:cs typeface="Times New Roman" panose="02020603050405020304" pitchFamily="18" charset="0"/>
              </a:rPr>
              <a:t>Bu </a:t>
            </a:r>
            <a:r>
              <a:rPr lang="en-US" dirty="0" err="1">
                <a:latin typeface="Arial Black" panose="020B0A04020102020204" pitchFamily="34" charset="0"/>
                <a:ea typeface="Calibri" panose="020F0502020204030204" pitchFamily="34" charset="0"/>
                <a:cs typeface="Times New Roman" panose="02020603050405020304" pitchFamily="18" charset="0"/>
              </a:rPr>
              <a:t>soru</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metodolojik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olarak</a:t>
            </a:r>
            <a:r>
              <a:rPr lang="en-US" dirty="0">
                <a:latin typeface="Arial Black" panose="020B0A04020102020204" pitchFamily="34" charset="0"/>
                <a:ea typeface="Calibri" panose="020F0502020204030204" pitchFamily="34" charset="0"/>
                <a:cs typeface="Times New Roman" panose="02020603050405020304" pitchFamily="18" charset="0"/>
              </a:rPr>
              <a:t> PM </a:t>
            </a:r>
            <a:r>
              <a:rPr lang="en-US" dirty="0" err="1">
                <a:latin typeface="Arial Black" panose="020B0A04020102020204" pitchFamily="34" charset="0"/>
                <a:ea typeface="Calibri" panose="020F0502020204030204" pitchFamily="34" charset="0"/>
                <a:cs typeface="Times New Roman" panose="02020603050405020304" pitchFamily="18" charset="0"/>
              </a:rPr>
              <a:t>ilkeleri</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doğrultusunda</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düşünüldü</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ve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üç</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özellik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bulundu</a:t>
            </a:r>
            <a:r>
              <a:rPr lang="en-US" dirty="0">
                <a:latin typeface="Arial Black" panose="020B0A040201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dirty="0">
                <a:latin typeface="Arial Black" panose="020B0A04020102020204" pitchFamily="34" charset="0"/>
                <a:ea typeface="Calibri" panose="020F0502020204030204" pitchFamily="34" charset="0"/>
                <a:cs typeface="Times New Roman" panose="02020603050405020304" pitchFamily="18" charset="0"/>
              </a:rPr>
              <a:t>Hizmet Garantörlüğü</a:t>
            </a:r>
            <a:endParaRPr lang="en-US"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err="1">
                <a:latin typeface="Arial Black" panose="020B0A04020102020204" pitchFamily="34" charset="0"/>
                <a:ea typeface="Calibri" panose="020F0502020204030204" pitchFamily="34" charset="0"/>
                <a:cs typeface="Times New Roman" panose="02020603050405020304" pitchFamily="18" charset="0"/>
              </a:rPr>
              <a:t>Şipşak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mezatlar</a:t>
            </a:r>
            <a:endParaRPr lang="en-US"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err="1">
                <a:latin typeface="Arial Black" panose="020B0A04020102020204" pitchFamily="34" charset="0"/>
                <a:ea typeface="Calibri" panose="020F0502020204030204" pitchFamily="34" charset="0"/>
                <a:cs typeface="Times New Roman" panose="02020603050405020304" pitchFamily="18" charset="0"/>
              </a:rPr>
              <a:t>İngiliz</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Usulü</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açık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artırma</a:t>
            </a:r>
            <a:endParaRPr lang="en-US"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err="1">
                <a:solidFill>
                  <a:srgbClr val="C00000"/>
                </a:solidFill>
                <a:latin typeface="Arial Black" panose="020B0A04020102020204" pitchFamily="34" charset="0"/>
                <a:ea typeface="Calibri" panose="020F0502020204030204" pitchFamily="34" charset="0"/>
                <a:cs typeface="Times New Roman" panose="02020603050405020304" pitchFamily="18" charset="0"/>
              </a:rPr>
              <a:t>Ürün</a:t>
            </a:r>
            <a:r>
              <a:rPr lang="en-US"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 </a:t>
            </a:r>
            <a:r>
              <a:rPr lang="en-US" dirty="0" err="1">
                <a:solidFill>
                  <a:srgbClr val="C00000"/>
                </a:solidFill>
                <a:latin typeface="Arial Black" panose="020B0A04020102020204" pitchFamily="34" charset="0"/>
                <a:ea typeface="Calibri" panose="020F0502020204030204" pitchFamily="34" charset="0"/>
                <a:cs typeface="Times New Roman" panose="02020603050405020304" pitchFamily="18" charset="0"/>
              </a:rPr>
              <a:t>Yaşam</a:t>
            </a:r>
            <a:r>
              <a:rPr lang="en-US"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 </a:t>
            </a:r>
            <a:r>
              <a:rPr lang="en-US" dirty="0" err="1">
                <a:solidFill>
                  <a:srgbClr val="C00000"/>
                </a:solidFill>
                <a:latin typeface="Arial Black" panose="020B0A04020102020204" pitchFamily="34" charset="0"/>
                <a:ea typeface="Calibri" panose="020F0502020204030204" pitchFamily="34" charset="0"/>
                <a:cs typeface="Times New Roman" panose="02020603050405020304" pitchFamily="18" charset="0"/>
              </a:rPr>
              <a:t>Döngümüzden</a:t>
            </a:r>
            <a:r>
              <a:rPr lang="en-US"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 </a:t>
            </a:r>
            <a:r>
              <a:rPr lang="en-US" dirty="0" err="1">
                <a:solidFill>
                  <a:srgbClr val="C00000"/>
                </a:solidFill>
                <a:latin typeface="Arial Black" panose="020B0A04020102020204" pitchFamily="34" charset="0"/>
                <a:ea typeface="Calibri" panose="020F0502020204030204" pitchFamily="34" charset="0"/>
                <a:cs typeface="Times New Roman" panose="02020603050405020304" pitchFamily="18" charset="0"/>
              </a:rPr>
              <a:t>bahsetmek</a:t>
            </a:r>
            <a:r>
              <a:rPr lang="en-US"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 </a:t>
            </a:r>
            <a:r>
              <a:rPr lang="en-US" dirty="0" err="1">
                <a:solidFill>
                  <a:srgbClr val="C00000"/>
                </a:solidFill>
                <a:latin typeface="Arial Black" panose="020B0A04020102020204" pitchFamily="34" charset="0"/>
                <a:ea typeface="Calibri" panose="020F0502020204030204" pitchFamily="34" charset="0"/>
                <a:cs typeface="Times New Roman" panose="02020603050405020304" pitchFamily="18" charset="0"/>
              </a:rPr>
              <a:t>gerekirse</a:t>
            </a:r>
            <a:r>
              <a:rPr lang="en-US"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a:t>
            </a:r>
            <a:endParaRPr lang="en-US"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765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5876" y="972189"/>
            <a:ext cx="8374159" cy="4247317"/>
          </a:xfrm>
          <a:prstGeom prst="rect">
            <a:avLst/>
          </a:prstGeom>
        </p:spPr>
        <p:txBody>
          <a:bodyPr wrap="square">
            <a:spAutoFit/>
          </a:bodyPr>
          <a:lstStyle/>
          <a:p>
            <a:r>
              <a:rPr lang="en-US" b="1" i="1" u="sng"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 </a:t>
            </a:r>
          </a:p>
          <a:p>
            <a:endParaRPr lang="en-US" b="1" i="1" u="sng" dirty="0">
              <a:solidFill>
                <a:srgbClr val="C00000"/>
              </a:solidFill>
              <a:latin typeface="Arial Black" panose="020B0A04020102020204" pitchFamily="34" charset="0"/>
              <a:ea typeface="Calibri" panose="020F0502020204030204" pitchFamily="34" charset="0"/>
              <a:cs typeface="Times New Roman" panose="02020603050405020304" pitchFamily="18" charset="0"/>
            </a:endParaRPr>
          </a:p>
          <a:p>
            <a:endParaRPr lang="en-US" b="1" i="1" u="sng" dirty="0">
              <a:solidFill>
                <a:srgbClr val="C00000"/>
              </a:solidFill>
              <a:latin typeface="Arial Black" panose="020B0A04020102020204" pitchFamily="34" charset="0"/>
              <a:ea typeface="Calibri" panose="020F0502020204030204" pitchFamily="34" charset="0"/>
              <a:cs typeface="Times New Roman" panose="02020603050405020304" pitchFamily="18" charset="0"/>
            </a:endParaRPr>
          </a:p>
          <a:p>
            <a:endParaRPr lang="en-US" b="1" i="1" u="sng" dirty="0">
              <a:solidFill>
                <a:srgbClr val="C00000"/>
              </a:solidFill>
              <a:latin typeface="Arial Black" panose="020B0A04020102020204" pitchFamily="34" charset="0"/>
              <a:ea typeface="Calibri" panose="020F0502020204030204" pitchFamily="34" charset="0"/>
              <a:cs typeface="Times New Roman" panose="02020603050405020304" pitchFamily="18" charset="0"/>
            </a:endParaRPr>
          </a:p>
          <a:p>
            <a:endParaRPr lang="en-US" b="1" i="1" u="sng" dirty="0">
              <a:solidFill>
                <a:srgbClr val="C00000"/>
              </a:solidFill>
              <a:latin typeface="Arial Black" panose="020B0A04020102020204" pitchFamily="34" charset="0"/>
              <a:ea typeface="Calibri" panose="020F0502020204030204" pitchFamily="34" charset="0"/>
              <a:cs typeface="Times New Roman" panose="02020603050405020304" pitchFamily="18" charset="0"/>
            </a:endParaRPr>
          </a:p>
          <a:p>
            <a:endParaRPr lang="en-US" b="1" i="1" u="sng" dirty="0">
              <a:solidFill>
                <a:srgbClr val="C00000"/>
              </a:solidFill>
              <a:latin typeface="Arial Black" panose="020B0A04020102020204" pitchFamily="34" charset="0"/>
              <a:ea typeface="Calibri" panose="020F0502020204030204" pitchFamily="34" charset="0"/>
              <a:cs typeface="Times New Roman" panose="02020603050405020304" pitchFamily="18" charset="0"/>
            </a:endParaRPr>
          </a:p>
          <a:p>
            <a:endParaRPr lang="en-US" b="1" i="1" u="sng" dirty="0">
              <a:solidFill>
                <a:srgbClr val="C00000"/>
              </a:solidFill>
              <a:latin typeface="Arial Black" panose="020B0A04020102020204" pitchFamily="34" charset="0"/>
              <a:ea typeface="Calibri" panose="020F0502020204030204" pitchFamily="34" charset="0"/>
              <a:cs typeface="Times New Roman" panose="02020603050405020304" pitchFamily="18" charset="0"/>
            </a:endParaRPr>
          </a:p>
          <a:p>
            <a:endParaRPr lang="en-US" b="1" i="1" u="sng" dirty="0">
              <a:solidFill>
                <a:srgbClr val="C00000"/>
              </a:solidFill>
              <a:latin typeface="Arial Black" panose="020B0A04020102020204" pitchFamily="34" charset="0"/>
              <a:ea typeface="Calibri" panose="020F0502020204030204" pitchFamily="34" charset="0"/>
              <a:cs typeface="Times New Roman" panose="02020603050405020304" pitchFamily="18" charset="0"/>
            </a:endParaRPr>
          </a:p>
          <a:p>
            <a:r>
              <a:rPr lang="en-US" b="1" i="1" u="sng" dirty="0" err="1">
                <a:solidFill>
                  <a:srgbClr val="C00000"/>
                </a:solidFill>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Giriş</a:t>
            </a:r>
            <a:r>
              <a:rPr lang="en-US" b="1" i="1" u="sng" dirty="0">
                <a:solidFill>
                  <a:srgbClr val="C00000"/>
                </a:solidFill>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 </a:t>
            </a:r>
            <a:r>
              <a:rPr lang="en-US" b="1" i="1" u="sng" dirty="0" err="1">
                <a:solidFill>
                  <a:srgbClr val="C00000"/>
                </a:solidFill>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döneminde</a:t>
            </a:r>
            <a:r>
              <a:rPr lang="en-US" b="1" i="1" u="sng" dirty="0">
                <a:solidFill>
                  <a:srgbClr val="C00000"/>
                </a:solidFill>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PMF’i</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oldukça</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yüksek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bir</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ürün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yaptığımızın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bilincindeydik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ve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rakip</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ürünlerin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eksiklikleri</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bize</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daha</a:t>
            </a:r>
            <a:r>
              <a:rPr lang="en-US" dirty="0">
                <a:latin typeface="Arial Black" panose="020B0A04020102020204" pitchFamily="34" charset="0"/>
                <a:ea typeface="Calibri" panose="020F0502020204030204" pitchFamily="34" charset="0"/>
                <a:cs typeface="Times New Roman" panose="02020603050405020304" pitchFamily="18" charset="0"/>
              </a:rPr>
              <a:t> da </a:t>
            </a:r>
            <a:r>
              <a:rPr lang="en-US" dirty="0" err="1">
                <a:latin typeface="Arial Black" panose="020B0A04020102020204" pitchFamily="34" charset="0"/>
                <a:ea typeface="Calibri" panose="020F0502020204030204" pitchFamily="34" charset="0"/>
                <a:cs typeface="Times New Roman" panose="02020603050405020304" pitchFamily="18" charset="0"/>
              </a:rPr>
              <a:t>ilham</a:t>
            </a:r>
            <a:r>
              <a:rPr lang="en-US" dirty="0">
                <a:latin typeface="Arial Black" panose="020B0A04020102020204" pitchFamily="34" charset="0"/>
                <a:ea typeface="Calibri" panose="020F0502020204030204" pitchFamily="34" charset="0"/>
                <a:cs typeface="Times New Roman" panose="02020603050405020304" pitchFamily="18" charset="0"/>
              </a:rPr>
              <a:t> Verdi.</a:t>
            </a:r>
          </a:p>
          <a:p>
            <a:endParaRPr lang="en-US" dirty="0">
              <a:latin typeface="Arial Black" panose="020B0A04020102020204" pitchFamily="34" charset="0"/>
              <a:ea typeface="Calibri" panose="020F0502020204030204" pitchFamily="34" charset="0"/>
              <a:cs typeface="Times New Roman" panose="02020603050405020304" pitchFamily="18" charset="0"/>
            </a:endParaRPr>
          </a:p>
          <a:p>
            <a:endParaRPr lang="en-US" dirty="0">
              <a:latin typeface="Arial Black" panose="020B0A04020102020204" pitchFamily="34" charset="0"/>
              <a:ea typeface="Calibri" panose="020F0502020204030204" pitchFamily="34" charset="0"/>
              <a:cs typeface="Times New Roman" panose="02020603050405020304" pitchFamily="18" charset="0"/>
            </a:endParaRPr>
          </a:p>
          <a:p>
            <a:endParaRPr lang="en-US" dirty="0">
              <a:latin typeface="Arial Black" panose="020B0A04020102020204" pitchFamily="34" charset="0"/>
              <a:ea typeface="Calibri" panose="020F0502020204030204" pitchFamily="34" charset="0"/>
              <a:cs typeface="Times New Roman" panose="02020603050405020304" pitchFamily="18" charset="0"/>
            </a:endParaRPr>
          </a:p>
          <a:p>
            <a:endParaRPr lang="en-US" dirty="0">
              <a:solidFill>
                <a:srgbClr val="C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7818" y="1780033"/>
            <a:ext cx="4488873" cy="44888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3656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2409" y="1572607"/>
            <a:ext cx="6096000" cy="2461379"/>
          </a:xfrm>
          <a:prstGeom prst="rect">
            <a:avLst/>
          </a:prstGeom>
        </p:spPr>
        <p:txBody>
          <a:bodyPr>
            <a:spAutoFit/>
          </a:bodyPr>
          <a:lstStyle/>
          <a:p>
            <a:pPr>
              <a:lnSpc>
                <a:spcPct val="107000"/>
              </a:lnSpc>
              <a:spcAft>
                <a:spcPts val="800"/>
              </a:spcAft>
            </a:pPr>
            <a:r>
              <a:rPr lang="en-US" b="1" i="1" u="sng" dirty="0" err="1">
                <a:solidFill>
                  <a:srgbClr val="C00000"/>
                </a:solidFill>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Büyüme</a:t>
            </a:r>
            <a:r>
              <a:rPr lang="en-US" b="1" i="1" u="sng" dirty="0">
                <a:solidFill>
                  <a:srgbClr val="C00000"/>
                </a:solidFill>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 </a:t>
            </a:r>
            <a:r>
              <a:rPr lang="en-US" b="1" i="1" u="sng" dirty="0" err="1">
                <a:solidFill>
                  <a:srgbClr val="C00000"/>
                </a:solidFill>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döneminde</a:t>
            </a:r>
            <a:r>
              <a:rPr lang="en-US" b="1" i="1" u="sng" dirty="0">
                <a:solidFill>
                  <a:srgbClr val="C00000"/>
                </a:solidFill>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amacımız</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PMF’in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nasıl</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seyrettiğini</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tespit</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edebilmek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bunun</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için</a:t>
            </a:r>
            <a:r>
              <a:rPr lang="en-US" dirty="0">
                <a:latin typeface="Arial Black" panose="020B0A04020102020204" pitchFamily="34" charset="0"/>
                <a:ea typeface="Calibri" panose="020F0502020204030204" pitchFamily="34" charset="0"/>
                <a:cs typeface="Times New Roman" panose="02020603050405020304" pitchFamily="18" charset="0"/>
              </a:rPr>
              <a:t> 12 </a:t>
            </a:r>
            <a:r>
              <a:rPr lang="en-US" dirty="0" err="1">
                <a:latin typeface="Arial Black" panose="020B0A04020102020204" pitchFamily="34" charset="0"/>
                <a:ea typeface="Calibri" panose="020F0502020204030204" pitchFamily="34" charset="0"/>
                <a:cs typeface="Times New Roman" panose="02020603050405020304" pitchFamily="18" charset="0"/>
              </a:rPr>
              <a:t>kişilik</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örneklem</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çapına</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sahip</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bir</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grupla</a:t>
            </a:r>
            <a:r>
              <a:rPr lang="en-US" dirty="0">
                <a:latin typeface="Arial Black" panose="020B0A04020102020204" pitchFamily="34" charset="0"/>
                <a:ea typeface="Calibri" panose="020F0502020204030204" pitchFamily="34" charset="0"/>
                <a:cs typeface="Times New Roman" panose="02020603050405020304" pitchFamily="18" charset="0"/>
              </a:rPr>
              <a:t> Sean Ellis </a:t>
            </a:r>
            <a:r>
              <a:rPr lang="en-US" dirty="0" err="1">
                <a:latin typeface="Arial Black" panose="020B0A04020102020204" pitchFamily="34" charset="0"/>
                <a:ea typeface="Calibri" panose="020F0502020204030204" pitchFamily="34" charset="0"/>
                <a:cs typeface="Times New Roman" panose="02020603050405020304" pitchFamily="18" charset="0"/>
              </a:rPr>
              <a:t>Analizi</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ve</a:t>
            </a:r>
            <a:r>
              <a:rPr lang="en-US" dirty="0">
                <a:latin typeface="Arial Black" panose="020B0A04020102020204" pitchFamily="34" charset="0"/>
                <a:ea typeface="Calibri" panose="020F0502020204030204" pitchFamily="34" charset="0"/>
                <a:cs typeface="Times New Roman" panose="02020603050405020304" pitchFamily="18" charset="0"/>
              </a:rPr>
              <a:t> NPS </a:t>
            </a:r>
            <a:r>
              <a:rPr lang="en-US" dirty="0" err="1">
                <a:latin typeface="Arial Black" panose="020B0A04020102020204" pitchFamily="34" charset="0"/>
                <a:ea typeface="Calibri" panose="020F0502020204030204" pitchFamily="34" charset="0"/>
                <a:cs typeface="Times New Roman" panose="02020603050405020304" pitchFamily="18" charset="0"/>
              </a:rPr>
              <a:t>analizi</a:t>
            </a:r>
            <a:r>
              <a:rPr lang="en-US" dirty="0">
                <a:latin typeface="Arial Black" panose="020B0A04020102020204" pitchFamily="34" charset="0"/>
                <a:ea typeface="Calibri" panose="020F0502020204030204" pitchFamily="34" charset="0"/>
                <a:cs typeface="Times New Roman" panose="02020603050405020304" pitchFamily="18" charset="0"/>
              </a:rPr>
              <a:t> </a:t>
            </a:r>
            <a:r>
              <a:rPr lang="en-US" dirty="0" err="1">
                <a:latin typeface="Arial Black" panose="020B0A04020102020204" pitchFamily="34" charset="0"/>
                <a:ea typeface="Calibri" panose="020F0502020204030204" pitchFamily="34" charset="0"/>
                <a:cs typeface="Times New Roman" panose="02020603050405020304" pitchFamily="18" charset="0"/>
              </a:rPr>
              <a:t>yapılmıştır</a:t>
            </a:r>
            <a:r>
              <a:rPr lang="en-US" dirty="0">
                <a:latin typeface="Arial Black" panose="020B0A040201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Arial Black" panose="020B0A0402010202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672" y="824346"/>
            <a:ext cx="4613564" cy="333201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87491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842655" y="872836"/>
          <a:ext cx="8478981" cy="5583382"/>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826418" y="387927"/>
            <a:ext cx="1556563" cy="923330"/>
          </a:xfrm>
          <a:prstGeom prst="rect">
            <a:avLst/>
          </a:prstGeom>
        </p:spPr>
        <p:txBody>
          <a:bodyPr wrap="square">
            <a:spAutoFit/>
          </a:bodyPr>
          <a:lstStyle/>
          <a:p>
            <a:r>
              <a:rPr lang="en-US" dirty="0">
                <a:latin typeface="Arial Black" panose="020B0A04020102020204" pitchFamily="34" charset="0"/>
                <a:ea typeface="Calibri" panose="020F0502020204030204" pitchFamily="34" charset="0"/>
                <a:cs typeface="Times New Roman" panose="02020603050405020304" pitchFamily="18" charset="0"/>
              </a:rPr>
              <a:t>SEAN ELLIS METODU</a:t>
            </a:r>
            <a:endParaRPr lang="en-US" dirty="0"/>
          </a:p>
        </p:txBody>
      </p:sp>
    </p:spTree>
    <p:extLst>
      <p:ext uri="{BB962C8B-B14F-4D97-AF65-F5344CB8AC3E}">
        <p14:creationId xmlns:p14="http://schemas.microsoft.com/office/powerpoint/2010/main" val="227427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1080" y="611971"/>
            <a:ext cx="1836721" cy="369332"/>
          </a:xfrm>
          <a:prstGeom prst="rect">
            <a:avLst/>
          </a:prstGeom>
        </p:spPr>
        <p:txBody>
          <a:bodyPr wrap="none">
            <a:spAutoFit/>
          </a:bodyPr>
          <a:lstStyle/>
          <a:p>
            <a:r>
              <a:rPr lang="en-US" dirty="0">
                <a:latin typeface="Arial Black" panose="020B0A04020102020204" pitchFamily="34" charset="0"/>
                <a:ea typeface="Calibri" panose="020F0502020204030204" pitchFamily="34" charset="0"/>
                <a:cs typeface="Times New Roman" panose="02020603050405020304" pitchFamily="18" charset="0"/>
              </a:rPr>
              <a:t>NPS ANALİZİ</a:t>
            </a:r>
            <a:endParaRPr lang="en-US" dirty="0"/>
          </a:p>
        </p:txBody>
      </p:sp>
      <p:sp>
        <p:nvSpPr>
          <p:cNvPr id="3" name="Rectangle 2"/>
          <p:cNvSpPr>
            <a:spLocks noChangeArrowheads="1"/>
          </p:cNvSpPr>
          <p:nvPr/>
        </p:nvSpPr>
        <p:spPr bwMode="auto">
          <a:xfrm>
            <a:off x="2527801" y="2050239"/>
            <a:ext cx="77251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Katılımcılara</a:t>
            </a: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ürünümüzü</a:t>
            </a: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tanıdıklarına</a:t>
            </a: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tavsiye</a:t>
            </a: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edip</a:t>
            </a: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etmeyeceklerini</a:t>
            </a: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sorduk</a:t>
            </a: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025" name="Picture 1" descr="nps-hesaplam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840" y="2419571"/>
            <a:ext cx="5929355" cy="20467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2064327" y="4665297"/>
            <a:ext cx="8410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ea typeface="Calibri" panose="020F0502020204030204" pitchFamily="34" charset="0"/>
                <a:cs typeface="Arial" panose="020B0604020202020204" pitchFamily="34" charset="0"/>
              </a:rPr>
              <a:t>11 </a:t>
            </a:r>
            <a:r>
              <a:rPr lang="en-US" altLang="en-US" dirty="0" err="1">
                <a:latin typeface="Arial" panose="020B0604020202020204" pitchFamily="34" charset="0"/>
                <a:ea typeface="Calibri" panose="020F0502020204030204" pitchFamily="34" charset="0"/>
                <a:cs typeface="Arial" panose="020B0604020202020204" pitchFamily="34" charset="0"/>
              </a:rPr>
              <a:t>Kişi</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tanıdıklarına</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tavsiye</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edeceklerini</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söyledi</a:t>
            </a:r>
            <a:r>
              <a:rPr lang="en-US" altLang="en-US" dirty="0">
                <a:latin typeface="Arial" panose="020B0604020202020204" pitchFamily="34" charset="0"/>
                <a:ea typeface="Calibri" panose="020F0502020204030204" pitchFamily="34" charset="0"/>
                <a:cs typeface="Arial" panose="020B0604020202020204" pitchFamily="34" charset="0"/>
              </a:rPr>
              <a:t> 1 </a:t>
            </a:r>
            <a:r>
              <a:rPr lang="en-US" altLang="en-US" dirty="0" err="1">
                <a:latin typeface="Arial" panose="020B0604020202020204" pitchFamily="34" charset="0"/>
                <a:ea typeface="Calibri" panose="020F0502020204030204" pitchFamily="34" charset="0"/>
                <a:cs typeface="Arial" panose="020B0604020202020204" pitchFamily="34" charset="0"/>
              </a:rPr>
              <a:t>kişi</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ise</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nötr</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olduğunu</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belirtti</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57277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1450</Words>
  <Application>Microsoft Office PowerPoint</Application>
  <PresentationFormat>Geniş ekran</PresentationFormat>
  <Paragraphs>77</Paragraphs>
  <Slides>29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29</vt:i4>
      </vt:variant>
    </vt:vector>
  </HeadingPairs>
  <TitlesOfParts>
    <vt:vector size="34" baseType="lpstr">
      <vt:lpstr>Arial</vt:lpstr>
      <vt:lpstr>Arial Black</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Bizim yaptığımız "uygulama" nedir: «ARTTIR»</vt:lpstr>
      <vt:lpstr>3 büyük özellikle başlıyoruz;</vt:lpstr>
      <vt:lpstr>PowerPoint Sunusu</vt:lpstr>
      <vt:lpstr>«Şipşak» hizmeti de olacak ve belirli bir kontenjanı olacak; 100 adet ürün, 100 kişilik bir kontenjan, 10 dk lık bir zaman olacak. </vt:lpstr>
      <vt:lpstr>PowerPoint Sunusu</vt:lpstr>
      <vt:lpstr>PowerPoint Sunusu</vt:lpstr>
      <vt:lpstr>PowerPoint Sunusu</vt:lpstr>
      <vt:lpstr>Evet bu bir açık artırma uygulaması ama normal bir ihale uygulaması değil. Çünkü sadece ihale değil alınan ürünlerin gereken hizmetlerini (boya, bakım, onarım vb.) veren bir sistemimiz var. Özel bir güvenlik arayüzü kullanacağız, online haricinde antikacı, bilgisayar telefon uzmanı, sanayi ustası gibi ekibimiz olacak. Bu ekibe aldığımız insanlar bir sözleşme imzalayacak, onlar kesinlikle ihaleye katılamayacak. Ayrıca herhangi bir hata durumunda zarar bedeli olarak bir bedel belirlenecek ve mağdur tarafa ödemesini buradaki şahıs yapacak. O yüzden test ederken bayağı bir dikkatli olmak zorunda.  </vt:lpstr>
      <vt:lpstr> </vt:lpstr>
      <vt:lpstr>Öncelikle ilk olmazsa olmazımız, uygulamamızın ücretsiz olması. İnsanlar IOS, Android, Huawei vb. tüm cihazların marketlerinden uygulamayı indirip kullanabilecek şekilde tasarlandı. </vt:lpstr>
      <vt:lpstr>PowerPoint Sunusu</vt:lpstr>
      <vt:lpstr>PowerPoint Sunusu</vt:lpstr>
      <vt:lpstr>PowerPoint Sunusu</vt:lpstr>
      <vt:lpstr>Türkiye’ deki e-ihale uygulamasındaki detayları vereceğim. </vt:lpstr>
      <vt:lpstr>PowerPoint Sunusu</vt:lpstr>
      <vt:lpstr>Hem yurtiçi hem yurtdışı açık artırma hizmeti olacak, insanlar birbirlerine ürün gönderip alabilecek.  Ürün ve para bizde duracak, ürünün orjinalliğini doğrulattıktan sonra karşı tarafa parayı yollayacağız.  </vt:lpstr>
      <vt:lpstr>PowerPoint Sunusu</vt:lpstr>
      <vt:lpstr>18 yaş altı sisteme kayıt yapamayacak, TC ile giriş yapılacağından otomatik olarak sistem bunu anlayacak.  2 kere iptal işleminde bulunanlar ilk uyarıyı alıp eğer 3. kez de iptal işlemi yaparsa hesapları ve girdikleri IP banlanacak, ayrıca da bir daha kayıt olamayacak. (1 TC kimlik ile sadece 1 kişi 1 kere yaptırabilecek)  IBAN numaraları da aynı şekilde sadece 1 kişi tarafından 1 kere eklenebilecek ve herkes kendi şahsi hesabını bağlamak zorunda.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Ömer Bulut</dc:creator>
  <cp:lastModifiedBy>Ömer Bulut</cp:lastModifiedBy>
  <cp:revision>12</cp:revision>
  <dcterms:created xsi:type="dcterms:W3CDTF">2022-10-24T19:58:53Z</dcterms:created>
  <dcterms:modified xsi:type="dcterms:W3CDTF">2022-11-03T00:04:43Z</dcterms:modified>
</cp:coreProperties>
</file>