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4" autoAdjust="0"/>
  </p:normalViewPr>
  <p:slideViewPr>
    <p:cSldViewPr>
      <p:cViewPr varScale="1">
        <p:scale>
          <a:sx n="107" d="100"/>
          <a:sy n="107" d="100"/>
        </p:scale>
        <p:origin x="17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C7772-9E37-4FD5-AF18-9F5996DEF093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2B522-6368-4B5F-827F-818645881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06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/Divid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Group 39"/>
          <p:cNvGrpSpPr>
            <a:grpSpLocks/>
          </p:cNvGrpSpPr>
          <p:nvPr userDrawn="1"/>
        </p:nvGrpSpPr>
        <p:grpSpPr bwMode="white">
          <a:xfrm>
            <a:off x="-578012" y="0"/>
            <a:ext cx="503400" cy="6865938"/>
            <a:chOff x="-578175" y="0"/>
            <a:chExt cx="503840" cy="6865432"/>
          </a:xfrm>
        </p:grpSpPr>
        <p:sp>
          <p:nvSpPr>
            <p:cNvPr id="4" name="Rectangle 3"/>
            <p:cNvSpPr/>
            <p:nvPr userDrawn="1"/>
          </p:nvSpPr>
          <p:spPr bwMode="white">
            <a:xfrm>
              <a:off x="-565302" y="0"/>
              <a:ext cx="490967" cy="6865432"/>
            </a:xfrm>
            <a:prstGeom prst="rect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grpSp>
          <p:nvGrpSpPr>
            <p:cNvPr id="5" name="Group 41"/>
            <p:cNvGrpSpPr>
              <a:grpSpLocks/>
            </p:cNvGrpSpPr>
            <p:nvPr userDrawn="1"/>
          </p:nvGrpSpPr>
          <p:grpSpPr bwMode="white">
            <a:xfrm>
              <a:off x="-307801" y="1143000"/>
              <a:ext cx="233465" cy="4572000"/>
              <a:chOff x="-361009" y="1143000"/>
              <a:chExt cx="286674" cy="4572000"/>
            </a:xfrm>
          </p:grpSpPr>
          <p:cxnSp>
            <p:nvCxnSpPr>
              <p:cNvPr id="20" name="Straight Connector 19"/>
              <p:cNvCxnSpPr/>
              <p:nvPr userDrawn="1"/>
            </p:nvCxnSpPr>
            <p:spPr bwMode="white">
              <a:xfrm flipH="1">
                <a:off x="-361132" y="5714579"/>
                <a:ext cx="28679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 userDrawn="1"/>
            </p:nvCxnSpPr>
            <p:spPr bwMode="white">
              <a:xfrm flipH="1">
                <a:off x="-361132" y="4571663"/>
                <a:ext cx="28679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 bwMode="white">
              <a:xfrm flipH="1">
                <a:off x="-361132" y="2285832"/>
                <a:ext cx="28679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 userDrawn="1"/>
            </p:nvCxnSpPr>
            <p:spPr bwMode="white">
              <a:xfrm flipH="1">
                <a:off x="-361132" y="1142916"/>
                <a:ext cx="28679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28"/>
            <p:cNvGrpSpPr>
              <a:grpSpLocks/>
            </p:cNvGrpSpPr>
            <p:nvPr userDrawn="1"/>
          </p:nvGrpSpPr>
          <p:grpSpPr bwMode="white">
            <a:xfrm>
              <a:off x="-307801" y="0"/>
              <a:ext cx="233466" cy="6865432"/>
              <a:chOff x="-564989" y="0"/>
              <a:chExt cx="490654" cy="6865432"/>
            </a:xfrm>
          </p:grpSpPr>
          <p:cxnSp>
            <p:nvCxnSpPr>
              <p:cNvPr id="14" name="Straight Connector 13"/>
              <p:cNvCxnSpPr/>
              <p:nvPr userDrawn="1"/>
            </p:nvCxnSpPr>
            <p:spPr bwMode="white">
              <a:xfrm flipH="1">
                <a:off x="-361508" y="0"/>
                <a:ext cx="287173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 bwMode="white">
              <a:xfrm flipH="1">
                <a:off x="-565199" y="0"/>
                <a:ext cx="49086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 bwMode="white">
              <a:xfrm flipH="1">
                <a:off x="-565199" y="1715962"/>
                <a:ext cx="49086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 bwMode="white">
              <a:xfrm flipH="1">
                <a:off x="-565199" y="3433510"/>
                <a:ext cx="49086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 userDrawn="1"/>
            </p:nvCxnSpPr>
            <p:spPr bwMode="white">
              <a:xfrm flipH="1">
                <a:off x="-565199" y="5149470"/>
                <a:ext cx="49086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 userDrawn="1"/>
            </p:nvCxnSpPr>
            <p:spPr bwMode="white">
              <a:xfrm flipH="1">
                <a:off x="-565199" y="6865432"/>
                <a:ext cx="49086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43"/>
            <p:cNvSpPr txBox="1">
              <a:spLocks noChangeArrowheads="1"/>
            </p:cNvSpPr>
            <p:nvPr userDrawn="1"/>
          </p:nvSpPr>
          <p:spPr bwMode="white">
            <a:xfrm>
              <a:off x="-578175" y="1028624"/>
              <a:ext cx="329225" cy="2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altLang="en-US" sz="800">
                  <a:solidFill>
                    <a:srgbClr val="A6A6A6"/>
                  </a:solidFill>
                  <a:cs typeface="Arial" charset="0"/>
                </a:rPr>
                <a:t>1/6</a:t>
              </a:r>
            </a:p>
          </p:txBody>
        </p:sp>
        <p:sp>
          <p:nvSpPr>
            <p:cNvPr id="8" name="TextBox 44"/>
            <p:cNvSpPr txBox="1">
              <a:spLocks noChangeArrowheads="1"/>
            </p:cNvSpPr>
            <p:nvPr userDrawn="1"/>
          </p:nvSpPr>
          <p:spPr bwMode="white">
            <a:xfrm>
              <a:off x="-578175" y="2182652"/>
              <a:ext cx="329225" cy="2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altLang="en-US" sz="800">
                  <a:solidFill>
                    <a:srgbClr val="A6A6A6"/>
                  </a:solidFill>
                  <a:cs typeface="Arial" charset="0"/>
                </a:rPr>
                <a:t>2/6</a:t>
              </a:r>
            </a:p>
          </p:txBody>
        </p:sp>
        <p:sp>
          <p:nvSpPr>
            <p:cNvPr id="9" name="TextBox 45"/>
            <p:cNvSpPr txBox="1">
              <a:spLocks noChangeArrowheads="1"/>
            </p:cNvSpPr>
            <p:nvPr userDrawn="1"/>
          </p:nvSpPr>
          <p:spPr bwMode="white">
            <a:xfrm>
              <a:off x="-578175" y="4463721"/>
              <a:ext cx="329225" cy="2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altLang="en-US" sz="800">
                  <a:solidFill>
                    <a:srgbClr val="A6A6A6"/>
                  </a:solidFill>
                  <a:cs typeface="Arial" charset="0"/>
                </a:rPr>
                <a:t>4/6</a:t>
              </a:r>
            </a:p>
          </p:txBody>
        </p:sp>
        <p:sp>
          <p:nvSpPr>
            <p:cNvPr id="10" name="TextBox 46"/>
            <p:cNvSpPr txBox="1">
              <a:spLocks noChangeArrowheads="1"/>
            </p:cNvSpPr>
            <p:nvPr userDrawn="1"/>
          </p:nvSpPr>
          <p:spPr bwMode="white">
            <a:xfrm>
              <a:off x="-578175" y="5601875"/>
              <a:ext cx="329225" cy="2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altLang="en-US" sz="800">
                  <a:solidFill>
                    <a:srgbClr val="A6A6A6"/>
                  </a:solidFill>
                  <a:cs typeface="Arial" charset="0"/>
                </a:rPr>
                <a:t>5/6</a:t>
              </a:r>
            </a:p>
          </p:txBody>
        </p:sp>
        <p:sp>
          <p:nvSpPr>
            <p:cNvPr id="11" name="TextBox 47"/>
            <p:cNvSpPr txBox="1">
              <a:spLocks noChangeArrowheads="1"/>
            </p:cNvSpPr>
            <p:nvPr userDrawn="1"/>
          </p:nvSpPr>
          <p:spPr bwMode="white">
            <a:xfrm>
              <a:off x="-578175" y="1611194"/>
              <a:ext cx="329225" cy="2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altLang="en-US" sz="800">
                  <a:solidFill>
                    <a:srgbClr val="A6A6A6"/>
                  </a:solidFill>
                  <a:cs typeface="Arial" charset="0"/>
                </a:rPr>
                <a:t>1/4</a:t>
              </a:r>
            </a:p>
          </p:txBody>
        </p:sp>
        <p:sp>
          <p:nvSpPr>
            <p:cNvPr id="12" name="TextBox 48"/>
            <p:cNvSpPr txBox="1">
              <a:spLocks noChangeArrowheads="1"/>
            </p:cNvSpPr>
            <p:nvPr userDrawn="1"/>
          </p:nvSpPr>
          <p:spPr bwMode="white">
            <a:xfrm>
              <a:off x="-578175" y="5049466"/>
              <a:ext cx="329225" cy="2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altLang="en-US" sz="800">
                  <a:solidFill>
                    <a:srgbClr val="A6A6A6"/>
                  </a:solidFill>
                  <a:cs typeface="Arial" charset="0"/>
                </a:rPr>
                <a:t>3/4</a:t>
              </a:r>
            </a:p>
          </p:txBody>
        </p:sp>
        <p:sp>
          <p:nvSpPr>
            <p:cNvPr id="13" name="TextBox 49"/>
            <p:cNvSpPr txBox="1">
              <a:spLocks noChangeArrowheads="1"/>
            </p:cNvSpPr>
            <p:nvPr userDrawn="1"/>
          </p:nvSpPr>
          <p:spPr bwMode="white">
            <a:xfrm>
              <a:off x="-578175" y="3338267"/>
              <a:ext cx="329225" cy="2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altLang="en-US" sz="800">
                  <a:solidFill>
                    <a:srgbClr val="A6A6A6"/>
                  </a:solidFill>
                  <a:cs typeface="Arial" charset="0"/>
                </a:rPr>
                <a:t>1/2</a:t>
              </a:r>
            </a:p>
          </p:txBody>
        </p:sp>
      </p:grpSp>
      <p:grpSp>
        <p:nvGrpSpPr>
          <p:cNvPr id="24" name="Group 23"/>
          <p:cNvGrpSpPr/>
          <p:nvPr userDrawn="1"/>
        </p:nvGrpSpPr>
        <p:grpSpPr bwMode="white">
          <a:xfrm>
            <a:off x="3" y="-325436"/>
            <a:ext cx="9144000" cy="233362"/>
            <a:chOff x="3" y="-325436"/>
            <a:chExt cx="9144000" cy="233362"/>
          </a:xfrm>
        </p:grpSpPr>
        <p:sp>
          <p:nvSpPr>
            <p:cNvPr id="25" name="Rectangle 24"/>
            <p:cNvSpPr/>
            <p:nvPr userDrawn="1"/>
          </p:nvSpPr>
          <p:spPr bwMode="white">
            <a:xfrm rot="5400000">
              <a:off x="4455322" y="-4780754"/>
              <a:ext cx="233361" cy="9144000"/>
            </a:xfrm>
            <a:prstGeom prst="rect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26" name="Straight Connector 25"/>
            <p:cNvCxnSpPr/>
            <p:nvPr userDrawn="1"/>
          </p:nvCxnSpPr>
          <p:spPr bwMode="white">
            <a:xfrm rot="16200000" flipH="1">
              <a:off x="351632" y="-208755"/>
              <a:ext cx="2333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white">
            <a:xfrm rot="16200000" flipH="1">
              <a:off x="8559007" y="-208755"/>
              <a:ext cx="2333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white">
            <a:xfrm rot="16200000" flipH="1">
              <a:off x="4279900" y="-208755"/>
              <a:ext cx="2333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white">
            <a:xfrm rot="16200000" flipH="1">
              <a:off x="4637089" y="-208755"/>
              <a:ext cx="2333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itle 3"/>
          <p:cNvSpPr>
            <a:spLocks noGrp="1"/>
          </p:cNvSpPr>
          <p:nvPr>
            <p:ph type="title"/>
          </p:nvPr>
        </p:nvSpPr>
        <p:spPr>
          <a:xfrm>
            <a:off x="468000" y="2243870"/>
            <a:ext cx="5400144" cy="1864227"/>
          </a:xfrm>
        </p:spPr>
        <p:txBody>
          <a:bodyPr anchor="b" anchorCtr="0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GB" dirty="0"/>
          </a:p>
        </p:txBody>
      </p:sp>
      <p:sp>
        <p:nvSpPr>
          <p:cNvPr id="47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468000" y="1060748"/>
            <a:ext cx="4474755" cy="1063625"/>
          </a:xfrm>
        </p:spPr>
        <p:txBody>
          <a:bodyPr anchor="b" anchorCtr="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357188" indent="0">
              <a:buNone/>
              <a:defRPr>
                <a:solidFill>
                  <a:schemeClr val="bg1"/>
                </a:solidFill>
              </a:defRPr>
            </a:lvl2pPr>
            <a:lvl3pPr marL="623887" indent="0">
              <a:buNone/>
              <a:defRPr>
                <a:solidFill>
                  <a:schemeClr val="bg1"/>
                </a:solidFill>
              </a:defRPr>
            </a:lvl3pPr>
            <a:lvl4pPr marL="898525" indent="0">
              <a:buNone/>
              <a:defRPr>
                <a:solidFill>
                  <a:schemeClr val="bg1"/>
                </a:solidFill>
              </a:defRPr>
            </a:lvl4pPr>
            <a:lvl5pPr marL="116363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8" name="Textplatzhalter 34"/>
          <p:cNvSpPr>
            <a:spLocks noGrp="1"/>
          </p:cNvSpPr>
          <p:nvPr>
            <p:ph type="body" sz="quarter" idx="12"/>
          </p:nvPr>
        </p:nvSpPr>
        <p:spPr>
          <a:xfrm>
            <a:off x="468000" y="4195280"/>
            <a:ext cx="4848538" cy="91440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357188" indent="0">
              <a:buNone/>
              <a:defRPr>
                <a:solidFill>
                  <a:schemeClr val="bg1"/>
                </a:solidFill>
              </a:defRPr>
            </a:lvl2pPr>
            <a:lvl3pPr marL="623887" indent="0">
              <a:buNone/>
              <a:defRPr>
                <a:solidFill>
                  <a:schemeClr val="bg1"/>
                </a:solidFill>
              </a:defRPr>
            </a:lvl3pPr>
            <a:lvl4pPr marL="898525" indent="0">
              <a:buNone/>
              <a:defRPr>
                <a:solidFill>
                  <a:schemeClr val="bg1"/>
                </a:solidFill>
              </a:defRPr>
            </a:lvl4pPr>
            <a:lvl5pPr marL="116363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pic>
        <p:nvPicPr>
          <p:cNvPr id="33" name="Grafik 3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274" y="5547708"/>
            <a:ext cx="2491103" cy="10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1101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780F-DC32-4B4D-BCD4-4E21B1B1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6886"/>
            <a:ext cx="5759824" cy="186422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TA</a:t>
            </a:r>
            <a:r>
              <a:rPr lang="zh-CN" altLang="en-US" dirty="0"/>
              <a:t>信息管理系统（</a:t>
            </a:r>
            <a:r>
              <a:rPr lang="en-US" altLang="zh-CN" dirty="0"/>
              <a:t>beta</a:t>
            </a:r>
            <a:r>
              <a:rPr lang="zh-CN" altLang="en-US" dirty="0"/>
              <a:t>版）介绍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2019.8.20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574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738D95E-65DA-43D0-9E70-551DF777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/>
              <a:t>三</a:t>
            </a:r>
            <a:r>
              <a:rPr lang="en-US" altLang="zh-CN" dirty="0"/>
              <a:t>.</a:t>
            </a:r>
            <a:r>
              <a:rPr lang="zh-CN" altLang="en-US" dirty="0"/>
              <a:t>外协件信息管理模块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BF2B3B-F852-490B-B2C6-5DBE061E1929}"/>
              </a:ext>
            </a:extLst>
          </p:cNvPr>
          <p:cNvSpPr txBox="1"/>
          <p:nvPr/>
        </p:nvSpPr>
        <p:spPr>
          <a:xfrm>
            <a:off x="4114800" y="2743200"/>
            <a:ext cx="324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待开发</a:t>
            </a:r>
            <a:r>
              <a:rPr lang="en-US" altLang="zh-CN" sz="2400" b="1" dirty="0"/>
              <a:t>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5479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6CC59-5544-4273-BCAD-CF0E1629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一、简介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87244A-0A82-414B-BD82-CDB0752685DD}"/>
              </a:ext>
            </a:extLst>
          </p:cNvPr>
          <p:cNvSpPr txBox="1"/>
          <p:nvPr/>
        </p:nvSpPr>
        <p:spPr>
          <a:xfrm>
            <a:off x="4598894" y="1524000"/>
            <a:ext cx="42367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使用</a:t>
            </a:r>
            <a:endParaRPr lang="en-US" altLang="zh-CN" sz="2000" dirty="0"/>
          </a:p>
          <a:p>
            <a:r>
              <a:rPr lang="zh-CN" altLang="en-US" sz="2000" dirty="0"/>
              <a:t>工具本身包含两个文件，一个名为</a:t>
            </a:r>
            <a:r>
              <a:rPr lang="en-US" altLang="zh-CN" sz="2000" dirty="0" err="1"/>
              <a:t>TA_beta</a:t>
            </a:r>
            <a:r>
              <a:rPr lang="zh-CN" altLang="en-US" sz="2000" dirty="0"/>
              <a:t>的可执行程序和一个名为</a:t>
            </a:r>
            <a:r>
              <a:rPr lang="en-US" altLang="zh-CN" sz="2000" dirty="0"/>
              <a:t>resource</a:t>
            </a:r>
            <a:r>
              <a:rPr lang="zh-CN" altLang="en-US" sz="2000" dirty="0"/>
              <a:t>的文件夹，使用时应</a:t>
            </a:r>
            <a:r>
              <a:rPr lang="zh-CN" altLang="en-US" sz="2000" b="1" dirty="0"/>
              <a:t>将两个文件至于同一文件夹内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B214BC-3619-408B-B840-BFB20B0CC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3800"/>
            <a:ext cx="2476500" cy="14001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8C7161-4740-4712-B35D-7EE8859F6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828800"/>
            <a:ext cx="1257300" cy="7239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ABEA6A8-BE3B-4439-B683-4F86DEFF0D28}"/>
              </a:ext>
            </a:extLst>
          </p:cNvPr>
          <p:cNvSpPr txBox="1"/>
          <p:nvPr/>
        </p:nvSpPr>
        <p:spPr>
          <a:xfrm>
            <a:off x="4598893" y="3687901"/>
            <a:ext cx="42367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2.Resource</a:t>
            </a:r>
            <a:r>
              <a:rPr lang="zh-CN" altLang="en-US" sz="2000" dirty="0"/>
              <a:t>文件夹</a:t>
            </a:r>
            <a:endParaRPr lang="en-US" altLang="zh-CN" sz="2000" dirty="0"/>
          </a:p>
          <a:p>
            <a:r>
              <a:rPr lang="en-US" altLang="zh-CN" sz="2000" dirty="0"/>
              <a:t>1.Appendix</a:t>
            </a:r>
            <a:r>
              <a:rPr lang="zh-CN" altLang="en-US" sz="2000" dirty="0"/>
              <a:t>文件夹：用于储存导入的供应商相关附件</a:t>
            </a:r>
            <a:endParaRPr lang="en-US" altLang="zh-CN" sz="2000" dirty="0"/>
          </a:p>
          <a:p>
            <a:r>
              <a:rPr lang="en-US" altLang="zh-CN" sz="2000" dirty="0"/>
              <a:t>2.db_backup</a:t>
            </a:r>
            <a:r>
              <a:rPr lang="zh-CN" altLang="en-US" sz="2000" dirty="0"/>
              <a:t>文件夹：用于储存备份的数据库文件</a:t>
            </a:r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各种</a:t>
            </a:r>
            <a:r>
              <a:rPr lang="en-US" altLang="zh-CN" sz="2000" dirty="0" err="1"/>
              <a:t>execel</a:t>
            </a:r>
            <a:r>
              <a:rPr lang="zh-CN" altLang="en-US" sz="2000" dirty="0"/>
              <a:t>模板：进行批量导入时，应当在模板文件内进行信息整理，整理后单击相应按钮进行批量录入；批量导出时数据格式参照导出模板</a:t>
            </a:r>
            <a:endParaRPr lang="en-US" altLang="zh-CN" sz="2000" dirty="0"/>
          </a:p>
          <a:p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7539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主要界面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293973-8382-4361-B08C-905F94ECB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17638"/>
            <a:ext cx="3960590" cy="50900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DE4FEBC-0FB4-4EB1-92C9-DF2032D5E010}"/>
              </a:ext>
            </a:extLst>
          </p:cNvPr>
          <p:cNvSpPr txBox="1"/>
          <p:nvPr/>
        </p:nvSpPr>
        <p:spPr>
          <a:xfrm>
            <a:off x="4450071" y="1524000"/>
            <a:ext cx="423672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共包含三大模块，供应商信息管理、外协件信息管理以及界面管理。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/>
              <a:t>供应商信息管理模块</a:t>
            </a:r>
            <a:r>
              <a:rPr lang="zh-CN" altLang="en-US" sz="2000" dirty="0"/>
              <a:t>包含信息录入及查询两个界面，实现供应商信息的录入、查询功能。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/>
              <a:t>外协件信息管理模块</a:t>
            </a:r>
            <a:r>
              <a:rPr lang="zh-CN" altLang="en-US" sz="2000" dirty="0"/>
              <a:t>包含信息录入、信息查询、技术评估、供应商质量评估共四个界面，实现外协件信息的录入、查询功能。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/>
              <a:t>界面管理模块</a:t>
            </a:r>
            <a:r>
              <a:rPr lang="zh-CN" altLang="en-US" sz="2000" dirty="0"/>
              <a:t>包含一个界面，用于界面中下拉框选项的更新。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2209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供应商信息管理模块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0D0988-DA53-4EEC-AC30-9D72102BC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" y="1143000"/>
            <a:ext cx="5404981" cy="5029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9112259-0A4B-4834-9972-CEC9A2252394}"/>
              </a:ext>
            </a:extLst>
          </p:cNvPr>
          <p:cNvSpPr txBox="1"/>
          <p:nvPr/>
        </p:nvSpPr>
        <p:spPr>
          <a:xfrm>
            <a:off x="5791200" y="2986846"/>
            <a:ext cx="281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可录入的信息详见界面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84973CF-B1BA-43D4-907C-8C763852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4768140"/>
            <a:ext cx="1908928" cy="169034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07F9605-6E5A-401E-838F-46CA37158217}"/>
              </a:ext>
            </a:extLst>
          </p:cNvPr>
          <p:cNvSpPr txBox="1"/>
          <p:nvPr/>
        </p:nvSpPr>
        <p:spPr>
          <a:xfrm>
            <a:off x="5791200" y="3743294"/>
            <a:ext cx="2819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下拉框复选框可选择多个工艺能力，每个供应商最多可录入</a:t>
            </a:r>
            <a:r>
              <a:rPr lang="en-US" altLang="zh-CN" b="1" dirty="0">
                <a:solidFill>
                  <a:srgbClr val="00B050"/>
                </a:solidFill>
              </a:rPr>
              <a:t>15</a:t>
            </a:r>
            <a:r>
              <a:rPr lang="zh-CN" altLang="en-US" dirty="0"/>
              <a:t>个工艺能力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29DC18D-AD8B-46B1-ADAB-6D0979C1071F}"/>
              </a:ext>
            </a:extLst>
          </p:cNvPr>
          <p:cNvCxnSpPr>
            <a:cxnSpLocks/>
          </p:cNvCxnSpPr>
          <p:nvPr/>
        </p:nvCxnSpPr>
        <p:spPr>
          <a:xfrm flipV="1">
            <a:off x="1828800" y="3217679"/>
            <a:ext cx="381000" cy="211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DCDD0C4-99F3-41FA-950F-FC8FE65D8434}"/>
              </a:ext>
            </a:extLst>
          </p:cNvPr>
          <p:cNvSpPr txBox="1"/>
          <p:nvPr/>
        </p:nvSpPr>
        <p:spPr>
          <a:xfrm>
            <a:off x="1411018" y="2756014"/>
            <a:ext cx="281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用于添加附件，自动保存在</a:t>
            </a:r>
            <a:r>
              <a:rPr lang="en-US" altLang="zh-CN" sz="1200" dirty="0">
                <a:solidFill>
                  <a:schemeClr val="bg1"/>
                </a:solidFill>
              </a:rPr>
              <a:t>resource</a:t>
            </a:r>
            <a:r>
              <a:rPr lang="zh-CN" altLang="en-US" sz="1200" dirty="0">
                <a:solidFill>
                  <a:schemeClr val="bg1"/>
                </a:solidFill>
              </a:rPr>
              <a:t>文件夹内的</a:t>
            </a:r>
            <a:r>
              <a:rPr lang="en-US" altLang="zh-CN" sz="1200" dirty="0">
                <a:solidFill>
                  <a:schemeClr val="bg1"/>
                </a:solidFill>
              </a:rPr>
              <a:t>appendix</a:t>
            </a:r>
            <a:r>
              <a:rPr lang="zh-CN" altLang="en-US" sz="1200" dirty="0">
                <a:solidFill>
                  <a:schemeClr val="bg1"/>
                </a:solidFill>
              </a:rPr>
              <a:t>内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0D15400-DC3B-4432-B51D-9C33CF3543CC}"/>
              </a:ext>
            </a:extLst>
          </p:cNvPr>
          <p:cNvSpPr txBox="1"/>
          <p:nvPr/>
        </p:nvSpPr>
        <p:spPr>
          <a:xfrm>
            <a:off x="304800" y="4297362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按钮功能介绍：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1.</a:t>
            </a:r>
            <a:r>
              <a:rPr lang="zh-CN" altLang="en-US" sz="1200" dirty="0">
                <a:solidFill>
                  <a:schemeClr val="bg1"/>
                </a:solidFill>
              </a:rPr>
              <a:t>导入数据库：在界面输入完数据，或通过批量添加选择</a:t>
            </a:r>
            <a:r>
              <a:rPr lang="en-US" altLang="zh-CN" sz="1200" dirty="0">
                <a:solidFill>
                  <a:schemeClr val="bg1"/>
                </a:solidFill>
              </a:rPr>
              <a:t>excel</a:t>
            </a:r>
            <a:r>
              <a:rPr lang="zh-CN" altLang="en-US" sz="1200" dirty="0">
                <a:solidFill>
                  <a:schemeClr val="bg1"/>
                </a:solidFill>
              </a:rPr>
              <a:t>后，需先</a:t>
            </a:r>
            <a:r>
              <a:rPr lang="zh-CN" altLang="en-US" sz="1200" b="1" dirty="0">
                <a:solidFill>
                  <a:srgbClr val="00B050"/>
                </a:solidFill>
              </a:rPr>
              <a:t>单击“添加”按钮显示数据</a:t>
            </a:r>
            <a:r>
              <a:rPr lang="zh-CN" altLang="en-US" sz="1200" dirty="0">
                <a:solidFill>
                  <a:schemeClr val="bg1"/>
                </a:solidFill>
              </a:rPr>
              <a:t>，确认无误后单击导入数据库进行录入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2.</a:t>
            </a:r>
            <a:r>
              <a:rPr lang="zh-CN" altLang="en-US" sz="1200" dirty="0">
                <a:solidFill>
                  <a:schemeClr val="bg1"/>
                </a:solidFill>
              </a:rPr>
              <a:t>添加：用于将界面的数据或批量导入的数据进行显示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3.</a:t>
            </a:r>
            <a:r>
              <a:rPr lang="zh-CN" altLang="en-US" sz="1200" dirty="0">
                <a:solidFill>
                  <a:schemeClr val="bg1"/>
                </a:solidFill>
              </a:rPr>
              <a:t>批量添加：</a:t>
            </a:r>
            <a:r>
              <a:rPr lang="zh-CN" altLang="en-US" sz="1200" b="1" dirty="0">
                <a:solidFill>
                  <a:srgbClr val="00B050"/>
                </a:solidFill>
              </a:rPr>
              <a:t>选择</a:t>
            </a:r>
            <a:r>
              <a:rPr lang="en-US" altLang="zh-CN" sz="1200" b="1" dirty="0">
                <a:solidFill>
                  <a:srgbClr val="00B050"/>
                </a:solidFill>
              </a:rPr>
              <a:t>appendix</a:t>
            </a:r>
            <a:r>
              <a:rPr lang="zh-CN" altLang="en-US" sz="1200" b="1" dirty="0">
                <a:solidFill>
                  <a:srgbClr val="00B050"/>
                </a:solidFill>
              </a:rPr>
              <a:t>内的相应</a:t>
            </a:r>
            <a:r>
              <a:rPr lang="en-US" altLang="zh-CN" sz="1200" b="1" dirty="0">
                <a:solidFill>
                  <a:srgbClr val="00B050"/>
                </a:solidFill>
              </a:rPr>
              <a:t>excel</a:t>
            </a:r>
            <a:r>
              <a:rPr lang="zh-CN" altLang="en-US" sz="1200" b="1" dirty="0">
                <a:solidFill>
                  <a:srgbClr val="00B050"/>
                </a:solidFill>
              </a:rPr>
              <a:t>模板</a:t>
            </a:r>
            <a:r>
              <a:rPr lang="zh-CN" altLang="en-US" sz="1200" dirty="0">
                <a:solidFill>
                  <a:schemeClr val="bg1"/>
                </a:solidFill>
              </a:rPr>
              <a:t>进行批量导入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4.</a:t>
            </a:r>
            <a:r>
              <a:rPr lang="zh-CN" altLang="en-US" sz="1200" dirty="0">
                <a:solidFill>
                  <a:schemeClr val="bg1"/>
                </a:solidFill>
              </a:rPr>
              <a:t>清除：清空介面内所有信息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5.</a:t>
            </a:r>
            <a:r>
              <a:rPr lang="zh-CN" altLang="en-US" sz="1200" dirty="0">
                <a:solidFill>
                  <a:schemeClr val="bg1"/>
                </a:solidFill>
              </a:rPr>
              <a:t>备份：备份数据库文件到</a:t>
            </a:r>
            <a:r>
              <a:rPr lang="en-US" altLang="zh-CN" sz="1200" dirty="0" err="1">
                <a:solidFill>
                  <a:schemeClr val="bg1"/>
                </a:solidFill>
              </a:rPr>
              <a:t>db_backup</a:t>
            </a:r>
            <a:r>
              <a:rPr lang="zh-CN" altLang="en-US" sz="1200" dirty="0">
                <a:solidFill>
                  <a:schemeClr val="bg1"/>
                </a:solidFill>
              </a:rPr>
              <a:t>文件夹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26DAC2C-6787-462F-ADB1-9AA2719C0D5F}"/>
              </a:ext>
            </a:extLst>
          </p:cNvPr>
          <p:cNvSpPr txBox="1"/>
          <p:nvPr/>
        </p:nvSpPr>
        <p:spPr>
          <a:xfrm>
            <a:off x="5637324" y="1676400"/>
            <a:ext cx="3202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供应商信息录入界面</a:t>
            </a:r>
          </a:p>
        </p:txBody>
      </p:sp>
    </p:spTree>
    <p:extLst>
      <p:ext uri="{BB962C8B-B14F-4D97-AF65-F5344CB8AC3E}">
        <p14:creationId xmlns:p14="http://schemas.microsoft.com/office/powerpoint/2010/main" val="84446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014FDEA-D9AB-4B8F-BC1D-C90A61619AFB}"/>
              </a:ext>
            </a:extLst>
          </p:cNvPr>
          <p:cNvSpPr txBox="1">
            <a:spLocks/>
          </p:cNvSpPr>
          <p:nvPr/>
        </p:nvSpPr>
        <p:spPr>
          <a:xfrm>
            <a:off x="6096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供应商信息管理模块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68398DB-5EB0-433A-A0F1-F224E1354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8839200" cy="3332946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25A5C6D6-42E2-4607-890A-FED9E357E979}"/>
              </a:ext>
            </a:extLst>
          </p:cNvPr>
          <p:cNvSpPr txBox="1"/>
          <p:nvPr/>
        </p:nvSpPr>
        <p:spPr>
          <a:xfrm>
            <a:off x="156882" y="4953000"/>
            <a:ext cx="3202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供应商信息查询界面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1F40E54-CCAC-4E9B-A0DD-1630A3A21A46}"/>
              </a:ext>
            </a:extLst>
          </p:cNvPr>
          <p:cNvSpPr txBox="1"/>
          <p:nvPr/>
        </p:nvSpPr>
        <p:spPr>
          <a:xfrm>
            <a:off x="4267200" y="51054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选择下拉框选项进行查询，目前只显示前</a:t>
            </a:r>
            <a:r>
              <a:rPr lang="en-US" altLang="zh-CN" b="1" dirty="0">
                <a:solidFill>
                  <a:srgbClr val="00B050"/>
                </a:solidFill>
              </a:rPr>
              <a:t>5</a:t>
            </a:r>
            <a:r>
              <a:rPr lang="zh-CN" altLang="en-US" dirty="0"/>
              <a:t>个工艺能力</a:t>
            </a:r>
            <a:endParaRPr lang="en-US" altLang="zh-CN" dirty="0"/>
          </a:p>
          <a:p>
            <a:r>
              <a:rPr lang="zh-CN" altLang="en-US" dirty="0"/>
              <a:t>清除按钮：用于清空界面及选项内容</a:t>
            </a:r>
          </a:p>
        </p:txBody>
      </p:sp>
    </p:spTree>
    <p:extLst>
      <p:ext uri="{BB962C8B-B14F-4D97-AF65-F5344CB8AC3E}">
        <p14:creationId xmlns:p14="http://schemas.microsoft.com/office/powerpoint/2010/main" val="135101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/>
              <a:t>三</a:t>
            </a:r>
            <a:r>
              <a:rPr lang="en-US" altLang="zh-CN" dirty="0"/>
              <a:t>.</a:t>
            </a:r>
            <a:r>
              <a:rPr lang="zh-CN" altLang="en-US" dirty="0"/>
              <a:t>外协件信息管理模块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62DC8D-158F-47A6-BCF6-87D915BE0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43000"/>
            <a:ext cx="6248400" cy="389740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BD8A326-3780-4223-A5DA-69F97785AB71}"/>
              </a:ext>
            </a:extLst>
          </p:cNvPr>
          <p:cNvSpPr txBox="1"/>
          <p:nvPr/>
        </p:nvSpPr>
        <p:spPr>
          <a:xfrm>
            <a:off x="6248400" y="1417638"/>
            <a:ext cx="3202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外协件信息录入界面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BC19970-C561-4A5B-8248-32B12163DF73}"/>
              </a:ext>
            </a:extLst>
          </p:cNvPr>
          <p:cNvSpPr txBox="1"/>
          <p:nvPr/>
        </p:nvSpPr>
        <p:spPr>
          <a:xfrm>
            <a:off x="6477738" y="2057400"/>
            <a:ext cx="281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可录入的信息详见界面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1322DF-AF58-4E53-B89E-A372F554259C}"/>
              </a:ext>
            </a:extLst>
          </p:cNvPr>
          <p:cNvSpPr txBox="1"/>
          <p:nvPr/>
        </p:nvSpPr>
        <p:spPr>
          <a:xfrm>
            <a:off x="6351494" y="2682593"/>
            <a:ext cx="2819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导入外协件前期技术管理工作表后，评估产品才会有选项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D0CE8C-78F0-46E9-A657-A58759E2DDEF}"/>
              </a:ext>
            </a:extLst>
          </p:cNvPr>
          <p:cNvSpPr txBox="1"/>
          <p:nvPr/>
        </p:nvSpPr>
        <p:spPr>
          <a:xfrm>
            <a:off x="228600" y="5105400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导入数据库：将当前界面信息导入数据库</a:t>
            </a:r>
            <a:endParaRPr lang="en-US" altLang="zh-CN" dirty="0"/>
          </a:p>
          <a:p>
            <a:r>
              <a:rPr lang="zh-CN" altLang="en-US" dirty="0"/>
              <a:t>导出</a:t>
            </a:r>
            <a:r>
              <a:rPr lang="en-US" altLang="zh-CN" dirty="0"/>
              <a:t>excel</a:t>
            </a:r>
            <a:r>
              <a:rPr lang="zh-CN" altLang="en-US" dirty="0"/>
              <a:t>：将界面信息导出至</a:t>
            </a:r>
            <a:r>
              <a:rPr lang="en-US" altLang="zh-CN" dirty="0"/>
              <a:t>excel</a:t>
            </a:r>
          </a:p>
          <a:p>
            <a:r>
              <a:rPr lang="zh-CN" altLang="en-US" dirty="0"/>
              <a:t>清空：清空界面内容</a:t>
            </a:r>
            <a:endParaRPr lang="en-US" altLang="zh-CN" dirty="0"/>
          </a:p>
          <a:p>
            <a:r>
              <a:rPr lang="zh-CN" altLang="en-US" dirty="0"/>
              <a:t>备份：备份数据库至</a:t>
            </a:r>
            <a:r>
              <a:rPr lang="en-US" altLang="zh-CN" dirty="0" err="1"/>
              <a:t>db_backup</a:t>
            </a:r>
            <a:r>
              <a:rPr lang="zh-CN" altLang="en-US" dirty="0"/>
              <a:t>文件夹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383A363-18CD-4A60-9F8B-A2BB346D4ED5}"/>
              </a:ext>
            </a:extLst>
          </p:cNvPr>
          <p:cNvSpPr txBox="1"/>
          <p:nvPr/>
        </p:nvSpPr>
        <p:spPr>
          <a:xfrm>
            <a:off x="6324230" y="3834819"/>
            <a:ext cx="28197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技术评估：跳转到技术评估界面</a:t>
            </a:r>
            <a:endParaRPr lang="en-US" altLang="zh-CN" dirty="0"/>
          </a:p>
          <a:p>
            <a:r>
              <a:rPr lang="zh-CN" altLang="en-US" dirty="0"/>
              <a:t>供应商开发质量评估：跳转到供应商开发质量评估界面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6F49212-8604-406A-A32D-F3575F0D8ACC}"/>
              </a:ext>
            </a:extLst>
          </p:cNvPr>
          <p:cNvSpPr txBox="1"/>
          <p:nvPr/>
        </p:nvSpPr>
        <p:spPr>
          <a:xfrm>
            <a:off x="5067852" y="5393439"/>
            <a:ext cx="3847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外协件信息录入、技术评估、供应商开发质量评估三个界面 有输入内容时。需要单击对应界面的导入数据库按钮进行导入</a:t>
            </a:r>
          </a:p>
        </p:txBody>
      </p:sp>
    </p:spTree>
    <p:extLst>
      <p:ext uri="{BB962C8B-B14F-4D97-AF65-F5344CB8AC3E}">
        <p14:creationId xmlns:p14="http://schemas.microsoft.com/office/powerpoint/2010/main" val="335441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D14F6F4-2DD3-44E3-96A5-A0318E6A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/>
              <a:t>三</a:t>
            </a:r>
            <a:r>
              <a:rPr lang="en-US" altLang="zh-CN" dirty="0"/>
              <a:t>.</a:t>
            </a:r>
            <a:r>
              <a:rPr lang="zh-CN" altLang="en-US" dirty="0"/>
              <a:t>外协件信息管理模块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D109E7-A479-4819-AAA3-4545EB27A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6081808" cy="46482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39C8CA2-5330-47B0-BA4C-CABB4B4D3469}"/>
              </a:ext>
            </a:extLst>
          </p:cNvPr>
          <p:cNvSpPr txBox="1"/>
          <p:nvPr/>
        </p:nvSpPr>
        <p:spPr>
          <a:xfrm>
            <a:off x="6234953" y="1186805"/>
            <a:ext cx="3202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技术评估界面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A9177DE-4FED-4E06-9AC1-E7E3B7312A1B}"/>
              </a:ext>
            </a:extLst>
          </p:cNvPr>
          <p:cNvSpPr txBox="1"/>
          <p:nvPr/>
        </p:nvSpPr>
        <p:spPr>
          <a:xfrm>
            <a:off x="6019800" y="1828800"/>
            <a:ext cx="281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可录入的信息详见界面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F7F53B54-1E33-429C-8309-1AB8A5AFF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2061" y="1648470"/>
            <a:ext cx="876300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D0ABCBF-BEE3-4CC0-B7AA-4E53118B77DA}"/>
              </a:ext>
            </a:extLst>
          </p:cNvPr>
          <p:cNvSpPr txBox="1"/>
          <p:nvPr/>
        </p:nvSpPr>
        <p:spPr>
          <a:xfrm>
            <a:off x="6095255" y="2219424"/>
            <a:ext cx="2819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选择布点供应商编号后会自动同步外协件信息录入界面相关信息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A9608FF-8712-4144-8E67-ED8440F62CE9}"/>
              </a:ext>
            </a:extLst>
          </p:cNvPr>
          <p:cNvCxnSpPr>
            <a:cxnSpLocks/>
          </p:cNvCxnSpPr>
          <p:nvPr/>
        </p:nvCxnSpPr>
        <p:spPr>
          <a:xfrm>
            <a:off x="5562600" y="2013466"/>
            <a:ext cx="532655" cy="50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693025A-F400-444B-918C-D23796DA015E}"/>
              </a:ext>
            </a:extLst>
          </p:cNvPr>
          <p:cNvSpPr txBox="1"/>
          <p:nvPr/>
        </p:nvSpPr>
        <p:spPr>
          <a:xfrm>
            <a:off x="6095255" y="3276600"/>
            <a:ext cx="30487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导入数据库：将当前界面信息导入数据库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导出</a:t>
            </a:r>
            <a:r>
              <a:rPr lang="en-US" altLang="zh-CN" dirty="0"/>
              <a:t>excel</a:t>
            </a:r>
            <a:r>
              <a:rPr lang="zh-CN" altLang="en-US" dirty="0"/>
              <a:t>：将界面信息导出至</a:t>
            </a:r>
            <a:r>
              <a:rPr lang="en-US" altLang="zh-CN" dirty="0"/>
              <a:t>excel</a:t>
            </a:r>
          </a:p>
          <a:p>
            <a:endParaRPr lang="en-US" altLang="zh-CN" dirty="0"/>
          </a:p>
          <a:p>
            <a:r>
              <a:rPr lang="zh-CN" altLang="en-US" dirty="0"/>
              <a:t>清空：清空界面内容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返回：返回外协件信息录入界面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计算：计算总分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10EBFA2-3C0D-4DB6-A9B5-28135180AA68}"/>
              </a:ext>
            </a:extLst>
          </p:cNvPr>
          <p:cNvSpPr txBox="1"/>
          <p:nvPr/>
        </p:nvSpPr>
        <p:spPr>
          <a:xfrm>
            <a:off x="353736" y="6013231"/>
            <a:ext cx="5639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此界面信息录入时，第一步必须选择不点供应商编号，录入完毕后必须单击导入数据库按钮进行录入</a:t>
            </a:r>
          </a:p>
        </p:txBody>
      </p:sp>
    </p:spTree>
    <p:extLst>
      <p:ext uri="{BB962C8B-B14F-4D97-AF65-F5344CB8AC3E}">
        <p14:creationId xmlns:p14="http://schemas.microsoft.com/office/powerpoint/2010/main" val="341977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4186A12-4AAE-49D5-9CDF-8A215FEAD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/>
              <a:t>三</a:t>
            </a:r>
            <a:r>
              <a:rPr lang="en-US" altLang="zh-CN" dirty="0"/>
              <a:t>.</a:t>
            </a:r>
            <a:r>
              <a:rPr lang="zh-CN" altLang="en-US" dirty="0"/>
              <a:t>外协件信息管理模块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C1F4A2-6BD7-4300-AFA4-849474CC6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" y="1143000"/>
            <a:ext cx="5700392" cy="4343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331DC65-E076-455D-8F31-82576C0D0A24}"/>
              </a:ext>
            </a:extLst>
          </p:cNvPr>
          <p:cNvSpPr txBox="1"/>
          <p:nvPr/>
        </p:nvSpPr>
        <p:spPr>
          <a:xfrm>
            <a:off x="6019800" y="3310218"/>
            <a:ext cx="30487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导入数据库：将当前界面信息导入数据库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导出</a:t>
            </a:r>
            <a:r>
              <a:rPr lang="en-US" altLang="zh-CN" dirty="0"/>
              <a:t>excel</a:t>
            </a:r>
            <a:r>
              <a:rPr lang="zh-CN" altLang="en-US" dirty="0"/>
              <a:t>：将界面信息导出至</a:t>
            </a:r>
            <a:r>
              <a:rPr lang="en-US" altLang="zh-CN" dirty="0"/>
              <a:t>excel</a:t>
            </a:r>
          </a:p>
          <a:p>
            <a:endParaRPr lang="en-US" altLang="zh-CN" dirty="0"/>
          </a:p>
          <a:p>
            <a:r>
              <a:rPr lang="zh-CN" altLang="en-US" dirty="0"/>
              <a:t>清空：清空界面内容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返回：返回外协件信息录入界面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计算：计算总分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079653-0F0F-464E-97DE-586CC6AF78AF}"/>
              </a:ext>
            </a:extLst>
          </p:cNvPr>
          <p:cNvSpPr txBox="1"/>
          <p:nvPr/>
        </p:nvSpPr>
        <p:spPr>
          <a:xfrm>
            <a:off x="5745216" y="1368332"/>
            <a:ext cx="324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供应商质量评估界面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4C5647C-5C07-4430-AD0F-DC04ECF27EE3}"/>
              </a:ext>
            </a:extLst>
          </p:cNvPr>
          <p:cNvSpPr txBox="1"/>
          <p:nvPr/>
        </p:nvSpPr>
        <p:spPr>
          <a:xfrm>
            <a:off x="5958523" y="1965314"/>
            <a:ext cx="281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可录入的信息详见界面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C4AA741-31D8-4EE0-AAC8-4F458C5D5457}"/>
              </a:ext>
            </a:extLst>
          </p:cNvPr>
          <p:cNvSpPr txBox="1"/>
          <p:nvPr/>
        </p:nvSpPr>
        <p:spPr>
          <a:xfrm>
            <a:off x="353736" y="6013231"/>
            <a:ext cx="5639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此界面信息录入完毕后，必须单击导入数据库按钮进行录入</a:t>
            </a:r>
          </a:p>
        </p:txBody>
      </p:sp>
    </p:spTree>
    <p:extLst>
      <p:ext uri="{BB962C8B-B14F-4D97-AF65-F5344CB8AC3E}">
        <p14:creationId xmlns:p14="http://schemas.microsoft.com/office/powerpoint/2010/main" val="2553468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2190C649-B2DA-4556-8439-8F90DEFD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/>
              <a:t>三</a:t>
            </a:r>
            <a:r>
              <a:rPr lang="en-US" altLang="zh-CN" dirty="0"/>
              <a:t>.</a:t>
            </a:r>
            <a:r>
              <a:rPr lang="zh-CN" altLang="en-US" dirty="0"/>
              <a:t>外协件信息管理模块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163F8DE-EB8D-4353-89DA-56D9EBB30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" y="1143000"/>
            <a:ext cx="5713912" cy="44196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76B4CBB-F098-40A9-A809-C9D546CC4DA4}"/>
              </a:ext>
            </a:extLst>
          </p:cNvPr>
          <p:cNvSpPr txBox="1"/>
          <p:nvPr/>
        </p:nvSpPr>
        <p:spPr>
          <a:xfrm>
            <a:off x="5745216" y="1368332"/>
            <a:ext cx="324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外协件信息查询界面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BD77B66-EDBB-4E9F-9842-B6E2480A015D}"/>
              </a:ext>
            </a:extLst>
          </p:cNvPr>
          <p:cNvSpPr txBox="1"/>
          <p:nvPr/>
        </p:nvSpPr>
        <p:spPr>
          <a:xfrm>
            <a:off x="5663781" y="4788078"/>
            <a:ext cx="3443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选择下拉框选项，单击查询按钮进行查询。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导出：导出查询内容的详细信息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清除按钮：用于清空界面及选项内容</a:t>
            </a: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7591C0A0-7C08-4632-B7C9-644CA50FB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183666"/>
            <a:ext cx="2590800" cy="49273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64EB035-D2C1-41A7-AAA2-6711BA69FF51}"/>
              </a:ext>
            </a:extLst>
          </p:cNvPr>
          <p:cNvCxnSpPr>
            <a:cxnSpLocks/>
          </p:cNvCxnSpPr>
          <p:nvPr/>
        </p:nvCxnSpPr>
        <p:spPr>
          <a:xfrm>
            <a:off x="4953000" y="1676400"/>
            <a:ext cx="990600" cy="70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8418FB5A-382D-4304-BC61-CC07B2C2F30E}"/>
              </a:ext>
            </a:extLst>
          </p:cNvPr>
          <p:cNvSpPr txBox="1"/>
          <p:nvPr/>
        </p:nvSpPr>
        <p:spPr>
          <a:xfrm>
            <a:off x="5745216" y="2642757"/>
            <a:ext cx="3443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进行下拉框选项的内容的自动补全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E60E054-9AA2-46CB-8578-24482BA03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217" y="3228132"/>
            <a:ext cx="3246384" cy="62127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CCB0372-2B5D-432A-9527-AC615FB08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525" y="3961555"/>
            <a:ext cx="3267075" cy="714375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4968D45-4DDE-4E66-854F-0D35A2A52A6E}"/>
              </a:ext>
            </a:extLst>
          </p:cNvPr>
          <p:cNvSpPr txBox="1"/>
          <p:nvPr/>
        </p:nvSpPr>
        <p:spPr>
          <a:xfrm>
            <a:off x="914400" y="5969297"/>
            <a:ext cx="324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编辑功能待开发</a:t>
            </a:r>
            <a:r>
              <a:rPr lang="en-US" altLang="zh-CN" sz="2400" b="1" dirty="0"/>
              <a:t>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1172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762</Words>
  <Application>Microsoft Office PowerPoint</Application>
  <PresentationFormat>全屏显示(4:3)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宋体</vt:lpstr>
      <vt:lpstr>Arial</vt:lpstr>
      <vt:lpstr>Calibri</vt:lpstr>
      <vt:lpstr>Office Theme</vt:lpstr>
      <vt:lpstr>TA信息管理系统（beta版）介绍  2019.8.20</vt:lpstr>
      <vt:lpstr>一、简介</vt:lpstr>
      <vt:lpstr>一.主要界面</vt:lpstr>
      <vt:lpstr>二.供应商信息管理模块</vt:lpstr>
      <vt:lpstr>PowerPoint 演示文稿</vt:lpstr>
      <vt:lpstr>三.外协件信息管理模块</vt:lpstr>
      <vt:lpstr>三.外协件信息管理模块</vt:lpstr>
      <vt:lpstr>三.外协件信息管理模块</vt:lpstr>
      <vt:lpstr>三.外协件信息管理模块</vt:lpstr>
      <vt:lpstr>三.外协件信息管理模块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宏使用  2019.5.10</dc:title>
  <dc:creator>Li,Jun (Him,Shanghai,CN)</dc:creator>
  <cp:lastModifiedBy>Bian,Kairui (Neko,Shanghai,CN)</cp:lastModifiedBy>
  <cp:revision>27</cp:revision>
  <dcterms:created xsi:type="dcterms:W3CDTF">2006-08-16T00:00:00Z</dcterms:created>
  <dcterms:modified xsi:type="dcterms:W3CDTF">2019-08-20T08:16:08Z</dcterms:modified>
</cp:coreProperties>
</file>