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97" r:id="rId5"/>
    <p:sldId id="298" r:id="rId6"/>
    <p:sldId id="299" r:id="rId7"/>
    <p:sldId id="300" r:id="rId8"/>
    <p:sldId id="301" r:id="rId9"/>
    <p:sldId id="302" r:id="rId10"/>
    <p:sldId id="259" r:id="rId11"/>
    <p:sldId id="260" r:id="rId12"/>
    <p:sldId id="261" r:id="rId13"/>
    <p:sldId id="262" r:id="rId14"/>
    <p:sldId id="263" r:id="rId15"/>
    <p:sldId id="264" r:id="rId16"/>
    <p:sldId id="265" r:id="rId17"/>
    <p:sldId id="266" r:id="rId18"/>
    <p:sldId id="303" r:id="rId19"/>
    <p:sldId id="304" r:id="rId20"/>
    <p:sldId id="305" r:id="rId21"/>
    <p:sldId id="306" r:id="rId22"/>
    <p:sldId id="307" r:id="rId23"/>
    <p:sldId id="308" r:id="rId24"/>
    <p:sldId id="309" r:id="rId25"/>
    <p:sldId id="310" r:id="rId26"/>
    <p:sldId id="312" r:id="rId27"/>
    <p:sldId id="267" r:id="rId28"/>
    <p:sldId id="268" r:id="rId29"/>
    <p:sldId id="313" r:id="rId30"/>
    <p:sldId id="269" r:id="rId31"/>
    <p:sldId id="314" r:id="rId32"/>
    <p:sldId id="270" r:id="rId33"/>
    <p:sldId id="271" r:id="rId34"/>
    <p:sldId id="272" r:id="rId35"/>
    <p:sldId id="273" r:id="rId36"/>
    <p:sldId id="274" r:id="rId37"/>
    <p:sldId id="275" r:id="rId38"/>
    <p:sldId id="276" r:id="rId39"/>
    <p:sldId id="277" r:id="rId40"/>
    <p:sldId id="315" r:id="rId41"/>
    <p:sldId id="316" r:id="rId42"/>
    <p:sldId id="278" r:id="rId43"/>
    <p:sldId id="317" r:id="rId44"/>
    <p:sldId id="318" r:id="rId45"/>
    <p:sldId id="319" r:id="rId46"/>
    <p:sldId id="320" r:id="rId47"/>
    <p:sldId id="321" r:id="rId48"/>
    <p:sldId id="279" r:id="rId49"/>
    <p:sldId id="280" r:id="rId50"/>
    <p:sldId id="281" r:id="rId51"/>
    <p:sldId id="282" r:id="rId52"/>
    <p:sldId id="283" r:id="rId53"/>
    <p:sldId id="284" r:id="rId54"/>
    <p:sldId id="285" r:id="rId55"/>
    <p:sldId id="286" r:id="rId56"/>
    <p:sldId id="287" r:id="rId57"/>
    <p:sldId id="288" r:id="rId58"/>
    <p:sldId id="289" r:id="rId59"/>
    <p:sldId id="290" r:id="rId60"/>
    <p:sldId id="291" r:id="rId61"/>
    <p:sldId id="292" r:id="rId62"/>
    <p:sldId id="293" r:id="rId63"/>
    <p:sldId id="294" r:id="rId64"/>
    <p:sldId id="295" r:id="rId65"/>
    <p:sldId id="296" r:id="rId66"/>
    <p:sldId id="311" r:id="rId6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4" d="100"/>
          <a:sy n="94" d="100"/>
        </p:scale>
        <p:origin x="-1254" y="-84"/>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D8BD707-D9CF-40AE-B4C6-C98DA3205C09}" type="datetimeFigureOut">
              <a:rPr lang="en-US" smtClean="0"/>
              <a:pPr/>
              <a:t>23-Nov-21</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23-Nov-21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23-Nov-21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23-Nov-21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23-Nov-21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23-Nov-21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23-Nov-21</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1D8BD707-D9CF-40AE-B4C6-C98DA3205C09}" type="datetimeFigureOut">
              <a:rPr lang="en-US" smtClean="0"/>
              <a:pPr/>
              <a:t>23-Nov-21</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D8BD707-D9CF-40AE-B4C6-C98DA3205C09}" type="datetimeFigureOut">
              <a:rPr lang="en-US" smtClean="0"/>
              <a:pPr/>
              <a:t>23-Nov-21</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1D8BD707-D9CF-40AE-B4C6-C98DA3205C09}" type="datetimeFigureOut">
              <a:rPr lang="en-US" smtClean="0"/>
              <a:pPr/>
              <a:t>23-Nov-21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D8BD707-D9CF-40AE-B4C6-C98DA3205C09}" type="datetimeFigureOut">
              <a:rPr lang="en-US" smtClean="0"/>
              <a:pPr/>
              <a:t>23-Nov-21</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D8BD707-D9CF-40AE-B4C6-C98DA3205C09}" type="datetimeFigureOut">
              <a:rPr lang="en-US" smtClean="0"/>
              <a:pPr/>
              <a:t>23-Nov-21</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US" smtClean="0"/>
              <a:pPr/>
              <a:t>‹#›</a:t>
            </a:fld>
            <a:endParaRPr lang="en-US"/>
          </a:p>
        </p:txBody>
      </p:sp>
      <p:pic>
        <p:nvPicPr>
          <p:cNvPr id="2050" name="Picture 2"/>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8021637" y="-15240"/>
            <a:ext cx="1122363" cy="871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hyperlink" Target="https://en.wikipedia.org/wiki/Object-relational_database" TargetMode="Externa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DBMS</a:t>
            </a:r>
            <a:endParaRPr lang="en-US" dirty="0"/>
          </a:p>
        </p:txBody>
      </p:sp>
      <p:sp>
        <p:nvSpPr>
          <p:cNvPr id="3" name="Subtitle 2"/>
          <p:cNvSpPr>
            <a:spLocks noGrp="1"/>
          </p:cNvSpPr>
          <p:nvPr>
            <p:ph type="subTitle" idx="1"/>
          </p:nvPr>
        </p:nvSpPr>
        <p:spPr/>
        <p:txBody>
          <a:bodyPr/>
          <a:lstStyle/>
          <a:p>
            <a:pPr algn="ctr"/>
            <a:r>
              <a:rPr lang="en-US" dirty="0" smtClean="0"/>
              <a:t>Database Management Systems</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96237" y="0"/>
            <a:ext cx="1122363" cy="871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270801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A modern DBMS has the following characteristics </a:t>
            </a:r>
            <a:r>
              <a:rPr lang="en-US" dirty="0" smtClean="0"/>
              <a:t>−</a:t>
            </a:r>
          </a:p>
          <a:p>
            <a:pPr marL="109728" indent="0">
              <a:buNone/>
            </a:pPr>
            <a:endParaRPr lang="en-US" dirty="0"/>
          </a:p>
          <a:p>
            <a:r>
              <a:rPr lang="en-US" b="1" dirty="0"/>
              <a:t>Real-world entity</a:t>
            </a:r>
            <a:r>
              <a:rPr lang="en-US" dirty="0"/>
              <a:t> − A modern DBMS is more realistic and uses real-world entities to design its architecture. It uses the behavior and attributes too. For example, a school database may use students as an entity and their age as an attribute.</a:t>
            </a:r>
          </a:p>
          <a:p>
            <a:endParaRPr lang="en-US" dirty="0"/>
          </a:p>
        </p:txBody>
      </p:sp>
      <p:sp>
        <p:nvSpPr>
          <p:cNvPr id="3" name="Title 2"/>
          <p:cNvSpPr>
            <a:spLocks noGrp="1"/>
          </p:cNvSpPr>
          <p:nvPr>
            <p:ph type="title"/>
          </p:nvPr>
        </p:nvSpPr>
        <p:spPr/>
        <p:txBody>
          <a:bodyPr>
            <a:normAutofit fontScale="90000"/>
          </a:bodyPr>
          <a:lstStyle/>
          <a:p>
            <a:pPr algn="ctr"/>
            <a:r>
              <a:rPr lang="en-US" dirty="0" smtClean="0"/>
              <a:t>     Characteristics of DBMS</a:t>
            </a:r>
            <a:r>
              <a:rPr lang="en-US" dirty="0"/>
              <a:t/>
            </a:r>
            <a:br>
              <a:rPr lang="en-US" dirty="0"/>
            </a:br>
            <a:endParaRPr lang="en-US" dirty="0"/>
          </a:p>
        </p:txBody>
      </p:sp>
    </p:spTree>
    <p:extLst>
      <p:ext uri="{BB962C8B-B14F-4D97-AF65-F5344CB8AC3E}">
        <p14:creationId xmlns:p14="http://schemas.microsoft.com/office/powerpoint/2010/main" val="23324414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t>Relation-based tables</a:t>
            </a:r>
            <a:r>
              <a:rPr lang="en-US" dirty="0"/>
              <a:t> − DBMS allows entities and relations among them to form tables. A user can understand the architecture of a database just by looking at the table names</a:t>
            </a:r>
          </a:p>
        </p:txBody>
      </p:sp>
      <p:sp>
        <p:nvSpPr>
          <p:cNvPr id="3" name="Title 2"/>
          <p:cNvSpPr>
            <a:spLocks noGrp="1"/>
          </p:cNvSpPr>
          <p:nvPr>
            <p:ph type="title"/>
          </p:nvPr>
        </p:nvSpPr>
        <p:spPr/>
        <p:txBody>
          <a:bodyPr/>
          <a:lstStyle/>
          <a:p>
            <a:r>
              <a:rPr lang="en-US" dirty="0" smtClean="0"/>
              <a:t>      Characteristics </a:t>
            </a:r>
            <a:r>
              <a:rPr lang="en-US" dirty="0"/>
              <a:t>of DBMS</a:t>
            </a:r>
          </a:p>
        </p:txBody>
      </p:sp>
    </p:spTree>
    <p:extLst>
      <p:ext uri="{BB962C8B-B14F-4D97-AF65-F5344CB8AC3E}">
        <p14:creationId xmlns:p14="http://schemas.microsoft.com/office/powerpoint/2010/main" val="8985492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t>Isolation of data and application</a:t>
            </a:r>
            <a:r>
              <a:rPr lang="en-US" dirty="0"/>
              <a:t> − A database system is entirely different than its data. A database is an active entity, whereas data is said to be passive, on which the database works and organizes. DBMS also stores metadata, which is data about data, to ease its own process.</a:t>
            </a:r>
          </a:p>
        </p:txBody>
      </p:sp>
      <p:sp>
        <p:nvSpPr>
          <p:cNvPr id="3" name="Title 2"/>
          <p:cNvSpPr>
            <a:spLocks noGrp="1"/>
          </p:cNvSpPr>
          <p:nvPr>
            <p:ph type="title"/>
          </p:nvPr>
        </p:nvSpPr>
        <p:spPr/>
        <p:txBody>
          <a:bodyPr/>
          <a:lstStyle/>
          <a:p>
            <a:r>
              <a:rPr lang="en-US" dirty="0"/>
              <a:t> </a:t>
            </a:r>
            <a:r>
              <a:rPr lang="en-US" dirty="0" smtClean="0"/>
              <a:t>    Characteristics </a:t>
            </a:r>
            <a:r>
              <a:rPr lang="en-US" dirty="0"/>
              <a:t>of DBMS</a:t>
            </a:r>
          </a:p>
        </p:txBody>
      </p:sp>
    </p:spTree>
    <p:extLst>
      <p:ext uri="{BB962C8B-B14F-4D97-AF65-F5344CB8AC3E}">
        <p14:creationId xmlns:p14="http://schemas.microsoft.com/office/powerpoint/2010/main" val="259530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t>Less redundancy</a:t>
            </a:r>
            <a:r>
              <a:rPr lang="en-US" dirty="0"/>
              <a:t> − DBMS follows the rules of normalization, which splits a relation when any of its attributes is having redundancy in values. Normalization is a mathematically rich and scientific process that reduces data redundancy.</a:t>
            </a:r>
          </a:p>
          <a:p>
            <a:endParaRPr lang="en-US" dirty="0"/>
          </a:p>
        </p:txBody>
      </p:sp>
      <p:sp>
        <p:nvSpPr>
          <p:cNvPr id="3" name="Title 2"/>
          <p:cNvSpPr>
            <a:spLocks noGrp="1"/>
          </p:cNvSpPr>
          <p:nvPr>
            <p:ph type="title"/>
          </p:nvPr>
        </p:nvSpPr>
        <p:spPr/>
        <p:txBody>
          <a:bodyPr/>
          <a:lstStyle/>
          <a:p>
            <a:r>
              <a:rPr lang="en-US" dirty="0" smtClean="0"/>
              <a:t>     Characteristics </a:t>
            </a:r>
            <a:r>
              <a:rPr lang="en-US" dirty="0"/>
              <a:t>of DBMS</a:t>
            </a:r>
          </a:p>
        </p:txBody>
      </p:sp>
    </p:spTree>
    <p:extLst>
      <p:ext uri="{BB962C8B-B14F-4D97-AF65-F5344CB8AC3E}">
        <p14:creationId xmlns:p14="http://schemas.microsoft.com/office/powerpoint/2010/main" val="29371959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t>Consistency</a:t>
            </a:r>
            <a:r>
              <a:rPr lang="en-US" dirty="0"/>
              <a:t> − Consistency is a state where every relation in a database remains consistent. There exist methods and techniques, which can detect attempt of leaving database in inconsistent state. A DBMS can provide greater consistency as compared to earlier forms of data storing applications like file-processing systems.</a:t>
            </a:r>
          </a:p>
        </p:txBody>
      </p:sp>
      <p:sp>
        <p:nvSpPr>
          <p:cNvPr id="3" name="Title 2"/>
          <p:cNvSpPr>
            <a:spLocks noGrp="1"/>
          </p:cNvSpPr>
          <p:nvPr>
            <p:ph type="title"/>
          </p:nvPr>
        </p:nvSpPr>
        <p:spPr/>
        <p:txBody>
          <a:bodyPr/>
          <a:lstStyle/>
          <a:p>
            <a:r>
              <a:rPr lang="en-US" dirty="0" smtClean="0"/>
              <a:t>    Characteristics </a:t>
            </a:r>
            <a:r>
              <a:rPr lang="en-US" dirty="0"/>
              <a:t>of DBMS</a:t>
            </a:r>
          </a:p>
        </p:txBody>
      </p:sp>
    </p:spTree>
    <p:extLst>
      <p:ext uri="{BB962C8B-B14F-4D97-AF65-F5344CB8AC3E}">
        <p14:creationId xmlns:p14="http://schemas.microsoft.com/office/powerpoint/2010/main" val="5987659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t>ACID Properties</a:t>
            </a:r>
            <a:r>
              <a:rPr lang="en-US" dirty="0"/>
              <a:t> − DBMS follows the concepts of </a:t>
            </a:r>
            <a:r>
              <a:rPr lang="en-US" b="1" dirty="0"/>
              <a:t>A</a:t>
            </a:r>
            <a:r>
              <a:rPr lang="en-US" dirty="0"/>
              <a:t>tomicity, </a:t>
            </a:r>
            <a:r>
              <a:rPr lang="en-US" b="1" dirty="0"/>
              <a:t>C</a:t>
            </a:r>
            <a:r>
              <a:rPr lang="en-US" dirty="0"/>
              <a:t>onsistency, </a:t>
            </a:r>
            <a:r>
              <a:rPr lang="en-US" b="1" dirty="0"/>
              <a:t>I</a:t>
            </a:r>
            <a:r>
              <a:rPr lang="en-US" dirty="0"/>
              <a:t>solation, and </a:t>
            </a:r>
            <a:r>
              <a:rPr lang="en-US" b="1" dirty="0"/>
              <a:t>D</a:t>
            </a:r>
            <a:r>
              <a:rPr lang="en-US" dirty="0"/>
              <a:t>urability (normally shortened as ACID). These concepts are applied on transactions, which manipulate data in a database. ACID properties help the database stay healthy in multi-transactional environments and in case of failure.</a:t>
            </a:r>
          </a:p>
        </p:txBody>
      </p:sp>
      <p:sp>
        <p:nvSpPr>
          <p:cNvPr id="3" name="Title 2"/>
          <p:cNvSpPr>
            <a:spLocks noGrp="1"/>
          </p:cNvSpPr>
          <p:nvPr>
            <p:ph type="title"/>
          </p:nvPr>
        </p:nvSpPr>
        <p:spPr/>
        <p:txBody>
          <a:bodyPr/>
          <a:lstStyle/>
          <a:p>
            <a:pPr algn="ctr"/>
            <a:r>
              <a:rPr lang="en-US" dirty="0"/>
              <a:t>Characteristics of DBMS</a:t>
            </a:r>
          </a:p>
        </p:txBody>
      </p:sp>
    </p:spTree>
    <p:extLst>
      <p:ext uri="{BB962C8B-B14F-4D97-AF65-F5344CB8AC3E}">
        <p14:creationId xmlns:p14="http://schemas.microsoft.com/office/powerpoint/2010/main" val="10786464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t>Multiuser and Concurrent Access</a:t>
            </a:r>
            <a:r>
              <a:rPr lang="en-US" dirty="0"/>
              <a:t> − DBMS supports multi-user environment and allows them to access and manipulate data in parallel</a:t>
            </a:r>
            <a:r>
              <a:rPr lang="en-US" dirty="0" smtClean="0"/>
              <a:t>.</a:t>
            </a:r>
          </a:p>
          <a:p>
            <a:r>
              <a:rPr lang="en-US" b="1" dirty="0"/>
              <a:t>Multiple views</a:t>
            </a:r>
            <a:r>
              <a:rPr lang="en-US" dirty="0"/>
              <a:t> − DBMS offers multiple views for different users. A user who is in the Sales department will have a different view of database than a person working in the Production department.</a:t>
            </a:r>
          </a:p>
        </p:txBody>
      </p:sp>
      <p:sp>
        <p:nvSpPr>
          <p:cNvPr id="3" name="Title 2"/>
          <p:cNvSpPr>
            <a:spLocks noGrp="1"/>
          </p:cNvSpPr>
          <p:nvPr>
            <p:ph type="title"/>
          </p:nvPr>
        </p:nvSpPr>
        <p:spPr/>
        <p:txBody>
          <a:bodyPr/>
          <a:lstStyle/>
          <a:p>
            <a:pPr algn="ctr"/>
            <a:r>
              <a:rPr lang="en-US" dirty="0"/>
              <a:t>Characteristics of DBMS</a:t>
            </a:r>
          </a:p>
        </p:txBody>
      </p:sp>
    </p:spTree>
    <p:extLst>
      <p:ext uri="{BB962C8B-B14F-4D97-AF65-F5344CB8AC3E}">
        <p14:creationId xmlns:p14="http://schemas.microsoft.com/office/powerpoint/2010/main" val="18033481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US" b="1" dirty="0"/>
              <a:t>Security</a:t>
            </a:r>
            <a:r>
              <a:rPr lang="en-US" dirty="0"/>
              <a:t> − Features like multiple views offer security to some extent where users are unable to access data of other users and departments. DBMS offers methods to impose constraints while entering data into the database and retrieving the same at a later stage. DBMS offers many different levels of security features, which enables multiple users to have different views with different features. For example, a user in the Sales department cannot see the data that belongs to the Purchase department.</a:t>
            </a:r>
          </a:p>
        </p:txBody>
      </p:sp>
      <p:sp>
        <p:nvSpPr>
          <p:cNvPr id="3" name="Title 2"/>
          <p:cNvSpPr>
            <a:spLocks noGrp="1"/>
          </p:cNvSpPr>
          <p:nvPr>
            <p:ph type="title"/>
          </p:nvPr>
        </p:nvSpPr>
        <p:spPr/>
        <p:txBody>
          <a:bodyPr/>
          <a:lstStyle/>
          <a:p>
            <a:pPr algn="ctr"/>
            <a:r>
              <a:rPr lang="en-US" dirty="0"/>
              <a:t>Characteristics of DBMS</a:t>
            </a:r>
          </a:p>
        </p:txBody>
      </p:sp>
    </p:spTree>
    <p:extLst>
      <p:ext uri="{BB962C8B-B14F-4D97-AF65-F5344CB8AC3E}">
        <p14:creationId xmlns:p14="http://schemas.microsoft.com/office/powerpoint/2010/main" val="34905570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57200" y="3056033"/>
          <a:ext cx="8229600" cy="1796796"/>
        </p:xfrm>
        <a:graphic>
          <a:graphicData uri="http://schemas.openxmlformats.org/drawingml/2006/table">
            <a:tbl>
              <a:tblPr firstRow="1" firstCol="1" bandRow="1">
                <a:tableStyleId>{5C22544A-7EE6-4342-B048-85BDC9FD1C3A}</a:tableStyleId>
              </a:tblPr>
              <a:tblGrid>
                <a:gridCol w="4114800"/>
                <a:gridCol w="4114800"/>
              </a:tblGrid>
              <a:tr h="0">
                <a:tc>
                  <a:txBody>
                    <a:bodyPr/>
                    <a:lstStyle/>
                    <a:p>
                      <a:pPr marL="0" marR="0">
                        <a:lnSpc>
                          <a:spcPct val="115000"/>
                        </a:lnSpc>
                        <a:spcBef>
                          <a:spcPts val="0"/>
                        </a:spcBef>
                        <a:spcAft>
                          <a:spcPts val="0"/>
                        </a:spcAft>
                      </a:pPr>
                      <a:r>
                        <a:rPr lang="en-US" sz="1200" dirty="0">
                          <a:effectLst/>
                        </a:rPr>
                        <a:t>DBMS </a:t>
                      </a:r>
                      <a:endParaRPr lang="en-US" sz="1100" dirty="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1200">
                          <a:effectLst/>
                        </a:rPr>
                        <a:t>Flat File Management System </a:t>
                      </a:r>
                      <a:endParaRPr lang="en-US" sz="1100">
                        <a:effectLst/>
                        <a:latin typeface="Calibri"/>
                        <a:ea typeface="Calibri"/>
                        <a:cs typeface="Times New Roman"/>
                      </a:endParaRPr>
                    </a:p>
                  </a:txBody>
                  <a:tcPr marL="9525" marR="9525" marT="9525" marB="9525" anchor="ctr"/>
                </a:tc>
              </a:tr>
              <a:tr h="0">
                <a:tc>
                  <a:txBody>
                    <a:bodyPr/>
                    <a:lstStyle/>
                    <a:p>
                      <a:pPr marL="0" marR="0">
                        <a:lnSpc>
                          <a:spcPct val="115000"/>
                        </a:lnSpc>
                        <a:spcBef>
                          <a:spcPts val="0"/>
                        </a:spcBef>
                        <a:spcAft>
                          <a:spcPts val="0"/>
                        </a:spcAft>
                      </a:pPr>
                      <a:r>
                        <a:rPr lang="en-US" sz="1200">
                          <a:effectLst/>
                        </a:rPr>
                        <a:t>Multi-user access </a:t>
                      </a:r>
                      <a:endParaRPr lang="en-US" sz="110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1200">
                          <a:effectLst/>
                        </a:rPr>
                        <a:t>It does not support multi-user access </a:t>
                      </a:r>
                      <a:endParaRPr lang="en-US" sz="1100">
                        <a:effectLst/>
                        <a:latin typeface="Calibri"/>
                        <a:ea typeface="Calibri"/>
                        <a:cs typeface="Times New Roman"/>
                      </a:endParaRPr>
                    </a:p>
                  </a:txBody>
                  <a:tcPr marL="9525" marR="9525" marT="9525" marB="9525" anchor="ctr"/>
                </a:tc>
              </a:tr>
              <a:tr h="0">
                <a:tc>
                  <a:txBody>
                    <a:bodyPr/>
                    <a:lstStyle/>
                    <a:p>
                      <a:pPr marL="0" marR="0">
                        <a:lnSpc>
                          <a:spcPct val="115000"/>
                        </a:lnSpc>
                        <a:spcBef>
                          <a:spcPts val="0"/>
                        </a:spcBef>
                        <a:spcAft>
                          <a:spcPts val="0"/>
                        </a:spcAft>
                      </a:pPr>
                      <a:r>
                        <a:rPr lang="en-US" sz="1200" dirty="0">
                          <a:effectLst/>
                        </a:rPr>
                        <a:t>Design to fulfill the need for small and large businesses </a:t>
                      </a:r>
                      <a:endParaRPr lang="en-US" sz="1100" dirty="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1200">
                          <a:effectLst/>
                        </a:rPr>
                        <a:t>It is only limited to smaller DBMS system. </a:t>
                      </a:r>
                      <a:endParaRPr lang="en-US" sz="1100">
                        <a:effectLst/>
                        <a:latin typeface="Calibri"/>
                        <a:ea typeface="Calibri"/>
                        <a:cs typeface="Times New Roman"/>
                      </a:endParaRPr>
                    </a:p>
                  </a:txBody>
                  <a:tcPr marL="9525" marR="9525" marT="9525" marB="9525" anchor="ctr"/>
                </a:tc>
              </a:tr>
              <a:tr h="0">
                <a:tc>
                  <a:txBody>
                    <a:bodyPr/>
                    <a:lstStyle/>
                    <a:p>
                      <a:pPr marL="0" marR="0">
                        <a:lnSpc>
                          <a:spcPct val="115000"/>
                        </a:lnSpc>
                        <a:spcBef>
                          <a:spcPts val="0"/>
                        </a:spcBef>
                        <a:spcAft>
                          <a:spcPts val="0"/>
                        </a:spcAft>
                      </a:pPr>
                      <a:r>
                        <a:rPr lang="en-US" sz="1200">
                          <a:effectLst/>
                        </a:rPr>
                        <a:t>Remove redundancy and Integrity </a:t>
                      </a:r>
                      <a:endParaRPr lang="en-US" sz="110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1200">
                          <a:effectLst/>
                        </a:rPr>
                        <a:t>Redundancy and Integrity issues </a:t>
                      </a:r>
                      <a:endParaRPr lang="en-US" sz="1100">
                        <a:effectLst/>
                        <a:latin typeface="Calibri"/>
                        <a:ea typeface="Calibri"/>
                        <a:cs typeface="Times New Roman"/>
                      </a:endParaRPr>
                    </a:p>
                  </a:txBody>
                  <a:tcPr marL="9525" marR="9525" marT="9525" marB="9525" anchor="ctr"/>
                </a:tc>
              </a:tr>
              <a:tr h="0">
                <a:tc>
                  <a:txBody>
                    <a:bodyPr/>
                    <a:lstStyle/>
                    <a:p>
                      <a:pPr marL="0" marR="0">
                        <a:lnSpc>
                          <a:spcPct val="115000"/>
                        </a:lnSpc>
                        <a:spcBef>
                          <a:spcPts val="0"/>
                        </a:spcBef>
                        <a:spcAft>
                          <a:spcPts val="0"/>
                        </a:spcAft>
                      </a:pPr>
                      <a:r>
                        <a:rPr lang="en-US" sz="1200">
                          <a:effectLst/>
                        </a:rPr>
                        <a:t>Expensive. But in the long term Total Cost of Ownership is cheap </a:t>
                      </a:r>
                      <a:endParaRPr lang="en-US" sz="110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1200">
                          <a:effectLst/>
                        </a:rPr>
                        <a:t>It's cheaper </a:t>
                      </a:r>
                      <a:endParaRPr lang="en-US" sz="1100">
                        <a:effectLst/>
                        <a:latin typeface="Calibri"/>
                        <a:ea typeface="Calibri"/>
                        <a:cs typeface="Times New Roman"/>
                      </a:endParaRPr>
                    </a:p>
                  </a:txBody>
                  <a:tcPr marL="9525" marR="9525" marT="9525" marB="9525" anchor="ctr"/>
                </a:tc>
              </a:tr>
              <a:tr h="0">
                <a:tc>
                  <a:txBody>
                    <a:bodyPr/>
                    <a:lstStyle/>
                    <a:p>
                      <a:pPr marL="0" marR="0">
                        <a:lnSpc>
                          <a:spcPct val="115000"/>
                        </a:lnSpc>
                        <a:spcBef>
                          <a:spcPts val="0"/>
                        </a:spcBef>
                        <a:spcAft>
                          <a:spcPts val="0"/>
                        </a:spcAft>
                      </a:pPr>
                      <a:r>
                        <a:rPr lang="en-US" sz="1200">
                          <a:effectLst/>
                        </a:rPr>
                        <a:t>Easy to implement complicated transactions </a:t>
                      </a:r>
                      <a:endParaRPr lang="en-US" sz="110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1200" dirty="0">
                          <a:effectLst/>
                        </a:rPr>
                        <a:t>No support for complicated transactions </a:t>
                      </a:r>
                      <a:endParaRPr lang="en-US" sz="1100" dirty="0">
                        <a:effectLst/>
                        <a:latin typeface="Calibri"/>
                        <a:ea typeface="Calibri"/>
                        <a:cs typeface="Times New Roman"/>
                      </a:endParaRPr>
                    </a:p>
                  </a:txBody>
                  <a:tcPr marL="9525" marR="9525" marT="9525" marB="9525" anchor="ctr"/>
                </a:tc>
              </a:tr>
            </a:tbl>
          </a:graphicData>
        </a:graphic>
      </p:graphicFrame>
      <p:sp>
        <p:nvSpPr>
          <p:cNvPr id="3" name="Title 2"/>
          <p:cNvSpPr>
            <a:spLocks noGrp="1"/>
          </p:cNvSpPr>
          <p:nvPr>
            <p:ph type="title"/>
          </p:nvPr>
        </p:nvSpPr>
        <p:spPr/>
        <p:txBody>
          <a:bodyPr>
            <a:normAutofit fontScale="90000"/>
          </a:bodyPr>
          <a:lstStyle/>
          <a:p>
            <a:r>
              <a:rPr lang="en-US" dirty="0">
                <a:effectLst/>
              </a:rPr>
              <a:t>DBMS vs. Flat File </a:t>
            </a:r>
            <a:br>
              <a:rPr lang="en-US" dirty="0">
                <a:effectLst/>
              </a:rPr>
            </a:br>
            <a:endParaRPr lang="en-US" dirty="0"/>
          </a:p>
        </p:txBody>
      </p:sp>
    </p:spTree>
    <p:extLst>
      <p:ext uri="{BB962C8B-B14F-4D97-AF65-F5344CB8AC3E}">
        <p14:creationId xmlns:p14="http://schemas.microsoft.com/office/powerpoint/2010/main" val="13569394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57200" y="3409601"/>
          <a:ext cx="8229600" cy="879348"/>
        </p:xfrm>
        <a:graphic>
          <a:graphicData uri="http://schemas.openxmlformats.org/drawingml/2006/table">
            <a:tbl>
              <a:tblPr firstRow="1" firstCol="1" bandRow="1">
                <a:tableStyleId>{5C22544A-7EE6-4342-B048-85BDC9FD1C3A}</a:tableStyleId>
              </a:tblPr>
              <a:tblGrid>
                <a:gridCol w="4114800"/>
                <a:gridCol w="4114800"/>
              </a:tblGrid>
              <a:tr h="0">
                <a:tc>
                  <a:txBody>
                    <a:bodyPr/>
                    <a:lstStyle/>
                    <a:p>
                      <a:pPr marL="0" marR="0">
                        <a:lnSpc>
                          <a:spcPct val="115000"/>
                        </a:lnSpc>
                        <a:spcBef>
                          <a:spcPts val="0"/>
                        </a:spcBef>
                        <a:spcAft>
                          <a:spcPts val="0"/>
                        </a:spcAft>
                      </a:pPr>
                      <a:r>
                        <a:rPr lang="en-US" sz="1200">
                          <a:effectLst/>
                        </a:rPr>
                        <a:t>Component Name </a:t>
                      </a:r>
                      <a:endParaRPr lang="en-US" sz="110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1200">
                          <a:effectLst/>
                        </a:rPr>
                        <a:t>Task </a:t>
                      </a:r>
                      <a:endParaRPr lang="en-US" sz="1100">
                        <a:effectLst/>
                        <a:latin typeface="Calibri"/>
                        <a:ea typeface="Calibri"/>
                        <a:cs typeface="Times New Roman"/>
                      </a:endParaRPr>
                    </a:p>
                  </a:txBody>
                  <a:tcPr marL="9525" marR="9525" marT="9525" marB="9525" anchor="ctr"/>
                </a:tc>
              </a:tr>
              <a:tr h="0">
                <a:tc>
                  <a:txBody>
                    <a:bodyPr/>
                    <a:lstStyle/>
                    <a:p>
                      <a:pPr marL="0" marR="0">
                        <a:lnSpc>
                          <a:spcPct val="115000"/>
                        </a:lnSpc>
                        <a:spcBef>
                          <a:spcPts val="0"/>
                        </a:spcBef>
                        <a:spcAft>
                          <a:spcPts val="0"/>
                        </a:spcAft>
                      </a:pPr>
                      <a:r>
                        <a:rPr lang="en-US" sz="1200">
                          <a:effectLst/>
                        </a:rPr>
                        <a:t>Application Programmers </a:t>
                      </a:r>
                      <a:endParaRPr lang="en-US" sz="110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1200" dirty="0">
                          <a:effectLst/>
                        </a:rPr>
                        <a:t>The Application programmers write programs in various programming languages to interact with databases. </a:t>
                      </a:r>
                      <a:endParaRPr lang="en-US" sz="1100" dirty="0">
                        <a:effectLst/>
                        <a:latin typeface="Calibri"/>
                        <a:ea typeface="Calibri"/>
                        <a:cs typeface="Times New Roman"/>
                      </a:endParaRPr>
                    </a:p>
                  </a:txBody>
                  <a:tcPr marL="9525" marR="9525" marT="9525" marB="9525" anchor="ctr"/>
                </a:tc>
              </a:tr>
            </a:tbl>
          </a:graphicData>
        </a:graphic>
      </p:graphicFrame>
      <p:sp>
        <p:nvSpPr>
          <p:cNvPr id="3" name="Title 2"/>
          <p:cNvSpPr>
            <a:spLocks noGrp="1"/>
          </p:cNvSpPr>
          <p:nvPr>
            <p:ph type="title"/>
          </p:nvPr>
        </p:nvSpPr>
        <p:spPr/>
        <p:txBody>
          <a:bodyPr>
            <a:normAutofit fontScale="90000"/>
          </a:bodyPr>
          <a:lstStyle/>
          <a:p>
            <a:r>
              <a:rPr lang="en-US" dirty="0">
                <a:effectLst/>
              </a:rPr>
              <a:t>Users in a DBMS environment </a:t>
            </a:r>
            <a:br>
              <a:rPr lang="en-US" dirty="0">
                <a:effectLst/>
              </a:rPr>
            </a:br>
            <a:endParaRPr lang="en-US" dirty="0"/>
          </a:p>
        </p:txBody>
      </p:sp>
    </p:spTree>
    <p:extLst>
      <p:ext uri="{BB962C8B-B14F-4D97-AF65-F5344CB8AC3E}">
        <p14:creationId xmlns:p14="http://schemas.microsoft.com/office/powerpoint/2010/main" val="9142505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t>Database</a:t>
            </a:r>
            <a:r>
              <a:rPr lang="en-US" dirty="0"/>
              <a:t> is a collection of related data and data is a collection of facts and figures that can be processed to produce information</a:t>
            </a:r>
            <a:r>
              <a:rPr lang="en-US" dirty="0" smtClean="0"/>
              <a:t>.</a:t>
            </a:r>
          </a:p>
          <a:p>
            <a:endParaRPr lang="en-US" dirty="0"/>
          </a:p>
          <a:p>
            <a:r>
              <a:rPr lang="en-US" dirty="0"/>
              <a:t>Mostly data represents recordable facts. Data aids in producing information, which is based on facts. For example, if we have data about marks obtained by all students, we can then conclude about toppers and average marks.</a:t>
            </a:r>
          </a:p>
          <a:p>
            <a:endParaRPr lang="en-US" dirty="0"/>
          </a:p>
        </p:txBody>
      </p:sp>
      <p:sp>
        <p:nvSpPr>
          <p:cNvPr id="3" name="Title 2"/>
          <p:cNvSpPr>
            <a:spLocks noGrp="1"/>
          </p:cNvSpPr>
          <p:nvPr>
            <p:ph type="title"/>
          </p:nvPr>
        </p:nvSpPr>
        <p:spPr/>
        <p:txBody>
          <a:bodyPr/>
          <a:lstStyle/>
          <a:p>
            <a:pPr algn="ctr"/>
            <a:r>
              <a:rPr lang="en-US" dirty="0" smtClean="0"/>
              <a:t>What is Database?</a:t>
            </a:r>
            <a:endParaRPr lang="en-US" dirty="0"/>
          </a:p>
        </p:txBody>
      </p:sp>
    </p:spTree>
    <p:extLst>
      <p:ext uri="{BB962C8B-B14F-4D97-AF65-F5344CB8AC3E}">
        <p14:creationId xmlns:p14="http://schemas.microsoft.com/office/powerpoint/2010/main" val="17803347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57200" y="3199289"/>
          <a:ext cx="8229600" cy="1510284"/>
        </p:xfrm>
        <a:graphic>
          <a:graphicData uri="http://schemas.openxmlformats.org/drawingml/2006/table">
            <a:tbl>
              <a:tblPr firstRow="1" firstCol="1" bandRow="1">
                <a:tableStyleId>{5C22544A-7EE6-4342-B048-85BDC9FD1C3A}</a:tableStyleId>
              </a:tblPr>
              <a:tblGrid>
                <a:gridCol w="4114800"/>
                <a:gridCol w="4114800"/>
              </a:tblGrid>
              <a:tr h="0">
                <a:tc>
                  <a:txBody>
                    <a:bodyPr/>
                    <a:lstStyle/>
                    <a:p>
                      <a:pPr marL="0" marR="0">
                        <a:lnSpc>
                          <a:spcPct val="115000"/>
                        </a:lnSpc>
                        <a:spcBef>
                          <a:spcPts val="0"/>
                        </a:spcBef>
                        <a:spcAft>
                          <a:spcPts val="0"/>
                        </a:spcAft>
                      </a:pPr>
                      <a:r>
                        <a:rPr lang="en-US" sz="1200">
                          <a:effectLst/>
                        </a:rPr>
                        <a:t>Database Administrators </a:t>
                      </a:r>
                      <a:endParaRPr lang="en-US" sz="110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1200">
                          <a:effectLst/>
                        </a:rPr>
                        <a:t>Database Admin is responsible for managing the entire DBMS system. He/She is called Database admin or DBA. </a:t>
                      </a:r>
                      <a:endParaRPr lang="en-US" sz="1100">
                        <a:effectLst/>
                        <a:latin typeface="Calibri"/>
                        <a:ea typeface="Calibri"/>
                        <a:cs typeface="Times New Roman"/>
                      </a:endParaRPr>
                    </a:p>
                  </a:txBody>
                  <a:tcPr marL="9525" marR="9525" marT="9525" marB="9525" anchor="ctr"/>
                </a:tc>
              </a:tr>
              <a:tr h="0">
                <a:tc>
                  <a:txBody>
                    <a:bodyPr/>
                    <a:lstStyle/>
                    <a:p>
                      <a:pPr marL="0" marR="0">
                        <a:lnSpc>
                          <a:spcPct val="115000"/>
                        </a:lnSpc>
                        <a:spcBef>
                          <a:spcPts val="0"/>
                        </a:spcBef>
                        <a:spcAft>
                          <a:spcPts val="0"/>
                        </a:spcAft>
                      </a:pPr>
                      <a:r>
                        <a:rPr lang="en-US" sz="1200">
                          <a:effectLst/>
                        </a:rPr>
                        <a:t>End-Users </a:t>
                      </a:r>
                      <a:endParaRPr lang="en-US" sz="110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1200" dirty="0">
                          <a:effectLst/>
                        </a:rPr>
                        <a:t>The end users are the people who interact with the database management system. They conduct various operations on database like retrieving, updating, deleting, etc. </a:t>
                      </a:r>
                      <a:endParaRPr lang="en-US" sz="1100" dirty="0">
                        <a:effectLst/>
                        <a:latin typeface="Calibri"/>
                        <a:ea typeface="Calibri"/>
                        <a:cs typeface="Times New Roman"/>
                      </a:endParaRPr>
                    </a:p>
                  </a:txBody>
                  <a:tcPr marL="9525" marR="9525" marT="9525" marB="9525" anchor="ctr"/>
                </a:tc>
              </a:tr>
            </a:tbl>
          </a:graphicData>
        </a:graphic>
      </p:graphicFrame>
      <p:sp>
        <p:nvSpPr>
          <p:cNvPr id="3" name="Title 2"/>
          <p:cNvSpPr>
            <a:spLocks noGrp="1"/>
          </p:cNvSpPr>
          <p:nvPr>
            <p:ph type="title"/>
          </p:nvPr>
        </p:nvSpPr>
        <p:spPr/>
        <p:txBody>
          <a:bodyPr>
            <a:normAutofit fontScale="90000"/>
          </a:bodyPr>
          <a:lstStyle/>
          <a:p>
            <a:r>
              <a:rPr lang="en-US" dirty="0">
                <a:effectLst/>
              </a:rPr>
              <a:t>Users in a DBMS environment </a:t>
            </a:r>
            <a:br>
              <a:rPr lang="en-US" dirty="0">
                <a:effectLst/>
              </a:rPr>
            </a:br>
            <a:endParaRPr lang="en-US" dirty="0"/>
          </a:p>
        </p:txBody>
      </p:sp>
    </p:spTree>
    <p:extLst>
      <p:ext uri="{BB962C8B-B14F-4D97-AF65-F5344CB8AC3E}">
        <p14:creationId xmlns:p14="http://schemas.microsoft.com/office/powerpoint/2010/main" val="18466764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dirty="0"/>
              <a:t>Here, is the list of some popular DBMS system: </a:t>
            </a:r>
          </a:p>
          <a:p>
            <a:pPr lvl="0"/>
            <a:r>
              <a:rPr lang="en-US" dirty="0"/>
              <a:t>MySQL</a:t>
            </a:r>
          </a:p>
          <a:p>
            <a:pPr lvl="0"/>
            <a:r>
              <a:rPr lang="en-US" dirty="0"/>
              <a:t>Microsoft Access</a:t>
            </a:r>
          </a:p>
          <a:p>
            <a:pPr lvl="0"/>
            <a:r>
              <a:rPr lang="en-US" dirty="0"/>
              <a:t>Oracle</a:t>
            </a:r>
          </a:p>
          <a:p>
            <a:pPr lvl="0"/>
            <a:r>
              <a:rPr lang="en-US" dirty="0" err="1"/>
              <a:t>PostgreSQL</a:t>
            </a:r>
            <a:endParaRPr lang="en-US" dirty="0"/>
          </a:p>
          <a:p>
            <a:pPr lvl="0"/>
            <a:r>
              <a:rPr lang="en-US" dirty="0" err="1"/>
              <a:t>dBASE</a:t>
            </a:r>
            <a:endParaRPr lang="en-US" dirty="0"/>
          </a:p>
          <a:p>
            <a:pPr lvl="0"/>
            <a:r>
              <a:rPr lang="en-US" dirty="0"/>
              <a:t>FoxPro</a:t>
            </a:r>
          </a:p>
          <a:p>
            <a:pPr lvl="0"/>
            <a:r>
              <a:rPr lang="en-US" dirty="0"/>
              <a:t>SQLite</a:t>
            </a:r>
          </a:p>
          <a:p>
            <a:pPr lvl="0"/>
            <a:r>
              <a:rPr lang="en-US" dirty="0"/>
              <a:t>IBM DB2</a:t>
            </a:r>
          </a:p>
          <a:p>
            <a:pPr lvl="0"/>
            <a:r>
              <a:rPr lang="en-US" dirty="0" err="1"/>
              <a:t>LibreOffice</a:t>
            </a:r>
            <a:r>
              <a:rPr lang="en-US" dirty="0"/>
              <a:t> Base</a:t>
            </a:r>
          </a:p>
          <a:p>
            <a:pPr lvl="0"/>
            <a:r>
              <a:rPr lang="en-US" dirty="0" err="1"/>
              <a:t>MariaDB</a:t>
            </a:r>
            <a:endParaRPr lang="en-US" dirty="0"/>
          </a:p>
          <a:p>
            <a:pPr lvl="0"/>
            <a:r>
              <a:rPr lang="en-US" dirty="0"/>
              <a:t>Microsoft SQL Server etc.</a:t>
            </a:r>
          </a:p>
          <a:p>
            <a:endParaRPr lang="en-US" dirty="0"/>
          </a:p>
        </p:txBody>
      </p:sp>
      <p:sp>
        <p:nvSpPr>
          <p:cNvPr id="3" name="Title 2"/>
          <p:cNvSpPr>
            <a:spLocks noGrp="1"/>
          </p:cNvSpPr>
          <p:nvPr>
            <p:ph type="title"/>
          </p:nvPr>
        </p:nvSpPr>
        <p:spPr/>
        <p:txBody>
          <a:bodyPr>
            <a:normAutofit fontScale="90000"/>
          </a:bodyPr>
          <a:lstStyle/>
          <a:p>
            <a:r>
              <a:rPr lang="en-US" dirty="0">
                <a:effectLst/>
              </a:rPr>
              <a:t>Popular DBMS Software</a:t>
            </a:r>
            <a:br>
              <a:rPr lang="en-US" dirty="0">
                <a:effectLst/>
              </a:rPr>
            </a:br>
            <a:endParaRPr lang="en-US" dirty="0"/>
          </a:p>
        </p:txBody>
      </p:sp>
    </p:spTree>
    <p:extLst>
      <p:ext uri="{BB962C8B-B14F-4D97-AF65-F5344CB8AC3E}">
        <p14:creationId xmlns:p14="http://schemas.microsoft.com/office/powerpoint/2010/main" val="8202068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57200" y="2186210"/>
          <a:ext cx="8229600" cy="3746754"/>
        </p:xfrm>
        <a:graphic>
          <a:graphicData uri="http://schemas.openxmlformats.org/drawingml/2006/table">
            <a:tbl>
              <a:tblPr firstRow="1" firstCol="1" bandRow="1">
                <a:tableStyleId>{5C22544A-7EE6-4342-B048-85BDC9FD1C3A}</a:tableStyleId>
              </a:tblPr>
              <a:tblGrid>
                <a:gridCol w="4075298"/>
                <a:gridCol w="4154302"/>
              </a:tblGrid>
              <a:tr h="0">
                <a:tc>
                  <a:txBody>
                    <a:bodyPr/>
                    <a:lstStyle/>
                    <a:p>
                      <a:pPr marL="0" marR="0">
                        <a:lnSpc>
                          <a:spcPct val="115000"/>
                        </a:lnSpc>
                        <a:spcBef>
                          <a:spcPts val="0"/>
                        </a:spcBef>
                        <a:spcAft>
                          <a:spcPts val="0"/>
                        </a:spcAft>
                      </a:pPr>
                      <a:r>
                        <a:rPr lang="en-US" sz="1200">
                          <a:effectLst/>
                        </a:rPr>
                        <a:t>Sector </a:t>
                      </a:r>
                      <a:endParaRPr lang="en-US" sz="110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1200">
                          <a:effectLst/>
                        </a:rPr>
                        <a:t>Use of DBMS </a:t>
                      </a:r>
                      <a:endParaRPr lang="en-US" sz="1100">
                        <a:effectLst/>
                        <a:latin typeface="Calibri"/>
                        <a:ea typeface="Calibri"/>
                        <a:cs typeface="Times New Roman"/>
                      </a:endParaRPr>
                    </a:p>
                  </a:txBody>
                  <a:tcPr marL="9525" marR="9525" marT="9525" marB="9525" anchor="ctr"/>
                </a:tc>
              </a:tr>
              <a:tr h="0">
                <a:tc>
                  <a:txBody>
                    <a:bodyPr/>
                    <a:lstStyle/>
                    <a:p>
                      <a:pPr marL="0" marR="0">
                        <a:lnSpc>
                          <a:spcPct val="115000"/>
                        </a:lnSpc>
                        <a:spcBef>
                          <a:spcPts val="0"/>
                        </a:spcBef>
                        <a:spcAft>
                          <a:spcPts val="0"/>
                        </a:spcAft>
                      </a:pPr>
                      <a:r>
                        <a:rPr lang="en-US" sz="1200">
                          <a:effectLst/>
                        </a:rPr>
                        <a:t>Banking </a:t>
                      </a:r>
                      <a:endParaRPr lang="en-US" sz="110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1200">
                          <a:effectLst/>
                        </a:rPr>
                        <a:t>For customer information, account activities, payments, deposits, loans, etc. </a:t>
                      </a:r>
                      <a:endParaRPr lang="en-US" sz="1100">
                        <a:effectLst/>
                        <a:latin typeface="Calibri"/>
                        <a:ea typeface="Calibri"/>
                        <a:cs typeface="Times New Roman"/>
                      </a:endParaRPr>
                    </a:p>
                  </a:txBody>
                  <a:tcPr marL="9525" marR="9525" marT="9525" marB="9525" anchor="ctr"/>
                </a:tc>
              </a:tr>
              <a:tr h="0">
                <a:tc>
                  <a:txBody>
                    <a:bodyPr/>
                    <a:lstStyle/>
                    <a:p>
                      <a:pPr marL="0" marR="0">
                        <a:lnSpc>
                          <a:spcPct val="115000"/>
                        </a:lnSpc>
                        <a:spcBef>
                          <a:spcPts val="0"/>
                        </a:spcBef>
                        <a:spcAft>
                          <a:spcPts val="0"/>
                        </a:spcAft>
                      </a:pPr>
                      <a:r>
                        <a:rPr lang="en-US" sz="1200">
                          <a:effectLst/>
                        </a:rPr>
                        <a:t>Airlines </a:t>
                      </a:r>
                      <a:endParaRPr lang="en-US" sz="110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1200">
                          <a:effectLst/>
                        </a:rPr>
                        <a:t>For reservations and schedule information. </a:t>
                      </a:r>
                      <a:endParaRPr lang="en-US" sz="1100">
                        <a:effectLst/>
                        <a:latin typeface="Calibri"/>
                        <a:ea typeface="Calibri"/>
                        <a:cs typeface="Times New Roman"/>
                      </a:endParaRPr>
                    </a:p>
                  </a:txBody>
                  <a:tcPr marL="9525" marR="9525" marT="9525" marB="9525" anchor="ctr"/>
                </a:tc>
              </a:tr>
              <a:tr h="0">
                <a:tc>
                  <a:txBody>
                    <a:bodyPr/>
                    <a:lstStyle/>
                    <a:p>
                      <a:pPr marL="0" marR="0">
                        <a:lnSpc>
                          <a:spcPct val="115000"/>
                        </a:lnSpc>
                        <a:spcBef>
                          <a:spcPts val="0"/>
                        </a:spcBef>
                        <a:spcAft>
                          <a:spcPts val="0"/>
                        </a:spcAft>
                      </a:pPr>
                      <a:r>
                        <a:rPr lang="en-US" sz="1200">
                          <a:effectLst/>
                        </a:rPr>
                        <a:t>Universities </a:t>
                      </a:r>
                      <a:endParaRPr lang="en-US" sz="110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1200">
                          <a:effectLst/>
                        </a:rPr>
                        <a:t>For student information, course registrations, colleges and grades. </a:t>
                      </a:r>
                      <a:endParaRPr lang="en-US" sz="1100">
                        <a:effectLst/>
                        <a:latin typeface="Calibri"/>
                        <a:ea typeface="Calibri"/>
                        <a:cs typeface="Times New Roman"/>
                      </a:endParaRPr>
                    </a:p>
                  </a:txBody>
                  <a:tcPr marL="9525" marR="9525" marT="9525" marB="9525" anchor="ctr"/>
                </a:tc>
              </a:tr>
              <a:tr h="0">
                <a:tc>
                  <a:txBody>
                    <a:bodyPr/>
                    <a:lstStyle/>
                    <a:p>
                      <a:pPr marL="0" marR="0">
                        <a:lnSpc>
                          <a:spcPct val="115000"/>
                        </a:lnSpc>
                        <a:spcBef>
                          <a:spcPts val="0"/>
                        </a:spcBef>
                        <a:spcAft>
                          <a:spcPts val="0"/>
                        </a:spcAft>
                      </a:pPr>
                      <a:r>
                        <a:rPr lang="en-US" sz="1200">
                          <a:effectLst/>
                        </a:rPr>
                        <a:t>Telecommunication </a:t>
                      </a:r>
                      <a:endParaRPr lang="en-US" sz="110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1200">
                          <a:effectLst/>
                        </a:rPr>
                        <a:t>It helps to keep call records, monthly bills, maintaining balances, etc. </a:t>
                      </a:r>
                      <a:endParaRPr lang="en-US" sz="1100">
                        <a:effectLst/>
                        <a:latin typeface="Calibri"/>
                        <a:ea typeface="Calibri"/>
                        <a:cs typeface="Times New Roman"/>
                      </a:endParaRPr>
                    </a:p>
                  </a:txBody>
                  <a:tcPr marL="9525" marR="9525" marT="9525" marB="9525" anchor="ctr"/>
                </a:tc>
              </a:tr>
              <a:tr h="0">
                <a:tc>
                  <a:txBody>
                    <a:bodyPr/>
                    <a:lstStyle/>
                    <a:p>
                      <a:pPr marL="0" marR="0">
                        <a:lnSpc>
                          <a:spcPct val="115000"/>
                        </a:lnSpc>
                        <a:spcBef>
                          <a:spcPts val="0"/>
                        </a:spcBef>
                        <a:spcAft>
                          <a:spcPts val="0"/>
                        </a:spcAft>
                      </a:pPr>
                      <a:r>
                        <a:rPr lang="en-US" sz="1200">
                          <a:effectLst/>
                        </a:rPr>
                        <a:t>Finance </a:t>
                      </a:r>
                      <a:endParaRPr lang="en-US" sz="110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1200">
                          <a:effectLst/>
                        </a:rPr>
                        <a:t>For storing information about stock, sales, and purchases of financial instruments like stocks and bonds. </a:t>
                      </a:r>
                      <a:endParaRPr lang="en-US" sz="1100">
                        <a:effectLst/>
                        <a:latin typeface="Calibri"/>
                        <a:ea typeface="Calibri"/>
                        <a:cs typeface="Times New Roman"/>
                      </a:endParaRPr>
                    </a:p>
                  </a:txBody>
                  <a:tcPr marL="9525" marR="9525" marT="9525" marB="9525" anchor="ctr"/>
                </a:tc>
              </a:tr>
              <a:tr h="0">
                <a:tc>
                  <a:txBody>
                    <a:bodyPr/>
                    <a:lstStyle/>
                    <a:p>
                      <a:pPr marL="0" marR="0">
                        <a:lnSpc>
                          <a:spcPct val="115000"/>
                        </a:lnSpc>
                        <a:spcBef>
                          <a:spcPts val="0"/>
                        </a:spcBef>
                        <a:spcAft>
                          <a:spcPts val="0"/>
                        </a:spcAft>
                      </a:pPr>
                      <a:r>
                        <a:rPr lang="en-US" sz="1200">
                          <a:effectLst/>
                        </a:rPr>
                        <a:t>Sales </a:t>
                      </a:r>
                      <a:endParaRPr lang="en-US" sz="110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1200">
                          <a:effectLst/>
                        </a:rPr>
                        <a:t>Use for storing customer, product &amp; sales information. </a:t>
                      </a:r>
                      <a:endParaRPr lang="en-US" sz="1100">
                        <a:effectLst/>
                        <a:latin typeface="Calibri"/>
                        <a:ea typeface="Calibri"/>
                        <a:cs typeface="Times New Roman"/>
                      </a:endParaRPr>
                    </a:p>
                  </a:txBody>
                  <a:tcPr marL="9525" marR="9525" marT="9525" marB="9525" anchor="ctr"/>
                </a:tc>
              </a:tr>
              <a:tr h="0">
                <a:tc>
                  <a:txBody>
                    <a:bodyPr/>
                    <a:lstStyle/>
                    <a:p>
                      <a:pPr marL="0" marR="0">
                        <a:lnSpc>
                          <a:spcPct val="115000"/>
                        </a:lnSpc>
                        <a:spcBef>
                          <a:spcPts val="0"/>
                        </a:spcBef>
                        <a:spcAft>
                          <a:spcPts val="0"/>
                        </a:spcAft>
                      </a:pPr>
                      <a:r>
                        <a:rPr lang="en-US" sz="1200">
                          <a:effectLst/>
                        </a:rPr>
                        <a:t>Manufacturing </a:t>
                      </a:r>
                      <a:endParaRPr lang="en-US" sz="110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1200">
                          <a:effectLst/>
                        </a:rPr>
                        <a:t>It is used for the management of supply chain and for tracking production of items. Inventories status in warehouses. </a:t>
                      </a:r>
                      <a:endParaRPr lang="en-US" sz="1100">
                        <a:effectLst/>
                        <a:latin typeface="Calibri"/>
                        <a:ea typeface="Calibri"/>
                        <a:cs typeface="Times New Roman"/>
                      </a:endParaRPr>
                    </a:p>
                  </a:txBody>
                  <a:tcPr marL="9525" marR="9525" marT="9525" marB="9525" anchor="ctr"/>
                </a:tc>
              </a:tr>
              <a:tr h="0">
                <a:tc>
                  <a:txBody>
                    <a:bodyPr/>
                    <a:lstStyle/>
                    <a:p>
                      <a:pPr marL="0" marR="0">
                        <a:lnSpc>
                          <a:spcPct val="115000"/>
                        </a:lnSpc>
                        <a:spcBef>
                          <a:spcPts val="0"/>
                        </a:spcBef>
                        <a:spcAft>
                          <a:spcPts val="0"/>
                        </a:spcAft>
                      </a:pPr>
                      <a:r>
                        <a:rPr lang="en-US" sz="1200">
                          <a:effectLst/>
                        </a:rPr>
                        <a:t>HR Management </a:t>
                      </a:r>
                      <a:endParaRPr lang="en-US" sz="110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1200" dirty="0">
                          <a:effectLst/>
                        </a:rPr>
                        <a:t>For information about employees, salaries, payroll, deduction, generation of paychecks, etc. </a:t>
                      </a:r>
                      <a:endParaRPr lang="en-US" sz="1100" dirty="0">
                        <a:effectLst/>
                        <a:latin typeface="Calibri"/>
                        <a:ea typeface="Calibri"/>
                        <a:cs typeface="Times New Roman"/>
                      </a:endParaRPr>
                    </a:p>
                  </a:txBody>
                  <a:tcPr marL="9525" marR="9525" marT="9525" marB="9525" anchor="ctr"/>
                </a:tc>
              </a:tr>
            </a:tbl>
          </a:graphicData>
        </a:graphic>
      </p:graphicFrame>
      <p:sp>
        <p:nvSpPr>
          <p:cNvPr id="3" name="Title 2"/>
          <p:cNvSpPr>
            <a:spLocks noGrp="1"/>
          </p:cNvSpPr>
          <p:nvPr>
            <p:ph type="title"/>
          </p:nvPr>
        </p:nvSpPr>
        <p:spPr/>
        <p:txBody>
          <a:bodyPr>
            <a:normAutofit fontScale="90000"/>
          </a:bodyPr>
          <a:lstStyle/>
          <a:p>
            <a:r>
              <a:rPr lang="en-US" dirty="0">
                <a:effectLst/>
              </a:rPr>
              <a:t>Application of DBMS</a:t>
            </a:r>
            <a:br>
              <a:rPr lang="en-US" dirty="0">
                <a:effectLst/>
              </a:rPr>
            </a:br>
            <a:endParaRPr lang="en-US" dirty="0"/>
          </a:p>
        </p:txBody>
      </p:sp>
    </p:spTree>
    <p:extLst>
      <p:ext uri="{BB962C8B-B14F-4D97-AF65-F5344CB8AC3E}">
        <p14:creationId xmlns:p14="http://schemas.microsoft.com/office/powerpoint/2010/main" val="26806781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pPr lvl="0"/>
            <a:r>
              <a:rPr lang="en-US" dirty="0"/>
              <a:t>DBMS offers a variety of techniques to store &amp; retrieve data </a:t>
            </a:r>
          </a:p>
          <a:p>
            <a:pPr lvl="0"/>
            <a:r>
              <a:rPr lang="en-US" dirty="0"/>
              <a:t>DBMS serves as an efficient handler to balance the needs of multiple applications using the same data </a:t>
            </a:r>
          </a:p>
          <a:p>
            <a:pPr lvl="0"/>
            <a:r>
              <a:rPr lang="en-US" dirty="0"/>
              <a:t>Uniform administration procedures for data </a:t>
            </a:r>
          </a:p>
          <a:p>
            <a:pPr lvl="0"/>
            <a:r>
              <a:rPr lang="en-US" dirty="0"/>
              <a:t>Application programmers never exposed to details of data representation and storage. </a:t>
            </a:r>
          </a:p>
          <a:p>
            <a:pPr lvl="0"/>
            <a:r>
              <a:rPr lang="en-US" dirty="0"/>
              <a:t>A DBMS uses various powerful functions to store and retrieve data efficiently. </a:t>
            </a:r>
          </a:p>
          <a:p>
            <a:pPr lvl="0"/>
            <a:r>
              <a:rPr lang="en-US" dirty="0"/>
              <a:t>Offers Data Integrity and Security</a:t>
            </a:r>
          </a:p>
          <a:p>
            <a:pPr lvl="0"/>
            <a:r>
              <a:rPr lang="en-US" dirty="0"/>
              <a:t>The DBMS implies integrity constraints to get a high level of protection against prohibited access to data.</a:t>
            </a:r>
          </a:p>
          <a:p>
            <a:pPr lvl="0"/>
            <a:r>
              <a:rPr lang="en-US" dirty="0"/>
              <a:t>A DBMS schedules concurrent access to the data in such a manner that only one user can access the same data at a time </a:t>
            </a:r>
          </a:p>
          <a:p>
            <a:pPr lvl="0"/>
            <a:r>
              <a:rPr lang="en-US" dirty="0"/>
              <a:t>Reduced Application Development Time</a:t>
            </a:r>
          </a:p>
        </p:txBody>
      </p:sp>
      <p:sp>
        <p:nvSpPr>
          <p:cNvPr id="3" name="Title 2"/>
          <p:cNvSpPr>
            <a:spLocks noGrp="1"/>
          </p:cNvSpPr>
          <p:nvPr>
            <p:ph type="title"/>
          </p:nvPr>
        </p:nvSpPr>
        <p:spPr>
          <a:xfrm>
            <a:off x="457200" y="228600"/>
            <a:ext cx="8229600" cy="1143000"/>
          </a:xfrm>
        </p:spPr>
        <p:txBody>
          <a:bodyPr>
            <a:normAutofit fontScale="90000"/>
          </a:bodyPr>
          <a:lstStyle/>
          <a:p>
            <a:r>
              <a:rPr lang="en-US" dirty="0">
                <a:effectLst/>
              </a:rPr>
              <a:t>Advantages of DBMS </a:t>
            </a:r>
            <a:br>
              <a:rPr lang="en-US" dirty="0">
                <a:effectLst/>
              </a:rPr>
            </a:br>
            <a:endParaRPr lang="en-US" dirty="0"/>
          </a:p>
        </p:txBody>
      </p:sp>
    </p:spTree>
    <p:extLst>
      <p:ext uri="{BB962C8B-B14F-4D97-AF65-F5344CB8AC3E}">
        <p14:creationId xmlns:p14="http://schemas.microsoft.com/office/powerpoint/2010/main" val="5396568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t>The DBMS implies integrity constraints to get a high level of protection against prohibited access to data.</a:t>
            </a:r>
          </a:p>
          <a:p>
            <a:pPr lvl="0"/>
            <a:r>
              <a:rPr lang="en-US" dirty="0"/>
              <a:t>A DBMS schedules concurrent access to the data in such a manner that only one user can access the same data at a time </a:t>
            </a:r>
          </a:p>
          <a:p>
            <a:pPr lvl="0"/>
            <a:r>
              <a:rPr lang="en-US" dirty="0"/>
              <a:t>Reduced Application Development Time</a:t>
            </a:r>
          </a:p>
          <a:p>
            <a:endParaRPr lang="en-US" dirty="0"/>
          </a:p>
        </p:txBody>
      </p:sp>
      <p:sp>
        <p:nvSpPr>
          <p:cNvPr id="3" name="Title 2"/>
          <p:cNvSpPr>
            <a:spLocks noGrp="1"/>
          </p:cNvSpPr>
          <p:nvPr>
            <p:ph type="title"/>
          </p:nvPr>
        </p:nvSpPr>
        <p:spPr/>
        <p:txBody>
          <a:bodyPr/>
          <a:lstStyle/>
          <a:p>
            <a:r>
              <a:rPr lang="en-US" dirty="0">
                <a:effectLst/>
              </a:rPr>
              <a:t>Advantages of DBMS</a:t>
            </a:r>
            <a:endParaRPr lang="en-US" dirty="0"/>
          </a:p>
        </p:txBody>
      </p:sp>
    </p:spTree>
    <p:extLst>
      <p:ext uri="{BB962C8B-B14F-4D97-AF65-F5344CB8AC3E}">
        <p14:creationId xmlns:p14="http://schemas.microsoft.com/office/powerpoint/2010/main" val="1384434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r>
              <a:rPr lang="en-US" dirty="0"/>
              <a:t>DBMS may offer plenty of advantages but, it has certain flaws- </a:t>
            </a:r>
            <a:endParaRPr lang="en-US" dirty="0" smtClean="0"/>
          </a:p>
          <a:p>
            <a:pPr marL="109728" indent="0">
              <a:buNone/>
            </a:pPr>
            <a:endParaRPr lang="en-US" dirty="0"/>
          </a:p>
          <a:p>
            <a:pPr lvl="0"/>
            <a:r>
              <a:rPr lang="en-US" dirty="0"/>
              <a:t>Cost of Hardware and Software of a DBMS is quite high which increases the budget of your organization.</a:t>
            </a:r>
          </a:p>
          <a:p>
            <a:pPr lvl="0"/>
            <a:r>
              <a:rPr lang="en-US" dirty="0"/>
              <a:t>Most database management systems are often complex systems, so the training for users to use the DBMS is required. </a:t>
            </a:r>
          </a:p>
          <a:p>
            <a:pPr lvl="0"/>
            <a:r>
              <a:rPr lang="en-US" dirty="0"/>
              <a:t>In some organizations, all data is integrated into a single database which can be damaged because of electric failure or database is corrupted on the storage media</a:t>
            </a:r>
          </a:p>
          <a:p>
            <a:pPr lvl="0"/>
            <a:r>
              <a:rPr lang="en-US" dirty="0"/>
              <a:t>Use of the same program at a time by many users sometimes lead to the loss of some data.</a:t>
            </a:r>
          </a:p>
          <a:p>
            <a:pPr lvl="0"/>
            <a:r>
              <a:rPr lang="en-US" dirty="0"/>
              <a:t>DBMS can't perform sophisticated </a:t>
            </a:r>
            <a:r>
              <a:rPr lang="en-US" dirty="0" smtClean="0"/>
              <a:t>calculations.</a:t>
            </a:r>
            <a:endParaRPr lang="en-US" dirty="0"/>
          </a:p>
          <a:p>
            <a:endParaRPr lang="en-US" dirty="0"/>
          </a:p>
        </p:txBody>
      </p:sp>
      <p:sp>
        <p:nvSpPr>
          <p:cNvPr id="3" name="Title 2"/>
          <p:cNvSpPr>
            <a:spLocks noGrp="1"/>
          </p:cNvSpPr>
          <p:nvPr>
            <p:ph type="title"/>
          </p:nvPr>
        </p:nvSpPr>
        <p:spPr/>
        <p:txBody>
          <a:bodyPr>
            <a:normAutofit fontScale="90000"/>
          </a:bodyPr>
          <a:lstStyle/>
          <a:p>
            <a:r>
              <a:rPr lang="en-US" dirty="0">
                <a:effectLst/>
              </a:rPr>
              <a:t>Disadvantage of DBMS</a:t>
            </a:r>
            <a:br>
              <a:rPr lang="en-US" dirty="0">
                <a:effectLst/>
              </a:rPr>
            </a:br>
            <a:endParaRPr lang="en-US" dirty="0"/>
          </a:p>
        </p:txBody>
      </p:sp>
    </p:spTree>
    <p:extLst>
      <p:ext uri="{BB962C8B-B14F-4D97-AF65-F5344CB8AC3E}">
        <p14:creationId xmlns:p14="http://schemas.microsoft.com/office/powerpoint/2010/main" val="35200688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Although, DBMS system is useful. It is still not suited for specific task mentioned below: </a:t>
            </a:r>
          </a:p>
          <a:p>
            <a:r>
              <a:rPr lang="en-US" dirty="0"/>
              <a:t>Not recommended when you do not have the budget or the expertise to operate a DBMS. In such cases, Excel/CSV/Flat Files could do just fine. </a:t>
            </a:r>
          </a:p>
          <a:p>
            <a:endParaRPr lang="en-US" dirty="0"/>
          </a:p>
        </p:txBody>
      </p:sp>
      <p:sp>
        <p:nvSpPr>
          <p:cNvPr id="3" name="Title 2"/>
          <p:cNvSpPr>
            <a:spLocks noGrp="1"/>
          </p:cNvSpPr>
          <p:nvPr>
            <p:ph type="title"/>
          </p:nvPr>
        </p:nvSpPr>
        <p:spPr/>
        <p:txBody>
          <a:bodyPr>
            <a:normAutofit fontScale="90000"/>
          </a:bodyPr>
          <a:lstStyle/>
          <a:p>
            <a:r>
              <a:rPr lang="en-US" dirty="0">
                <a:effectLst/>
              </a:rPr>
              <a:t>When not to use a DBMS system?</a:t>
            </a:r>
            <a:br>
              <a:rPr lang="en-US" dirty="0">
                <a:effectLst/>
              </a:rPr>
            </a:br>
            <a:endParaRPr lang="en-US" dirty="0"/>
          </a:p>
        </p:txBody>
      </p:sp>
    </p:spTree>
    <p:extLst>
      <p:ext uri="{BB962C8B-B14F-4D97-AF65-F5344CB8AC3E}">
        <p14:creationId xmlns:p14="http://schemas.microsoft.com/office/powerpoint/2010/main" val="229944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 design of a DBMS depends on its architecture. It can be centralized or decentralized or hierarchical. The architecture of a DBMS can be seen as either single tier or multi-tier. An n-tier architecture divides the whole system into related but independent </a:t>
            </a:r>
            <a:r>
              <a:rPr lang="en-US" b="1" dirty="0"/>
              <a:t>n</a:t>
            </a:r>
            <a:r>
              <a:rPr lang="en-US" dirty="0"/>
              <a:t> modules, which can be independently modified, altered, changed, or replaced.</a:t>
            </a:r>
          </a:p>
        </p:txBody>
      </p:sp>
      <p:sp>
        <p:nvSpPr>
          <p:cNvPr id="3" name="Title 2"/>
          <p:cNvSpPr>
            <a:spLocks noGrp="1"/>
          </p:cNvSpPr>
          <p:nvPr>
            <p:ph type="title"/>
          </p:nvPr>
        </p:nvSpPr>
        <p:spPr/>
        <p:txBody>
          <a:bodyPr>
            <a:normAutofit fontScale="90000"/>
          </a:bodyPr>
          <a:lstStyle/>
          <a:p>
            <a:pPr algn="ctr"/>
            <a:r>
              <a:rPr lang="en-US" dirty="0"/>
              <a:t>DBMS - Architecture</a:t>
            </a:r>
            <a:br>
              <a:rPr lang="en-US" dirty="0"/>
            </a:br>
            <a:endParaRPr lang="en-US" dirty="0"/>
          </a:p>
        </p:txBody>
      </p:sp>
    </p:spTree>
    <p:extLst>
      <p:ext uri="{BB962C8B-B14F-4D97-AF65-F5344CB8AC3E}">
        <p14:creationId xmlns:p14="http://schemas.microsoft.com/office/powerpoint/2010/main" val="35475960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In 1-tier architecture, the DBMS is the only entity where the user directly sits on the DBMS and uses it. Any changes done here will directly be done on the DBMS itself. It does not provide handy tools for end-users. Database designers and programmers normally prefer to use single-tier architecture.</a:t>
            </a:r>
          </a:p>
        </p:txBody>
      </p:sp>
      <p:sp>
        <p:nvSpPr>
          <p:cNvPr id="3" name="Title 2"/>
          <p:cNvSpPr>
            <a:spLocks noGrp="1"/>
          </p:cNvSpPr>
          <p:nvPr>
            <p:ph type="title"/>
          </p:nvPr>
        </p:nvSpPr>
        <p:spPr/>
        <p:txBody>
          <a:bodyPr>
            <a:normAutofit fontScale="90000"/>
          </a:bodyPr>
          <a:lstStyle/>
          <a:p>
            <a:pPr algn="ctr"/>
            <a:r>
              <a:rPr lang="en-US" dirty="0"/>
              <a:t>DBMS - Architecture</a:t>
            </a:r>
            <a:br>
              <a:rPr lang="en-US" dirty="0"/>
            </a:br>
            <a:endParaRPr lang="en-US" dirty="0"/>
          </a:p>
        </p:txBody>
      </p:sp>
    </p:spTree>
    <p:extLst>
      <p:ext uri="{BB962C8B-B14F-4D97-AF65-F5344CB8AC3E}">
        <p14:creationId xmlns:p14="http://schemas.microsoft.com/office/powerpoint/2010/main" val="40901239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1813" y="2247900"/>
            <a:ext cx="3000375"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438400" y="1066800"/>
            <a:ext cx="5181600" cy="369332"/>
          </a:xfrm>
          <a:prstGeom prst="rect">
            <a:avLst/>
          </a:prstGeom>
          <a:noFill/>
        </p:spPr>
        <p:txBody>
          <a:bodyPr wrap="square" rtlCol="0">
            <a:spAutoFit/>
          </a:bodyPr>
          <a:lstStyle/>
          <a:p>
            <a:pPr algn="ctr"/>
            <a:r>
              <a:rPr lang="en-US" dirty="0" smtClean="0"/>
              <a:t>1-tier Architecture</a:t>
            </a:r>
            <a:endParaRPr lang="en-US" dirty="0"/>
          </a:p>
        </p:txBody>
      </p:sp>
    </p:spTree>
    <p:extLst>
      <p:ext uri="{BB962C8B-B14F-4D97-AF65-F5344CB8AC3E}">
        <p14:creationId xmlns:p14="http://schemas.microsoft.com/office/powerpoint/2010/main" val="16710689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A </a:t>
            </a:r>
            <a:r>
              <a:rPr lang="en-US" b="1" dirty="0"/>
              <a:t>database management system</a:t>
            </a:r>
            <a:r>
              <a:rPr lang="en-US" dirty="0"/>
              <a:t> stores data in such a way that it becomes easier to retrieve, manipulate, and produce information.</a:t>
            </a:r>
          </a:p>
        </p:txBody>
      </p:sp>
      <p:sp>
        <p:nvSpPr>
          <p:cNvPr id="3" name="Title 2"/>
          <p:cNvSpPr>
            <a:spLocks noGrp="1"/>
          </p:cNvSpPr>
          <p:nvPr>
            <p:ph type="title"/>
          </p:nvPr>
        </p:nvSpPr>
        <p:spPr/>
        <p:txBody>
          <a:bodyPr/>
          <a:lstStyle/>
          <a:p>
            <a:r>
              <a:rPr lang="en-US" dirty="0" smtClean="0"/>
              <a:t>Database Management Systems</a:t>
            </a:r>
            <a:endParaRPr lang="en-US" dirty="0"/>
          </a:p>
        </p:txBody>
      </p:sp>
    </p:spTree>
    <p:extLst>
      <p:ext uri="{BB962C8B-B14F-4D97-AF65-F5344CB8AC3E}">
        <p14:creationId xmlns:p14="http://schemas.microsoft.com/office/powerpoint/2010/main" val="39025252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If the architecture of DBMS is 2-tier, then it must have an application through which the DBMS can be accessed. Programmers use 2-tier architecture where they access the DBMS by means of an application. Here the application tier is entirely independent of the database in terms of operation, design, and programming.</a:t>
            </a:r>
          </a:p>
        </p:txBody>
      </p:sp>
      <p:sp>
        <p:nvSpPr>
          <p:cNvPr id="3" name="Title 2"/>
          <p:cNvSpPr>
            <a:spLocks noGrp="1"/>
          </p:cNvSpPr>
          <p:nvPr>
            <p:ph type="title"/>
          </p:nvPr>
        </p:nvSpPr>
        <p:spPr/>
        <p:txBody>
          <a:bodyPr>
            <a:normAutofit fontScale="90000"/>
          </a:bodyPr>
          <a:lstStyle/>
          <a:p>
            <a:pPr algn="ctr"/>
            <a:r>
              <a:rPr lang="en-US" dirty="0"/>
              <a:t>DBMS - Architecture</a:t>
            </a:r>
            <a:br>
              <a:rPr lang="en-US" dirty="0"/>
            </a:br>
            <a:endParaRPr lang="en-US" dirty="0"/>
          </a:p>
        </p:txBody>
      </p:sp>
    </p:spTree>
    <p:extLst>
      <p:ext uri="{BB962C8B-B14F-4D97-AF65-F5344CB8AC3E}">
        <p14:creationId xmlns:p14="http://schemas.microsoft.com/office/powerpoint/2010/main" val="29843023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1600200"/>
            <a:ext cx="4114800" cy="42986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600200" y="762000"/>
            <a:ext cx="6477000" cy="369332"/>
          </a:xfrm>
          <a:prstGeom prst="rect">
            <a:avLst/>
          </a:prstGeom>
          <a:noFill/>
        </p:spPr>
        <p:txBody>
          <a:bodyPr wrap="square" rtlCol="0">
            <a:spAutoFit/>
          </a:bodyPr>
          <a:lstStyle/>
          <a:p>
            <a:pPr algn="ctr"/>
            <a:r>
              <a:rPr lang="en-US" dirty="0" smtClean="0"/>
              <a:t>2-tier Architecture</a:t>
            </a:r>
            <a:endParaRPr lang="en-US" dirty="0"/>
          </a:p>
        </p:txBody>
      </p:sp>
    </p:spTree>
    <p:extLst>
      <p:ext uri="{BB962C8B-B14F-4D97-AF65-F5344CB8AC3E}">
        <p14:creationId xmlns:p14="http://schemas.microsoft.com/office/powerpoint/2010/main" val="38958778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t>3-tier Architecture</a:t>
            </a:r>
          </a:p>
          <a:p>
            <a:r>
              <a:rPr lang="en-US" dirty="0"/>
              <a:t>A 3-tier architecture separates its tiers from each other based on the complexity of the users and how they use the data present in the database. It is the most widely used architecture to design a DBMS.</a:t>
            </a:r>
          </a:p>
          <a:p>
            <a:endParaRPr lang="en-US" dirty="0"/>
          </a:p>
        </p:txBody>
      </p:sp>
      <p:sp>
        <p:nvSpPr>
          <p:cNvPr id="3" name="Title 2"/>
          <p:cNvSpPr>
            <a:spLocks noGrp="1"/>
          </p:cNvSpPr>
          <p:nvPr>
            <p:ph type="title"/>
          </p:nvPr>
        </p:nvSpPr>
        <p:spPr/>
        <p:txBody>
          <a:bodyPr>
            <a:normAutofit fontScale="90000"/>
          </a:bodyPr>
          <a:lstStyle/>
          <a:p>
            <a:pPr algn="ctr"/>
            <a:r>
              <a:rPr lang="en-US" dirty="0"/>
              <a:t>DBMS - Architecture</a:t>
            </a:r>
            <a:br>
              <a:rPr lang="en-US" dirty="0"/>
            </a:br>
            <a:endParaRPr lang="en-US" dirty="0"/>
          </a:p>
        </p:txBody>
      </p:sp>
    </p:spTree>
    <p:extLst>
      <p:ext uri="{BB962C8B-B14F-4D97-AF65-F5344CB8AC3E}">
        <p14:creationId xmlns:p14="http://schemas.microsoft.com/office/powerpoint/2010/main" val="15493397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pPr algn="ctr"/>
            <a:r>
              <a:rPr lang="en-US" dirty="0"/>
              <a:t>DBMS - Architecture</a:t>
            </a:r>
            <a:br>
              <a:rPr lang="en-US" dirty="0"/>
            </a:br>
            <a:endParaRPr lang="en-US" dirty="0"/>
          </a:p>
        </p:txBody>
      </p:sp>
      <p:pic>
        <p:nvPicPr>
          <p:cNvPr id="2050"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667000" y="1600994"/>
            <a:ext cx="3810000" cy="4286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12443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b="1" dirty="0"/>
              <a:t>Database (Data) Tier</a:t>
            </a:r>
            <a:r>
              <a:rPr lang="en-US" dirty="0"/>
              <a:t> − At this tier, the database resides along with its query processing languages. We also have the relations that define the data and their </a:t>
            </a:r>
            <a:r>
              <a:rPr lang="en-US" dirty="0" smtClean="0"/>
              <a:t>constraints </a:t>
            </a:r>
            <a:r>
              <a:rPr lang="en-US" dirty="0"/>
              <a:t>at this level</a:t>
            </a:r>
            <a:r>
              <a:rPr lang="en-US" dirty="0" smtClean="0"/>
              <a:t>.</a:t>
            </a:r>
          </a:p>
          <a:p>
            <a:endParaRPr lang="en-US" dirty="0" smtClean="0"/>
          </a:p>
          <a:p>
            <a:r>
              <a:rPr lang="en-US" b="1" dirty="0"/>
              <a:t>Application (Middle) Tier</a:t>
            </a:r>
            <a:r>
              <a:rPr lang="en-US" dirty="0"/>
              <a:t> − At this tier reside the application server and the programs that access the database. For a user, this application tier presents an abstracted view of the database.</a:t>
            </a:r>
          </a:p>
        </p:txBody>
      </p:sp>
      <p:sp>
        <p:nvSpPr>
          <p:cNvPr id="3" name="Title 2"/>
          <p:cNvSpPr>
            <a:spLocks noGrp="1"/>
          </p:cNvSpPr>
          <p:nvPr>
            <p:ph type="title"/>
          </p:nvPr>
        </p:nvSpPr>
        <p:spPr/>
        <p:txBody>
          <a:bodyPr>
            <a:normAutofit fontScale="90000"/>
          </a:bodyPr>
          <a:lstStyle/>
          <a:p>
            <a:pPr algn="ctr"/>
            <a:r>
              <a:rPr lang="en-US" dirty="0"/>
              <a:t>DBMS - Architecture</a:t>
            </a:r>
            <a:br>
              <a:rPr lang="en-US" dirty="0"/>
            </a:br>
            <a:endParaRPr lang="en-US" dirty="0"/>
          </a:p>
        </p:txBody>
      </p:sp>
    </p:spTree>
    <p:extLst>
      <p:ext uri="{BB962C8B-B14F-4D97-AF65-F5344CB8AC3E}">
        <p14:creationId xmlns:p14="http://schemas.microsoft.com/office/powerpoint/2010/main" val="7296566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End-users are unaware of any existence of the database beyond the application. At the other end, the database tier is not aware of any other user beyond the application tier. Hence, the application layer sits in the middle and acts as a mediator between the end-user and the database.</a:t>
            </a:r>
          </a:p>
        </p:txBody>
      </p:sp>
      <p:sp>
        <p:nvSpPr>
          <p:cNvPr id="3" name="Title 2"/>
          <p:cNvSpPr>
            <a:spLocks noGrp="1"/>
          </p:cNvSpPr>
          <p:nvPr>
            <p:ph type="title"/>
          </p:nvPr>
        </p:nvSpPr>
        <p:spPr/>
        <p:txBody>
          <a:bodyPr>
            <a:normAutofit fontScale="90000"/>
          </a:bodyPr>
          <a:lstStyle/>
          <a:p>
            <a:pPr algn="ctr"/>
            <a:r>
              <a:rPr lang="en-US" dirty="0" smtClean="0"/>
              <a:t> DBMS </a:t>
            </a:r>
            <a:r>
              <a:rPr lang="en-US" dirty="0"/>
              <a:t>- Architecture</a:t>
            </a:r>
            <a:br>
              <a:rPr lang="en-US" dirty="0"/>
            </a:br>
            <a:endParaRPr lang="en-US" dirty="0"/>
          </a:p>
        </p:txBody>
      </p:sp>
    </p:spTree>
    <p:extLst>
      <p:ext uri="{BB962C8B-B14F-4D97-AF65-F5344CB8AC3E}">
        <p14:creationId xmlns:p14="http://schemas.microsoft.com/office/powerpoint/2010/main" val="32076331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t>User (Presentation) Tier</a:t>
            </a:r>
            <a:r>
              <a:rPr lang="en-US" dirty="0"/>
              <a:t> − End-users operate on this tier and they know nothing about any existence of the database beyond this layer. At this layer, multiple views of the database can be provided by the application. All views are generated by applications that reside in the application tier.</a:t>
            </a:r>
          </a:p>
        </p:txBody>
      </p:sp>
      <p:sp>
        <p:nvSpPr>
          <p:cNvPr id="3" name="Title 2"/>
          <p:cNvSpPr>
            <a:spLocks noGrp="1"/>
          </p:cNvSpPr>
          <p:nvPr>
            <p:ph type="title"/>
          </p:nvPr>
        </p:nvSpPr>
        <p:spPr/>
        <p:txBody>
          <a:bodyPr>
            <a:normAutofit fontScale="90000"/>
          </a:bodyPr>
          <a:lstStyle/>
          <a:p>
            <a:pPr algn="ctr"/>
            <a:r>
              <a:rPr lang="en-US" dirty="0"/>
              <a:t>DBMS - Architecture</a:t>
            </a:r>
            <a:br>
              <a:rPr lang="en-US" dirty="0"/>
            </a:br>
            <a:endParaRPr lang="en-US" dirty="0"/>
          </a:p>
        </p:txBody>
      </p:sp>
    </p:spTree>
    <p:extLst>
      <p:ext uri="{BB962C8B-B14F-4D97-AF65-F5344CB8AC3E}">
        <p14:creationId xmlns:p14="http://schemas.microsoft.com/office/powerpoint/2010/main" val="27153328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A database schema is the skeleton structure that represents the logical view of the entire database. It defines how the data is organized and how the relations among them are associated. It formulates all the constraints that are to be applied on the data.</a:t>
            </a:r>
          </a:p>
        </p:txBody>
      </p:sp>
      <p:sp>
        <p:nvSpPr>
          <p:cNvPr id="3" name="Title 2"/>
          <p:cNvSpPr>
            <a:spLocks noGrp="1"/>
          </p:cNvSpPr>
          <p:nvPr>
            <p:ph type="title"/>
          </p:nvPr>
        </p:nvSpPr>
        <p:spPr/>
        <p:txBody>
          <a:bodyPr>
            <a:normAutofit fontScale="90000"/>
          </a:bodyPr>
          <a:lstStyle/>
          <a:p>
            <a:pPr algn="ctr"/>
            <a:r>
              <a:rPr lang="en-US" dirty="0"/>
              <a:t>DBMS - Data Schemas</a:t>
            </a:r>
            <a:br>
              <a:rPr lang="en-US" dirty="0"/>
            </a:br>
            <a:endParaRPr lang="en-US" dirty="0"/>
          </a:p>
        </p:txBody>
      </p:sp>
    </p:spTree>
    <p:extLst>
      <p:ext uri="{BB962C8B-B14F-4D97-AF65-F5344CB8AC3E}">
        <p14:creationId xmlns:p14="http://schemas.microsoft.com/office/powerpoint/2010/main" val="25656408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A database schema defines its entities and the relationship among them. It contains a descriptive detail of the database, which can be depicted by means of schema diagrams. It’s the database designers who design the schema to help programmers understand the database and make it useful.</a:t>
            </a:r>
          </a:p>
        </p:txBody>
      </p:sp>
      <p:sp>
        <p:nvSpPr>
          <p:cNvPr id="3" name="Title 2"/>
          <p:cNvSpPr>
            <a:spLocks noGrp="1"/>
          </p:cNvSpPr>
          <p:nvPr>
            <p:ph type="title"/>
          </p:nvPr>
        </p:nvSpPr>
        <p:spPr/>
        <p:txBody>
          <a:bodyPr/>
          <a:lstStyle/>
          <a:p>
            <a:pPr algn="ctr"/>
            <a:r>
              <a:rPr lang="en-US" dirty="0"/>
              <a:t>DBMS - Data Schemas</a:t>
            </a:r>
          </a:p>
        </p:txBody>
      </p:sp>
    </p:spTree>
    <p:extLst>
      <p:ext uri="{BB962C8B-B14F-4D97-AF65-F5344CB8AC3E}">
        <p14:creationId xmlns:p14="http://schemas.microsoft.com/office/powerpoint/2010/main" val="10797817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a:t>DBMS - Data Schemas</a:t>
            </a:r>
          </a:p>
        </p:txBody>
      </p:sp>
      <p:pic>
        <p:nvPicPr>
          <p:cNvPr id="3074"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985962" y="1639094"/>
            <a:ext cx="5172075" cy="4210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290211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b="1" dirty="0"/>
              <a:t>Database Management System (DBMS)</a:t>
            </a:r>
            <a:r>
              <a:rPr lang="en-US" dirty="0"/>
              <a:t> is a software for storing and retrieving users' data while considering appropriate security measures. It consists of a group of programs which manipulate the database. The DBMS accepts the request for data from an application and instructs the operating system to provide the specific data. In large systems, a DBMS helps users and other third-party software to store and retrieve data. </a:t>
            </a:r>
          </a:p>
          <a:p>
            <a:r>
              <a:rPr lang="en-US" dirty="0" smtClean="0"/>
              <a:t>. </a:t>
            </a:r>
            <a:endParaRPr lang="en-US" dirty="0"/>
          </a:p>
          <a:p>
            <a:endParaRPr lang="en-US" dirty="0"/>
          </a:p>
        </p:txBody>
      </p:sp>
      <p:sp>
        <p:nvSpPr>
          <p:cNvPr id="3" name="Title 2"/>
          <p:cNvSpPr>
            <a:spLocks noGrp="1"/>
          </p:cNvSpPr>
          <p:nvPr>
            <p:ph type="title"/>
          </p:nvPr>
        </p:nvSpPr>
        <p:spPr/>
        <p:txBody>
          <a:bodyPr/>
          <a:lstStyle/>
          <a:p>
            <a:r>
              <a:rPr lang="en-US" dirty="0"/>
              <a:t>Database Management Systems</a:t>
            </a:r>
          </a:p>
        </p:txBody>
      </p:sp>
    </p:spTree>
    <p:extLst>
      <p:ext uri="{BB962C8B-B14F-4D97-AF65-F5344CB8AC3E}">
        <p14:creationId xmlns:p14="http://schemas.microsoft.com/office/powerpoint/2010/main" val="27919631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t>Internal Level/Schema</a:t>
            </a:r>
          </a:p>
          <a:p>
            <a:r>
              <a:rPr lang="en-US" dirty="0"/>
              <a:t>The internal schema defines the physical storage structure of the database. The internal schema is a very low-level representation of the entire database. It contains multiple occurrences of multiple types of internal record. In the ANSI term, it is also called "stored record'. </a:t>
            </a:r>
          </a:p>
          <a:p>
            <a:endParaRPr lang="en-US" dirty="0"/>
          </a:p>
        </p:txBody>
      </p:sp>
      <p:sp>
        <p:nvSpPr>
          <p:cNvPr id="3" name="Title 2"/>
          <p:cNvSpPr>
            <a:spLocks noGrp="1"/>
          </p:cNvSpPr>
          <p:nvPr>
            <p:ph type="title"/>
          </p:nvPr>
        </p:nvSpPr>
        <p:spPr/>
        <p:txBody>
          <a:bodyPr/>
          <a:lstStyle/>
          <a:p>
            <a:r>
              <a:rPr lang="en-US" dirty="0"/>
              <a:t>DBMS - Data Schemas</a:t>
            </a:r>
          </a:p>
        </p:txBody>
      </p:sp>
    </p:spTree>
    <p:extLst>
      <p:ext uri="{BB962C8B-B14F-4D97-AF65-F5344CB8AC3E}">
        <p14:creationId xmlns:p14="http://schemas.microsoft.com/office/powerpoint/2010/main" val="18537114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a:t>The internal schema is the lowest level of data abstraction </a:t>
            </a:r>
          </a:p>
          <a:p>
            <a:r>
              <a:rPr lang="en-US" dirty="0"/>
              <a:t>It helps you to keeps information about the actual representation of the entire database. Like the actual storage of the data on the disk in the form of records </a:t>
            </a:r>
          </a:p>
          <a:p>
            <a:r>
              <a:rPr lang="en-US" dirty="0"/>
              <a:t>The internal view tells us what data is stored in the database and how </a:t>
            </a:r>
          </a:p>
          <a:p>
            <a:r>
              <a:rPr lang="en-US" dirty="0"/>
              <a:t>It never deals with the physical devices. Instead, internal schema views a physical device as a collection of physical pages </a:t>
            </a:r>
          </a:p>
          <a:p>
            <a:endParaRPr lang="en-US" dirty="0"/>
          </a:p>
        </p:txBody>
      </p:sp>
      <p:sp>
        <p:nvSpPr>
          <p:cNvPr id="3" name="Title 2"/>
          <p:cNvSpPr>
            <a:spLocks noGrp="1"/>
          </p:cNvSpPr>
          <p:nvPr>
            <p:ph type="title"/>
          </p:nvPr>
        </p:nvSpPr>
        <p:spPr/>
        <p:txBody>
          <a:bodyPr/>
          <a:lstStyle/>
          <a:p>
            <a:r>
              <a:rPr lang="en-US" dirty="0"/>
              <a:t>DBMS - Data Schemas</a:t>
            </a:r>
          </a:p>
        </p:txBody>
      </p:sp>
    </p:spTree>
    <p:extLst>
      <p:ext uri="{BB962C8B-B14F-4D97-AF65-F5344CB8AC3E}">
        <p14:creationId xmlns:p14="http://schemas.microsoft.com/office/powerpoint/2010/main" val="312875851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a:t>A database schema can be divided broadly into two categories −</a:t>
            </a:r>
          </a:p>
          <a:p>
            <a:r>
              <a:rPr lang="en-US" b="1" dirty="0"/>
              <a:t>Physical Database Schema</a:t>
            </a:r>
            <a:r>
              <a:rPr lang="en-US" dirty="0"/>
              <a:t> − This schema pertains to the actual storage of data and its form of storage like files, indices, etc. It defines how the data will be stored in a secondary storage.</a:t>
            </a:r>
          </a:p>
          <a:p>
            <a:r>
              <a:rPr lang="en-US" b="1" dirty="0"/>
              <a:t>Logical Database Schema</a:t>
            </a:r>
            <a:r>
              <a:rPr lang="en-US" dirty="0"/>
              <a:t> − This schema defines all the logical constraints that need to be applied on the data stored. It defines tables, views, and integrity constraints.</a:t>
            </a:r>
          </a:p>
          <a:p>
            <a:endParaRPr lang="en-US" dirty="0"/>
          </a:p>
        </p:txBody>
      </p:sp>
      <p:sp>
        <p:nvSpPr>
          <p:cNvPr id="3" name="Title 2"/>
          <p:cNvSpPr>
            <a:spLocks noGrp="1"/>
          </p:cNvSpPr>
          <p:nvPr>
            <p:ph type="title"/>
          </p:nvPr>
        </p:nvSpPr>
        <p:spPr/>
        <p:txBody>
          <a:bodyPr/>
          <a:lstStyle/>
          <a:p>
            <a:pPr algn="ctr"/>
            <a:r>
              <a:rPr lang="en-US" dirty="0"/>
              <a:t>DBMS - Data Schemas</a:t>
            </a:r>
          </a:p>
        </p:txBody>
      </p:sp>
    </p:spTree>
    <p:extLst>
      <p:ext uri="{BB962C8B-B14F-4D97-AF65-F5344CB8AC3E}">
        <p14:creationId xmlns:p14="http://schemas.microsoft.com/office/powerpoint/2010/main" val="131126455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b="1" dirty="0"/>
              <a:t>Conceptual Schema/Level</a:t>
            </a:r>
          </a:p>
          <a:p>
            <a:r>
              <a:rPr lang="en-US" dirty="0"/>
              <a:t>The conceptual schema describes the Database structure of the whole database for the community of users. This schema hides information about the physical storage structures and focuses on describing data types, entities, relationships, etc. </a:t>
            </a:r>
          </a:p>
          <a:p>
            <a:r>
              <a:rPr lang="en-US" dirty="0"/>
              <a:t>This logical level comes between the user level and physical storage view. However, there is only single conceptual view of a single database. </a:t>
            </a:r>
          </a:p>
          <a:p>
            <a:endParaRPr lang="en-US" dirty="0"/>
          </a:p>
        </p:txBody>
      </p:sp>
      <p:sp>
        <p:nvSpPr>
          <p:cNvPr id="3" name="Title 2"/>
          <p:cNvSpPr>
            <a:spLocks noGrp="1"/>
          </p:cNvSpPr>
          <p:nvPr>
            <p:ph type="title"/>
          </p:nvPr>
        </p:nvSpPr>
        <p:spPr/>
        <p:txBody>
          <a:bodyPr/>
          <a:lstStyle/>
          <a:p>
            <a:r>
              <a:rPr lang="en-US" dirty="0"/>
              <a:t>DBMS - Data Schemas</a:t>
            </a:r>
          </a:p>
        </p:txBody>
      </p:sp>
    </p:spTree>
    <p:extLst>
      <p:ext uri="{BB962C8B-B14F-4D97-AF65-F5344CB8AC3E}">
        <p14:creationId xmlns:p14="http://schemas.microsoft.com/office/powerpoint/2010/main" val="166036405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t>Conceptual Schema/Level</a:t>
            </a:r>
          </a:p>
          <a:p>
            <a:pPr marL="109728" indent="0">
              <a:buNone/>
            </a:pPr>
            <a:endParaRPr lang="en-US" dirty="0" smtClean="0"/>
          </a:p>
          <a:p>
            <a:r>
              <a:rPr lang="en-US" dirty="0" smtClean="0"/>
              <a:t>Defines </a:t>
            </a:r>
            <a:r>
              <a:rPr lang="en-US" dirty="0"/>
              <a:t>all database entities, their attributes, and their relationships</a:t>
            </a:r>
          </a:p>
          <a:p>
            <a:r>
              <a:rPr lang="en-US" dirty="0"/>
              <a:t>Security and integrity information </a:t>
            </a:r>
          </a:p>
          <a:p>
            <a:r>
              <a:rPr lang="en-US" dirty="0"/>
              <a:t>In the conceptual level, the data available to a user must be contained in or derivable from the physical level </a:t>
            </a:r>
          </a:p>
          <a:p>
            <a:endParaRPr lang="en-US" dirty="0"/>
          </a:p>
        </p:txBody>
      </p:sp>
      <p:sp>
        <p:nvSpPr>
          <p:cNvPr id="3" name="Title 2"/>
          <p:cNvSpPr>
            <a:spLocks noGrp="1"/>
          </p:cNvSpPr>
          <p:nvPr>
            <p:ph type="title"/>
          </p:nvPr>
        </p:nvSpPr>
        <p:spPr/>
        <p:txBody>
          <a:bodyPr/>
          <a:lstStyle/>
          <a:p>
            <a:r>
              <a:rPr lang="en-US" dirty="0"/>
              <a:t>DBMS - Data Schemas</a:t>
            </a:r>
          </a:p>
        </p:txBody>
      </p:sp>
    </p:spTree>
    <p:extLst>
      <p:ext uri="{BB962C8B-B14F-4D97-AF65-F5344CB8AC3E}">
        <p14:creationId xmlns:p14="http://schemas.microsoft.com/office/powerpoint/2010/main" val="89300333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t>External Schema/Level</a:t>
            </a:r>
          </a:p>
          <a:p>
            <a:r>
              <a:rPr lang="en-US" dirty="0" smtClean="0"/>
              <a:t>An </a:t>
            </a:r>
            <a:r>
              <a:rPr lang="en-US" dirty="0"/>
              <a:t>external schema describes the part of the database which specific user is interested in. It hides the unrelated details of the database from the user. There may be "n" number of external views for each database. </a:t>
            </a:r>
          </a:p>
          <a:p>
            <a:r>
              <a:rPr lang="en-US" dirty="0"/>
              <a:t>Each external view is defined using an external schema, which consists of definitions of various types of external record of that specific view. </a:t>
            </a:r>
          </a:p>
          <a:p>
            <a:endParaRPr lang="en-US" dirty="0"/>
          </a:p>
        </p:txBody>
      </p:sp>
      <p:sp>
        <p:nvSpPr>
          <p:cNvPr id="3" name="Title 2"/>
          <p:cNvSpPr>
            <a:spLocks noGrp="1"/>
          </p:cNvSpPr>
          <p:nvPr>
            <p:ph type="title"/>
          </p:nvPr>
        </p:nvSpPr>
        <p:spPr/>
        <p:txBody>
          <a:bodyPr/>
          <a:lstStyle/>
          <a:p>
            <a:r>
              <a:rPr lang="en-US" dirty="0"/>
              <a:t>DBMS - Data Schemas</a:t>
            </a:r>
          </a:p>
        </p:txBody>
      </p:sp>
    </p:spTree>
    <p:extLst>
      <p:ext uri="{BB962C8B-B14F-4D97-AF65-F5344CB8AC3E}">
        <p14:creationId xmlns:p14="http://schemas.microsoft.com/office/powerpoint/2010/main" val="230881187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b="1" dirty="0"/>
              <a:t>External Schema/Level</a:t>
            </a:r>
          </a:p>
          <a:p>
            <a:pPr marL="109728" indent="0">
              <a:buNone/>
            </a:pPr>
            <a:endParaRPr lang="en-US" dirty="0" smtClean="0"/>
          </a:p>
          <a:p>
            <a:r>
              <a:rPr lang="en-US" dirty="0" smtClean="0"/>
              <a:t>An </a:t>
            </a:r>
            <a:r>
              <a:rPr lang="en-US" dirty="0"/>
              <a:t>external level is only related to the data which is viewed by specific end users.</a:t>
            </a:r>
          </a:p>
          <a:p>
            <a:r>
              <a:rPr lang="en-US" dirty="0"/>
              <a:t>This level includes some external schemas.</a:t>
            </a:r>
          </a:p>
          <a:p>
            <a:r>
              <a:rPr lang="en-US" dirty="0"/>
              <a:t>External schema level is nearest to the user</a:t>
            </a:r>
          </a:p>
          <a:p>
            <a:r>
              <a:rPr lang="en-US" dirty="0"/>
              <a:t>The external schema describes the segment of the database which is needed for a certain user group and hides the remaining details from the database from the specific user group</a:t>
            </a:r>
          </a:p>
          <a:p>
            <a:endParaRPr lang="en-US" dirty="0"/>
          </a:p>
        </p:txBody>
      </p:sp>
      <p:sp>
        <p:nvSpPr>
          <p:cNvPr id="3" name="Title 2"/>
          <p:cNvSpPr>
            <a:spLocks noGrp="1"/>
          </p:cNvSpPr>
          <p:nvPr>
            <p:ph type="title"/>
          </p:nvPr>
        </p:nvSpPr>
        <p:spPr/>
        <p:txBody>
          <a:bodyPr/>
          <a:lstStyle/>
          <a:p>
            <a:r>
              <a:rPr lang="en-US" dirty="0"/>
              <a:t>DBMS - Data Schemas</a:t>
            </a:r>
          </a:p>
        </p:txBody>
      </p:sp>
    </p:spTree>
    <p:extLst>
      <p:ext uri="{BB962C8B-B14F-4D97-AF65-F5344CB8AC3E}">
        <p14:creationId xmlns:p14="http://schemas.microsoft.com/office/powerpoint/2010/main" val="185712026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a:t>Every user should be able to access the same data but able to see a customized view of the data.</a:t>
            </a:r>
          </a:p>
          <a:p>
            <a:r>
              <a:rPr lang="en-US" dirty="0"/>
              <a:t>The user need not to deal directly with physical database storage detail.</a:t>
            </a:r>
          </a:p>
          <a:p>
            <a:r>
              <a:rPr lang="en-US" dirty="0"/>
              <a:t>The DBA should be able to change the database storage structure without disturbing the user's views</a:t>
            </a:r>
          </a:p>
          <a:p>
            <a:r>
              <a:rPr lang="en-US" dirty="0"/>
              <a:t>The internal structure of the database should remain unaffected when changes made to the physical aspects of storage.</a:t>
            </a:r>
          </a:p>
          <a:p>
            <a:endParaRPr lang="en-US" dirty="0"/>
          </a:p>
        </p:txBody>
      </p:sp>
      <p:sp>
        <p:nvSpPr>
          <p:cNvPr id="3" name="Title 2"/>
          <p:cNvSpPr>
            <a:spLocks noGrp="1"/>
          </p:cNvSpPr>
          <p:nvPr>
            <p:ph type="title"/>
          </p:nvPr>
        </p:nvSpPr>
        <p:spPr/>
        <p:txBody>
          <a:bodyPr>
            <a:normAutofit fontScale="90000"/>
          </a:bodyPr>
          <a:lstStyle/>
          <a:p>
            <a:r>
              <a:rPr lang="en-US" dirty="0" smtClean="0"/>
              <a:t/>
            </a:r>
            <a:br>
              <a:rPr lang="en-US" dirty="0" smtClean="0"/>
            </a:br>
            <a:r>
              <a:rPr lang="en-US" dirty="0" smtClean="0"/>
              <a:t>Goal </a:t>
            </a:r>
            <a:r>
              <a:rPr lang="en-US" dirty="0"/>
              <a:t>of 3 level/schema of Database</a:t>
            </a:r>
            <a:br>
              <a:rPr lang="en-US" dirty="0"/>
            </a:br>
            <a:endParaRPr lang="en-US" dirty="0"/>
          </a:p>
        </p:txBody>
      </p:sp>
    </p:spTree>
    <p:extLst>
      <p:ext uri="{BB962C8B-B14F-4D97-AF65-F5344CB8AC3E}">
        <p14:creationId xmlns:p14="http://schemas.microsoft.com/office/powerpoint/2010/main" val="337009851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a:t>A database system normally contains a lot of data in addition to users’ data. For example, it stores data about data, known as metadata, to locate and retrieve data easily. It is rather difficult to modify or update a set of metadata once it is stored in the database. But as a DBMS expands, it needs to change over time to satisfy the requirements of the users. If the entire data is dependent, it would become a tedious and highly complex job.</a:t>
            </a:r>
          </a:p>
        </p:txBody>
      </p:sp>
      <p:sp>
        <p:nvSpPr>
          <p:cNvPr id="3" name="Title 2"/>
          <p:cNvSpPr>
            <a:spLocks noGrp="1"/>
          </p:cNvSpPr>
          <p:nvPr>
            <p:ph type="title"/>
          </p:nvPr>
        </p:nvSpPr>
        <p:spPr/>
        <p:txBody>
          <a:bodyPr>
            <a:normAutofit fontScale="90000"/>
          </a:bodyPr>
          <a:lstStyle/>
          <a:p>
            <a:pPr algn="ctr"/>
            <a:r>
              <a:rPr lang="en-US" dirty="0"/>
              <a:t>DBMS - Data Independence</a:t>
            </a:r>
            <a:br>
              <a:rPr lang="en-US" dirty="0"/>
            </a:br>
            <a:endParaRPr lang="en-US" dirty="0"/>
          </a:p>
        </p:txBody>
      </p:sp>
    </p:spTree>
    <p:extLst>
      <p:ext uri="{BB962C8B-B14F-4D97-AF65-F5344CB8AC3E}">
        <p14:creationId xmlns:p14="http://schemas.microsoft.com/office/powerpoint/2010/main" val="315258500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a:t>DBMS - Data Independence</a:t>
            </a:r>
          </a:p>
        </p:txBody>
      </p:sp>
      <p:pic>
        <p:nvPicPr>
          <p:cNvPr id="4098"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767012" y="2296319"/>
            <a:ext cx="3609975" cy="2895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443262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DBMS allows users to create their own databases as per their requirement. The term “DBMS” includes the user of the database and other application programs. It provides an interface between the data and the software application</a:t>
            </a:r>
          </a:p>
        </p:txBody>
      </p:sp>
      <p:sp>
        <p:nvSpPr>
          <p:cNvPr id="3" name="Title 2"/>
          <p:cNvSpPr>
            <a:spLocks noGrp="1"/>
          </p:cNvSpPr>
          <p:nvPr>
            <p:ph type="title"/>
          </p:nvPr>
        </p:nvSpPr>
        <p:spPr/>
        <p:txBody>
          <a:bodyPr/>
          <a:lstStyle/>
          <a:p>
            <a:r>
              <a:rPr lang="en-US" dirty="0"/>
              <a:t>Database Management Systems</a:t>
            </a:r>
          </a:p>
        </p:txBody>
      </p:sp>
    </p:spTree>
    <p:extLst>
      <p:ext uri="{BB962C8B-B14F-4D97-AF65-F5344CB8AC3E}">
        <p14:creationId xmlns:p14="http://schemas.microsoft.com/office/powerpoint/2010/main" val="284693162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Metadata itself follows a layered architecture, so that when we change data at one layer, it does not affect the data at another level. This data is independent but mapped to each other.</a:t>
            </a:r>
          </a:p>
        </p:txBody>
      </p:sp>
      <p:sp>
        <p:nvSpPr>
          <p:cNvPr id="3" name="Title 2"/>
          <p:cNvSpPr>
            <a:spLocks noGrp="1"/>
          </p:cNvSpPr>
          <p:nvPr>
            <p:ph type="title"/>
          </p:nvPr>
        </p:nvSpPr>
        <p:spPr/>
        <p:txBody>
          <a:bodyPr/>
          <a:lstStyle/>
          <a:p>
            <a:pPr algn="ctr"/>
            <a:r>
              <a:rPr lang="en-US" dirty="0"/>
              <a:t>DBMS - Data Independence</a:t>
            </a:r>
          </a:p>
        </p:txBody>
      </p:sp>
    </p:spTree>
    <p:extLst>
      <p:ext uri="{BB962C8B-B14F-4D97-AF65-F5344CB8AC3E}">
        <p14:creationId xmlns:p14="http://schemas.microsoft.com/office/powerpoint/2010/main" val="208706900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b="1" dirty="0"/>
              <a:t>Logical Data Independence</a:t>
            </a:r>
          </a:p>
          <a:p>
            <a:r>
              <a:rPr lang="en-US" dirty="0"/>
              <a:t>Logical data is data about database, that is, it stores information about how data is managed inside. For example, a table (relation) stored in the database and all its constraints, applied on that relation.</a:t>
            </a:r>
          </a:p>
          <a:p>
            <a:r>
              <a:rPr lang="en-US" dirty="0"/>
              <a:t>Logical data independence is a kind of mechanism, which liberalizes itself from actual data stored on the disk. If we do some changes on table format, it should not change the data residing on the disk.</a:t>
            </a:r>
          </a:p>
          <a:p>
            <a:endParaRPr lang="en-US" dirty="0"/>
          </a:p>
        </p:txBody>
      </p:sp>
      <p:sp>
        <p:nvSpPr>
          <p:cNvPr id="3" name="Title 2"/>
          <p:cNvSpPr>
            <a:spLocks noGrp="1"/>
          </p:cNvSpPr>
          <p:nvPr>
            <p:ph type="title"/>
          </p:nvPr>
        </p:nvSpPr>
        <p:spPr/>
        <p:txBody>
          <a:bodyPr/>
          <a:lstStyle/>
          <a:p>
            <a:pPr algn="ctr"/>
            <a:r>
              <a:rPr lang="en-US" dirty="0"/>
              <a:t>DBMS - Data Independence</a:t>
            </a:r>
          </a:p>
        </p:txBody>
      </p:sp>
    </p:spTree>
    <p:extLst>
      <p:ext uri="{BB962C8B-B14F-4D97-AF65-F5344CB8AC3E}">
        <p14:creationId xmlns:p14="http://schemas.microsoft.com/office/powerpoint/2010/main" val="37485809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b="1" dirty="0"/>
              <a:t>Physical Data Independence</a:t>
            </a:r>
          </a:p>
          <a:p>
            <a:r>
              <a:rPr lang="en-US" dirty="0"/>
              <a:t>All the schemas are logical, and the actual data is stored in bit format on the disk. Physical data independence is the power to change the physical data without impacting the schema or logical data.</a:t>
            </a:r>
          </a:p>
          <a:p>
            <a:r>
              <a:rPr lang="en-US" dirty="0"/>
              <a:t>For example, in case we want to change or upgrade the storage system itself − suppose we want to replace hard-disks with SSD − it should not have any impact on the logical data or schemas.</a:t>
            </a:r>
          </a:p>
          <a:p>
            <a:endParaRPr lang="en-US" dirty="0"/>
          </a:p>
        </p:txBody>
      </p:sp>
      <p:sp>
        <p:nvSpPr>
          <p:cNvPr id="3" name="Title 2"/>
          <p:cNvSpPr>
            <a:spLocks noGrp="1"/>
          </p:cNvSpPr>
          <p:nvPr>
            <p:ph type="title"/>
          </p:nvPr>
        </p:nvSpPr>
        <p:spPr/>
        <p:txBody>
          <a:bodyPr/>
          <a:lstStyle/>
          <a:p>
            <a:pPr algn="ctr"/>
            <a:r>
              <a:rPr lang="en-US" dirty="0"/>
              <a:t>DBMS - Data Independence</a:t>
            </a:r>
          </a:p>
        </p:txBody>
      </p:sp>
    </p:spTree>
    <p:extLst>
      <p:ext uri="{BB962C8B-B14F-4D97-AF65-F5344CB8AC3E}">
        <p14:creationId xmlns:p14="http://schemas.microsoft.com/office/powerpoint/2010/main" val="76164696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A </a:t>
            </a:r>
            <a:r>
              <a:rPr lang="en-US" b="1" dirty="0"/>
              <a:t>hierarchical database model</a:t>
            </a:r>
            <a:r>
              <a:rPr lang="en-US" dirty="0"/>
              <a:t> is </a:t>
            </a:r>
            <a:r>
              <a:rPr lang="en-US" dirty="0" smtClean="0"/>
              <a:t>a data </a:t>
            </a:r>
            <a:r>
              <a:rPr lang="en-US" dirty="0"/>
              <a:t>model in which the data is organized into a tree-like structure. The data is stored as </a:t>
            </a:r>
            <a:r>
              <a:rPr lang="en-US" b="1" dirty="0"/>
              <a:t>records</a:t>
            </a:r>
            <a:r>
              <a:rPr lang="en-US" dirty="0"/>
              <a:t> which are connected to one another through </a:t>
            </a:r>
            <a:r>
              <a:rPr lang="en-US" b="1" dirty="0"/>
              <a:t>links</a:t>
            </a:r>
            <a:r>
              <a:rPr lang="en-US" dirty="0"/>
              <a:t>. A record is a collection of fields, with each field containing only one value. The </a:t>
            </a:r>
            <a:r>
              <a:rPr lang="en-US" b="1" dirty="0"/>
              <a:t>entity type</a:t>
            </a:r>
            <a:r>
              <a:rPr lang="en-US" dirty="0"/>
              <a:t> of a record defines which fields the record contains.</a:t>
            </a:r>
          </a:p>
        </p:txBody>
      </p:sp>
      <p:sp>
        <p:nvSpPr>
          <p:cNvPr id="3" name="Title 2"/>
          <p:cNvSpPr>
            <a:spLocks noGrp="1"/>
          </p:cNvSpPr>
          <p:nvPr>
            <p:ph type="title"/>
          </p:nvPr>
        </p:nvSpPr>
        <p:spPr/>
        <p:txBody>
          <a:bodyPr/>
          <a:lstStyle/>
          <a:p>
            <a:pPr algn="ctr"/>
            <a:r>
              <a:rPr lang="en-US" dirty="0" smtClean="0"/>
              <a:t>Hierarchical Database Model</a:t>
            </a:r>
            <a:endParaRPr lang="en-US" dirty="0"/>
          </a:p>
        </p:txBody>
      </p:sp>
    </p:spTree>
    <p:extLst>
      <p:ext uri="{BB962C8B-B14F-4D97-AF65-F5344CB8AC3E}">
        <p14:creationId xmlns:p14="http://schemas.microsoft.com/office/powerpoint/2010/main" val="174680369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 hierarchical database model mandates that each child record has only one parent, whereas each parent record can have one or more child records. In order to retrieve data from a hierarchical database the whole tree needs to be traversed starting from the root node. This model is recognized as the first database model created by IBM in the 1960s</a:t>
            </a:r>
          </a:p>
        </p:txBody>
      </p:sp>
      <p:sp>
        <p:nvSpPr>
          <p:cNvPr id="3" name="Title 2"/>
          <p:cNvSpPr>
            <a:spLocks noGrp="1"/>
          </p:cNvSpPr>
          <p:nvPr>
            <p:ph type="title"/>
          </p:nvPr>
        </p:nvSpPr>
        <p:spPr/>
        <p:txBody>
          <a:bodyPr/>
          <a:lstStyle/>
          <a:p>
            <a:r>
              <a:rPr lang="en-US" dirty="0"/>
              <a:t>Hierarchical Database Model</a:t>
            </a:r>
          </a:p>
        </p:txBody>
      </p:sp>
    </p:spTree>
    <p:extLst>
      <p:ext uri="{BB962C8B-B14F-4D97-AF65-F5344CB8AC3E}">
        <p14:creationId xmlns:p14="http://schemas.microsoft.com/office/powerpoint/2010/main" val="378346342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Hierarchical Database Model</a:t>
            </a:r>
          </a:p>
        </p:txBody>
      </p:sp>
      <p:pic>
        <p:nvPicPr>
          <p:cNvPr id="5122"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3048000" y="2209800"/>
            <a:ext cx="3048000" cy="38099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9027544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 </a:t>
            </a:r>
            <a:r>
              <a:rPr lang="en-US" b="1" dirty="0"/>
              <a:t>network model</a:t>
            </a:r>
            <a:r>
              <a:rPr lang="en-US" dirty="0"/>
              <a:t> is a database model conceived as a flexible way of representing objects and their relationships. Its distinguishing feature is that the schema, viewed as a graph in which object types are nodes and relationship types are arcs, is not restricted to being a hierarchy or lattice.</a:t>
            </a:r>
          </a:p>
        </p:txBody>
      </p:sp>
      <p:sp>
        <p:nvSpPr>
          <p:cNvPr id="3" name="Title 2"/>
          <p:cNvSpPr>
            <a:spLocks noGrp="1"/>
          </p:cNvSpPr>
          <p:nvPr>
            <p:ph type="title"/>
          </p:nvPr>
        </p:nvSpPr>
        <p:spPr/>
        <p:txBody>
          <a:bodyPr>
            <a:normAutofit fontScale="90000"/>
          </a:bodyPr>
          <a:lstStyle/>
          <a:p>
            <a:pPr algn="ctr"/>
            <a:r>
              <a:rPr lang="en-US" dirty="0"/>
              <a:t>Network model</a:t>
            </a:r>
            <a:br>
              <a:rPr lang="en-US" dirty="0"/>
            </a:br>
            <a:endParaRPr lang="en-US" dirty="0"/>
          </a:p>
        </p:txBody>
      </p:sp>
    </p:spTree>
    <p:extLst>
      <p:ext uri="{BB962C8B-B14F-4D97-AF65-F5344CB8AC3E}">
        <p14:creationId xmlns:p14="http://schemas.microsoft.com/office/powerpoint/2010/main" val="407010928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Network model</a:t>
            </a:r>
            <a:br>
              <a:rPr lang="en-US" dirty="0"/>
            </a:br>
            <a:endParaRPr lang="en-US" dirty="0"/>
          </a:p>
        </p:txBody>
      </p:sp>
      <p:pic>
        <p:nvPicPr>
          <p:cNvPr id="6146"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3048000" y="2539206"/>
            <a:ext cx="3048000" cy="2409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4350267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Relational data model is the primary data model, which is used widely around the world for data storage and processing. </a:t>
            </a:r>
            <a:r>
              <a:rPr lang="en-US"/>
              <a:t>This model is simple and it has all the properties and capabilities required to process data with storage efficiency.</a:t>
            </a:r>
          </a:p>
        </p:txBody>
      </p:sp>
      <p:sp>
        <p:nvSpPr>
          <p:cNvPr id="3" name="Title 2"/>
          <p:cNvSpPr>
            <a:spLocks noGrp="1"/>
          </p:cNvSpPr>
          <p:nvPr>
            <p:ph type="title"/>
          </p:nvPr>
        </p:nvSpPr>
        <p:spPr/>
        <p:txBody>
          <a:bodyPr/>
          <a:lstStyle/>
          <a:p>
            <a:pPr algn="ctr"/>
            <a:r>
              <a:rPr lang="en-US" dirty="0" smtClean="0"/>
              <a:t>Relational DBMS</a:t>
            </a:r>
            <a:endParaRPr lang="en-US" dirty="0"/>
          </a:p>
        </p:txBody>
      </p:sp>
    </p:spTree>
    <p:extLst>
      <p:ext uri="{BB962C8B-B14F-4D97-AF65-F5344CB8AC3E}">
        <p14:creationId xmlns:p14="http://schemas.microsoft.com/office/powerpoint/2010/main" val="150488731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a:t>An </a:t>
            </a:r>
            <a:r>
              <a:rPr lang="en-US" b="1" dirty="0"/>
              <a:t>object-relational database</a:t>
            </a:r>
            <a:r>
              <a:rPr lang="en-US" dirty="0"/>
              <a:t> (</a:t>
            </a:r>
            <a:r>
              <a:rPr lang="en-US" b="1" dirty="0"/>
              <a:t>ORD</a:t>
            </a:r>
            <a:r>
              <a:rPr lang="en-US" dirty="0"/>
              <a:t>), or </a:t>
            </a:r>
            <a:r>
              <a:rPr lang="en-US" b="1" dirty="0"/>
              <a:t>object-relational database management system</a:t>
            </a:r>
            <a:r>
              <a:rPr lang="en-US" dirty="0"/>
              <a:t> (</a:t>
            </a:r>
            <a:r>
              <a:rPr lang="en-US" b="1" dirty="0"/>
              <a:t>ORDBMS</a:t>
            </a:r>
            <a:r>
              <a:rPr lang="en-US" dirty="0"/>
              <a:t>), is a database management system (DBMS) similar to a relational database, but with an object-oriented database model: objects, classes and inheritance are directly supported in database schemas and in the query language. In addition, just as with pure relational systems, it supports extension of the data model with custom data-types and methods.</a:t>
            </a:r>
          </a:p>
        </p:txBody>
      </p:sp>
      <p:sp>
        <p:nvSpPr>
          <p:cNvPr id="3" name="Title 2"/>
          <p:cNvSpPr>
            <a:spLocks noGrp="1"/>
          </p:cNvSpPr>
          <p:nvPr>
            <p:ph type="title"/>
          </p:nvPr>
        </p:nvSpPr>
        <p:spPr/>
        <p:txBody>
          <a:bodyPr/>
          <a:lstStyle/>
          <a:p>
            <a:pPr algn="ctr"/>
            <a:r>
              <a:rPr lang="en-US" dirty="0" smtClean="0"/>
              <a:t>Object Relational DBMS</a:t>
            </a:r>
            <a:endParaRPr lang="en-US" dirty="0"/>
          </a:p>
        </p:txBody>
      </p:sp>
    </p:spTree>
    <p:extLst>
      <p:ext uri="{BB962C8B-B14F-4D97-AF65-F5344CB8AC3E}">
        <p14:creationId xmlns:p14="http://schemas.microsoft.com/office/powerpoint/2010/main" val="39091211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r>
              <a:rPr lang="en-US" dirty="0"/>
              <a:t>Let us see a simple example of a university database. </a:t>
            </a:r>
            <a:endParaRPr lang="en-US" dirty="0" smtClean="0"/>
          </a:p>
          <a:p>
            <a:endParaRPr lang="en-US" dirty="0"/>
          </a:p>
          <a:p>
            <a:pPr marL="109728" indent="0">
              <a:buNone/>
            </a:pPr>
            <a:r>
              <a:rPr lang="en-US" dirty="0" smtClean="0"/>
              <a:t>This </a:t>
            </a:r>
            <a:r>
              <a:rPr lang="en-US" dirty="0"/>
              <a:t>database is maintaining information concerning students, courses, and grades in a university environment. The database is organized as five files</a:t>
            </a:r>
            <a:r>
              <a:rPr lang="en-US" dirty="0" smtClean="0"/>
              <a:t>:</a:t>
            </a:r>
          </a:p>
          <a:p>
            <a:pPr marL="109728" indent="0">
              <a:buNone/>
            </a:pPr>
            <a:r>
              <a:rPr lang="en-US" dirty="0" smtClean="0"/>
              <a:t> </a:t>
            </a:r>
            <a:endParaRPr lang="en-US" dirty="0"/>
          </a:p>
          <a:p>
            <a:pPr lvl="0"/>
            <a:r>
              <a:rPr lang="en-US" dirty="0"/>
              <a:t>The STUDENT file stores data of each student</a:t>
            </a:r>
          </a:p>
          <a:p>
            <a:pPr lvl="0"/>
            <a:r>
              <a:rPr lang="en-US" dirty="0"/>
              <a:t>The COURSE file stores contain data on each course. </a:t>
            </a:r>
          </a:p>
          <a:p>
            <a:pPr lvl="0"/>
            <a:r>
              <a:rPr lang="en-US" dirty="0"/>
              <a:t>The SECTION stores the information about sections in a particular course.</a:t>
            </a:r>
          </a:p>
          <a:p>
            <a:pPr lvl="0"/>
            <a:r>
              <a:rPr lang="en-US" dirty="0"/>
              <a:t>The GRADE file stores the grades which students receive in the various sections </a:t>
            </a:r>
          </a:p>
          <a:p>
            <a:pPr lvl="0"/>
            <a:r>
              <a:rPr lang="en-US" dirty="0"/>
              <a:t>The TUTOR file contains information about each professor.</a:t>
            </a:r>
          </a:p>
          <a:p>
            <a:endParaRPr lang="en-US" dirty="0"/>
          </a:p>
        </p:txBody>
      </p:sp>
      <p:sp>
        <p:nvSpPr>
          <p:cNvPr id="3" name="Title 2"/>
          <p:cNvSpPr>
            <a:spLocks noGrp="1"/>
          </p:cNvSpPr>
          <p:nvPr>
            <p:ph type="title"/>
          </p:nvPr>
        </p:nvSpPr>
        <p:spPr/>
        <p:txBody>
          <a:bodyPr>
            <a:normAutofit fontScale="90000"/>
          </a:bodyPr>
          <a:lstStyle/>
          <a:p>
            <a:r>
              <a:rPr lang="en-US" dirty="0">
                <a:effectLst/>
              </a:rPr>
              <a:t>Example of a DBMS</a:t>
            </a:r>
            <a:br>
              <a:rPr lang="en-US" dirty="0">
                <a:effectLst/>
              </a:rPr>
            </a:br>
            <a:endParaRPr lang="en-US" dirty="0"/>
          </a:p>
        </p:txBody>
      </p:sp>
    </p:spTree>
    <p:extLst>
      <p:ext uri="{BB962C8B-B14F-4D97-AF65-F5344CB8AC3E}">
        <p14:creationId xmlns:p14="http://schemas.microsoft.com/office/powerpoint/2010/main" val="326041212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r>
              <a:rPr lang="en-US" dirty="0"/>
              <a:t>The basic goal for the Object-relational database is to bridge the gap between relational databases and the object-oriented modeling techniques used in programming languages such as Java, C++, Visual Basic .NET or C#. However, a more popular alternative for achieving such a bridge is to use a standard relational database systems with some form of object-relational mapping (ORM) software. Whereas traditional RDBMS or SQL-DBMS products focused on the efficient management of data drawn from a limited set of data-types (defined by the relevant language standards), an object-relational DBMS allows software developers to integrate their own types and the methods that apply to them into the DBMS.</a:t>
            </a:r>
          </a:p>
        </p:txBody>
      </p:sp>
      <p:sp>
        <p:nvSpPr>
          <p:cNvPr id="3" name="Title 2"/>
          <p:cNvSpPr>
            <a:spLocks noGrp="1"/>
          </p:cNvSpPr>
          <p:nvPr>
            <p:ph type="title"/>
          </p:nvPr>
        </p:nvSpPr>
        <p:spPr/>
        <p:txBody>
          <a:bodyPr/>
          <a:lstStyle/>
          <a:p>
            <a:r>
              <a:rPr lang="en-US" dirty="0" smtClean="0"/>
              <a:t>     Object </a:t>
            </a:r>
            <a:r>
              <a:rPr lang="en-US" dirty="0"/>
              <a:t>Relational DBMS</a:t>
            </a:r>
          </a:p>
        </p:txBody>
      </p:sp>
    </p:spTree>
    <p:extLst>
      <p:ext uri="{BB962C8B-B14F-4D97-AF65-F5344CB8AC3E}">
        <p14:creationId xmlns:p14="http://schemas.microsoft.com/office/powerpoint/2010/main" val="199400011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r>
              <a:rPr lang="en-US" dirty="0"/>
              <a:t>The ORDBMS (like ODBMS or OODBMS) is integrated with an object-oriented programming language. The characteristic properties of ORDBMS are 1) complex data, 2) type inheritance, and 3) object behavior. </a:t>
            </a:r>
            <a:r>
              <a:rPr lang="en-US" b="1" dirty="0"/>
              <a:t>Complex data</a:t>
            </a:r>
            <a:r>
              <a:rPr lang="en-US" dirty="0"/>
              <a:t> creation in most SQL ORDBMSs is based on preliminary schema definition via the user-defined type (UDT). Hierarchy within structured complex data offers an additional property, </a:t>
            </a:r>
            <a:r>
              <a:rPr lang="en-US" b="1" dirty="0"/>
              <a:t>type inheritance</a:t>
            </a:r>
            <a:r>
              <a:rPr lang="en-US" dirty="0"/>
              <a:t>. That is, a structured type can have subtypes that reuse all of its attributes and contain additional attributes specific to the subtype. Another advantage, the </a:t>
            </a:r>
            <a:r>
              <a:rPr lang="en-US" b="1" dirty="0"/>
              <a:t>object behavior</a:t>
            </a:r>
            <a:r>
              <a:rPr lang="en-US" dirty="0"/>
              <a:t>, is related with access to the program objects. Such program objects must be storable and transportable for database processing, therefore they usually are named as persistent objects. Inside a database, all the relations with a persistent program object are relations with its object identifier (OID). All of these points can be addressed in a proper relational system, although the SQL standard and its implementations impose arbitrary restrictions and additional complexity</a:t>
            </a:r>
            <a:r>
              <a:rPr lang="en-US" baseline="30000" dirty="0">
                <a:hlinkClick r:id="rId2"/>
              </a:rPr>
              <a:t>[</a:t>
            </a:r>
            <a:endParaRPr lang="en-US" dirty="0"/>
          </a:p>
        </p:txBody>
      </p:sp>
      <p:sp>
        <p:nvSpPr>
          <p:cNvPr id="3" name="Title 2"/>
          <p:cNvSpPr>
            <a:spLocks noGrp="1"/>
          </p:cNvSpPr>
          <p:nvPr>
            <p:ph type="title"/>
          </p:nvPr>
        </p:nvSpPr>
        <p:spPr/>
        <p:txBody>
          <a:bodyPr/>
          <a:lstStyle/>
          <a:p>
            <a:pPr algn="ctr"/>
            <a:r>
              <a:rPr lang="en-US" dirty="0"/>
              <a:t>Object Relational DBMS</a:t>
            </a:r>
          </a:p>
        </p:txBody>
      </p:sp>
    </p:spTree>
    <p:extLst>
      <p:ext uri="{BB962C8B-B14F-4D97-AF65-F5344CB8AC3E}">
        <p14:creationId xmlns:p14="http://schemas.microsoft.com/office/powerpoint/2010/main" val="64604091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CREATE TABLE Customers ( Id </a:t>
            </a:r>
            <a:r>
              <a:rPr lang="en-US" dirty="0" err="1"/>
              <a:t>Cust_Id</a:t>
            </a:r>
            <a:r>
              <a:rPr lang="en-US" dirty="0"/>
              <a:t> NOT NULL PRIMARY KEY, Name </a:t>
            </a:r>
            <a:r>
              <a:rPr lang="en-US" dirty="0" err="1"/>
              <a:t>PersonName</a:t>
            </a:r>
            <a:r>
              <a:rPr lang="en-US" dirty="0"/>
              <a:t> NOT NULL, DOB DATE NOT NULL ); </a:t>
            </a:r>
            <a:endParaRPr lang="en-US" dirty="0" smtClean="0"/>
          </a:p>
          <a:p>
            <a:endParaRPr lang="en-US" dirty="0"/>
          </a:p>
          <a:p>
            <a:r>
              <a:rPr lang="en-US" dirty="0" smtClean="0"/>
              <a:t>SELECT </a:t>
            </a:r>
            <a:r>
              <a:rPr lang="en-US" dirty="0"/>
              <a:t>Formal( </a:t>
            </a:r>
            <a:r>
              <a:rPr lang="en-US" dirty="0" err="1"/>
              <a:t>C.Id</a:t>
            </a:r>
            <a:r>
              <a:rPr lang="en-US" dirty="0"/>
              <a:t> ) FROM Customers C WHERE </a:t>
            </a:r>
            <a:r>
              <a:rPr lang="en-US" dirty="0" err="1"/>
              <a:t>BirthDay</a:t>
            </a:r>
            <a:r>
              <a:rPr lang="en-US" dirty="0"/>
              <a:t> ( C.DOB ) = TODAY;</a:t>
            </a:r>
          </a:p>
        </p:txBody>
      </p:sp>
      <p:sp>
        <p:nvSpPr>
          <p:cNvPr id="3" name="Title 2"/>
          <p:cNvSpPr>
            <a:spLocks noGrp="1"/>
          </p:cNvSpPr>
          <p:nvPr>
            <p:ph type="title"/>
          </p:nvPr>
        </p:nvSpPr>
        <p:spPr/>
        <p:txBody>
          <a:bodyPr/>
          <a:lstStyle/>
          <a:p>
            <a:pPr algn="ctr"/>
            <a:r>
              <a:rPr lang="en-US" dirty="0"/>
              <a:t>Object Relational DBMS</a:t>
            </a:r>
          </a:p>
        </p:txBody>
      </p:sp>
    </p:spTree>
    <p:extLst>
      <p:ext uri="{BB962C8B-B14F-4D97-AF65-F5344CB8AC3E}">
        <p14:creationId xmlns:p14="http://schemas.microsoft.com/office/powerpoint/2010/main" val="230943665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MySQL is a fast, easy-to-use RDBMS being used for many small and big businesses. MySQL is developed, marketed, and supported by MySQL AB, which is a Swedish company.</a:t>
            </a:r>
          </a:p>
        </p:txBody>
      </p:sp>
      <p:sp>
        <p:nvSpPr>
          <p:cNvPr id="3" name="Title 2"/>
          <p:cNvSpPr>
            <a:spLocks noGrp="1"/>
          </p:cNvSpPr>
          <p:nvPr>
            <p:ph type="title"/>
          </p:nvPr>
        </p:nvSpPr>
        <p:spPr/>
        <p:txBody>
          <a:bodyPr/>
          <a:lstStyle/>
          <a:p>
            <a:r>
              <a:rPr lang="en-US" dirty="0" smtClean="0"/>
              <a:t>Introduction to MYSQL</a:t>
            </a:r>
            <a:endParaRPr lang="en-US" dirty="0"/>
          </a:p>
        </p:txBody>
      </p:sp>
    </p:spTree>
    <p:extLst>
      <p:ext uri="{BB962C8B-B14F-4D97-AF65-F5344CB8AC3E}">
        <p14:creationId xmlns:p14="http://schemas.microsoft.com/office/powerpoint/2010/main" val="248723531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marL="109728" indent="0">
              <a:buNone/>
            </a:pPr>
            <a:r>
              <a:rPr lang="en-US" dirty="0"/>
              <a:t>MySQL is becoming so popular because of many good reasons</a:t>
            </a:r>
            <a:r>
              <a:rPr lang="en-US" dirty="0" smtClean="0"/>
              <a:t>:</a:t>
            </a:r>
          </a:p>
          <a:p>
            <a:r>
              <a:rPr lang="en-US" dirty="0"/>
              <a:t>MySQL is released under an open-source license. So you have nothing to pay to use it.</a:t>
            </a:r>
          </a:p>
          <a:p>
            <a:r>
              <a:rPr lang="en-US" dirty="0"/>
              <a:t>MySQL is a very powerful program in its own right. It handles a large subset of the functionality of the most expensive and powerful database packages.</a:t>
            </a:r>
          </a:p>
          <a:p>
            <a:r>
              <a:rPr lang="en-US" dirty="0"/>
              <a:t>MySQL uses a standard form of the well-known SQL data language.</a:t>
            </a:r>
          </a:p>
          <a:p>
            <a:r>
              <a:rPr lang="en-US" dirty="0"/>
              <a:t>MySQL works on many operating systems and with many languages including PHP, PERL, C, C++, JAVA, </a:t>
            </a:r>
            <a:r>
              <a:rPr lang="en-US" dirty="0" err="1"/>
              <a:t>etc</a:t>
            </a:r>
            <a:endParaRPr lang="en-US" dirty="0"/>
          </a:p>
          <a:p>
            <a:endParaRPr lang="en-US" dirty="0"/>
          </a:p>
        </p:txBody>
      </p:sp>
      <p:sp>
        <p:nvSpPr>
          <p:cNvPr id="3" name="Title 2"/>
          <p:cNvSpPr>
            <a:spLocks noGrp="1"/>
          </p:cNvSpPr>
          <p:nvPr>
            <p:ph type="title"/>
          </p:nvPr>
        </p:nvSpPr>
        <p:spPr/>
        <p:txBody>
          <a:bodyPr/>
          <a:lstStyle/>
          <a:p>
            <a:pPr algn="ctr"/>
            <a:r>
              <a:rPr lang="en-US" dirty="0"/>
              <a:t>Introduction to MYSQL</a:t>
            </a:r>
          </a:p>
        </p:txBody>
      </p:sp>
    </p:spTree>
    <p:extLst>
      <p:ext uri="{BB962C8B-B14F-4D97-AF65-F5344CB8AC3E}">
        <p14:creationId xmlns:p14="http://schemas.microsoft.com/office/powerpoint/2010/main" val="117028758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a:t>MySQL works very quickly and works well even with large data sets.</a:t>
            </a:r>
          </a:p>
          <a:p>
            <a:r>
              <a:rPr lang="en-US" dirty="0"/>
              <a:t>MySQL is very friendly to PHP, the most appreciated language for web development.</a:t>
            </a:r>
          </a:p>
          <a:p>
            <a:r>
              <a:rPr lang="en-US" dirty="0"/>
              <a:t>MySQL supports large databases, up to 50 million rows or more in a table. The default file size limit for a table is 4GB, but you can increase this (if your operating system can handle it) to a theoretical limit of 8 million terabytes (TB).</a:t>
            </a:r>
          </a:p>
          <a:p>
            <a:r>
              <a:rPr lang="en-US" dirty="0"/>
              <a:t>MySQL is customizable. The open-source GPL license allows programmers to modify the MySQL software to fit their own specific environments.</a:t>
            </a:r>
          </a:p>
          <a:p>
            <a:endParaRPr lang="en-US" dirty="0"/>
          </a:p>
        </p:txBody>
      </p:sp>
      <p:sp>
        <p:nvSpPr>
          <p:cNvPr id="3" name="Title 2"/>
          <p:cNvSpPr>
            <a:spLocks noGrp="1"/>
          </p:cNvSpPr>
          <p:nvPr>
            <p:ph type="title"/>
          </p:nvPr>
        </p:nvSpPr>
        <p:spPr/>
        <p:txBody>
          <a:bodyPr/>
          <a:lstStyle/>
          <a:p>
            <a:pPr algn="ctr"/>
            <a:r>
              <a:rPr lang="en-US" dirty="0"/>
              <a:t>Introduction to MYSQL</a:t>
            </a:r>
          </a:p>
        </p:txBody>
      </p:sp>
    </p:spTree>
    <p:extLst>
      <p:ext uri="{BB962C8B-B14F-4D97-AF65-F5344CB8AC3E}">
        <p14:creationId xmlns:p14="http://schemas.microsoft.com/office/powerpoint/2010/main" val="199921259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Thank You</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7815619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To define a database system: </a:t>
            </a:r>
          </a:p>
          <a:p>
            <a:pPr lvl="0"/>
            <a:r>
              <a:rPr lang="en-US" dirty="0"/>
              <a:t>We need to specify the structure of the records of each file by defining the different types of data elements to be stored in each record.</a:t>
            </a:r>
          </a:p>
          <a:p>
            <a:pPr lvl="0"/>
            <a:r>
              <a:rPr lang="en-US" dirty="0"/>
              <a:t>We can also use a coding scheme to represent the values of a data item. </a:t>
            </a:r>
          </a:p>
          <a:p>
            <a:pPr lvl="0"/>
            <a:r>
              <a:rPr lang="en-US" dirty="0"/>
              <a:t>Basically, your Database will have 5 tables with a foreign key defined amongst the various tables.</a:t>
            </a:r>
          </a:p>
          <a:p>
            <a:endParaRPr lang="en-US" dirty="0"/>
          </a:p>
        </p:txBody>
      </p:sp>
      <p:sp>
        <p:nvSpPr>
          <p:cNvPr id="3" name="Title 2"/>
          <p:cNvSpPr>
            <a:spLocks noGrp="1"/>
          </p:cNvSpPr>
          <p:nvPr>
            <p:ph type="title"/>
          </p:nvPr>
        </p:nvSpPr>
        <p:spPr/>
        <p:txBody>
          <a:bodyPr>
            <a:normAutofit fontScale="90000"/>
          </a:bodyPr>
          <a:lstStyle/>
          <a:p>
            <a:r>
              <a:rPr lang="en-US" dirty="0">
                <a:effectLst/>
              </a:rPr>
              <a:t>Example of a DBMS</a:t>
            </a:r>
            <a:br>
              <a:rPr lang="en-US" dirty="0">
                <a:effectLst/>
              </a:rPr>
            </a:br>
            <a:endParaRPr lang="en-US" dirty="0"/>
          </a:p>
        </p:txBody>
      </p:sp>
    </p:spTree>
    <p:extLst>
      <p:ext uri="{BB962C8B-B14F-4D97-AF65-F5344CB8AC3E}">
        <p14:creationId xmlns:p14="http://schemas.microsoft.com/office/powerpoint/2010/main" val="18889754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a:t>Here, are the important landmarks from the history: </a:t>
            </a:r>
          </a:p>
          <a:p>
            <a:pPr lvl="0"/>
            <a:r>
              <a:rPr lang="en-US" dirty="0"/>
              <a:t>1960 - Charles Bachman designed first DBMS system</a:t>
            </a:r>
          </a:p>
          <a:p>
            <a:pPr lvl="0"/>
            <a:r>
              <a:rPr lang="en-US" dirty="0"/>
              <a:t>1970 - </a:t>
            </a:r>
            <a:r>
              <a:rPr lang="en-US" dirty="0" err="1"/>
              <a:t>Codd</a:t>
            </a:r>
            <a:r>
              <a:rPr lang="en-US" dirty="0"/>
              <a:t> introduced IBM'S Information Management System (IMS)</a:t>
            </a:r>
          </a:p>
          <a:p>
            <a:pPr lvl="0"/>
            <a:r>
              <a:rPr lang="en-US" dirty="0"/>
              <a:t>1976- Peter Chen coined and defined the Entity-relationship model also know as the ER model </a:t>
            </a:r>
          </a:p>
          <a:p>
            <a:pPr lvl="0"/>
            <a:r>
              <a:rPr lang="en-US" dirty="0"/>
              <a:t>1980 - Relational Model becomes a widely accepted database component</a:t>
            </a:r>
          </a:p>
          <a:p>
            <a:pPr lvl="0"/>
            <a:r>
              <a:rPr lang="en-US" dirty="0"/>
              <a:t>1985- Object-oriented DBMS develops. </a:t>
            </a:r>
          </a:p>
          <a:p>
            <a:endParaRPr lang="en-US" dirty="0"/>
          </a:p>
        </p:txBody>
      </p:sp>
      <p:sp>
        <p:nvSpPr>
          <p:cNvPr id="3" name="Title 2"/>
          <p:cNvSpPr>
            <a:spLocks noGrp="1"/>
          </p:cNvSpPr>
          <p:nvPr>
            <p:ph type="title"/>
          </p:nvPr>
        </p:nvSpPr>
        <p:spPr/>
        <p:txBody>
          <a:bodyPr>
            <a:normAutofit fontScale="90000"/>
          </a:bodyPr>
          <a:lstStyle/>
          <a:p>
            <a:r>
              <a:rPr lang="en-US" dirty="0">
                <a:effectLst/>
              </a:rPr>
              <a:t>History of DBMS</a:t>
            </a:r>
            <a:br>
              <a:rPr lang="en-US" dirty="0">
                <a:effectLst/>
              </a:rPr>
            </a:br>
            <a:endParaRPr lang="en-US" dirty="0"/>
          </a:p>
        </p:txBody>
      </p:sp>
    </p:spTree>
    <p:extLst>
      <p:ext uri="{BB962C8B-B14F-4D97-AF65-F5344CB8AC3E}">
        <p14:creationId xmlns:p14="http://schemas.microsoft.com/office/powerpoint/2010/main" val="6399357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t>1990s- Incorporation of object-orientation in relational DBMS.</a:t>
            </a:r>
          </a:p>
          <a:p>
            <a:pPr lvl="0"/>
            <a:r>
              <a:rPr lang="en-US" dirty="0"/>
              <a:t>1991- Microsoft ships MS access, a personal DBMS and that displaces all other personal DBMS products.</a:t>
            </a:r>
          </a:p>
          <a:p>
            <a:pPr lvl="0"/>
            <a:r>
              <a:rPr lang="en-US" dirty="0"/>
              <a:t>1995: First Internet database applications </a:t>
            </a:r>
          </a:p>
          <a:p>
            <a:pPr lvl="0"/>
            <a:r>
              <a:rPr lang="en-US" dirty="0"/>
              <a:t>1997: XML applied to database processing. Many vendors begin to integrate XML into DBMS products.</a:t>
            </a:r>
          </a:p>
          <a:p>
            <a:endParaRPr lang="en-US" dirty="0"/>
          </a:p>
        </p:txBody>
      </p:sp>
      <p:sp>
        <p:nvSpPr>
          <p:cNvPr id="3" name="Title 2"/>
          <p:cNvSpPr>
            <a:spLocks noGrp="1"/>
          </p:cNvSpPr>
          <p:nvPr>
            <p:ph type="title"/>
          </p:nvPr>
        </p:nvSpPr>
        <p:spPr/>
        <p:txBody>
          <a:bodyPr/>
          <a:lstStyle/>
          <a:p>
            <a:r>
              <a:rPr lang="en-US" dirty="0">
                <a:effectLst/>
              </a:rPr>
              <a:t>History of DBMS</a:t>
            </a:r>
            <a:endParaRPr lang="en-US" dirty="0"/>
          </a:p>
        </p:txBody>
      </p:sp>
    </p:spTree>
    <p:extLst>
      <p:ext uri="{BB962C8B-B14F-4D97-AF65-F5344CB8AC3E}">
        <p14:creationId xmlns:p14="http://schemas.microsoft.com/office/powerpoint/2010/main" val="5417813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727</TotalTime>
  <Words>3868</Words>
  <Application>Microsoft Office PowerPoint</Application>
  <PresentationFormat>On-screen Show (4:3)</PresentationFormat>
  <Paragraphs>249</Paragraphs>
  <Slides>66</Slides>
  <Notes>0</Notes>
  <HiddenSlides>0</HiddenSlides>
  <MMClips>0</MMClips>
  <ScaleCrop>false</ScaleCrop>
  <HeadingPairs>
    <vt:vector size="4" baseType="variant">
      <vt:variant>
        <vt:lpstr>Theme</vt:lpstr>
      </vt:variant>
      <vt:variant>
        <vt:i4>1</vt:i4>
      </vt:variant>
      <vt:variant>
        <vt:lpstr>Slide Titles</vt:lpstr>
      </vt:variant>
      <vt:variant>
        <vt:i4>66</vt:i4>
      </vt:variant>
    </vt:vector>
  </HeadingPairs>
  <TitlesOfParts>
    <vt:vector size="67" baseType="lpstr">
      <vt:lpstr>Concourse</vt:lpstr>
      <vt:lpstr>DBMS</vt:lpstr>
      <vt:lpstr>What is Database?</vt:lpstr>
      <vt:lpstr>Database Management Systems</vt:lpstr>
      <vt:lpstr>Database Management Systems</vt:lpstr>
      <vt:lpstr>Database Management Systems</vt:lpstr>
      <vt:lpstr>Example of a DBMS </vt:lpstr>
      <vt:lpstr>Example of a DBMS </vt:lpstr>
      <vt:lpstr>History of DBMS </vt:lpstr>
      <vt:lpstr>History of DBMS</vt:lpstr>
      <vt:lpstr>     Characteristics of DBMS </vt:lpstr>
      <vt:lpstr>      Characteristics of DBMS</vt:lpstr>
      <vt:lpstr>     Characteristics of DBMS</vt:lpstr>
      <vt:lpstr>     Characteristics of DBMS</vt:lpstr>
      <vt:lpstr>    Characteristics of DBMS</vt:lpstr>
      <vt:lpstr>Characteristics of DBMS</vt:lpstr>
      <vt:lpstr>Characteristics of DBMS</vt:lpstr>
      <vt:lpstr>Characteristics of DBMS</vt:lpstr>
      <vt:lpstr>DBMS vs. Flat File  </vt:lpstr>
      <vt:lpstr>Users in a DBMS environment  </vt:lpstr>
      <vt:lpstr>Users in a DBMS environment  </vt:lpstr>
      <vt:lpstr>Popular DBMS Software </vt:lpstr>
      <vt:lpstr>Application of DBMS </vt:lpstr>
      <vt:lpstr>Advantages of DBMS  </vt:lpstr>
      <vt:lpstr>Advantages of DBMS</vt:lpstr>
      <vt:lpstr>Disadvantage of DBMS </vt:lpstr>
      <vt:lpstr>When not to use a DBMS system? </vt:lpstr>
      <vt:lpstr>DBMS - Architecture </vt:lpstr>
      <vt:lpstr>DBMS - Architecture </vt:lpstr>
      <vt:lpstr>PowerPoint Presentation</vt:lpstr>
      <vt:lpstr>DBMS - Architecture </vt:lpstr>
      <vt:lpstr>PowerPoint Presentation</vt:lpstr>
      <vt:lpstr>DBMS - Architecture </vt:lpstr>
      <vt:lpstr>DBMS - Architecture </vt:lpstr>
      <vt:lpstr>DBMS - Architecture </vt:lpstr>
      <vt:lpstr> DBMS - Architecture </vt:lpstr>
      <vt:lpstr>DBMS - Architecture </vt:lpstr>
      <vt:lpstr>DBMS - Data Schemas </vt:lpstr>
      <vt:lpstr>DBMS - Data Schemas</vt:lpstr>
      <vt:lpstr>DBMS - Data Schemas</vt:lpstr>
      <vt:lpstr>DBMS - Data Schemas</vt:lpstr>
      <vt:lpstr>DBMS - Data Schemas</vt:lpstr>
      <vt:lpstr>DBMS - Data Schemas</vt:lpstr>
      <vt:lpstr>DBMS - Data Schemas</vt:lpstr>
      <vt:lpstr>DBMS - Data Schemas</vt:lpstr>
      <vt:lpstr>DBMS - Data Schemas</vt:lpstr>
      <vt:lpstr>DBMS - Data Schemas</vt:lpstr>
      <vt:lpstr> Goal of 3 level/schema of Database </vt:lpstr>
      <vt:lpstr>DBMS - Data Independence </vt:lpstr>
      <vt:lpstr>DBMS - Data Independence</vt:lpstr>
      <vt:lpstr>DBMS - Data Independence</vt:lpstr>
      <vt:lpstr>DBMS - Data Independence</vt:lpstr>
      <vt:lpstr>DBMS - Data Independence</vt:lpstr>
      <vt:lpstr>Hierarchical Database Model</vt:lpstr>
      <vt:lpstr>Hierarchical Database Model</vt:lpstr>
      <vt:lpstr>Hierarchical Database Model</vt:lpstr>
      <vt:lpstr>Network model </vt:lpstr>
      <vt:lpstr>Network model </vt:lpstr>
      <vt:lpstr>Relational DBMS</vt:lpstr>
      <vt:lpstr>Object Relational DBMS</vt:lpstr>
      <vt:lpstr>     Object Relational DBMS</vt:lpstr>
      <vt:lpstr>Object Relational DBMS</vt:lpstr>
      <vt:lpstr>Object Relational DBMS</vt:lpstr>
      <vt:lpstr>Introduction to MYSQL</vt:lpstr>
      <vt:lpstr>Introduction to MYSQL</vt:lpstr>
      <vt:lpstr>Introduction to MYSQL</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DBMS</dc:title>
  <dc:creator>diksha</dc:creator>
  <cp:lastModifiedBy>Diksha Nagpal</cp:lastModifiedBy>
  <cp:revision>83</cp:revision>
  <dcterms:created xsi:type="dcterms:W3CDTF">2006-08-16T00:00:00Z</dcterms:created>
  <dcterms:modified xsi:type="dcterms:W3CDTF">2021-11-23T10:15:22Z</dcterms:modified>
</cp:coreProperties>
</file>