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94" d="100"/>
          <a:sy n="94" d="100"/>
        </p:scale>
        <p:origin x="174" y="3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3/29/2025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776312" y="1"/>
            <a:ext cx="1367688" cy="10586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57A51-0CB9-434D-9136-A7DD13B20722}" type="datetimeFigureOut">
              <a:rPr lang="en-US" smtClean="0"/>
              <a:pPr/>
              <a:t>3/29/2025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1D3EE-05F4-4A8C-9697-FF2D1F3F64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478535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57A51-0CB9-434D-9136-A7DD13B20722}" type="datetimeFigureOut">
              <a:rPr lang="en-US" smtClean="0"/>
              <a:pPr/>
              <a:t>3/29/2025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1D3EE-05F4-4A8C-9697-FF2D1F3F64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066007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57A51-0CB9-434D-9136-A7DD13B20722}" type="datetimeFigureOut">
              <a:rPr lang="en-US" smtClean="0"/>
              <a:pPr/>
              <a:t>3/29/2025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1D3EE-05F4-4A8C-9697-FF2D1F3F64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357222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57A51-0CB9-434D-9136-A7DD13B20722}" type="datetimeFigureOut">
              <a:rPr lang="en-US" smtClean="0"/>
              <a:pPr/>
              <a:t>3/29/2025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1D3EE-05F4-4A8C-9697-FF2D1F3F64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901245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57A51-0CB9-434D-9136-A7DD13B20722}" type="datetimeFigureOut">
              <a:rPr lang="en-US" smtClean="0"/>
              <a:pPr/>
              <a:t>3/29/2025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1D3EE-05F4-4A8C-9697-FF2D1F3F64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984711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57A51-0CB9-434D-9136-A7DD13B20722}" type="datetimeFigureOut">
              <a:rPr lang="en-US" smtClean="0"/>
              <a:pPr/>
              <a:t>3/29/2025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1D3EE-05F4-4A8C-9697-FF2D1F3F64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9151413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57A51-0CB9-434D-9136-A7DD13B20722}" type="datetimeFigureOut">
              <a:rPr lang="en-US" smtClean="0"/>
              <a:pPr/>
              <a:t>3/29/2025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1D3EE-05F4-4A8C-9697-FF2D1F3F64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7404350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57A51-0CB9-434D-9136-A7DD13B20722}" type="datetimeFigureOut">
              <a:rPr lang="en-US" smtClean="0"/>
              <a:pPr/>
              <a:t>3/29/2025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1D3EE-05F4-4A8C-9697-FF2D1F3F64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36539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57A51-0CB9-434D-9136-A7DD13B20722}" type="datetimeFigureOut">
              <a:rPr lang="en-US" smtClean="0"/>
              <a:pPr/>
              <a:t>3/29/2025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1D3EE-05F4-4A8C-9697-FF2D1F3F64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2355667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57A51-0CB9-434D-9136-A7DD13B20722}" type="datetimeFigureOut">
              <a:rPr lang="en-US" smtClean="0"/>
              <a:pPr/>
              <a:t>3/29/2025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1D3EE-05F4-4A8C-9697-FF2D1F3F64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1947727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57A51-0CB9-434D-9136-A7DD13B20722}" type="datetimeFigureOut">
              <a:rPr lang="en-US" smtClean="0"/>
              <a:pPr/>
              <a:t>3/29/2025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1D3EE-05F4-4A8C-9697-FF2D1F3F64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97476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3/29/2025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3/29/2025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3/29/2025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3/29/2025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3/29/2025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457A51-0CB9-434D-9136-A7DD13B20722}" type="datetimeFigureOut">
              <a:rPr lang="en-US" smtClean="0"/>
              <a:pPr/>
              <a:t>3/29/2025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01D3EE-05F4-4A8C-9697-FF2D1F3F64F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236461" y="121077"/>
            <a:ext cx="1755139" cy="13585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56708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CODD RULES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205116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database </a:t>
            </a:r>
            <a:r>
              <a:rPr lang="en-US" dirty="0"/>
              <a:t>must </a:t>
            </a:r>
            <a:r>
              <a:rPr lang="en-US" dirty="0" smtClean="0"/>
              <a:t>support high-level </a:t>
            </a:r>
            <a:r>
              <a:rPr lang="en-US" dirty="0"/>
              <a:t>insertion, </a:t>
            </a:r>
            <a:r>
              <a:rPr lang="en-US" dirty="0" err="1" smtClean="0"/>
              <a:t>updation</a:t>
            </a:r>
            <a:r>
              <a:rPr lang="en-US" dirty="0" smtClean="0"/>
              <a:t> ,and deletion. </a:t>
            </a:r>
          </a:p>
          <a:p>
            <a:pPr marL="109728" indent="0">
              <a:buNone/>
            </a:pPr>
            <a:r>
              <a:rPr lang="en-US" dirty="0" smtClean="0"/>
              <a:t> This </a:t>
            </a:r>
            <a:r>
              <a:rPr lang="en-US" dirty="0"/>
              <a:t>must </a:t>
            </a:r>
            <a:r>
              <a:rPr lang="en-US" dirty="0" smtClean="0"/>
              <a:t>not </a:t>
            </a:r>
            <a:r>
              <a:rPr lang="en-US" dirty="0"/>
              <a:t>be limited to a single row</a:t>
            </a:r>
          </a:p>
          <a:p>
            <a:pPr marL="109728" indent="0">
              <a:buNone/>
            </a:pPr>
            <a:r>
              <a:rPr lang="en-US" dirty="0" smtClean="0"/>
              <a:t> that </a:t>
            </a:r>
            <a:r>
              <a:rPr lang="en-US" dirty="0"/>
              <a:t>is, it must also support </a:t>
            </a:r>
            <a:r>
              <a:rPr lang="en-US" dirty="0" err="1" smtClean="0"/>
              <a:t>union,intersection</a:t>
            </a:r>
            <a:r>
              <a:rPr lang="en-US" dirty="0" smtClean="0"/>
              <a:t> </a:t>
            </a:r>
            <a:endParaRPr lang="en-US" dirty="0"/>
          </a:p>
          <a:p>
            <a:pPr marL="109728" indent="0">
              <a:buNone/>
            </a:pPr>
            <a:r>
              <a:rPr lang="en-US" dirty="0"/>
              <a:t>and minus operations to yield sets of data </a:t>
            </a:r>
            <a:r>
              <a:rPr lang="en-US" dirty="0" smtClean="0"/>
              <a:t>records.</a:t>
            </a:r>
            <a:endParaRPr lang="en-US" dirty="0"/>
          </a:p>
          <a:p>
            <a:pPr marL="109728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r>
              <a:rPr lang="en-US" dirty="0" smtClean="0">
                <a:effectLst/>
              </a:rPr>
              <a:t>Rule </a:t>
            </a:r>
            <a:r>
              <a:rPr lang="en-US" dirty="0">
                <a:effectLst/>
              </a:rPr>
              <a:t>7: </a:t>
            </a:r>
            <a:r>
              <a:rPr lang="en-US" dirty="0" smtClean="0">
                <a:effectLst/>
              </a:rPr>
              <a:t>High-Level Insert</a:t>
            </a:r>
            <a:r>
              <a:rPr lang="en-US" dirty="0">
                <a:effectLst/>
              </a:rPr>
              <a:t>, </a:t>
            </a:r>
            <a:r>
              <a:rPr lang="en-US" dirty="0" smtClean="0">
                <a:effectLst/>
              </a:rPr>
              <a:t>Update</a:t>
            </a:r>
            <a:r>
              <a:rPr lang="en-US" dirty="0">
                <a:effectLst/>
              </a:rPr>
              <a:t/>
            </a:r>
            <a:br>
              <a:rPr lang="en-US" dirty="0">
                <a:effectLst/>
              </a:rPr>
            </a:br>
            <a:r>
              <a:rPr lang="en-US" dirty="0" smtClean="0">
                <a:effectLst/>
              </a:rPr>
              <a:t>,and Delete Rule</a:t>
            </a:r>
            <a:r>
              <a:rPr lang="en-US" dirty="0">
                <a:effectLst/>
              </a:rPr>
              <a:t/>
            </a:r>
            <a:br>
              <a:rPr lang="en-US" dirty="0">
                <a:effectLst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318192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data stored in a database must be independent of the applications </a:t>
            </a:r>
            <a:r>
              <a:rPr lang="en-US" dirty="0" smtClean="0"/>
              <a:t>that access </a:t>
            </a:r>
            <a:r>
              <a:rPr lang="en-US" dirty="0"/>
              <a:t>the database. </a:t>
            </a:r>
          </a:p>
          <a:p>
            <a:r>
              <a:rPr lang="en-US" dirty="0" smtClean="0"/>
              <a:t>Any </a:t>
            </a:r>
            <a:r>
              <a:rPr lang="en-US" dirty="0"/>
              <a:t>change in </a:t>
            </a:r>
            <a:r>
              <a:rPr lang="en-US" dirty="0" smtClean="0"/>
              <a:t>the physical </a:t>
            </a:r>
            <a:r>
              <a:rPr lang="en-US" dirty="0"/>
              <a:t>structure </a:t>
            </a:r>
            <a:r>
              <a:rPr lang="en-US" dirty="0" smtClean="0"/>
              <a:t>of a database must not </a:t>
            </a:r>
            <a:r>
              <a:rPr lang="en-US" dirty="0"/>
              <a:t>have </a:t>
            </a:r>
            <a:r>
              <a:rPr lang="en-US" dirty="0" smtClean="0"/>
              <a:t>an applications.</a:t>
            </a:r>
            <a:endParaRPr lang="en-US" dirty="0"/>
          </a:p>
          <a:p>
            <a:pPr marL="109728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r>
              <a:rPr lang="en-US" dirty="0" smtClean="0">
                <a:effectLst/>
              </a:rPr>
              <a:t>Rule </a:t>
            </a:r>
            <a:r>
              <a:rPr lang="en-US" dirty="0">
                <a:effectLst/>
              </a:rPr>
              <a:t>8: Physical </a:t>
            </a:r>
            <a:r>
              <a:rPr lang="en-US" dirty="0" smtClean="0">
                <a:effectLst/>
              </a:rPr>
              <a:t>Data Independence</a:t>
            </a:r>
            <a:r>
              <a:rPr lang="en-US" dirty="0">
                <a:effectLst/>
              </a:rPr>
              <a:t/>
            </a:r>
            <a:br>
              <a:rPr lang="en-US" dirty="0">
                <a:effectLst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232778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dirty="0" smtClean="0"/>
              <a:t>logical </a:t>
            </a:r>
            <a:r>
              <a:rPr lang="en-US" dirty="0"/>
              <a:t>data </a:t>
            </a:r>
            <a:r>
              <a:rPr lang="en-US" dirty="0" smtClean="0"/>
              <a:t>in </a:t>
            </a:r>
            <a:r>
              <a:rPr lang="en-US" dirty="0"/>
              <a:t>a database </a:t>
            </a:r>
            <a:r>
              <a:rPr lang="en-US" dirty="0" smtClean="0"/>
              <a:t>must </a:t>
            </a:r>
            <a:r>
              <a:rPr lang="en-US" dirty="0"/>
              <a:t>be independent of its user’s view </a:t>
            </a:r>
            <a:r>
              <a:rPr lang="en-US" dirty="0" smtClean="0"/>
              <a:t>(</a:t>
            </a:r>
            <a:r>
              <a:rPr lang="en-US" dirty="0"/>
              <a:t>application). Any change in logical data must not </a:t>
            </a:r>
            <a:r>
              <a:rPr lang="en-US" dirty="0" smtClean="0"/>
              <a:t>affect the applications using it. </a:t>
            </a:r>
            <a:endParaRPr lang="en-US" dirty="0"/>
          </a:p>
          <a:p>
            <a:r>
              <a:rPr lang="en-US" dirty="0"/>
              <a:t>For example, if two tables are merged or one is split into two different tables, </a:t>
            </a:r>
            <a:r>
              <a:rPr lang="en-US" dirty="0" smtClean="0"/>
              <a:t>there </a:t>
            </a:r>
            <a:r>
              <a:rPr lang="en-US" dirty="0"/>
              <a:t>should be no impact </a:t>
            </a:r>
            <a:r>
              <a:rPr lang="en-US" dirty="0" smtClean="0"/>
              <a:t>or change </a:t>
            </a:r>
            <a:r>
              <a:rPr lang="en-US" dirty="0"/>
              <a:t>on </a:t>
            </a:r>
            <a:r>
              <a:rPr lang="en-US" dirty="0" smtClean="0"/>
              <a:t>the user </a:t>
            </a:r>
            <a:r>
              <a:rPr lang="en-US" dirty="0"/>
              <a:t>application. This is one of the </a:t>
            </a:r>
            <a:r>
              <a:rPr lang="en-US" dirty="0" smtClean="0"/>
              <a:t>most </a:t>
            </a:r>
            <a:r>
              <a:rPr lang="en-US" dirty="0"/>
              <a:t>difficult rule to apply.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r>
              <a:rPr lang="en-US" dirty="0" smtClean="0">
                <a:effectLst/>
              </a:rPr>
              <a:t>Rule </a:t>
            </a:r>
            <a:r>
              <a:rPr lang="en-US" dirty="0">
                <a:effectLst/>
              </a:rPr>
              <a:t>9: Logical </a:t>
            </a:r>
            <a:br>
              <a:rPr lang="en-US" dirty="0">
                <a:effectLst/>
              </a:rPr>
            </a:br>
            <a:r>
              <a:rPr lang="en-US" dirty="0" smtClean="0">
                <a:effectLst/>
              </a:rPr>
              <a:t>Data Independence</a:t>
            </a:r>
            <a:r>
              <a:rPr lang="en-US" dirty="0">
                <a:effectLst/>
              </a:rPr>
              <a:t/>
            </a:r>
            <a:br>
              <a:rPr lang="en-US" dirty="0">
                <a:effectLst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722639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database </a:t>
            </a:r>
            <a:r>
              <a:rPr lang="en-US" dirty="0"/>
              <a:t>must be independent of the application </a:t>
            </a:r>
            <a:r>
              <a:rPr lang="en-US" dirty="0" smtClean="0"/>
              <a:t>that </a:t>
            </a:r>
            <a:r>
              <a:rPr lang="en-US" dirty="0"/>
              <a:t>uses </a:t>
            </a:r>
            <a:r>
              <a:rPr lang="en-US" dirty="0" smtClean="0"/>
              <a:t>it</a:t>
            </a:r>
            <a:r>
              <a:rPr lang="en-US" dirty="0"/>
              <a:t>. All its integrity </a:t>
            </a:r>
          </a:p>
          <a:p>
            <a:r>
              <a:rPr lang="en-US" dirty="0"/>
              <a:t>constraints can be independently modified without the need of any change in the </a:t>
            </a:r>
          </a:p>
          <a:p>
            <a:r>
              <a:rPr lang="en-US" dirty="0"/>
              <a:t>application. This rule makes </a:t>
            </a:r>
            <a:r>
              <a:rPr lang="en-US" dirty="0" smtClean="0"/>
              <a:t>a </a:t>
            </a:r>
            <a:endParaRPr lang="en-US" dirty="0"/>
          </a:p>
          <a:p>
            <a:pPr marL="109728" indent="0">
              <a:buNone/>
            </a:pPr>
            <a:r>
              <a:rPr lang="en-US" dirty="0" smtClean="0"/>
              <a:t>  database </a:t>
            </a:r>
            <a:r>
              <a:rPr lang="en-US" dirty="0"/>
              <a:t>independent of the </a:t>
            </a:r>
            <a:r>
              <a:rPr lang="en-US" dirty="0" smtClean="0"/>
              <a:t>front-end    application and </a:t>
            </a:r>
            <a:r>
              <a:rPr lang="en-US" dirty="0"/>
              <a:t>its </a:t>
            </a:r>
            <a:r>
              <a:rPr lang="en-US" dirty="0" smtClean="0"/>
              <a:t>interface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r>
              <a:rPr lang="en-US" dirty="0">
                <a:effectLst/>
              </a:rPr>
              <a:t/>
            </a:r>
            <a:br>
              <a:rPr lang="en-US" dirty="0">
                <a:effectLst/>
              </a:rPr>
            </a:br>
            <a:r>
              <a:rPr lang="en-US" dirty="0" smtClean="0">
                <a:effectLst/>
              </a:rPr>
              <a:t>Rule </a:t>
            </a:r>
            <a:r>
              <a:rPr lang="en-US" dirty="0">
                <a:effectLst/>
              </a:rPr>
              <a:t>10: Integrity </a:t>
            </a:r>
            <a:r>
              <a:rPr lang="en-US" dirty="0" smtClean="0">
                <a:effectLst/>
              </a:rPr>
              <a:t>Independence</a:t>
            </a:r>
            <a:r>
              <a:rPr lang="en-US" dirty="0">
                <a:effectLst/>
              </a:rPr>
              <a:t/>
            </a:r>
            <a:br>
              <a:rPr lang="en-US" dirty="0">
                <a:effectLst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378213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dirty="0" smtClean="0"/>
              <a:t> end</a:t>
            </a:r>
            <a:endParaRPr lang="en-US" dirty="0"/>
          </a:p>
          <a:p>
            <a:pPr marL="109728" indent="0">
              <a:buNone/>
            </a:pPr>
            <a:r>
              <a:rPr lang="en-US" dirty="0" smtClean="0"/>
              <a:t>user </a:t>
            </a:r>
            <a:r>
              <a:rPr lang="en-US" dirty="0"/>
              <a:t>must not be able to see that the data is distributed over various </a:t>
            </a:r>
            <a:r>
              <a:rPr lang="en-US" dirty="0" smtClean="0"/>
              <a:t>locations</a:t>
            </a:r>
            <a:r>
              <a:rPr lang="en-US" dirty="0"/>
              <a:t>. </a:t>
            </a:r>
            <a:r>
              <a:rPr lang="en-US" dirty="0" smtClean="0"/>
              <a:t>Users </a:t>
            </a:r>
            <a:r>
              <a:rPr lang="en-US" dirty="0"/>
              <a:t>should always get the impression that </a:t>
            </a:r>
            <a:r>
              <a:rPr lang="en-US" dirty="0" smtClean="0"/>
              <a:t>the data </a:t>
            </a:r>
            <a:r>
              <a:rPr lang="en-US" dirty="0"/>
              <a:t>is located at one </a:t>
            </a:r>
            <a:r>
              <a:rPr lang="en-US" dirty="0" smtClean="0"/>
              <a:t>site </a:t>
            </a:r>
            <a:r>
              <a:rPr lang="en-US" dirty="0"/>
              <a:t>only. This rule has been </a:t>
            </a:r>
          </a:p>
          <a:p>
            <a:r>
              <a:rPr lang="en-US" dirty="0" smtClean="0"/>
              <a:t>Regarded as the foundation </a:t>
            </a:r>
            <a:r>
              <a:rPr lang="en-US" dirty="0"/>
              <a:t>of distributed database </a:t>
            </a:r>
            <a:r>
              <a:rPr lang="en-US" dirty="0" smtClean="0"/>
              <a:t>systems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344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r>
              <a:rPr lang="en-US" dirty="0">
                <a:effectLst/>
              </a:rPr>
              <a:t/>
            </a:r>
            <a:br>
              <a:rPr lang="en-US" dirty="0">
                <a:effectLst/>
              </a:rPr>
            </a:br>
            <a:r>
              <a:rPr lang="en-US" dirty="0" smtClean="0">
                <a:effectLst/>
              </a:rPr>
              <a:t>Rule </a:t>
            </a:r>
            <a:r>
              <a:rPr lang="en-US" dirty="0">
                <a:effectLst/>
              </a:rPr>
              <a:t>11: </a:t>
            </a:r>
            <a:r>
              <a:rPr lang="en-US" dirty="0" smtClean="0">
                <a:effectLst/>
              </a:rPr>
              <a:t>Distribution Independence</a:t>
            </a:r>
            <a:r>
              <a:rPr lang="en-US" dirty="0">
                <a:effectLst/>
              </a:rPr>
              <a:t/>
            </a:r>
            <a:br>
              <a:rPr lang="en-US" dirty="0">
                <a:effectLst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062233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r>
              <a:rPr lang="en-US" dirty="0" smtClean="0"/>
              <a:t>If </a:t>
            </a:r>
            <a:r>
              <a:rPr lang="en-US" dirty="0"/>
              <a:t>a system has an interface that provides access to </a:t>
            </a:r>
            <a:r>
              <a:rPr lang="en-US" dirty="0" smtClean="0"/>
              <a:t>low-level </a:t>
            </a:r>
            <a:r>
              <a:rPr lang="en-US" dirty="0"/>
              <a:t>records, </a:t>
            </a:r>
            <a:r>
              <a:rPr lang="en-US" dirty="0" smtClean="0"/>
              <a:t>then </a:t>
            </a:r>
            <a:r>
              <a:rPr lang="en-US" dirty="0"/>
              <a:t>the </a:t>
            </a:r>
            <a:r>
              <a:rPr lang="en-US" dirty="0" smtClean="0"/>
              <a:t>interface </a:t>
            </a:r>
            <a:endParaRPr lang="en-US" dirty="0"/>
          </a:p>
          <a:p>
            <a:pPr marL="109728" indent="0">
              <a:buNone/>
            </a:pPr>
            <a:r>
              <a:rPr lang="en-US" dirty="0" smtClean="0"/>
              <a:t> must not </a:t>
            </a:r>
            <a:r>
              <a:rPr lang="en-US" dirty="0"/>
              <a:t>be able to subvert the system and bypass security and </a:t>
            </a:r>
            <a:r>
              <a:rPr lang="en-US" dirty="0" smtClean="0"/>
              <a:t>integrity </a:t>
            </a:r>
            <a:r>
              <a:rPr lang="en-US" dirty="0"/>
              <a:t>constraints.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r>
              <a:rPr lang="en-US" dirty="0" smtClean="0">
                <a:effectLst/>
              </a:rPr>
              <a:t>Rule </a:t>
            </a:r>
            <a:r>
              <a:rPr lang="en-US" dirty="0">
                <a:effectLst/>
              </a:rPr>
              <a:t>12: </a:t>
            </a:r>
            <a:r>
              <a:rPr lang="en-US" dirty="0" smtClean="0">
                <a:effectLst/>
              </a:rPr>
              <a:t>Non-Subversion Rule</a:t>
            </a:r>
            <a:r>
              <a:rPr lang="en-US" dirty="0">
                <a:effectLst/>
              </a:rPr>
              <a:t/>
            </a:r>
            <a:br>
              <a:rPr lang="en-US" dirty="0">
                <a:effectLst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608086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dirty="0"/>
              <a:t>The ER model defines the conceptual view of a database. It works around real-world entities and the associations among them. At view level, the ER model is considered a good option for designing databases.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E-R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198149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entity can be a real-world object, either animate or inanimate, that can be easily identifiable. For example, in a school database, students, teachers, classes, and courses offered can be considered as entities. All these entities have some attributes or properties that give them their identity.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Entity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044879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entity set is a collection of similar types of entities. An entity set may contain entities with attribute sharing similar values. For example, a Students set may contain all the students of a school; likewise a Teachers set may contain all the teachers of a school from all faculties. Entity sets need not be disjoint.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85801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Entities are represented by means of their properties, called </a:t>
            </a:r>
            <a:r>
              <a:rPr lang="en-US" b="1" dirty="0"/>
              <a:t>attributes</a:t>
            </a:r>
            <a:r>
              <a:rPr lang="en-US" dirty="0"/>
              <a:t>. All attributes have values. For example, a student entity may have name, class, and age as attributes.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Attributes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81538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These </a:t>
            </a:r>
            <a:r>
              <a:rPr lang="en-US" dirty="0"/>
              <a:t>rules can be applied on </a:t>
            </a:r>
            <a:r>
              <a:rPr lang="en-US" dirty="0" smtClean="0"/>
              <a:t>any database system </a:t>
            </a:r>
            <a:r>
              <a:rPr lang="en-US" dirty="0"/>
              <a:t>that </a:t>
            </a:r>
          </a:p>
          <a:p>
            <a:r>
              <a:rPr lang="en-US" dirty="0"/>
              <a:t>manages </a:t>
            </a:r>
            <a:r>
              <a:rPr lang="en-US" dirty="0" smtClean="0"/>
              <a:t>stored data using </a:t>
            </a:r>
            <a:r>
              <a:rPr lang="en-US" dirty="0"/>
              <a:t>only its relational capabilities. This is a foundation rule, </a:t>
            </a:r>
            <a:r>
              <a:rPr lang="en-US" dirty="0" smtClean="0"/>
              <a:t>which </a:t>
            </a:r>
            <a:endParaRPr lang="en-US" dirty="0"/>
          </a:p>
          <a:p>
            <a:r>
              <a:rPr lang="en-US" dirty="0"/>
              <a:t>acts as a </a:t>
            </a:r>
          </a:p>
          <a:p>
            <a:r>
              <a:rPr lang="en-US" dirty="0"/>
              <a:t>base for all the other rules. 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CODD RULES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165484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exists a domain or range of values that can be assigned to attributes. For example, a student's name cannot be a numeric value. It has to be alphabetic. A student's age cannot be negative, etc.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671205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Simple attribute</a:t>
            </a:r>
            <a:r>
              <a:rPr lang="en-US" dirty="0"/>
              <a:t> − Simple attributes are atomic values, which cannot be divided further. For example, a student's phone number is an atomic value of 10 digits</a:t>
            </a:r>
            <a:r>
              <a:rPr lang="en-US" dirty="0" smtClean="0"/>
              <a:t>.</a:t>
            </a:r>
          </a:p>
          <a:p>
            <a:r>
              <a:rPr lang="en-US" b="1" dirty="0"/>
              <a:t>Composite attribute</a:t>
            </a:r>
            <a:r>
              <a:rPr lang="en-US" dirty="0"/>
              <a:t> − Composite attributes are made of more than one simple attribute. For example, a student's complete name may have </a:t>
            </a:r>
            <a:r>
              <a:rPr lang="en-US" dirty="0" err="1"/>
              <a:t>first_name</a:t>
            </a:r>
            <a:r>
              <a:rPr lang="en-US" dirty="0"/>
              <a:t> and </a:t>
            </a:r>
            <a:r>
              <a:rPr lang="en-US" dirty="0" err="1"/>
              <a:t>last_name</a:t>
            </a:r>
            <a:r>
              <a:rPr lang="en-US" dirty="0"/>
              <a:t>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Types of Attributes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472642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Derived attribute</a:t>
            </a:r>
            <a:r>
              <a:rPr lang="en-US" dirty="0"/>
              <a:t> − Derived attributes are the attributes that do not exist in the physical database, but their values are derived from other attributes present in the database. For example, </a:t>
            </a:r>
            <a:r>
              <a:rPr lang="en-US" dirty="0" err="1" smtClean="0"/>
              <a:t>average_salary</a:t>
            </a:r>
            <a:r>
              <a:rPr lang="en-US" dirty="0" smtClean="0"/>
              <a:t> </a:t>
            </a:r>
            <a:r>
              <a:rPr lang="en-US" dirty="0"/>
              <a:t>in a department should not be saved directly in the database, instead it can be derived. For another example, age can be derived from </a:t>
            </a:r>
            <a:r>
              <a:rPr lang="en-US" dirty="0" err="1"/>
              <a:t>data_of_birth</a:t>
            </a:r>
            <a:r>
              <a:rPr lang="en-US" dirty="0"/>
              <a:t>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487844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Single-value </a:t>
            </a:r>
            <a:r>
              <a:rPr lang="en-US" b="1" dirty="0"/>
              <a:t>attribute</a:t>
            </a:r>
            <a:r>
              <a:rPr lang="en-US" dirty="0"/>
              <a:t> − Single-value attributes contain single value. For example − </a:t>
            </a:r>
            <a:r>
              <a:rPr lang="en-US" dirty="0" err="1"/>
              <a:t>Social_Security_Number</a:t>
            </a:r>
            <a:r>
              <a:rPr lang="en-US" dirty="0"/>
              <a:t>.</a:t>
            </a:r>
          </a:p>
          <a:p>
            <a:r>
              <a:rPr lang="en-US" b="1" dirty="0"/>
              <a:t>Multi-value attribute</a:t>
            </a:r>
            <a:r>
              <a:rPr lang="en-US" dirty="0"/>
              <a:t> − Multi-value attributes may contain more than one values. For example, a person can have more than one phone number, </a:t>
            </a:r>
            <a:r>
              <a:rPr lang="en-US" dirty="0" err="1"/>
              <a:t>email_address</a:t>
            </a:r>
            <a:r>
              <a:rPr lang="en-US" dirty="0"/>
              <a:t>, etc.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078100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association among entities is called a relationship. For example, an employee </a:t>
            </a:r>
            <a:r>
              <a:rPr lang="en-US" b="1" dirty="0" err="1"/>
              <a:t>works_at</a:t>
            </a:r>
            <a:r>
              <a:rPr lang="en-US" dirty="0"/>
              <a:t> a department, a student </a:t>
            </a:r>
            <a:r>
              <a:rPr lang="en-US" b="1" dirty="0"/>
              <a:t>enrolls</a:t>
            </a:r>
            <a:r>
              <a:rPr lang="en-US" dirty="0"/>
              <a:t> in a course. Here, </a:t>
            </a:r>
            <a:r>
              <a:rPr lang="en-US" dirty="0" err="1"/>
              <a:t>Works_at</a:t>
            </a:r>
            <a:r>
              <a:rPr lang="en-US" dirty="0"/>
              <a:t> and Enrolls are called relationships.</a:t>
            </a:r>
          </a:p>
          <a:p>
            <a:r>
              <a:rPr lang="en-US" b="1" dirty="0"/>
              <a:t>Relationship Set</a:t>
            </a:r>
          </a:p>
          <a:p>
            <a:r>
              <a:rPr lang="en-US" dirty="0"/>
              <a:t>A set of relationships of similar type is called a relationship set. Like entities, a relationship too can have attributes. These attributes are called </a:t>
            </a:r>
            <a:r>
              <a:rPr lang="en-US" b="1" dirty="0"/>
              <a:t>descriptive attributes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Relationship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884222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Cardinality</a:t>
            </a:r>
            <a:r>
              <a:rPr lang="en-US" dirty="0"/>
              <a:t> defines the number of entities in one entity set, which can be associated with the number of entities of other set via relationship set.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Relationship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832674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75432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data stored in a database, may it be user data or </a:t>
            </a:r>
            <a:r>
              <a:rPr lang="en-US" dirty="0" smtClean="0"/>
              <a:t>metadata, must </a:t>
            </a:r>
            <a:r>
              <a:rPr lang="en-US" dirty="0"/>
              <a:t>be a value </a:t>
            </a:r>
            <a:r>
              <a:rPr lang="en-US" dirty="0" smtClean="0"/>
              <a:t>of </a:t>
            </a:r>
            <a:r>
              <a:rPr lang="en-US" dirty="0"/>
              <a:t>some table cell. </a:t>
            </a:r>
          </a:p>
          <a:p>
            <a:pPr marL="109728" indent="0">
              <a:buNone/>
            </a:pPr>
            <a:r>
              <a:rPr lang="en-US" dirty="0" smtClean="0"/>
              <a:t>  Everything </a:t>
            </a:r>
            <a:r>
              <a:rPr lang="en-US" dirty="0"/>
              <a:t>in a database must be stored in </a:t>
            </a:r>
          </a:p>
          <a:p>
            <a:pPr marL="109728" indent="0">
              <a:buNone/>
            </a:pPr>
            <a:r>
              <a:rPr lang="en-US" dirty="0" smtClean="0"/>
              <a:t>  a table format. </a:t>
            </a:r>
            <a:endParaRPr lang="en-US" dirty="0"/>
          </a:p>
          <a:p>
            <a:endParaRPr lang="en-US" dirty="0"/>
          </a:p>
        </p:txBody>
      </p:sp>
      <p:sp>
        <p:nvSpPr>
          <p:cNvPr id="5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effectLst/>
              </a:rPr>
              <a:t>Rule 1: </a:t>
            </a:r>
            <a:r>
              <a:rPr lang="en-US" dirty="0" smtClean="0">
                <a:effectLst/>
              </a:rPr>
              <a:t>Information Rule</a:t>
            </a:r>
            <a:r>
              <a:rPr lang="en-US" dirty="0">
                <a:effectLst/>
              </a:rPr>
              <a:t/>
            </a:r>
            <a:br>
              <a:rPr lang="en-US" dirty="0">
                <a:effectLst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85076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Every </a:t>
            </a:r>
            <a:r>
              <a:rPr lang="en-US" dirty="0"/>
              <a:t>single data </a:t>
            </a:r>
            <a:r>
              <a:rPr lang="en-US" dirty="0" smtClean="0"/>
              <a:t>element </a:t>
            </a:r>
            <a:r>
              <a:rPr lang="en-US" dirty="0"/>
              <a:t>(value) is guaranteed to be accessible logically with </a:t>
            </a:r>
            <a:r>
              <a:rPr lang="en-US" dirty="0" smtClean="0"/>
              <a:t>a combination   </a:t>
            </a:r>
            <a:r>
              <a:rPr lang="en-US" dirty="0"/>
              <a:t>of   </a:t>
            </a:r>
            <a:r>
              <a:rPr lang="en-US" dirty="0" smtClean="0"/>
              <a:t>table-name</a:t>
            </a:r>
            <a:r>
              <a:rPr lang="en-US" dirty="0"/>
              <a:t>,   </a:t>
            </a:r>
            <a:r>
              <a:rPr lang="en-US" dirty="0" smtClean="0"/>
              <a:t>primary-key   </a:t>
            </a:r>
            <a:r>
              <a:rPr lang="en-US" dirty="0"/>
              <a:t>(row   </a:t>
            </a:r>
            <a:r>
              <a:rPr lang="en-US" dirty="0" smtClean="0"/>
              <a:t>value), and   attribute-name (</a:t>
            </a:r>
            <a:r>
              <a:rPr lang="en-US" dirty="0"/>
              <a:t>column value). No other means, such as pointers, can be used to access data.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r>
              <a:rPr lang="en-US" dirty="0" smtClean="0">
                <a:effectLst/>
              </a:rPr>
              <a:t>Rule </a:t>
            </a:r>
            <a:r>
              <a:rPr lang="en-US" dirty="0">
                <a:effectLst/>
              </a:rPr>
              <a:t>2: Guaranteed Access </a:t>
            </a:r>
            <a:r>
              <a:rPr lang="en-US" dirty="0" smtClean="0">
                <a:effectLst/>
              </a:rPr>
              <a:t>Rule</a:t>
            </a:r>
            <a:r>
              <a:rPr lang="en-US" dirty="0">
                <a:effectLst/>
              </a:rPr>
              <a:t/>
            </a:r>
            <a:br>
              <a:rPr lang="en-US" dirty="0">
                <a:effectLst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595553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/>
              <a:t>NULL values in </a:t>
            </a:r>
            <a:r>
              <a:rPr lang="en-US" dirty="0" smtClean="0"/>
              <a:t>a</a:t>
            </a:r>
            <a:r>
              <a:rPr lang="en-US" dirty="0"/>
              <a:t> </a:t>
            </a:r>
            <a:r>
              <a:rPr lang="en-US" dirty="0" smtClean="0"/>
              <a:t>database </a:t>
            </a:r>
            <a:r>
              <a:rPr lang="en-US" dirty="0"/>
              <a:t>must be given a systematic </a:t>
            </a:r>
            <a:r>
              <a:rPr lang="en-US" dirty="0" smtClean="0"/>
              <a:t>and </a:t>
            </a:r>
            <a:r>
              <a:rPr lang="en-US" dirty="0"/>
              <a:t>uniform </a:t>
            </a:r>
            <a:r>
              <a:rPr lang="en-US" dirty="0" smtClean="0"/>
              <a:t>treatment</a:t>
            </a:r>
            <a:r>
              <a:rPr lang="en-US" dirty="0"/>
              <a:t>. </a:t>
            </a:r>
          </a:p>
          <a:p>
            <a:r>
              <a:rPr lang="en-US" dirty="0"/>
              <a:t>This is a very important rule because a </a:t>
            </a:r>
          </a:p>
          <a:p>
            <a:pPr marL="109728" indent="0">
              <a:buNone/>
            </a:pPr>
            <a:r>
              <a:rPr lang="en-US" dirty="0" smtClean="0"/>
              <a:t>   NULL </a:t>
            </a:r>
            <a:r>
              <a:rPr lang="en-US" dirty="0"/>
              <a:t>can be interpreted as </a:t>
            </a:r>
            <a:r>
              <a:rPr lang="en-US" dirty="0" smtClean="0"/>
              <a:t>one </a:t>
            </a:r>
            <a:r>
              <a:rPr lang="en-US" dirty="0"/>
              <a:t>the following: data is missing, data </a:t>
            </a:r>
            <a:r>
              <a:rPr lang="en-US" dirty="0" smtClean="0"/>
              <a:t>is </a:t>
            </a:r>
            <a:r>
              <a:rPr lang="en-US" dirty="0"/>
              <a:t>not known, </a:t>
            </a:r>
          </a:p>
          <a:p>
            <a:pPr marL="109728" indent="0">
              <a:buNone/>
            </a:pPr>
            <a:r>
              <a:rPr lang="en-US" dirty="0" smtClean="0"/>
              <a:t> or data </a:t>
            </a:r>
            <a:r>
              <a:rPr lang="en-US" dirty="0"/>
              <a:t>is not </a:t>
            </a:r>
            <a:r>
              <a:rPr lang="en-US" dirty="0" smtClean="0"/>
              <a:t>applicable.</a:t>
            </a:r>
            <a:endParaRPr lang="en-US" dirty="0"/>
          </a:p>
          <a:p>
            <a:pPr marL="109728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r>
              <a:rPr lang="en-US" dirty="0" smtClean="0">
                <a:effectLst/>
              </a:rPr>
              <a:t>Rule </a:t>
            </a:r>
            <a:r>
              <a:rPr lang="en-US" dirty="0">
                <a:effectLst/>
              </a:rPr>
              <a:t>3: Systematic Treatment of NULL </a:t>
            </a:r>
            <a:r>
              <a:rPr lang="en-US" dirty="0" smtClean="0">
                <a:effectLst/>
              </a:rPr>
              <a:t>Values</a:t>
            </a:r>
            <a:r>
              <a:rPr lang="en-US" dirty="0">
                <a:effectLst/>
              </a:rPr>
              <a:t/>
            </a:r>
            <a:br>
              <a:rPr lang="en-US" dirty="0">
                <a:effectLst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900234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/>
              <a:t>structure description of </a:t>
            </a:r>
            <a:r>
              <a:rPr lang="en-US" dirty="0" smtClean="0"/>
              <a:t>the </a:t>
            </a:r>
            <a:r>
              <a:rPr lang="en-US" dirty="0"/>
              <a:t>entire </a:t>
            </a:r>
            <a:r>
              <a:rPr lang="en-US" dirty="0" smtClean="0"/>
              <a:t>database </a:t>
            </a:r>
            <a:r>
              <a:rPr lang="en-US" dirty="0"/>
              <a:t>must be stored in an online </a:t>
            </a:r>
            <a:r>
              <a:rPr lang="en-US" dirty="0" smtClean="0"/>
              <a:t>catalog</a:t>
            </a:r>
            <a:r>
              <a:rPr lang="en-US" dirty="0"/>
              <a:t>, </a:t>
            </a:r>
          </a:p>
          <a:p>
            <a:r>
              <a:rPr lang="en-US" dirty="0"/>
              <a:t>known </a:t>
            </a:r>
            <a:r>
              <a:rPr lang="en-US" dirty="0" smtClean="0"/>
              <a:t>as data dictionary, </a:t>
            </a:r>
            <a:r>
              <a:rPr lang="en-US" dirty="0"/>
              <a:t>which can be </a:t>
            </a:r>
            <a:r>
              <a:rPr lang="en-US" dirty="0" smtClean="0"/>
              <a:t>accessed by authorized </a:t>
            </a:r>
            <a:r>
              <a:rPr lang="en-US" dirty="0"/>
              <a:t>users. </a:t>
            </a:r>
          </a:p>
          <a:p>
            <a:r>
              <a:rPr lang="en-US" dirty="0" smtClean="0"/>
              <a:t>Users </a:t>
            </a:r>
            <a:r>
              <a:rPr lang="en-US" dirty="0"/>
              <a:t>can use the same query language to access the catalog which they use to </a:t>
            </a:r>
            <a:r>
              <a:rPr lang="en-US" dirty="0" smtClean="0"/>
              <a:t>access </a:t>
            </a:r>
            <a:r>
              <a:rPr lang="en-US" dirty="0"/>
              <a:t>the database itself.</a:t>
            </a:r>
          </a:p>
          <a:p>
            <a:pPr marL="109728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r>
              <a:rPr lang="en-US" dirty="0" smtClean="0">
                <a:effectLst/>
              </a:rPr>
              <a:t>Rule </a:t>
            </a:r>
            <a:r>
              <a:rPr lang="en-US" dirty="0">
                <a:effectLst/>
              </a:rPr>
              <a:t>4: Active </a:t>
            </a:r>
            <a:r>
              <a:rPr lang="en-US" dirty="0" smtClean="0">
                <a:effectLst/>
              </a:rPr>
              <a:t>Online Catalog</a:t>
            </a:r>
            <a:r>
              <a:rPr lang="en-US" dirty="0">
                <a:effectLst/>
              </a:rPr>
              <a:t/>
            </a:r>
            <a:br>
              <a:rPr lang="en-US" dirty="0">
                <a:effectLst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458765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A </a:t>
            </a:r>
            <a:r>
              <a:rPr lang="en-US" dirty="0" smtClean="0"/>
              <a:t>database can </a:t>
            </a:r>
            <a:r>
              <a:rPr lang="en-US" dirty="0"/>
              <a:t>only be accessed </a:t>
            </a:r>
          </a:p>
          <a:p>
            <a:pPr marL="109728" indent="0">
              <a:buNone/>
            </a:pPr>
            <a:r>
              <a:rPr lang="en-US" dirty="0" smtClean="0"/>
              <a:t>   Using a </a:t>
            </a:r>
            <a:r>
              <a:rPr lang="en-US" dirty="0"/>
              <a:t>language having linear </a:t>
            </a:r>
            <a:r>
              <a:rPr lang="en-US" dirty="0" smtClean="0"/>
              <a:t>syntax </a:t>
            </a:r>
            <a:endParaRPr lang="en-US" dirty="0"/>
          </a:p>
          <a:p>
            <a:r>
              <a:rPr lang="en-US" dirty="0" smtClean="0"/>
              <a:t>That supports data </a:t>
            </a:r>
            <a:r>
              <a:rPr lang="en-US" dirty="0"/>
              <a:t>definition, data </a:t>
            </a:r>
            <a:r>
              <a:rPr lang="en-US" dirty="0" smtClean="0"/>
              <a:t>manipulation,</a:t>
            </a:r>
            <a:endParaRPr lang="en-US" dirty="0"/>
          </a:p>
          <a:p>
            <a:r>
              <a:rPr lang="en-US" dirty="0"/>
              <a:t>and transaction management </a:t>
            </a:r>
            <a:r>
              <a:rPr lang="en-US" dirty="0" smtClean="0"/>
              <a:t>operations</a:t>
            </a:r>
            <a:r>
              <a:rPr lang="en-US" dirty="0"/>
              <a:t>. </a:t>
            </a:r>
          </a:p>
          <a:p>
            <a:r>
              <a:rPr lang="en-US" dirty="0" smtClean="0"/>
              <a:t>This </a:t>
            </a:r>
            <a:r>
              <a:rPr lang="en-US" dirty="0"/>
              <a:t>language </a:t>
            </a:r>
            <a:r>
              <a:rPr lang="en-US" dirty="0" smtClean="0"/>
              <a:t>can </a:t>
            </a:r>
            <a:r>
              <a:rPr lang="en-US" dirty="0"/>
              <a:t>be used</a:t>
            </a:r>
          </a:p>
          <a:p>
            <a:r>
              <a:rPr lang="en-US" dirty="0" smtClean="0"/>
              <a:t>directly </a:t>
            </a:r>
            <a:r>
              <a:rPr lang="en-US" dirty="0"/>
              <a:t>or by means of some application. </a:t>
            </a:r>
          </a:p>
          <a:p>
            <a:r>
              <a:rPr lang="en-US" dirty="0"/>
              <a:t>If the database </a:t>
            </a:r>
          </a:p>
          <a:p>
            <a:r>
              <a:rPr lang="en-US" dirty="0"/>
              <a:t>allows access to data </a:t>
            </a:r>
          </a:p>
          <a:p>
            <a:r>
              <a:rPr lang="en-US" dirty="0"/>
              <a:t>without any help of this language, </a:t>
            </a:r>
          </a:p>
          <a:p>
            <a:r>
              <a:rPr lang="en-US" dirty="0"/>
              <a:t>then </a:t>
            </a:r>
            <a:r>
              <a:rPr lang="en-US" dirty="0" smtClean="0"/>
              <a:t>it </a:t>
            </a:r>
            <a:r>
              <a:rPr lang="en-US" dirty="0"/>
              <a:t>is </a:t>
            </a:r>
            <a:r>
              <a:rPr lang="en-US" dirty="0" smtClean="0"/>
              <a:t>considered </a:t>
            </a:r>
            <a:r>
              <a:rPr lang="en-US" dirty="0"/>
              <a:t>as </a:t>
            </a:r>
            <a:r>
              <a:rPr lang="en-US" dirty="0" smtClean="0"/>
              <a:t>a violation.</a:t>
            </a:r>
            <a:endParaRPr lang="en-US" dirty="0"/>
          </a:p>
          <a:p>
            <a:pPr marL="109728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-381000"/>
            <a:ext cx="8229600" cy="20574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r>
              <a:rPr lang="en-US" dirty="0">
                <a:effectLst/>
              </a:rPr>
              <a:t/>
            </a:r>
            <a:br>
              <a:rPr lang="en-US" dirty="0">
                <a:effectLst/>
              </a:rPr>
            </a:br>
            <a:r>
              <a:rPr lang="en-US" dirty="0" smtClean="0">
                <a:effectLst/>
              </a:rPr>
              <a:t>Rule </a:t>
            </a:r>
            <a:r>
              <a:rPr lang="en-US" dirty="0">
                <a:effectLst/>
              </a:rPr>
              <a:t>5: Comprehensive </a:t>
            </a:r>
            <a:r>
              <a:rPr lang="en-US" dirty="0" smtClean="0">
                <a:effectLst/>
              </a:rPr>
              <a:t>Data Sub</a:t>
            </a:r>
            <a:r>
              <a:rPr lang="en-US" dirty="0">
                <a:effectLst/>
              </a:rPr>
              <a:t/>
            </a:r>
            <a:br>
              <a:rPr lang="en-US" dirty="0">
                <a:effectLst/>
              </a:rPr>
            </a:br>
            <a:r>
              <a:rPr lang="en-US" dirty="0" smtClean="0">
                <a:effectLst/>
              </a:rPr>
              <a:t>Language Rule</a:t>
            </a:r>
            <a:r>
              <a:rPr lang="en-US" dirty="0">
                <a:effectLst/>
              </a:rPr>
              <a:t/>
            </a:r>
            <a:br>
              <a:rPr lang="en-US" dirty="0">
                <a:effectLst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868674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r>
              <a:rPr lang="en-US" dirty="0">
                <a:effectLst/>
              </a:rPr>
              <a:t/>
            </a:r>
            <a:br>
              <a:rPr lang="en-US" dirty="0">
                <a:effectLst/>
              </a:rPr>
            </a:br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r>
              <a:rPr lang="en-US" dirty="0" smtClean="0">
                <a:effectLst/>
              </a:rPr>
              <a:t>Rule 6: View Updating Rule</a:t>
            </a:r>
            <a:br>
              <a:rPr lang="en-US" dirty="0" smtClean="0">
                <a:effectLst/>
              </a:rPr>
            </a:br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r>
              <a:rPr lang="en-US" dirty="0" smtClean="0">
                <a:effectLst/>
              </a:rPr>
              <a:t>All the views </a:t>
            </a:r>
            <a:r>
              <a:rPr lang="en-US" dirty="0">
                <a:effectLst/>
              </a:rPr>
              <a:t>of </a:t>
            </a:r>
            <a:r>
              <a:rPr lang="en-US" dirty="0" smtClean="0">
                <a:effectLst/>
              </a:rPr>
              <a:t>a database</a:t>
            </a:r>
            <a:r>
              <a:rPr lang="en-US" dirty="0">
                <a:effectLst/>
              </a:rPr>
              <a:t>, which can theoretically be updated, must also be </a:t>
            </a:r>
            <a:br>
              <a:rPr lang="en-US" dirty="0">
                <a:effectLst/>
              </a:rPr>
            </a:br>
            <a:r>
              <a:rPr lang="en-US" dirty="0">
                <a:effectLst/>
              </a:rPr>
              <a:t>updatable by the system.</a:t>
            </a:r>
            <a:br>
              <a:rPr lang="en-US" dirty="0">
                <a:effectLst/>
              </a:rPr>
            </a:br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690853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193</TotalTime>
  <Words>1052</Words>
  <Application>Microsoft Office PowerPoint</Application>
  <PresentationFormat>On-screen Show (4:3)</PresentationFormat>
  <Paragraphs>78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27" baseType="lpstr">
      <vt:lpstr>Concourse</vt:lpstr>
      <vt:lpstr>Custom Design</vt:lpstr>
      <vt:lpstr>CODD RULES</vt:lpstr>
      <vt:lpstr>CODD RULES</vt:lpstr>
      <vt:lpstr>Slide 3</vt:lpstr>
      <vt:lpstr>Rule 1: Information Rule </vt:lpstr>
      <vt:lpstr>  Rule 2: Guaranteed Access Rule </vt:lpstr>
      <vt:lpstr> Rule 3: Systematic Treatment of NULL Values </vt:lpstr>
      <vt:lpstr> Rule 4: Active Online Catalog </vt:lpstr>
      <vt:lpstr>  Rule 5: Comprehensive Data Sub Language Rule </vt:lpstr>
      <vt:lpstr>       Rule 6: View Updating Rule  All the views of a database, which can theoretically be updated, must also be  updatable by the system.  </vt:lpstr>
      <vt:lpstr> Rule 7: High-Level Insert, Update ,and Delete Rule </vt:lpstr>
      <vt:lpstr> Rule 8: Physical Data Independence </vt:lpstr>
      <vt:lpstr> Rule 9: Logical  Data Independence </vt:lpstr>
      <vt:lpstr>  Rule 10: Integrity Independence </vt:lpstr>
      <vt:lpstr>  Rule 11: Distribution Independence </vt:lpstr>
      <vt:lpstr> Rule 12: Non-Subversion Rule </vt:lpstr>
      <vt:lpstr>     E-R Model</vt:lpstr>
      <vt:lpstr>Entity </vt:lpstr>
      <vt:lpstr>Entity</vt:lpstr>
      <vt:lpstr>Attributes </vt:lpstr>
      <vt:lpstr>Attributes</vt:lpstr>
      <vt:lpstr>Types of Attributes </vt:lpstr>
      <vt:lpstr>Slide 22</vt:lpstr>
      <vt:lpstr>Slide 23</vt:lpstr>
      <vt:lpstr>Relationship </vt:lpstr>
      <vt:lpstr>Relationship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DBMS</dc:title>
  <dc:creator>diksha</dc:creator>
  <cp:lastModifiedBy>CDAC</cp:lastModifiedBy>
  <cp:revision>43</cp:revision>
  <dcterms:created xsi:type="dcterms:W3CDTF">2006-08-16T00:00:00Z</dcterms:created>
  <dcterms:modified xsi:type="dcterms:W3CDTF">2025-03-29T06:12:06Z</dcterms:modified>
</cp:coreProperties>
</file>