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 initials="T" lastIdx="2" clrIdx="0">
    <p:extLst>
      <p:ext uri="{19B8F6BF-5375-455C-9EA6-DF929625EA0E}">
        <p15:presenceInfo xmlns:p15="http://schemas.microsoft.com/office/powerpoint/2012/main" userId="TEA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7298" autoAdjust="0"/>
  </p:normalViewPr>
  <p:slideViewPr>
    <p:cSldViewPr snapToGrid="0">
      <p:cViewPr varScale="1">
        <p:scale>
          <a:sx n="92" d="100"/>
          <a:sy n="92" d="100"/>
        </p:scale>
        <p:origin x="10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189238-EAD7-45C3-AA09-C39D75145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C13D13-6C66-4F6A-B93F-766219846C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C42B72-A27C-4493-8ECE-85655D204D2E}" type="datetimeFigureOut">
              <a:rPr lang="en-US" smtClean="0"/>
              <a:t>12/11/2018</a:t>
            </a:fld>
            <a:endParaRPr lang="en-US"/>
          </a:p>
        </p:txBody>
      </p:sp>
      <p:sp>
        <p:nvSpPr>
          <p:cNvPr id="4" name="Footer Placeholder 3">
            <a:extLst>
              <a:ext uri="{FF2B5EF4-FFF2-40B4-BE49-F238E27FC236}">
                <a16:creationId xmlns:a16="http://schemas.microsoft.com/office/drawing/2014/main" id="{697D9044-57A7-4870-A67E-830921FD52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27A13C-2548-42B4-AC55-646725D261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B2AD7C-34E0-4BEF-857C-AD56879B4ED3}" type="slidenum">
              <a:rPr lang="en-US" smtClean="0"/>
              <a:t>‹#›</a:t>
            </a:fld>
            <a:endParaRPr lang="en-US"/>
          </a:p>
        </p:txBody>
      </p:sp>
    </p:spTree>
    <p:extLst>
      <p:ext uri="{BB962C8B-B14F-4D97-AF65-F5344CB8AC3E}">
        <p14:creationId xmlns:p14="http://schemas.microsoft.com/office/powerpoint/2010/main" val="49956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7733D-38C9-4A98-B42A-CDC5C6BAF431}"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3970B-C005-42AF-99F8-F78DFA82AF9A}" type="slidenum">
              <a:rPr lang="en-US" smtClean="0"/>
              <a:t>‹#›</a:t>
            </a:fld>
            <a:endParaRPr lang="en-US"/>
          </a:p>
        </p:txBody>
      </p:sp>
    </p:spTree>
    <p:extLst>
      <p:ext uri="{BB962C8B-B14F-4D97-AF65-F5344CB8AC3E}">
        <p14:creationId xmlns:p14="http://schemas.microsoft.com/office/powerpoint/2010/main" val="176387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a:t>
            </a:fld>
            <a:endParaRPr lang="en-US"/>
          </a:p>
        </p:txBody>
      </p:sp>
    </p:spTree>
    <p:extLst>
      <p:ext uri="{BB962C8B-B14F-4D97-AF65-F5344CB8AC3E}">
        <p14:creationId xmlns:p14="http://schemas.microsoft.com/office/powerpoint/2010/main" val="3473635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22</a:t>
            </a:fld>
            <a:endParaRPr lang="en-US"/>
          </a:p>
        </p:txBody>
      </p:sp>
    </p:spTree>
    <p:extLst>
      <p:ext uri="{BB962C8B-B14F-4D97-AF65-F5344CB8AC3E}">
        <p14:creationId xmlns:p14="http://schemas.microsoft.com/office/powerpoint/2010/main" val="599104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많은 </a:t>
            </a:r>
            <a:r>
              <a:rPr lang="en-US" altLang="ko-KR" dirty="0"/>
              <a:t>CSS </a:t>
            </a:r>
            <a:r>
              <a:rPr lang="ko-KR" altLang="en-US" dirty="0"/>
              <a:t>속성은 </a:t>
            </a:r>
            <a:r>
              <a:rPr lang="en-US" altLang="ko-KR" dirty="0"/>
              <a:t>width, margin, padding, font-size, border-width </a:t>
            </a:r>
            <a:r>
              <a:rPr lang="ko-KR" altLang="en-US" dirty="0"/>
              <a:t>등과 같은 </a:t>
            </a:r>
            <a:r>
              <a:rPr lang="en-US" altLang="ko-KR" dirty="0"/>
              <a:t>"</a:t>
            </a:r>
            <a:r>
              <a:rPr lang="ko-KR" altLang="en-US" dirty="0"/>
              <a:t>길이</a:t>
            </a:r>
            <a:r>
              <a:rPr lang="en-US" altLang="ko-KR" dirty="0"/>
              <a:t>"</a:t>
            </a:r>
            <a:r>
              <a:rPr lang="ko-KR" altLang="en-US" dirty="0"/>
              <a:t>값을 사용합니다</a:t>
            </a:r>
            <a:r>
              <a:rPr lang="en-US" altLang="ko-KR" dirty="0"/>
              <a:t>.</a:t>
            </a:r>
          </a:p>
          <a:p>
            <a:r>
              <a:rPr lang="ko-KR" altLang="en-US" dirty="0"/>
              <a:t>길이는 </a:t>
            </a:r>
            <a:r>
              <a:rPr lang="en-US" altLang="ko-KR" dirty="0"/>
              <a:t>10px, 2em </a:t>
            </a:r>
            <a:r>
              <a:rPr lang="ko-KR" altLang="en-US" dirty="0"/>
              <a:t>등과 같은 길이 단위가 뒤에 오는 숫자입니다</a:t>
            </a:r>
            <a:r>
              <a:rPr lang="en-US" altLang="ko-KR" dirty="0"/>
              <a:t>.</a:t>
            </a:r>
          </a:p>
          <a:p>
            <a:r>
              <a:rPr lang="ko-KR" altLang="en-US" dirty="0"/>
              <a:t>공백은 숫자와 단위 사이에 나타날 수 없습니다</a:t>
            </a:r>
            <a:r>
              <a:rPr lang="en-US" altLang="ko-KR" dirty="0"/>
              <a:t>. </a:t>
            </a:r>
            <a:r>
              <a:rPr lang="ko-KR" altLang="en-US" dirty="0"/>
              <a:t>그러나 값이 </a:t>
            </a:r>
            <a:r>
              <a:rPr lang="en-US" altLang="ko-KR" dirty="0"/>
              <a:t>0</a:t>
            </a:r>
            <a:r>
              <a:rPr lang="ko-KR" altLang="en-US" dirty="0"/>
              <a:t>이면 단위를 생략 할 수 있습니다</a:t>
            </a:r>
            <a:r>
              <a:rPr lang="en-US" altLang="ko-KR" dirty="0"/>
              <a:t>.</a:t>
            </a:r>
          </a:p>
          <a:p>
            <a:r>
              <a:rPr lang="ko-KR" altLang="en-US" dirty="0"/>
              <a:t>일부 </a:t>
            </a:r>
            <a:r>
              <a:rPr lang="en-US" altLang="ko-KR" dirty="0"/>
              <a:t>CSS </a:t>
            </a:r>
            <a:r>
              <a:rPr lang="ko-KR" altLang="en-US" dirty="0"/>
              <a:t>속성의 경우 음수 </a:t>
            </a:r>
            <a:r>
              <a:rPr lang="en-US" altLang="ko-KR" dirty="0"/>
              <a:t>(-) </a:t>
            </a:r>
            <a:r>
              <a:rPr lang="ko-KR" altLang="en-US" dirty="0"/>
              <a:t>길이가 허용됩니다</a:t>
            </a:r>
            <a:r>
              <a:rPr lang="en-US" altLang="ko-KR" dirty="0"/>
              <a:t>.</a:t>
            </a:r>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2</a:t>
            </a:fld>
            <a:endParaRPr lang="en-US"/>
          </a:p>
        </p:txBody>
      </p:sp>
    </p:spTree>
    <p:extLst>
      <p:ext uri="{BB962C8B-B14F-4D97-AF65-F5344CB8AC3E}">
        <p14:creationId xmlns:p14="http://schemas.microsoft.com/office/powerpoint/2010/main" val="245877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절대 길이 단위는 고정되어 있으며이 중 임의의 길이로 표현 된 길이는 정확히 같은 크기로 표시됩니다</a:t>
            </a:r>
            <a:r>
              <a:rPr lang="en-US" altLang="ko-KR" dirty="0"/>
              <a:t>.</a:t>
            </a:r>
          </a:p>
          <a:p>
            <a:endParaRPr lang="en-US" altLang="ko-KR" dirty="0"/>
          </a:p>
          <a:p>
            <a:r>
              <a:rPr lang="ko-KR" altLang="en-US" dirty="0"/>
              <a:t>절대 길이 단위는 화면 크기가 너무 다양하기 때문에 화면에서 사용하지 않는 것이 좋습니다</a:t>
            </a:r>
            <a:r>
              <a:rPr lang="en-US" altLang="ko-KR" dirty="0"/>
              <a:t>. </a:t>
            </a:r>
            <a:r>
              <a:rPr lang="ko-KR" altLang="en-US" dirty="0"/>
              <a:t>그러나 프린트 레이아웃과 같이 출력 매체가 알려져있는 경우 사용할 수 있습니다</a:t>
            </a:r>
            <a:r>
              <a:rPr lang="en-US" altLang="ko-KR" dirty="0"/>
              <a:t>.</a:t>
            </a:r>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3</a:t>
            </a:fld>
            <a:endParaRPr lang="en-US"/>
          </a:p>
        </p:txBody>
      </p:sp>
    </p:spTree>
    <p:extLst>
      <p:ext uri="{BB962C8B-B14F-4D97-AF65-F5344CB8AC3E}">
        <p14:creationId xmlns:p14="http://schemas.microsoft.com/office/powerpoint/2010/main" val="4624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상대 길이 단위는 다른 길이 등록 정보와 관련된 길이를 지정합니다</a:t>
            </a:r>
            <a:r>
              <a:rPr lang="en-US" altLang="ko-KR" dirty="0"/>
              <a:t>. </a:t>
            </a:r>
            <a:r>
              <a:rPr lang="ko-KR" altLang="en-US" dirty="0"/>
              <a:t>상대 길이 단위는 여러 렌더링 매체간에보다 잘 확장됩니다</a:t>
            </a:r>
            <a:r>
              <a:rPr lang="en-US" altLang="ko-KR" dirty="0"/>
              <a:t>.</a:t>
            </a:r>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4</a:t>
            </a:fld>
            <a:endParaRPr lang="en-US"/>
          </a:p>
        </p:txBody>
      </p:sp>
    </p:spTree>
    <p:extLst>
      <p:ext uri="{BB962C8B-B14F-4D97-AF65-F5344CB8AC3E}">
        <p14:creationId xmlns:p14="http://schemas.microsoft.com/office/powerpoint/2010/main" val="308479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12</a:t>
            </a:fld>
            <a:endParaRPr lang="en-US"/>
          </a:p>
        </p:txBody>
      </p:sp>
    </p:spTree>
    <p:extLst>
      <p:ext uri="{BB962C8B-B14F-4D97-AF65-F5344CB8AC3E}">
        <p14:creationId xmlns:p14="http://schemas.microsoft.com/office/powerpoint/2010/main" val="48061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13</a:t>
            </a:fld>
            <a:endParaRPr lang="en-US"/>
          </a:p>
        </p:txBody>
      </p:sp>
    </p:spTree>
    <p:extLst>
      <p:ext uri="{BB962C8B-B14F-4D97-AF65-F5344CB8AC3E}">
        <p14:creationId xmlns:p14="http://schemas.microsoft.com/office/powerpoint/2010/main" val="198800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14</a:t>
            </a:fld>
            <a:endParaRPr lang="en-US"/>
          </a:p>
        </p:txBody>
      </p:sp>
    </p:spTree>
    <p:extLst>
      <p:ext uri="{BB962C8B-B14F-4D97-AF65-F5344CB8AC3E}">
        <p14:creationId xmlns:p14="http://schemas.microsoft.com/office/powerpoint/2010/main" val="182761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15</a:t>
            </a:fld>
            <a:endParaRPr lang="en-US"/>
          </a:p>
        </p:txBody>
      </p:sp>
    </p:spTree>
    <p:extLst>
      <p:ext uri="{BB962C8B-B14F-4D97-AF65-F5344CB8AC3E}">
        <p14:creationId xmlns:p14="http://schemas.microsoft.com/office/powerpoint/2010/main" val="382596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3970B-C005-42AF-99F8-F78DFA82AF9A}" type="slidenum">
              <a:rPr lang="en-US" smtClean="0"/>
              <a:t>17</a:t>
            </a:fld>
            <a:endParaRPr lang="en-US"/>
          </a:p>
        </p:txBody>
      </p:sp>
    </p:spTree>
    <p:extLst>
      <p:ext uri="{BB962C8B-B14F-4D97-AF65-F5344CB8AC3E}">
        <p14:creationId xmlns:p14="http://schemas.microsoft.com/office/powerpoint/2010/main" val="63452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1795-6D7B-4CE7-9326-CF49F696C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95E17-ED2E-409D-BEAC-69BC034D4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79D692-FF7D-40BA-9210-27C929610D87}"/>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C2DCD372-92A5-468B-9556-6D1C8200F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4F39B-0425-4675-B5B3-FAF2E1489708}"/>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50569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D97A-144F-4967-BF03-F2B8074715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91695-1C86-4828-99CA-0F03315DAF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CD1D9-7C71-4F26-93B0-BDCE91611EE7}"/>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A3689DBD-EA81-4A0D-8432-2C4F1D0C0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42A23-1E18-4210-A055-F9402650FFAB}"/>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215796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71A8B-F880-4D09-B2BC-FE6FC5C350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839CC2-0D95-4E73-B9A2-F7CE25CF6B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65E3-04EF-4ED8-99FB-F89C299CC297}"/>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6A7AD531-258E-443B-8B66-6DAF008A3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0D0F1-5E71-411C-9A1C-884F18E294E6}"/>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368079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416C-4998-4C78-8565-71260B18D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343C64-7559-4DFD-B35B-48AA620EE2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1BE84-46E8-40C9-8F0E-2A9242B3DBD1}"/>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20891F2D-C942-4094-88EE-794A8917B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5789B-50B6-45CA-866C-D9B51BBBBBC1}"/>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210143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36E-59DA-4ED6-AA38-0ECF4589A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CBF63-F8BF-446D-9CC1-14924A84B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978C53-E4E1-48BA-888B-47F6C83A6C04}"/>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27737BA4-7E91-4F6F-923E-A63A8E6A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91DA7-7B84-4123-8FC8-26901C2E6299}"/>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79411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B67F-1E79-43A2-B8B6-E7E24907C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93E76-D6CF-4CFC-908F-9A9EA027EF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F77CFD-83AC-4ABB-9DBC-2A720853FE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ACB76-5958-43FF-BB12-0F75A51D4649}"/>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6" name="Footer Placeholder 5">
            <a:extLst>
              <a:ext uri="{FF2B5EF4-FFF2-40B4-BE49-F238E27FC236}">
                <a16:creationId xmlns:a16="http://schemas.microsoft.com/office/drawing/2014/main" id="{A29B15A5-0A7F-43C3-BFEE-C79CD6613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5D94D-E528-44A8-9277-F74B843B3B10}"/>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25202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47A-18E3-4EC6-BF44-E263231CF5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AD1FC-D64D-4C21-912C-F233AEF90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CA087A-74AC-4AC1-A60C-A9E789996B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E65B2-9031-4AF0-89B4-A1D0EC032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68537F-4D92-415F-8F22-E5FE136BA8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66323-74DB-465D-9202-FC0D48B169F7}"/>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8" name="Footer Placeholder 7">
            <a:extLst>
              <a:ext uri="{FF2B5EF4-FFF2-40B4-BE49-F238E27FC236}">
                <a16:creationId xmlns:a16="http://schemas.microsoft.com/office/drawing/2014/main" id="{F8D27EB4-0BB8-47C4-8367-4B3AF0E140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92B3E-D5A2-4DFC-AD60-4D0B396DCAAE}"/>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300039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8DD1-47C5-4918-A30B-3A4F3524C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C6EA8-6892-4BFB-A8CD-7BF1F6DC4485}"/>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4" name="Footer Placeholder 3">
            <a:extLst>
              <a:ext uri="{FF2B5EF4-FFF2-40B4-BE49-F238E27FC236}">
                <a16:creationId xmlns:a16="http://schemas.microsoft.com/office/drawing/2014/main" id="{D12916AB-D08E-4F55-9282-598633B3C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AF7392-4367-4F0E-B289-6761365607E4}"/>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11622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9E858-DCDA-4DBA-9E37-8CDD7FDF1189}"/>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3" name="Footer Placeholder 2">
            <a:extLst>
              <a:ext uri="{FF2B5EF4-FFF2-40B4-BE49-F238E27FC236}">
                <a16:creationId xmlns:a16="http://schemas.microsoft.com/office/drawing/2014/main" id="{C89BCC80-1E30-4103-8C13-D60BA7C06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6CF0C-254C-429C-8D54-C20A87F3D3A6}"/>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326153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ED73-711F-438D-BC64-FE806E19B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585E6B-566A-4F49-8373-E63036F4F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B9AD43-CF97-4453-B166-CFC8AE001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975B77-C8C0-48FA-8631-862C2B367642}"/>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6" name="Footer Placeholder 5">
            <a:extLst>
              <a:ext uri="{FF2B5EF4-FFF2-40B4-BE49-F238E27FC236}">
                <a16:creationId xmlns:a16="http://schemas.microsoft.com/office/drawing/2014/main" id="{47196AAC-266A-4923-923F-C37F4B385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6FA9F-6501-43C5-B4E2-200B778F6FC9}"/>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228967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725F-AA10-4159-899D-3B9565FF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639F6-4A7E-4FB1-8D3C-77970E1E9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011E2-C314-4D26-ACCB-D06A0FECD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9085A7-F103-42A8-8405-DED139374B3F}"/>
              </a:ext>
            </a:extLst>
          </p:cNvPr>
          <p:cNvSpPr>
            <a:spLocks noGrp="1"/>
          </p:cNvSpPr>
          <p:nvPr>
            <p:ph type="dt" sz="half" idx="10"/>
          </p:nvPr>
        </p:nvSpPr>
        <p:spPr/>
        <p:txBody>
          <a:bodyPr/>
          <a:lstStyle/>
          <a:p>
            <a:fld id="{3E6CF138-D9A4-49E2-9794-AEEE83FB94A5}" type="datetimeFigureOut">
              <a:rPr lang="en-US" smtClean="0"/>
              <a:t>12/11/2018</a:t>
            </a:fld>
            <a:endParaRPr lang="en-US"/>
          </a:p>
        </p:txBody>
      </p:sp>
      <p:sp>
        <p:nvSpPr>
          <p:cNvPr id="6" name="Footer Placeholder 5">
            <a:extLst>
              <a:ext uri="{FF2B5EF4-FFF2-40B4-BE49-F238E27FC236}">
                <a16:creationId xmlns:a16="http://schemas.microsoft.com/office/drawing/2014/main" id="{5609126C-8890-4CC1-B21A-BFD20F99D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5BE84-B619-4596-973F-4434E7B75E08}"/>
              </a:ext>
            </a:extLst>
          </p:cNvPr>
          <p:cNvSpPr>
            <a:spLocks noGrp="1"/>
          </p:cNvSpPr>
          <p:nvPr>
            <p:ph type="sldNum" sz="quarter" idx="12"/>
          </p:nvPr>
        </p:nvSpPr>
        <p:spPr/>
        <p:txBody>
          <a:bodyPr/>
          <a:lstStyle/>
          <a:p>
            <a:fld id="{FA239971-3817-47DB-80C9-E4CDFBDCA77D}" type="slidenum">
              <a:rPr lang="en-US" smtClean="0"/>
              <a:t>‹#›</a:t>
            </a:fld>
            <a:endParaRPr lang="en-US"/>
          </a:p>
        </p:txBody>
      </p:sp>
    </p:spTree>
    <p:extLst>
      <p:ext uri="{BB962C8B-B14F-4D97-AF65-F5344CB8AC3E}">
        <p14:creationId xmlns:p14="http://schemas.microsoft.com/office/powerpoint/2010/main" val="34574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FE2F4-D190-4984-A3A5-59953887D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640BE-869C-47BB-BD6B-C4FDEB252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8BDFD-1524-490F-A53C-3AF016F343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CF138-D9A4-49E2-9794-AEEE83FB94A5}" type="datetimeFigureOut">
              <a:rPr lang="en-US" smtClean="0"/>
              <a:t>12/11/2018</a:t>
            </a:fld>
            <a:endParaRPr lang="en-US"/>
          </a:p>
        </p:txBody>
      </p:sp>
      <p:sp>
        <p:nvSpPr>
          <p:cNvPr id="5" name="Footer Placeholder 4">
            <a:extLst>
              <a:ext uri="{FF2B5EF4-FFF2-40B4-BE49-F238E27FC236}">
                <a16:creationId xmlns:a16="http://schemas.microsoft.com/office/drawing/2014/main" id="{BD485773-E753-460C-81A0-B662E6C7B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63957-9C74-4ED1-8FC7-0DF5021A1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39971-3817-47DB-80C9-E4CDFBDCA77D}" type="slidenum">
              <a:rPr lang="en-US" smtClean="0"/>
              <a:t>‹#›</a:t>
            </a:fld>
            <a:endParaRPr lang="en-US"/>
          </a:p>
        </p:txBody>
      </p:sp>
    </p:spTree>
    <p:extLst>
      <p:ext uri="{BB962C8B-B14F-4D97-AF65-F5344CB8AC3E}">
        <p14:creationId xmlns:p14="http://schemas.microsoft.com/office/powerpoint/2010/main" val="178628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colors/colors_picker.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0FD6-D792-4EBA-B328-0BDDA6083427}"/>
              </a:ext>
            </a:extLst>
          </p:cNvPr>
          <p:cNvSpPr>
            <a:spLocks noGrp="1"/>
          </p:cNvSpPr>
          <p:nvPr>
            <p:ph type="ctrTitle"/>
          </p:nvPr>
        </p:nvSpPr>
        <p:spPr/>
        <p:txBody>
          <a:bodyPr>
            <a:normAutofit/>
          </a:bodyPr>
          <a:lstStyle/>
          <a:p>
            <a:r>
              <a:rPr lang="en-US" sz="9600" dirty="0"/>
              <a:t>CSS</a:t>
            </a:r>
          </a:p>
        </p:txBody>
      </p:sp>
      <p:sp>
        <p:nvSpPr>
          <p:cNvPr id="3" name="Subtitle 2">
            <a:extLst>
              <a:ext uri="{FF2B5EF4-FFF2-40B4-BE49-F238E27FC236}">
                <a16:creationId xmlns:a16="http://schemas.microsoft.com/office/drawing/2014/main" id="{39C7A832-747F-4A1B-97B8-6E8499E9F50E}"/>
              </a:ext>
            </a:extLst>
          </p:cNvPr>
          <p:cNvSpPr>
            <a:spLocks noGrp="1"/>
          </p:cNvSpPr>
          <p:nvPr>
            <p:ph type="subTitle" idx="1"/>
          </p:nvPr>
        </p:nvSpPr>
        <p:spPr/>
        <p:txBody>
          <a:bodyPr>
            <a:normAutofit/>
          </a:bodyPr>
          <a:lstStyle/>
          <a:p>
            <a:r>
              <a:rPr lang="en-US" sz="4000" b="1" u="sng" dirty="0"/>
              <a:t>C</a:t>
            </a:r>
            <a:r>
              <a:rPr lang="en-US" sz="3200" dirty="0"/>
              <a:t>ascading </a:t>
            </a:r>
            <a:r>
              <a:rPr lang="en-US" sz="4000" b="1" u="sng" dirty="0"/>
              <a:t>S</a:t>
            </a:r>
            <a:r>
              <a:rPr lang="en-US" sz="3200" dirty="0"/>
              <a:t>tyle </a:t>
            </a:r>
            <a:r>
              <a:rPr lang="en-US" sz="4000" b="1" u="sng" dirty="0"/>
              <a:t>S</a:t>
            </a:r>
            <a:r>
              <a:rPr lang="en-US" sz="3200" dirty="0"/>
              <a:t>heets</a:t>
            </a:r>
          </a:p>
        </p:txBody>
      </p:sp>
      <p:sp>
        <p:nvSpPr>
          <p:cNvPr id="4" name="Footer Placeholder 3">
            <a:extLst>
              <a:ext uri="{FF2B5EF4-FFF2-40B4-BE49-F238E27FC236}">
                <a16:creationId xmlns:a16="http://schemas.microsoft.com/office/drawing/2014/main" id="{B7B28863-1D79-4192-B22F-384F2D16B0C8}"/>
              </a:ext>
            </a:extLst>
          </p:cNvPr>
          <p:cNvSpPr>
            <a:spLocks noGrp="1"/>
          </p:cNvSpPr>
          <p:nvPr>
            <p:ph type="ftr" sz="quarter" idx="11"/>
          </p:nvPr>
        </p:nvSpPr>
        <p:spPr/>
        <p:txBody>
          <a:bodyPr/>
          <a:lstStyle/>
          <a:p>
            <a:r>
              <a:rPr lang="en-US" dirty="0"/>
              <a:t>Part 2 / Basic properties</a:t>
            </a:r>
          </a:p>
        </p:txBody>
      </p:sp>
    </p:spTree>
    <p:extLst>
      <p:ext uri="{BB962C8B-B14F-4D97-AF65-F5344CB8AC3E}">
        <p14:creationId xmlns:p14="http://schemas.microsoft.com/office/powerpoint/2010/main" val="3173174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0049-7B43-48DC-8B8A-96C41967EF21}"/>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US" dirty="0"/>
          </a:p>
        </p:txBody>
      </p:sp>
      <p:sp>
        <p:nvSpPr>
          <p:cNvPr id="3" name="Content Placeholder 2">
            <a:extLst>
              <a:ext uri="{FF2B5EF4-FFF2-40B4-BE49-F238E27FC236}">
                <a16:creationId xmlns:a16="http://schemas.microsoft.com/office/drawing/2014/main" id="{BA629082-7F8A-41EE-B415-B2AB4879D60F}"/>
              </a:ext>
            </a:extLst>
          </p:cNvPr>
          <p:cNvSpPr>
            <a:spLocks noGrp="1"/>
          </p:cNvSpPr>
          <p:nvPr>
            <p:ph idx="1"/>
          </p:nvPr>
        </p:nvSpPr>
        <p:spPr>
          <a:xfrm>
            <a:off x="838200" y="1825624"/>
            <a:ext cx="10515600" cy="4372241"/>
          </a:xfrm>
        </p:spPr>
        <p:txBody>
          <a:bodyPr>
            <a:normAutofit lnSpcReduction="10000"/>
          </a:bodyPr>
          <a:lstStyle/>
          <a:p>
            <a:pPr marL="0" indent="0">
              <a:buNone/>
            </a:pPr>
            <a:r>
              <a:rPr lang="en-US" dirty="0">
                <a:solidFill>
                  <a:srgbClr val="A52A2A"/>
                </a:solidFill>
                <a:latin typeface="Consolas" panose="020B0609020204030204" pitchFamily="49" charset="0"/>
              </a:rPr>
              <a:t>.div1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1px solid blue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br>
              <a:rPr lang="en-US" dirty="0">
                <a:solidFill>
                  <a:srgbClr val="A52A2A"/>
                </a:solidFill>
                <a:latin typeface="Consolas" panose="020B0609020204030204" pitchFamily="49" charset="0"/>
              </a:rPr>
            </a:br>
            <a:r>
              <a:rPr lang="en-US" dirty="0">
                <a:solidFill>
                  <a:srgbClr val="A52A2A"/>
                </a:solidFill>
                <a:latin typeface="Consolas" panose="020B0609020204030204" pitchFamily="49" charset="0"/>
              </a:rPr>
              <a:t>.div2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a:t>
            </a:r>
            <a:r>
              <a:rPr lang="en-US" u="sng" dirty="0">
                <a:solidFill>
                  <a:srgbClr val="FF0000"/>
                </a:solidFill>
                <a:latin typeface="Consolas" panose="020B0609020204030204" pitchFamily="49" charset="0"/>
              </a:rPr>
              <a:t>padding</a:t>
            </a:r>
            <a:r>
              <a:rPr lang="en-US" u="sng" dirty="0">
                <a:solidFill>
                  <a:srgbClr val="000000"/>
                </a:solidFill>
                <a:latin typeface="Consolas" panose="020B0609020204030204" pitchFamily="49" charset="0"/>
              </a:rPr>
              <a:t>:</a:t>
            </a:r>
            <a:r>
              <a:rPr lang="en-US" u="sng" dirty="0">
                <a:solidFill>
                  <a:srgbClr val="0000CD"/>
                </a:solidFill>
                <a:latin typeface="Consolas" panose="020B0609020204030204" pitchFamily="49" charset="0"/>
              </a:rPr>
              <a:t> 50px</a:t>
            </a:r>
            <a:r>
              <a:rPr lang="en-US" u="sng" dirty="0">
                <a:solidFill>
                  <a:srgbClr val="000000"/>
                </a:solidFill>
                <a:latin typeface="Consolas" panose="020B0609020204030204" pitchFamily="49" charset="0"/>
              </a:rPr>
              <a:t>;</a:t>
            </a:r>
            <a:br>
              <a:rPr lang="en-US" u="sng"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1px solid red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pPr marL="0" indent="0">
              <a:buNone/>
            </a:pPr>
            <a:endParaRPr lang="en-US" dirty="0"/>
          </a:p>
        </p:txBody>
      </p:sp>
      <p:sp>
        <p:nvSpPr>
          <p:cNvPr id="4" name="Rectangle 3">
            <a:extLst>
              <a:ext uri="{FF2B5EF4-FFF2-40B4-BE49-F238E27FC236}">
                <a16:creationId xmlns:a16="http://schemas.microsoft.com/office/drawing/2014/main" id="{CD8FCD25-5393-4503-93B5-A900C51FFC18}"/>
              </a:ext>
            </a:extLst>
          </p:cNvPr>
          <p:cNvSpPr/>
          <p:nvPr/>
        </p:nvSpPr>
        <p:spPr>
          <a:xfrm>
            <a:off x="6423377" y="1846528"/>
            <a:ext cx="3657601" cy="1370806"/>
          </a:xfrm>
          <a:prstGeom prst="rect">
            <a:avLst/>
          </a:prstGeom>
        </p:spPr>
        <p:style>
          <a:lnRef idx="2">
            <a:schemeClr val="accent1"/>
          </a:lnRef>
          <a:fillRef idx="1">
            <a:schemeClr val="lt1"/>
          </a:fillRef>
          <a:effectRef idx="0">
            <a:schemeClr val="accent1"/>
          </a:effectRef>
          <a:fontRef idx="minor">
            <a:schemeClr val="dk1"/>
          </a:fontRef>
        </p:style>
        <p:txBody>
          <a:bodyPr lIns="0" tIns="0" rIns="0" rtlCol="0" anchor="t" anchorCtr="0"/>
          <a:lstStyle/>
          <a:p>
            <a:r>
              <a:rPr lang="en-US" dirty="0"/>
              <a:t>This div is smaller (width is 300px and height is 100px).</a:t>
            </a:r>
          </a:p>
        </p:txBody>
      </p:sp>
      <p:sp>
        <p:nvSpPr>
          <p:cNvPr id="5" name="Rectangle 4">
            <a:extLst>
              <a:ext uri="{FF2B5EF4-FFF2-40B4-BE49-F238E27FC236}">
                <a16:creationId xmlns:a16="http://schemas.microsoft.com/office/drawing/2014/main" id="{53FA7646-7D10-4A60-9404-EC9E8E989FB8}"/>
              </a:ext>
            </a:extLst>
          </p:cNvPr>
          <p:cNvSpPr/>
          <p:nvPr/>
        </p:nvSpPr>
        <p:spPr>
          <a:xfrm>
            <a:off x="6423377" y="4047862"/>
            <a:ext cx="4930423" cy="2150004"/>
          </a:xfrm>
          <a:prstGeom prst="rect">
            <a:avLst/>
          </a:prstGeom>
        </p:spPr>
        <p:style>
          <a:lnRef idx="2">
            <a:schemeClr val="accent2"/>
          </a:lnRef>
          <a:fillRef idx="1">
            <a:schemeClr val="lt1"/>
          </a:fillRef>
          <a:effectRef idx="0">
            <a:schemeClr val="accent2"/>
          </a:effectRef>
          <a:fontRef idx="minor">
            <a:schemeClr val="dk1"/>
          </a:fontRef>
        </p:style>
        <p:txBody>
          <a:bodyPr lIns="457200" rIns="457200" rtlCol="0" anchor="ctr" anchorCtr="0"/>
          <a:lstStyle/>
          <a:p>
            <a:r>
              <a:rPr lang="en-US" dirty="0"/>
              <a:t>This div is bigger (width is also 300px and height is 100px). </a:t>
            </a:r>
          </a:p>
          <a:p>
            <a:endParaRPr lang="en-US" dirty="0"/>
          </a:p>
          <a:p>
            <a:endParaRPr lang="en-US" dirty="0"/>
          </a:p>
        </p:txBody>
      </p:sp>
    </p:spTree>
    <p:extLst>
      <p:ext uri="{BB962C8B-B14F-4D97-AF65-F5344CB8AC3E}">
        <p14:creationId xmlns:p14="http://schemas.microsoft.com/office/powerpoint/2010/main" val="92175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985E4-4597-4E8F-9AB7-E729F93D9036}"/>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US" dirty="0"/>
          </a:p>
        </p:txBody>
      </p:sp>
      <p:sp>
        <p:nvSpPr>
          <p:cNvPr id="5" name="Content Placeholder 4">
            <a:extLst>
              <a:ext uri="{FF2B5EF4-FFF2-40B4-BE49-F238E27FC236}">
                <a16:creationId xmlns:a16="http://schemas.microsoft.com/office/drawing/2014/main" id="{EB5BE925-FC59-4ED7-AC02-C8253CE024EF}"/>
              </a:ext>
            </a:extLst>
          </p:cNvPr>
          <p:cNvSpPr>
            <a:spLocks noGrp="1"/>
          </p:cNvSpPr>
          <p:nvPr>
            <p:ph sz="half" idx="1"/>
          </p:nvPr>
        </p:nvSpPr>
        <p:spPr/>
        <p:txBody>
          <a:bodyPr>
            <a:normAutofit/>
          </a:bodyPr>
          <a:lstStyle/>
          <a:p>
            <a:pPr marL="0" indent="0">
              <a:buNone/>
            </a:pPr>
            <a:r>
              <a:rPr lang="en-US" sz="2400" dirty="0">
                <a:solidFill>
                  <a:srgbClr val="A52A2A"/>
                </a:solidFill>
                <a:latin typeface="Consolas" panose="020B0609020204030204" pitchFamily="49" charset="0"/>
              </a:rPr>
              <a:t>div</a:t>
            </a:r>
            <a:r>
              <a:rPr lang="en-US" sz="2400" dirty="0"/>
              <a:t>{ </a:t>
            </a:r>
          </a:p>
          <a:p>
            <a:pPr marL="0" indent="0">
              <a:buNone/>
            </a:pPr>
            <a:r>
              <a:rPr lang="en-US" sz="2400" dirty="0">
                <a:solidFill>
                  <a:srgbClr val="FF0000"/>
                </a:solidFill>
                <a:latin typeface="Consolas" panose="020B0609020204030204" pitchFamily="49" charset="0"/>
              </a:rPr>
              <a:t>width: </a:t>
            </a:r>
            <a:r>
              <a:rPr lang="en-US" sz="2400" dirty="0">
                <a:solidFill>
                  <a:srgbClr val="0000CD"/>
                </a:solidFill>
                <a:latin typeface="Consolas" panose="020B0609020204030204" pitchFamily="49" charset="0"/>
              </a:rPr>
              <a:t>100px</a:t>
            </a:r>
            <a:r>
              <a:rPr lang="en-US" sz="2400" dirty="0">
                <a:latin typeface="Consolas" panose="020B0609020204030204" pitchFamily="49" charset="0"/>
              </a:rPr>
              <a:t>;</a:t>
            </a:r>
            <a:r>
              <a:rPr lang="en-US" sz="2400" dirty="0">
                <a:solidFill>
                  <a:srgbClr val="0000CD"/>
                </a:solidFill>
                <a:latin typeface="Consolas" panose="020B0609020204030204" pitchFamily="49" charset="0"/>
              </a:rPr>
              <a:t> </a:t>
            </a:r>
            <a:r>
              <a:rPr lang="en-US" sz="2400" dirty="0">
                <a:solidFill>
                  <a:srgbClr val="FF0000"/>
                </a:solidFill>
                <a:latin typeface="Consolas" panose="020B0609020204030204" pitchFamily="49" charset="0"/>
              </a:rPr>
              <a:t>height: </a:t>
            </a:r>
            <a:r>
              <a:rPr lang="en-US" sz="2400" dirty="0">
                <a:solidFill>
                  <a:srgbClr val="0000CD"/>
                </a:solidFill>
                <a:latin typeface="Consolas" panose="020B0609020204030204" pitchFamily="49" charset="0"/>
              </a:rPr>
              <a:t>100px</a:t>
            </a:r>
            <a:r>
              <a:rPr lang="en-US" sz="2400" dirty="0"/>
              <a:t>;</a:t>
            </a:r>
          </a:p>
          <a:p>
            <a:pPr marL="0" indent="0">
              <a:buNone/>
            </a:pPr>
            <a:r>
              <a:rPr lang="en-US" sz="2400" dirty="0">
                <a:solidFill>
                  <a:srgbClr val="FF0000"/>
                </a:solidFill>
                <a:latin typeface="Consolas" panose="020B0609020204030204" pitchFamily="49" charset="0"/>
              </a:rPr>
              <a:t>background-color: </a:t>
            </a:r>
            <a:r>
              <a:rPr lang="en-US" sz="2400" dirty="0">
                <a:solidFill>
                  <a:srgbClr val="0000CD"/>
                </a:solidFill>
                <a:latin typeface="Consolas" panose="020B0609020204030204" pitchFamily="49" charset="0"/>
              </a:rPr>
              <a:t>red</a:t>
            </a:r>
            <a:r>
              <a:rPr lang="en-US" sz="2400" dirty="0"/>
              <a:t>;</a:t>
            </a:r>
          </a:p>
          <a:p>
            <a:pPr marL="0" indent="0">
              <a:buNone/>
            </a:pPr>
            <a:r>
              <a:rPr lang="en-US" sz="2400" dirty="0">
                <a:solidFill>
                  <a:srgbClr val="FF0000"/>
                </a:solidFill>
                <a:latin typeface="Consolas" panose="020B0609020204030204" pitchFamily="49" charset="0"/>
              </a:rPr>
              <a:t>border: </a:t>
            </a:r>
            <a:r>
              <a:rPr lang="en-US" sz="2400" dirty="0">
                <a:solidFill>
                  <a:srgbClr val="0000CD"/>
                </a:solidFill>
                <a:latin typeface="Consolas" panose="020B0609020204030204" pitchFamily="49" charset="0"/>
              </a:rPr>
              <a:t>20px solid black</a:t>
            </a:r>
            <a:r>
              <a:rPr lang="en-US" sz="2400" dirty="0"/>
              <a:t>;</a:t>
            </a:r>
          </a:p>
          <a:p>
            <a:pPr marL="0" indent="0">
              <a:buNone/>
            </a:pPr>
            <a:r>
              <a:rPr lang="en-US" sz="2400" dirty="0">
                <a:solidFill>
                  <a:srgbClr val="FF0000"/>
                </a:solidFill>
                <a:latin typeface="Consolas" panose="020B0609020204030204" pitchFamily="49" charset="0"/>
              </a:rPr>
              <a:t>margin: </a:t>
            </a:r>
            <a:r>
              <a:rPr lang="en-US" sz="2400" dirty="0">
                <a:solidFill>
                  <a:srgbClr val="0000CD"/>
                </a:solidFill>
                <a:latin typeface="Consolas" panose="020B0609020204030204" pitchFamily="49" charset="0"/>
              </a:rPr>
              <a:t>10px; </a:t>
            </a:r>
            <a:r>
              <a:rPr lang="en-US" sz="2400" dirty="0">
                <a:solidFill>
                  <a:srgbClr val="FF0000"/>
                </a:solidFill>
                <a:latin typeface="Consolas" panose="020B0609020204030204" pitchFamily="49" charset="0"/>
              </a:rPr>
              <a:t>padding: </a:t>
            </a:r>
            <a:r>
              <a:rPr lang="en-US" sz="2400" dirty="0">
                <a:solidFill>
                  <a:srgbClr val="0000CD"/>
                </a:solidFill>
                <a:latin typeface="Consolas" panose="020B0609020204030204" pitchFamily="49" charset="0"/>
              </a:rPr>
              <a:t>10px</a:t>
            </a:r>
            <a:r>
              <a:rPr lang="en-US" sz="2400" dirty="0"/>
              <a:t>;</a:t>
            </a:r>
          </a:p>
          <a:p>
            <a:pPr marL="0" indent="0">
              <a:buNone/>
            </a:pPr>
            <a:r>
              <a:rPr lang="en-US" sz="2400" dirty="0"/>
              <a:t>}</a:t>
            </a:r>
            <a:r>
              <a:rPr lang="en-US" dirty="0"/>
              <a:t>	</a:t>
            </a:r>
          </a:p>
          <a:p>
            <a:pPr marL="0" indent="0">
              <a:buNone/>
            </a:pPr>
            <a:endParaRPr lang="en-US" dirty="0"/>
          </a:p>
          <a:p>
            <a:pPr marL="0" indent="0">
              <a:buNone/>
            </a:pPr>
            <a:endParaRPr lang="en-US" dirty="0"/>
          </a:p>
          <a:p>
            <a:pPr marL="0" indent="0">
              <a:buNone/>
            </a:pPr>
            <a:r>
              <a:rPr lang="en-US" dirty="0"/>
              <a:t>&lt;div&gt;&lt;/div&gt;</a:t>
            </a:r>
          </a:p>
        </p:txBody>
      </p:sp>
      <p:pic>
        <p:nvPicPr>
          <p:cNvPr id="8" name="Content Placeholder 7">
            <a:extLst>
              <a:ext uri="{FF2B5EF4-FFF2-40B4-BE49-F238E27FC236}">
                <a16:creationId xmlns:a16="http://schemas.microsoft.com/office/drawing/2014/main" id="{72FFBFFE-E8A3-4774-A547-CF702E281F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876207"/>
            <a:ext cx="3537857" cy="2927263"/>
          </a:xfrm>
        </p:spPr>
      </p:pic>
      <p:sp>
        <p:nvSpPr>
          <p:cNvPr id="9" name="TextBox 8">
            <a:extLst>
              <a:ext uri="{FF2B5EF4-FFF2-40B4-BE49-F238E27FC236}">
                <a16:creationId xmlns:a16="http://schemas.microsoft.com/office/drawing/2014/main" id="{E2B15211-E288-4BE1-9529-53813EC1C03E}"/>
              </a:ext>
            </a:extLst>
          </p:cNvPr>
          <p:cNvSpPr txBox="1"/>
          <p:nvPr/>
        </p:nvSpPr>
        <p:spPr>
          <a:xfrm>
            <a:off x="6019800" y="5097846"/>
            <a:ext cx="5679183" cy="646331"/>
          </a:xfrm>
          <a:prstGeom prst="rect">
            <a:avLst/>
          </a:prstGeom>
          <a:noFill/>
        </p:spPr>
        <p:txBody>
          <a:bodyPr wrap="none" rtlCol="0">
            <a:spAutoFit/>
          </a:bodyPr>
          <a:lstStyle/>
          <a:p>
            <a:r>
              <a:rPr lang="en-US" dirty="0"/>
              <a:t>Total width size = width + 2 x (margin + border + padding)</a:t>
            </a:r>
          </a:p>
          <a:p>
            <a:r>
              <a:rPr lang="en-US" dirty="0"/>
              <a:t>Total height size = height + 2 x (margin + border + padding)</a:t>
            </a:r>
          </a:p>
        </p:txBody>
      </p:sp>
    </p:spTree>
    <p:extLst>
      <p:ext uri="{BB962C8B-B14F-4D97-AF65-F5344CB8AC3E}">
        <p14:creationId xmlns:p14="http://schemas.microsoft.com/office/powerpoint/2010/main" val="110226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09DC-60F6-463A-8F07-70629B05E91E}"/>
              </a:ext>
            </a:extLst>
          </p:cNvPr>
          <p:cNvSpPr>
            <a:spLocks noGrp="1"/>
          </p:cNvSpPr>
          <p:nvPr>
            <p:ph type="title"/>
          </p:nvPr>
        </p:nvSpPr>
        <p:spPr/>
        <p:txBody>
          <a:bodyPr/>
          <a:lstStyle/>
          <a:p>
            <a:r>
              <a:rPr lang="en-US" dirty="0"/>
              <a:t>Box-sizing Property</a:t>
            </a:r>
          </a:p>
        </p:txBody>
      </p:sp>
      <p:sp>
        <p:nvSpPr>
          <p:cNvPr id="5" name="Text Placeholder 4">
            <a:extLst>
              <a:ext uri="{FF2B5EF4-FFF2-40B4-BE49-F238E27FC236}">
                <a16:creationId xmlns:a16="http://schemas.microsoft.com/office/drawing/2014/main" id="{1BBFE655-0163-4D22-BAB0-B1DC9E76B3E3}"/>
              </a:ext>
            </a:extLst>
          </p:cNvPr>
          <p:cNvSpPr>
            <a:spLocks noGrp="1"/>
          </p:cNvSpPr>
          <p:nvPr>
            <p:ph type="body" idx="1"/>
          </p:nvPr>
        </p:nvSpPr>
        <p:spPr/>
        <p:txBody>
          <a:bodyPr/>
          <a:lstStyle/>
          <a:p>
            <a:r>
              <a:rPr lang="en-US" dirty="0"/>
              <a:t>Margin</a:t>
            </a:r>
          </a:p>
        </p:txBody>
      </p:sp>
      <p:sp>
        <p:nvSpPr>
          <p:cNvPr id="6" name="Content Placeholder 5">
            <a:extLst>
              <a:ext uri="{FF2B5EF4-FFF2-40B4-BE49-F238E27FC236}">
                <a16:creationId xmlns:a16="http://schemas.microsoft.com/office/drawing/2014/main" id="{51B7C8CD-1400-42A0-8E35-E225C803A8EE}"/>
              </a:ext>
            </a:extLst>
          </p:cNvPr>
          <p:cNvSpPr>
            <a:spLocks noGrp="1"/>
          </p:cNvSpPr>
          <p:nvPr>
            <p:ph sz="half" idx="2"/>
          </p:nvPr>
        </p:nvSpPr>
        <p:spPr/>
        <p:txBody>
          <a:bodyPr/>
          <a:lstStyle/>
          <a:p>
            <a:pPr marL="0" indent="0">
              <a:buNone/>
            </a:pPr>
            <a:r>
              <a:rPr lang="en-US" dirty="0"/>
              <a:t>Example</a:t>
            </a:r>
          </a:p>
          <a:p>
            <a:pPr marL="0" indent="0">
              <a:buNone/>
            </a:pPr>
            <a:r>
              <a:rPr lang="en-US" dirty="0">
                <a:solidFill>
                  <a:srgbClr val="FF0000"/>
                </a:solidFill>
                <a:latin typeface="Consolas" panose="020B0609020204030204" pitchFamily="49" charset="0"/>
              </a:rPr>
              <a:t>Margin</a:t>
            </a:r>
            <a:r>
              <a:rPr lang="en-US" dirty="0"/>
              <a:t>: </a:t>
            </a:r>
            <a:r>
              <a:rPr lang="en-US" sz="2400" dirty="0">
                <a:solidFill>
                  <a:srgbClr val="0000CD"/>
                </a:solidFill>
                <a:latin typeface="Consolas" panose="020B0609020204030204" pitchFamily="49" charset="0"/>
              </a:rPr>
              <a:t>10px 20px 30px 40px</a:t>
            </a:r>
            <a:r>
              <a:rPr lang="en-US" sz="2400" dirty="0">
                <a:latin typeface="Consolas" panose="020B0609020204030204" pitchFamily="49" charset="0"/>
              </a:rPr>
              <a:t>;</a:t>
            </a:r>
          </a:p>
          <a:p>
            <a:pPr marL="0" indent="0">
              <a:buNone/>
            </a:pPr>
            <a:r>
              <a:rPr lang="en-US" sz="2400" dirty="0">
                <a:latin typeface="Consolas" panose="020B0609020204030204" pitchFamily="49" charset="0"/>
              </a:rPr>
              <a:t>	(top right bottom left)</a:t>
            </a:r>
          </a:p>
          <a:p>
            <a:pPr marL="0" indent="0">
              <a:buNone/>
            </a:pPr>
            <a:endParaRPr lang="en-US" sz="2400" dirty="0"/>
          </a:p>
          <a:p>
            <a:pPr marL="0" indent="0">
              <a:buNone/>
            </a:pPr>
            <a:r>
              <a:rPr lang="en-US" sz="2400" dirty="0">
                <a:solidFill>
                  <a:srgbClr val="FF0000"/>
                </a:solidFill>
                <a:latin typeface="Consolas" panose="020B0609020204030204" pitchFamily="49" charset="0"/>
              </a:rPr>
              <a:t>Margin</a:t>
            </a:r>
            <a:r>
              <a:rPr lang="en-US" sz="2400" dirty="0"/>
              <a:t>: </a:t>
            </a:r>
            <a:r>
              <a:rPr lang="en-US" sz="2400" dirty="0">
                <a:solidFill>
                  <a:srgbClr val="0000CD"/>
                </a:solidFill>
                <a:latin typeface="Consolas" panose="020B0609020204030204" pitchFamily="49" charset="0"/>
              </a:rPr>
              <a:t>0 30px</a:t>
            </a:r>
            <a:r>
              <a:rPr lang="en-US" sz="2400" dirty="0">
                <a:latin typeface="Consolas" panose="020B0609020204030204" pitchFamily="49" charset="0"/>
              </a:rPr>
              <a:t>;</a:t>
            </a:r>
          </a:p>
          <a:p>
            <a:pPr marL="0" indent="0">
              <a:buNone/>
            </a:pPr>
            <a:r>
              <a:rPr lang="en-US" sz="2400" dirty="0">
                <a:latin typeface="Consolas" panose="020B0609020204030204" pitchFamily="49" charset="0"/>
              </a:rPr>
              <a:t>(top/bottom right/left)</a:t>
            </a:r>
          </a:p>
          <a:p>
            <a:pPr marL="0" indent="0">
              <a:buNone/>
            </a:pPr>
            <a:endParaRPr lang="en-US" sz="2400" dirty="0">
              <a:latin typeface="Consolas" panose="020B0609020204030204" pitchFamily="49" charset="0"/>
            </a:endParaRPr>
          </a:p>
        </p:txBody>
      </p:sp>
      <p:sp>
        <p:nvSpPr>
          <p:cNvPr id="7" name="Text Placeholder 6">
            <a:extLst>
              <a:ext uri="{FF2B5EF4-FFF2-40B4-BE49-F238E27FC236}">
                <a16:creationId xmlns:a16="http://schemas.microsoft.com/office/drawing/2014/main" id="{5657728E-2DBD-4A97-934C-783D67BAA91E}"/>
              </a:ext>
            </a:extLst>
          </p:cNvPr>
          <p:cNvSpPr>
            <a:spLocks noGrp="1"/>
          </p:cNvSpPr>
          <p:nvPr>
            <p:ph type="body" sz="quarter" idx="3"/>
          </p:nvPr>
        </p:nvSpPr>
        <p:spPr/>
        <p:txBody>
          <a:bodyPr/>
          <a:lstStyle/>
          <a:p>
            <a:r>
              <a:rPr lang="en-US" dirty="0"/>
              <a:t>Padding</a:t>
            </a:r>
          </a:p>
        </p:txBody>
      </p:sp>
      <p:sp>
        <p:nvSpPr>
          <p:cNvPr id="8" name="Content Placeholder 7">
            <a:extLst>
              <a:ext uri="{FF2B5EF4-FFF2-40B4-BE49-F238E27FC236}">
                <a16:creationId xmlns:a16="http://schemas.microsoft.com/office/drawing/2014/main" id="{F94BAE2C-97C3-41A6-8B37-BCBD19BA76FD}"/>
              </a:ext>
            </a:extLst>
          </p:cNvPr>
          <p:cNvSpPr>
            <a:spLocks noGrp="1"/>
          </p:cNvSpPr>
          <p:nvPr>
            <p:ph sz="quarter" idx="4"/>
          </p:nvPr>
        </p:nvSpPr>
        <p:spPr/>
        <p:txBody>
          <a:bodyPr/>
          <a:lstStyle/>
          <a:p>
            <a:pPr marL="0" indent="0">
              <a:buNone/>
            </a:pPr>
            <a:r>
              <a:rPr lang="en-US" dirty="0"/>
              <a:t>Example</a:t>
            </a:r>
            <a:endParaRPr lang="en-US" sz="2400" dirty="0"/>
          </a:p>
          <a:p>
            <a:pPr marL="0" indent="0">
              <a:buNone/>
            </a:pPr>
            <a:r>
              <a:rPr lang="en-US" sz="2400" dirty="0">
                <a:solidFill>
                  <a:srgbClr val="FF0000"/>
                </a:solidFill>
                <a:latin typeface="Consolas" panose="020B0609020204030204" pitchFamily="49" charset="0"/>
              </a:rPr>
              <a:t>padding</a:t>
            </a:r>
            <a:r>
              <a:rPr lang="en-US" sz="2400" dirty="0"/>
              <a:t>: </a:t>
            </a:r>
            <a:r>
              <a:rPr lang="en-US" sz="2400" dirty="0">
                <a:solidFill>
                  <a:srgbClr val="0000CD"/>
                </a:solidFill>
                <a:latin typeface="Consolas" panose="020B0609020204030204" pitchFamily="49" charset="0"/>
              </a:rPr>
              <a:t>10px 20px 30px 40px</a:t>
            </a:r>
            <a:r>
              <a:rPr lang="en-US" sz="2400" dirty="0">
                <a:latin typeface="Consolas" panose="020B0609020204030204" pitchFamily="49" charset="0"/>
              </a:rPr>
              <a:t>;</a:t>
            </a:r>
          </a:p>
          <a:p>
            <a:pPr marL="0" indent="0">
              <a:buNone/>
            </a:pPr>
            <a:r>
              <a:rPr lang="en-US" dirty="0"/>
              <a:t>	</a:t>
            </a:r>
            <a:r>
              <a:rPr lang="en-US" dirty="0">
                <a:latin typeface="Consolas" panose="020B0609020204030204" pitchFamily="49" charset="0"/>
              </a:rPr>
              <a:t> </a:t>
            </a:r>
            <a:r>
              <a:rPr lang="en-US" sz="2400" dirty="0">
                <a:latin typeface="Consolas" panose="020B0609020204030204" pitchFamily="49" charset="0"/>
              </a:rPr>
              <a:t>(top right bottom left)</a:t>
            </a:r>
          </a:p>
          <a:p>
            <a:pPr marL="0" indent="0">
              <a:buNone/>
            </a:pPr>
            <a:endParaRPr lang="en-US" dirty="0"/>
          </a:p>
          <a:p>
            <a:pPr marL="0" indent="0">
              <a:buNone/>
            </a:pPr>
            <a:r>
              <a:rPr lang="en-US" sz="2400" dirty="0">
                <a:solidFill>
                  <a:srgbClr val="FF0000"/>
                </a:solidFill>
                <a:latin typeface="Consolas" panose="020B0609020204030204" pitchFamily="49" charset="0"/>
              </a:rPr>
              <a:t>padding</a:t>
            </a:r>
            <a:r>
              <a:rPr lang="en-US" sz="2400" dirty="0"/>
              <a:t>: </a:t>
            </a:r>
            <a:r>
              <a:rPr lang="en-US" sz="2400" dirty="0">
                <a:solidFill>
                  <a:srgbClr val="0000CD"/>
                </a:solidFill>
                <a:latin typeface="Consolas" panose="020B0609020204030204" pitchFamily="49" charset="0"/>
              </a:rPr>
              <a:t>0 30px</a:t>
            </a:r>
            <a:r>
              <a:rPr lang="en-US" sz="2400" dirty="0">
                <a:latin typeface="Consolas" panose="020B0609020204030204" pitchFamily="49" charset="0"/>
              </a:rPr>
              <a:t>;</a:t>
            </a:r>
          </a:p>
          <a:p>
            <a:pPr marL="0" indent="0">
              <a:buNone/>
            </a:pPr>
            <a:r>
              <a:rPr lang="en-US" sz="2400" dirty="0">
                <a:latin typeface="Consolas" panose="020B0609020204030204" pitchFamily="49" charset="0"/>
              </a:rPr>
              <a:t>(top/bottom right/left)</a:t>
            </a:r>
          </a:p>
          <a:p>
            <a:pPr marL="0" indent="0">
              <a:buNone/>
            </a:pPr>
            <a:endParaRPr lang="en-US" dirty="0"/>
          </a:p>
        </p:txBody>
      </p:sp>
    </p:spTree>
    <p:extLst>
      <p:ext uri="{BB962C8B-B14F-4D97-AF65-F5344CB8AC3E}">
        <p14:creationId xmlns:p14="http://schemas.microsoft.com/office/powerpoint/2010/main" val="61573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A9BD-2669-41BC-96A9-0DCB02C96705}"/>
              </a:ext>
            </a:extLst>
          </p:cNvPr>
          <p:cNvSpPr>
            <a:spLocks noGrp="1"/>
          </p:cNvSpPr>
          <p:nvPr>
            <p:ph type="title"/>
          </p:nvPr>
        </p:nvSpPr>
        <p:spPr/>
        <p:txBody>
          <a:bodyPr/>
          <a:lstStyle/>
          <a:p>
            <a:r>
              <a:rPr lang="en-US" dirty="0"/>
              <a:t>Box-sizing Property</a:t>
            </a:r>
          </a:p>
        </p:txBody>
      </p:sp>
      <p:sp>
        <p:nvSpPr>
          <p:cNvPr id="3" name="Text Placeholder 2">
            <a:extLst>
              <a:ext uri="{FF2B5EF4-FFF2-40B4-BE49-F238E27FC236}">
                <a16:creationId xmlns:a16="http://schemas.microsoft.com/office/drawing/2014/main" id="{B03D1A1E-AC1A-4B72-B7A5-BE36B52AFE81}"/>
              </a:ext>
            </a:extLst>
          </p:cNvPr>
          <p:cNvSpPr>
            <a:spLocks noGrp="1"/>
          </p:cNvSpPr>
          <p:nvPr>
            <p:ph type="body" idx="1"/>
          </p:nvPr>
        </p:nvSpPr>
        <p:spPr>
          <a:xfrm>
            <a:off x="839788" y="1681163"/>
            <a:ext cx="5157787" cy="823912"/>
          </a:xfrm>
        </p:spPr>
        <p:txBody>
          <a:bodyPr/>
          <a:lstStyle/>
          <a:p>
            <a:r>
              <a:rPr lang="en-US" dirty="0"/>
              <a:t>Border style</a:t>
            </a:r>
          </a:p>
        </p:txBody>
      </p:sp>
      <p:sp>
        <p:nvSpPr>
          <p:cNvPr id="4" name="Content Placeholder 3">
            <a:extLst>
              <a:ext uri="{FF2B5EF4-FFF2-40B4-BE49-F238E27FC236}">
                <a16:creationId xmlns:a16="http://schemas.microsoft.com/office/drawing/2014/main" id="{242A6D86-7E96-4813-A0BA-15919FD9F41D}"/>
              </a:ext>
            </a:extLst>
          </p:cNvPr>
          <p:cNvSpPr>
            <a:spLocks noGrp="1"/>
          </p:cNvSpPr>
          <p:nvPr>
            <p:ph sz="half" idx="2"/>
          </p:nvPr>
        </p:nvSpPr>
        <p:spPr/>
        <p:txBody>
          <a:bodyPr>
            <a:normAutofit fontScale="92500" lnSpcReduction="10000"/>
          </a:bodyPr>
          <a:lstStyle/>
          <a:p>
            <a:r>
              <a:rPr lang="en-US" dirty="0"/>
              <a:t>solid</a:t>
            </a:r>
          </a:p>
          <a:p>
            <a:r>
              <a:rPr lang="en-US" dirty="0"/>
              <a:t>dotted</a:t>
            </a:r>
          </a:p>
          <a:p>
            <a:r>
              <a:rPr lang="en-US" dirty="0"/>
              <a:t>dashed</a:t>
            </a:r>
          </a:p>
          <a:p>
            <a:r>
              <a:rPr lang="en-US" dirty="0"/>
              <a:t>double</a:t>
            </a:r>
          </a:p>
          <a:p>
            <a:r>
              <a:rPr lang="en-US" dirty="0"/>
              <a:t>inset</a:t>
            </a:r>
          </a:p>
          <a:p>
            <a:r>
              <a:rPr lang="en-US" dirty="0"/>
              <a:t>outset</a:t>
            </a:r>
          </a:p>
          <a:p>
            <a:r>
              <a:rPr lang="en-US" dirty="0"/>
              <a:t>groove</a:t>
            </a:r>
          </a:p>
          <a:p>
            <a:r>
              <a:rPr lang="en-US" dirty="0"/>
              <a:t>ridge</a:t>
            </a:r>
          </a:p>
        </p:txBody>
      </p:sp>
      <p:sp>
        <p:nvSpPr>
          <p:cNvPr id="5" name="Text Placeholder 4">
            <a:extLst>
              <a:ext uri="{FF2B5EF4-FFF2-40B4-BE49-F238E27FC236}">
                <a16:creationId xmlns:a16="http://schemas.microsoft.com/office/drawing/2014/main" id="{389C1FD1-9AA5-49FC-9261-080AB5224903}"/>
              </a:ext>
            </a:extLst>
          </p:cNvPr>
          <p:cNvSpPr>
            <a:spLocks noGrp="1"/>
          </p:cNvSpPr>
          <p:nvPr>
            <p:ph type="body" sz="quarter" idx="3"/>
          </p:nvPr>
        </p:nvSpPr>
        <p:spPr/>
        <p:txBody>
          <a:bodyPr/>
          <a:lstStyle/>
          <a:p>
            <a:r>
              <a:rPr lang="en-US" dirty="0"/>
              <a:t>Border Radius</a:t>
            </a:r>
          </a:p>
        </p:txBody>
      </p:sp>
      <p:pic>
        <p:nvPicPr>
          <p:cNvPr id="9" name="Content Placeholder 8">
            <a:extLst>
              <a:ext uri="{FF2B5EF4-FFF2-40B4-BE49-F238E27FC236}">
                <a16:creationId xmlns:a16="http://schemas.microsoft.com/office/drawing/2014/main" id="{B9F8DC08-B419-4037-87AD-F3A3D49B797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464559" y="2623457"/>
            <a:ext cx="3533016" cy="2135869"/>
          </a:xfrm>
        </p:spPr>
      </p:pic>
      <p:cxnSp>
        <p:nvCxnSpPr>
          <p:cNvPr id="11" name="Straight Arrow Connector 10">
            <a:extLst>
              <a:ext uri="{FF2B5EF4-FFF2-40B4-BE49-F238E27FC236}">
                <a16:creationId xmlns:a16="http://schemas.microsoft.com/office/drawing/2014/main" id="{2A00E8F0-0880-4BB8-BDAA-A5B6A8EA5773}"/>
              </a:ext>
            </a:extLst>
          </p:cNvPr>
          <p:cNvCxnSpPr>
            <a:cxnSpLocks/>
          </p:cNvCxnSpPr>
          <p:nvPr/>
        </p:nvCxnSpPr>
        <p:spPr>
          <a:xfrm>
            <a:off x="2166257" y="3559629"/>
            <a:ext cx="2983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529D035C-3EC7-4205-A754-EBDA74B53DD0}"/>
              </a:ext>
            </a:extLst>
          </p:cNvPr>
          <p:cNvSpPr txBox="1">
            <a:spLocks/>
          </p:cNvSpPr>
          <p:nvPr/>
        </p:nvSpPr>
        <p:spPr>
          <a:xfrm>
            <a:off x="6172200"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Example</a:t>
            </a:r>
          </a:p>
          <a:p>
            <a:pPr marL="0" indent="0">
              <a:buNone/>
            </a:pPr>
            <a:r>
              <a:rPr lang="en-US" sz="2000" dirty="0">
                <a:solidFill>
                  <a:srgbClr val="FF0000"/>
                </a:solidFill>
                <a:latin typeface="Consolas" panose="020B0609020204030204" pitchFamily="49" charset="0"/>
              </a:rPr>
              <a:t>Border-radius</a:t>
            </a:r>
            <a:r>
              <a:rPr lang="en-US" sz="2400" dirty="0"/>
              <a:t>: </a:t>
            </a:r>
            <a:r>
              <a:rPr lang="en-US" sz="2000" dirty="0">
                <a:solidFill>
                  <a:srgbClr val="0000CD"/>
                </a:solidFill>
                <a:latin typeface="Consolas" panose="020B0609020204030204" pitchFamily="49" charset="0"/>
              </a:rPr>
              <a:t>50px 40px 20px 10px</a:t>
            </a:r>
            <a:r>
              <a:rPr lang="en-US" sz="2400" dirty="0"/>
              <a:t>;</a:t>
            </a:r>
          </a:p>
          <a:p>
            <a:pPr marL="0" indent="0">
              <a:buNone/>
            </a:pPr>
            <a:r>
              <a:rPr lang="en-US" sz="2000" dirty="0"/>
              <a:t>(left-top  right-top  right-bottom  left-bottom)</a:t>
            </a:r>
          </a:p>
        </p:txBody>
      </p:sp>
      <p:pic>
        <p:nvPicPr>
          <p:cNvPr id="15" name="Picture 14">
            <a:extLst>
              <a:ext uri="{FF2B5EF4-FFF2-40B4-BE49-F238E27FC236}">
                <a16:creationId xmlns:a16="http://schemas.microsoft.com/office/drawing/2014/main" id="{736A5696-5866-4189-BCA3-9B51D8A6F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99" y="3910012"/>
            <a:ext cx="3793671" cy="2293447"/>
          </a:xfrm>
          <a:prstGeom prst="rect">
            <a:avLst/>
          </a:prstGeom>
        </p:spPr>
      </p:pic>
      <p:sp>
        <p:nvSpPr>
          <p:cNvPr id="16" name="Oval 15">
            <a:extLst>
              <a:ext uri="{FF2B5EF4-FFF2-40B4-BE49-F238E27FC236}">
                <a16:creationId xmlns:a16="http://schemas.microsoft.com/office/drawing/2014/main" id="{C9FAD653-9FE9-4B3E-90DA-46E400AB752B}"/>
              </a:ext>
            </a:extLst>
          </p:cNvPr>
          <p:cNvSpPr/>
          <p:nvPr/>
        </p:nvSpPr>
        <p:spPr>
          <a:xfrm>
            <a:off x="6596743" y="4528457"/>
            <a:ext cx="391886" cy="381000"/>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a:t>
            </a:r>
          </a:p>
        </p:txBody>
      </p:sp>
      <p:sp>
        <p:nvSpPr>
          <p:cNvPr id="17" name="Oval 16">
            <a:extLst>
              <a:ext uri="{FF2B5EF4-FFF2-40B4-BE49-F238E27FC236}">
                <a16:creationId xmlns:a16="http://schemas.microsoft.com/office/drawing/2014/main" id="{086005C8-738B-47FE-B083-FE0B6F036198}"/>
              </a:ext>
            </a:extLst>
          </p:cNvPr>
          <p:cNvSpPr/>
          <p:nvPr/>
        </p:nvSpPr>
        <p:spPr>
          <a:xfrm>
            <a:off x="10493829" y="4528457"/>
            <a:ext cx="391886" cy="381000"/>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2</a:t>
            </a:r>
          </a:p>
        </p:txBody>
      </p:sp>
      <p:sp>
        <p:nvSpPr>
          <p:cNvPr id="18" name="Oval 17">
            <a:extLst>
              <a:ext uri="{FF2B5EF4-FFF2-40B4-BE49-F238E27FC236}">
                <a16:creationId xmlns:a16="http://schemas.microsoft.com/office/drawing/2014/main" id="{862BB78D-8A5A-4C44-A947-44468C22F998}"/>
              </a:ext>
            </a:extLst>
          </p:cNvPr>
          <p:cNvSpPr/>
          <p:nvPr/>
        </p:nvSpPr>
        <p:spPr>
          <a:xfrm>
            <a:off x="10493829" y="5105400"/>
            <a:ext cx="391886" cy="381000"/>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19" name="Oval 18">
            <a:extLst>
              <a:ext uri="{FF2B5EF4-FFF2-40B4-BE49-F238E27FC236}">
                <a16:creationId xmlns:a16="http://schemas.microsoft.com/office/drawing/2014/main" id="{412DC5C5-7F5D-4FBD-A196-50B14FB60F09}"/>
              </a:ext>
            </a:extLst>
          </p:cNvPr>
          <p:cNvSpPr/>
          <p:nvPr/>
        </p:nvSpPr>
        <p:spPr>
          <a:xfrm>
            <a:off x="6585858" y="5105400"/>
            <a:ext cx="391886" cy="381000"/>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a:t>
            </a:r>
          </a:p>
        </p:txBody>
      </p:sp>
    </p:spTree>
    <p:extLst>
      <p:ext uri="{BB962C8B-B14F-4D97-AF65-F5344CB8AC3E}">
        <p14:creationId xmlns:p14="http://schemas.microsoft.com/office/powerpoint/2010/main" val="405533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A9BD-2669-41BC-96A9-0DCB02C96705}"/>
              </a:ext>
            </a:extLst>
          </p:cNvPr>
          <p:cNvSpPr>
            <a:spLocks noGrp="1"/>
          </p:cNvSpPr>
          <p:nvPr>
            <p:ph type="title"/>
          </p:nvPr>
        </p:nvSpPr>
        <p:spPr/>
        <p:txBody>
          <a:bodyPr/>
          <a:lstStyle/>
          <a:p>
            <a:r>
              <a:rPr lang="en-US" dirty="0"/>
              <a:t>Background-image Property</a:t>
            </a:r>
          </a:p>
        </p:txBody>
      </p:sp>
      <p:sp>
        <p:nvSpPr>
          <p:cNvPr id="4" name="Content Placeholder 3">
            <a:extLst>
              <a:ext uri="{FF2B5EF4-FFF2-40B4-BE49-F238E27FC236}">
                <a16:creationId xmlns:a16="http://schemas.microsoft.com/office/drawing/2014/main" id="{242A6D86-7E96-4813-A0BA-15919FD9F41D}"/>
              </a:ext>
            </a:extLst>
          </p:cNvPr>
          <p:cNvSpPr>
            <a:spLocks noGrp="1"/>
          </p:cNvSpPr>
          <p:nvPr>
            <p:ph idx="1"/>
          </p:nvPr>
        </p:nvSpPr>
        <p:spPr/>
        <p:txBody>
          <a:bodyPr>
            <a:normAutofit/>
          </a:bodyPr>
          <a:lstStyle/>
          <a:p>
            <a:pPr marL="0" indent="0">
              <a:buNone/>
            </a:pPr>
            <a:r>
              <a:rPr lang="en-US" sz="2400" dirty="0"/>
              <a:t>Example</a:t>
            </a:r>
            <a:endParaRPr lang="en-US" sz="2400" dirty="0">
              <a:solidFill>
                <a:srgbClr val="FF0000"/>
              </a:solidFill>
              <a:latin typeface="Consolas" panose="020B0609020204030204" pitchFamily="49" charset="0"/>
            </a:endParaRPr>
          </a:p>
          <a:p>
            <a:pPr marL="0" indent="0">
              <a:buNone/>
            </a:pPr>
            <a:r>
              <a:rPr lang="en-US" sz="2400" dirty="0">
                <a:solidFill>
                  <a:srgbClr val="FF0000"/>
                </a:solidFill>
                <a:latin typeface="Consolas" panose="020B0609020204030204" pitchFamily="49" charset="0"/>
              </a:rPr>
              <a:t>background-image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a:t>
            </a:r>
            <a:r>
              <a:rPr lang="en-US" sz="2400" dirty="0" err="1">
                <a:solidFill>
                  <a:srgbClr val="0000CD"/>
                </a:solidFill>
                <a:latin typeface="Consolas" panose="020B0609020204030204" pitchFamily="49" charset="0"/>
              </a:rPr>
              <a:t>url</a:t>
            </a:r>
            <a:r>
              <a:rPr lang="en-US" sz="2400" dirty="0">
                <a:solidFill>
                  <a:srgbClr val="0000CD"/>
                </a:solidFill>
                <a:latin typeface="Consolas" panose="020B0609020204030204" pitchFamily="49" charset="0"/>
              </a:rPr>
              <a:t>("photographer.jpg")</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The image used */</a:t>
            </a:r>
            <a:br>
              <a:rPr lang="en-US" sz="2400" dirty="0"/>
            </a:br>
            <a:r>
              <a:rPr lang="en-US" sz="2400" dirty="0">
                <a:solidFill>
                  <a:srgbClr val="FF0000"/>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a:t>
            </a:r>
            <a:r>
              <a:rPr lang="en-US" sz="2400" dirty="0" err="1">
                <a:solidFill>
                  <a:srgbClr val="0000CD"/>
                </a:solidFill>
                <a:latin typeface="Consolas" panose="020B0609020204030204" pitchFamily="49" charset="0"/>
              </a:rPr>
              <a:t>cccccc</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Used if the image is unavailable */</a:t>
            </a:r>
            <a:br>
              <a:rPr lang="en-US" sz="1800" dirty="0"/>
            </a:br>
            <a:r>
              <a:rPr lang="en-US" sz="2400" dirty="0">
                <a:solidFill>
                  <a:srgbClr val="FF0000"/>
                </a:solidFill>
                <a:latin typeface="Consolas" panose="020B0609020204030204" pitchFamily="49" charset="0"/>
              </a:rPr>
              <a:t>height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500px</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You must set a specified height */</a:t>
            </a:r>
            <a:br>
              <a:rPr lang="en-US" sz="2400" dirty="0"/>
            </a:br>
            <a:r>
              <a:rPr lang="en-US" sz="2400" dirty="0">
                <a:solidFill>
                  <a:srgbClr val="FF0000"/>
                </a:solidFill>
                <a:latin typeface="Consolas" panose="020B0609020204030204" pitchFamily="49" charset="0"/>
              </a:rPr>
              <a:t>background-position</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center</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Center the image */</a:t>
            </a:r>
            <a:br>
              <a:rPr lang="en-US" sz="2400" dirty="0"/>
            </a:br>
            <a:r>
              <a:rPr lang="en-US" sz="2400" dirty="0">
                <a:solidFill>
                  <a:srgbClr val="FF0000"/>
                </a:solidFill>
                <a:latin typeface="Consolas" panose="020B0609020204030204" pitchFamily="49" charset="0"/>
              </a:rPr>
              <a:t>background-repeat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no-repeat</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Do not repeat the image */</a:t>
            </a:r>
            <a:br>
              <a:rPr lang="en-US" sz="2400" dirty="0"/>
            </a:br>
            <a:r>
              <a:rPr lang="en-US" sz="2400" dirty="0">
                <a:solidFill>
                  <a:srgbClr val="FF0000"/>
                </a:solidFill>
                <a:latin typeface="Consolas" panose="020B0609020204030204" pitchFamily="49" charset="0"/>
              </a:rPr>
              <a:t>background-size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cover</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a:t>
            </a:r>
            <a:r>
              <a:rPr lang="en-US" sz="1800" dirty="0">
                <a:solidFill>
                  <a:srgbClr val="008000"/>
                </a:solidFill>
                <a:latin typeface="Consolas" panose="020B0609020204030204" pitchFamily="49" charset="0"/>
              </a:rPr>
              <a:t>/* Resize the background image to cover the entire container */</a:t>
            </a:r>
          </a:p>
          <a:p>
            <a:pPr marL="0" indent="0">
              <a:buNone/>
            </a:pPr>
            <a:r>
              <a:rPr lang="en-US" sz="2400" dirty="0"/>
              <a:t>Example</a:t>
            </a:r>
          </a:p>
          <a:p>
            <a:pPr marL="0" indent="0">
              <a:buNone/>
            </a:pPr>
            <a:r>
              <a:rPr lang="en-US" sz="1800" dirty="0">
                <a:solidFill>
                  <a:srgbClr val="FF0000"/>
                </a:solidFill>
                <a:latin typeface="Consolas" panose="020B0609020204030204" pitchFamily="49" charset="0"/>
              </a:rPr>
              <a:t>background-image: </a:t>
            </a:r>
            <a:r>
              <a:rPr lang="en-US" sz="1800" dirty="0" err="1">
                <a:solidFill>
                  <a:srgbClr val="0000CD"/>
                </a:solidFill>
                <a:latin typeface="Consolas" panose="020B0609020204030204" pitchFamily="49" charset="0"/>
              </a:rPr>
              <a:t>url</a:t>
            </a:r>
            <a:r>
              <a:rPr lang="en-US" sz="1800" dirty="0">
                <a:solidFill>
                  <a:srgbClr val="0000CD"/>
                </a:solidFill>
                <a:latin typeface="Consolas" panose="020B0609020204030204" pitchFamily="49" charset="0"/>
              </a:rPr>
              <a:t>('backgroundFront.png’), </a:t>
            </a:r>
            <a:r>
              <a:rPr lang="en-US" sz="1800" dirty="0" err="1">
                <a:solidFill>
                  <a:srgbClr val="0000CD"/>
                </a:solidFill>
                <a:latin typeface="Consolas" panose="020B0609020204030204" pitchFamily="49" charset="0"/>
              </a:rPr>
              <a:t>url</a:t>
            </a:r>
            <a:r>
              <a:rPr lang="en-US" sz="1800" dirty="0">
                <a:solidFill>
                  <a:srgbClr val="0000CD"/>
                </a:solidFill>
                <a:latin typeface="Consolas" panose="020B0609020204030204" pitchFamily="49" charset="0"/>
              </a:rPr>
              <a:t>('backgroundBack.png')</a:t>
            </a:r>
            <a:r>
              <a:rPr lang="en-US" sz="1800" dirty="0">
                <a:latin typeface="Consolas" panose="020B0609020204030204" pitchFamily="49" charset="0"/>
              </a:rPr>
              <a:t>;</a:t>
            </a:r>
          </a:p>
          <a:p>
            <a:pPr marL="0" indent="0">
              <a:buNone/>
            </a:pPr>
            <a:r>
              <a:rPr lang="en-US" sz="1800" dirty="0">
                <a:solidFill>
                  <a:srgbClr val="FF0000"/>
                </a:solidFill>
                <a:latin typeface="Consolas" panose="020B0609020204030204" pitchFamily="49" charset="0"/>
              </a:rPr>
              <a:t>background-size: </a:t>
            </a:r>
            <a:r>
              <a:rPr lang="en-US" sz="1800" dirty="0">
                <a:solidFill>
                  <a:srgbClr val="0000CD"/>
                </a:solidFill>
                <a:latin typeface="Consolas" panose="020B0609020204030204" pitchFamily="49" charset="0"/>
              </a:rPr>
              <a:t>50% 250px</a:t>
            </a:r>
            <a:r>
              <a:rPr lang="en-US" sz="1800" dirty="0">
                <a:latin typeface="Consolas" panose="020B0609020204030204" pitchFamily="49" charset="0"/>
              </a:rPr>
              <a:t>;</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a:t>
            </a:r>
            <a:r>
              <a:rPr lang="en-US" sz="1800" dirty="0">
                <a:latin typeface="Consolas" panose="020B0609020204030204" pitchFamily="49" charset="0"/>
              </a:rPr>
              <a:t>(width height)</a:t>
            </a:r>
            <a:endParaRPr lang="en-US" sz="1800" dirty="0"/>
          </a:p>
        </p:txBody>
      </p:sp>
    </p:spTree>
    <p:extLst>
      <p:ext uri="{BB962C8B-B14F-4D97-AF65-F5344CB8AC3E}">
        <p14:creationId xmlns:p14="http://schemas.microsoft.com/office/powerpoint/2010/main" val="189182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CA38D-F6DD-4694-85DB-A185730DE8D0}"/>
              </a:ext>
            </a:extLst>
          </p:cNvPr>
          <p:cNvSpPr>
            <a:spLocks noGrp="1"/>
          </p:cNvSpPr>
          <p:nvPr>
            <p:ph type="title"/>
          </p:nvPr>
        </p:nvSpPr>
        <p:spPr/>
        <p:txBody>
          <a:bodyPr/>
          <a:lstStyle/>
          <a:p>
            <a:r>
              <a:rPr lang="en-US" dirty="0"/>
              <a:t>Font Property</a:t>
            </a:r>
          </a:p>
        </p:txBody>
      </p:sp>
      <p:sp>
        <p:nvSpPr>
          <p:cNvPr id="5" name="Text Placeholder 4">
            <a:extLst>
              <a:ext uri="{FF2B5EF4-FFF2-40B4-BE49-F238E27FC236}">
                <a16:creationId xmlns:a16="http://schemas.microsoft.com/office/drawing/2014/main" id="{4F6C6CA9-051B-4C7B-8718-649AFF22CB69}"/>
              </a:ext>
            </a:extLst>
          </p:cNvPr>
          <p:cNvSpPr>
            <a:spLocks noGrp="1"/>
          </p:cNvSpPr>
          <p:nvPr>
            <p:ph type="body" idx="1"/>
          </p:nvPr>
        </p:nvSpPr>
        <p:spPr/>
        <p:txBody>
          <a:bodyPr/>
          <a:lstStyle/>
          <a:p>
            <a:r>
              <a:rPr lang="en-US" dirty="0"/>
              <a:t>Font-size</a:t>
            </a:r>
          </a:p>
        </p:txBody>
      </p:sp>
      <p:sp>
        <p:nvSpPr>
          <p:cNvPr id="6" name="Content Placeholder 5">
            <a:extLst>
              <a:ext uri="{FF2B5EF4-FFF2-40B4-BE49-F238E27FC236}">
                <a16:creationId xmlns:a16="http://schemas.microsoft.com/office/drawing/2014/main" id="{0E2ACDB5-9237-4C46-9D20-F232046A7FCE}"/>
              </a:ext>
            </a:extLst>
          </p:cNvPr>
          <p:cNvSpPr>
            <a:spLocks noGrp="1"/>
          </p:cNvSpPr>
          <p:nvPr>
            <p:ph sz="half" idx="2"/>
          </p:nvPr>
        </p:nvSpPr>
        <p:spPr/>
        <p:txBody>
          <a:bodyPr>
            <a:normAutofit fontScale="85000" lnSpcReduction="20000"/>
          </a:bodyPr>
          <a:lstStyle/>
          <a:p>
            <a:pPr marL="0" indent="0">
              <a:buNone/>
            </a:pPr>
            <a:endParaRPr lang="en-US" dirty="0">
              <a:solidFill>
                <a:srgbClr val="000000"/>
              </a:solidFill>
              <a:latin typeface="Segoe UI" panose="020B0502040204020203" pitchFamily="34" charset="0"/>
            </a:endParaRPr>
          </a:p>
          <a:p>
            <a:pPr marL="0" indent="0">
              <a:buNone/>
            </a:pPr>
            <a:r>
              <a:rPr lang="en-US" dirty="0">
                <a:solidFill>
                  <a:srgbClr val="000000"/>
                </a:solidFill>
                <a:latin typeface="Segoe UI" panose="020B0502040204020203" pitchFamily="34" charset="0"/>
              </a:rPr>
              <a:t>Example</a:t>
            </a:r>
          </a:p>
          <a:p>
            <a:pPr marL="0" indent="0">
              <a:buNone/>
            </a:pPr>
            <a:r>
              <a:rPr lang="en-US" sz="2400" dirty="0">
                <a:solidFill>
                  <a:srgbClr val="A52A2A"/>
                </a:solidFill>
                <a:latin typeface="Consolas" panose="020B0609020204030204" pitchFamily="49" charset="0"/>
              </a:rPr>
              <a:t>.a </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font-size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15px</a:t>
            </a:r>
            <a:r>
              <a:rPr lang="en-US" sz="2400" dirty="0">
                <a:solidFill>
                  <a:srgbClr val="000000"/>
                </a:solidFill>
                <a:latin typeface="Consolas" panose="020B0609020204030204" pitchFamily="49" charset="0"/>
              </a:rPr>
              <a:t>; }</a:t>
            </a:r>
            <a:br>
              <a:rPr lang="en-US" sz="2400" dirty="0">
                <a:solidFill>
                  <a:srgbClr val="A52A2A"/>
                </a:solidFill>
                <a:latin typeface="Consolas" panose="020B0609020204030204" pitchFamily="49" charset="0"/>
              </a:rPr>
            </a:br>
            <a:r>
              <a:rPr lang="en-US" sz="2400" dirty="0">
                <a:solidFill>
                  <a:srgbClr val="A52A2A"/>
                </a:solidFill>
                <a:latin typeface="Consolas" panose="020B0609020204030204" pitchFamily="49" charset="0"/>
              </a:rPr>
              <a:t>.b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font-size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large</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 </a:t>
            </a:r>
            <a:br>
              <a:rPr lang="en-US" sz="2400" dirty="0">
                <a:solidFill>
                  <a:srgbClr val="A52A2A"/>
                </a:solidFill>
                <a:latin typeface="Consolas" panose="020B0609020204030204" pitchFamily="49" charset="0"/>
              </a:rPr>
            </a:br>
            <a:r>
              <a:rPr lang="en-US" sz="2400" dirty="0">
                <a:solidFill>
                  <a:srgbClr val="A52A2A"/>
                </a:solidFill>
                <a:latin typeface="Consolas" panose="020B0609020204030204" pitchFamily="49" charset="0"/>
              </a:rPr>
              <a:t>.c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font-size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150%</a:t>
            </a:r>
            <a:r>
              <a:rPr lang="en-US" sz="2400" dirty="0">
                <a:solidFill>
                  <a:srgbClr val="000000"/>
                </a:solidFill>
                <a:latin typeface="Consolas" panose="020B0609020204030204" pitchFamily="49" charset="0"/>
              </a:rPr>
              <a:t>; }</a:t>
            </a:r>
            <a:br>
              <a:rPr lang="en-US" sz="2400" dirty="0">
                <a:solidFill>
                  <a:srgbClr val="A52A2A"/>
                </a:solidFill>
                <a:latin typeface="Consolas" panose="020B0609020204030204" pitchFamily="49" charset="0"/>
              </a:rPr>
            </a:br>
            <a:r>
              <a:rPr lang="en-US" sz="2400" dirty="0">
                <a:solidFill>
                  <a:srgbClr val="A52A2A"/>
                </a:solidFill>
                <a:latin typeface="Consolas" panose="020B0609020204030204" pitchFamily="49" charset="0"/>
              </a:rPr>
              <a:t>.d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 font-size</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2em</a:t>
            </a:r>
            <a:r>
              <a:rPr lang="en-US" sz="2400" dirty="0">
                <a:solidFill>
                  <a:srgbClr val="000000"/>
                </a:solidFill>
                <a:latin typeface="Consolas" panose="020B0609020204030204" pitchFamily="49" charset="0"/>
              </a:rPr>
              <a:t>; }</a:t>
            </a:r>
          </a:p>
          <a:p>
            <a:pPr marL="0" indent="0">
              <a:buNone/>
            </a:pPr>
            <a:endParaRPr lang="en-US" sz="2400" dirty="0">
              <a:solidFill>
                <a:srgbClr val="000000"/>
              </a:solidFill>
              <a:latin typeface="Consolas" panose="020B0609020204030204" pitchFamily="49" charset="0"/>
            </a:endParaRPr>
          </a:p>
          <a:p>
            <a:pPr marL="0" indent="0">
              <a:buNone/>
            </a:pPr>
            <a:r>
              <a:rPr lang="en-US" sz="2600" dirty="0"/>
              <a:t>&lt;div class="a"&gt;This is some text.&lt;/div&gt;</a:t>
            </a:r>
          </a:p>
          <a:p>
            <a:pPr marL="0" indent="0">
              <a:buNone/>
            </a:pPr>
            <a:r>
              <a:rPr lang="en-US" sz="2600" dirty="0"/>
              <a:t>&lt;div class="b"&gt;This is some text.&lt;/div&gt;</a:t>
            </a:r>
          </a:p>
          <a:p>
            <a:pPr marL="0" indent="0">
              <a:buNone/>
            </a:pPr>
            <a:r>
              <a:rPr lang="en-US" sz="2600" dirty="0"/>
              <a:t>&lt;div class="c"&gt;This is some text.&lt;/div&gt;</a:t>
            </a:r>
            <a:endParaRPr lang="en-US" dirty="0"/>
          </a:p>
          <a:p>
            <a:pPr marL="0" indent="0">
              <a:buNone/>
            </a:pPr>
            <a:r>
              <a:rPr lang="en-US" sz="2600" dirty="0"/>
              <a:t>&lt;div class=“d"&gt;This is some text.&lt;/div&gt;</a:t>
            </a:r>
          </a:p>
          <a:p>
            <a:pPr marL="0" indent="0">
              <a:buNone/>
            </a:pPr>
            <a:endParaRPr lang="en-US" dirty="0"/>
          </a:p>
        </p:txBody>
      </p:sp>
      <p:sp>
        <p:nvSpPr>
          <p:cNvPr id="7" name="Text Placeholder 6">
            <a:extLst>
              <a:ext uri="{FF2B5EF4-FFF2-40B4-BE49-F238E27FC236}">
                <a16:creationId xmlns:a16="http://schemas.microsoft.com/office/drawing/2014/main" id="{85642077-E2E1-45FE-8D51-B78F54DD2231}"/>
              </a:ext>
            </a:extLst>
          </p:cNvPr>
          <p:cNvSpPr>
            <a:spLocks noGrp="1"/>
          </p:cNvSpPr>
          <p:nvPr>
            <p:ph type="body" sz="quarter" idx="3"/>
          </p:nvPr>
        </p:nvSpPr>
        <p:spPr/>
        <p:txBody>
          <a:bodyPr/>
          <a:lstStyle/>
          <a:p>
            <a:r>
              <a:rPr lang="en-US" dirty="0"/>
              <a:t>Font-family</a:t>
            </a:r>
          </a:p>
        </p:txBody>
      </p:sp>
      <p:sp>
        <p:nvSpPr>
          <p:cNvPr id="8" name="Content Placeholder 7">
            <a:extLst>
              <a:ext uri="{FF2B5EF4-FFF2-40B4-BE49-F238E27FC236}">
                <a16:creationId xmlns:a16="http://schemas.microsoft.com/office/drawing/2014/main" id="{10B89D1C-75B3-4B09-97BC-F0F1B9188190}"/>
              </a:ext>
            </a:extLst>
          </p:cNvPr>
          <p:cNvSpPr>
            <a:spLocks noGrp="1"/>
          </p:cNvSpPr>
          <p:nvPr>
            <p:ph sz="quarter" idx="4"/>
          </p:nvPr>
        </p:nvSpPr>
        <p:spPr/>
        <p:txBody>
          <a:bodyPr>
            <a:normAutofit fontScale="85000" lnSpcReduction="20000"/>
          </a:bodyPr>
          <a:lstStyle/>
          <a:p>
            <a:pPr marL="0" indent="0">
              <a:buNone/>
            </a:pPr>
            <a:r>
              <a:rPr lang="en-US" sz="1600" dirty="0">
                <a:solidFill>
                  <a:srgbClr val="A52A2A"/>
                </a:solidFill>
                <a:latin typeface="Consolas" panose="020B0609020204030204" pitchFamily="49" charset="0"/>
              </a:rPr>
              <a:t>.a </a:t>
            </a:r>
            <a:r>
              <a:rPr lang="en-US" sz="1600"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font-family</a:t>
            </a:r>
            <a:r>
              <a:rPr lang="en-US" sz="1600" dirty="0">
                <a:solidFill>
                  <a:srgbClr val="000000"/>
                </a:solidFill>
                <a:latin typeface="Consolas" panose="020B0609020204030204" pitchFamily="49" charset="0"/>
              </a:rPr>
              <a:t>:</a:t>
            </a:r>
            <a:r>
              <a:rPr lang="en-US" sz="1600" dirty="0">
                <a:solidFill>
                  <a:srgbClr val="0000CD"/>
                </a:solidFill>
                <a:latin typeface="Consolas" panose="020B0609020204030204" pitchFamily="49" charset="0"/>
              </a:rPr>
              <a:t> </a:t>
            </a:r>
            <a:r>
              <a:rPr lang="en-US" sz="1600" dirty="0">
                <a:solidFill>
                  <a:srgbClr val="0000CD"/>
                </a:solidFill>
                <a:latin typeface="times" panose="02020603050405020304" pitchFamily="18" charset="0"/>
                <a:cs typeface="times" panose="02020603050405020304" pitchFamily="18" charset="0"/>
              </a:rPr>
              <a:t>’Times</a:t>
            </a:r>
            <a:r>
              <a:rPr lang="en-US" sz="1600" dirty="0">
                <a:solidFill>
                  <a:srgbClr val="0000CD"/>
                </a:solidFill>
                <a:latin typeface="Consolas" panose="020B0609020204030204" pitchFamily="49" charset="0"/>
              </a:rPr>
              <a:t> New Roman’, Times, serif</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A52A2A"/>
                </a:solidFill>
                <a:latin typeface="Consolas" panose="020B0609020204030204" pitchFamily="49" charset="0"/>
              </a:rPr>
              <a:t>.b </a:t>
            </a:r>
            <a:r>
              <a:rPr lang="en-US" sz="1600"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font-family</a:t>
            </a:r>
            <a:r>
              <a:rPr lang="en-US" sz="1600" dirty="0">
                <a:solidFill>
                  <a:srgbClr val="000000"/>
                </a:solidFill>
                <a:latin typeface="Consolas" panose="020B0609020204030204" pitchFamily="49" charset="0"/>
              </a:rPr>
              <a:t>:</a:t>
            </a:r>
            <a:r>
              <a:rPr lang="en-US" sz="1600" dirty="0">
                <a:solidFill>
                  <a:srgbClr val="0000CD"/>
                </a:solidFill>
                <a:latin typeface="Consolas" panose="020B0609020204030204" pitchFamily="49" charset="0"/>
              </a:rPr>
              <a:t> Arial, Helvetica, sans-serif</a:t>
            </a:r>
            <a:r>
              <a:rPr lang="en-US" sz="1600" dirty="0">
                <a:solidFill>
                  <a:srgbClr val="000000"/>
                </a:solidFill>
                <a:latin typeface="Consolas" panose="020B0609020204030204" pitchFamily="49" charset="0"/>
              </a:rPr>
              <a:t>;}</a:t>
            </a:r>
          </a:p>
          <a:p>
            <a:pPr marL="0" indent="0">
              <a:buNone/>
            </a:pPr>
            <a:endParaRPr lang="en-US" sz="1800" dirty="0"/>
          </a:p>
          <a:p>
            <a:r>
              <a:rPr lang="en-US" sz="1800" dirty="0"/>
              <a:t>The font-family property specifies the font for an element.</a:t>
            </a:r>
          </a:p>
          <a:p>
            <a:r>
              <a:rPr lang="en-US" sz="1800" dirty="0"/>
              <a:t>If the browser does not support the first font, it tries the next font.</a:t>
            </a:r>
          </a:p>
          <a:p>
            <a:r>
              <a:rPr lang="en-US" sz="1800" dirty="0"/>
              <a:t>Separate each value with a comma.</a:t>
            </a:r>
          </a:p>
          <a:p>
            <a:r>
              <a:rPr lang="en-US" sz="1800" dirty="0"/>
              <a:t>If a font name contains white-space, it must be quoted. Single quotes must be used when using the "style" attribute in HTML.</a:t>
            </a:r>
          </a:p>
        </p:txBody>
      </p:sp>
    </p:spTree>
    <p:extLst>
      <p:ext uri="{BB962C8B-B14F-4D97-AF65-F5344CB8AC3E}">
        <p14:creationId xmlns:p14="http://schemas.microsoft.com/office/powerpoint/2010/main" val="180405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C618-3D04-417E-9EC8-96A351907DD6}"/>
              </a:ext>
            </a:extLst>
          </p:cNvPr>
          <p:cNvSpPr>
            <a:spLocks noGrp="1"/>
          </p:cNvSpPr>
          <p:nvPr>
            <p:ph type="title"/>
          </p:nvPr>
        </p:nvSpPr>
        <p:spPr/>
        <p:txBody>
          <a:bodyPr/>
          <a:lstStyle/>
          <a:p>
            <a:r>
              <a:rPr lang="en-US" dirty="0"/>
              <a:t>Font Property</a:t>
            </a:r>
          </a:p>
        </p:txBody>
      </p:sp>
      <p:sp>
        <p:nvSpPr>
          <p:cNvPr id="3" name="Text Placeholder 2">
            <a:extLst>
              <a:ext uri="{FF2B5EF4-FFF2-40B4-BE49-F238E27FC236}">
                <a16:creationId xmlns:a16="http://schemas.microsoft.com/office/drawing/2014/main" id="{CEE80BD3-F0BC-4A89-9DF3-DAEBF9EF1435}"/>
              </a:ext>
            </a:extLst>
          </p:cNvPr>
          <p:cNvSpPr>
            <a:spLocks noGrp="1"/>
          </p:cNvSpPr>
          <p:nvPr>
            <p:ph type="body" idx="1"/>
          </p:nvPr>
        </p:nvSpPr>
        <p:spPr/>
        <p:txBody>
          <a:bodyPr/>
          <a:lstStyle/>
          <a:p>
            <a:r>
              <a:rPr lang="en-US" dirty="0"/>
              <a:t>Font-style</a:t>
            </a:r>
          </a:p>
        </p:txBody>
      </p:sp>
      <p:sp>
        <p:nvSpPr>
          <p:cNvPr id="4" name="Content Placeholder 3">
            <a:extLst>
              <a:ext uri="{FF2B5EF4-FFF2-40B4-BE49-F238E27FC236}">
                <a16:creationId xmlns:a16="http://schemas.microsoft.com/office/drawing/2014/main" id="{EBB5514D-A7DB-4D11-A6E5-CC49B2F5DDEB}"/>
              </a:ext>
            </a:extLst>
          </p:cNvPr>
          <p:cNvSpPr>
            <a:spLocks noGrp="1"/>
          </p:cNvSpPr>
          <p:nvPr>
            <p:ph sz="half" idx="2"/>
          </p:nvPr>
        </p:nvSpPr>
        <p:spPr/>
        <p:txBody>
          <a:bodyPr>
            <a:normAutofit/>
          </a:bodyPr>
          <a:lstStyle/>
          <a:p>
            <a:pPr marL="0" indent="0">
              <a:buNone/>
            </a:pPr>
            <a:r>
              <a:rPr lang="en-US" sz="2000" dirty="0">
                <a:solidFill>
                  <a:srgbClr val="000000"/>
                </a:solidFill>
                <a:latin typeface="Segoe UI" panose="020B0502040204020203" pitchFamily="34" charset="0"/>
              </a:rPr>
              <a:t>Example</a:t>
            </a:r>
          </a:p>
          <a:p>
            <a:pPr marL="0" indent="0">
              <a:buNone/>
            </a:pPr>
            <a:r>
              <a:rPr lang="en-US" sz="2200" dirty="0" err="1">
                <a:solidFill>
                  <a:srgbClr val="A52A2A"/>
                </a:solidFill>
                <a:latin typeface="Consolas" panose="020B0609020204030204" pitchFamily="49" charset="0"/>
              </a:rPr>
              <a:t>p.a</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 font-style</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normal</a:t>
            </a:r>
            <a:r>
              <a:rPr lang="en-US" sz="2200" dirty="0">
                <a:solidFill>
                  <a:srgbClr val="000000"/>
                </a:solidFill>
                <a:latin typeface="Consolas" panose="020B0609020204030204" pitchFamily="49" charset="0"/>
              </a:rPr>
              <a:t>; }</a:t>
            </a:r>
            <a:br>
              <a:rPr lang="en-US" sz="2200" dirty="0">
                <a:solidFill>
                  <a:srgbClr val="A52A2A"/>
                </a:solidFill>
                <a:latin typeface="Consolas" panose="020B0609020204030204" pitchFamily="49" charset="0"/>
              </a:rPr>
            </a:br>
            <a:r>
              <a:rPr lang="en-US" sz="2200" dirty="0" err="1">
                <a:solidFill>
                  <a:srgbClr val="A52A2A"/>
                </a:solidFill>
                <a:latin typeface="Consolas" panose="020B0609020204030204" pitchFamily="49" charset="0"/>
              </a:rPr>
              <a:t>p.b</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 font-style</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italic</a:t>
            </a:r>
            <a:r>
              <a:rPr lang="en-US" sz="2200" dirty="0">
                <a:solidFill>
                  <a:srgbClr val="000000"/>
                </a:solidFill>
                <a:latin typeface="Consolas" panose="020B0609020204030204" pitchFamily="49" charset="0"/>
              </a:rPr>
              <a:t>; }</a:t>
            </a:r>
            <a:br>
              <a:rPr lang="en-US" sz="2200" dirty="0">
                <a:solidFill>
                  <a:srgbClr val="A52A2A"/>
                </a:solidFill>
                <a:latin typeface="Consolas" panose="020B0609020204030204" pitchFamily="49" charset="0"/>
              </a:rPr>
            </a:br>
            <a:r>
              <a:rPr lang="en-US" sz="2200" dirty="0" err="1">
                <a:solidFill>
                  <a:srgbClr val="A52A2A"/>
                </a:solidFill>
                <a:latin typeface="Consolas" panose="020B0609020204030204" pitchFamily="49" charset="0"/>
              </a:rPr>
              <a:t>p.c</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 font-style</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oblique</a:t>
            </a:r>
            <a:r>
              <a:rPr lang="en-US" sz="2200" dirty="0">
                <a:solidFill>
                  <a:srgbClr val="000000"/>
                </a:solidFill>
                <a:latin typeface="Consolas" panose="020B0609020204030204" pitchFamily="49" charset="0"/>
              </a:rPr>
              <a:t>; }</a:t>
            </a:r>
          </a:p>
          <a:p>
            <a:pPr marL="0" indent="0">
              <a:buNone/>
            </a:pPr>
            <a:endParaRPr lang="en-US" sz="2200" dirty="0">
              <a:solidFill>
                <a:srgbClr val="000000"/>
              </a:solidFill>
              <a:latin typeface="Consolas" panose="020B0609020204030204" pitchFamily="49" charset="0"/>
            </a:endParaRPr>
          </a:p>
          <a:p>
            <a:pPr marL="0" indent="0">
              <a:buNone/>
            </a:pPr>
            <a:r>
              <a:rPr lang="en-US" sz="2000" dirty="0"/>
              <a:t>&lt;p class="a"&gt;This is a paragraph, normal.&lt;/p&gt;</a:t>
            </a:r>
          </a:p>
          <a:p>
            <a:pPr marL="0" indent="0">
              <a:buNone/>
            </a:pPr>
            <a:r>
              <a:rPr lang="en-US" sz="2000" dirty="0"/>
              <a:t>&lt;p class="b"&gt;This is a paragraph, italic.&lt;/p&gt;</a:t>
            </a:r>
          </a:p>
          <a:p>
            <a:pPr marL="0" indent="0">
              <a:buNone/>
            </a:pPr>
            <a:r>
              <a:rPr lang="en-US" sz="2000" dirty="0"/>
              <a:t>&lt;p class="c"&gt;This is a paragraph, oblique.&lt;/p&gt;</a:t>
            </a:r>
          </a:p>
          <a:p>
            <a:pPr marL="0" indent="0">
              <a:buNone/>
            </a:pPr>
            <a:endParaRPr lang="en-US" dirty="0"/>
          </a:p>
        </p:txBody>
      </p:sp>
      <p:graphicFrame>
        <p:nvGraphicFramePr>
          <p:cNvPr id="7" name="Content Placeholder 6">
            <a:extLst>
              <a:ext uri="{FF2B5EF4-FFF2-40B4-BE49-F238E27FC236}">
                <a16:creationId xmlns:a16="http://schemas.microsoft.com/office/drawing/2014/main" id="{348C4DEF-7C90-456E-8A3D-D69236E514B3}"/>
              </a:ext>
            </a:extLst>
          </p:cNvPr>
          <p:cNvGraphicFramePr>
            <a:graphicFrameLocks noGrp="1"/>
          </p:cNvGraphicFramePr>
          <p:nvPr>
            <p:ph sz="quarter" idx="4"/>
            <p:extLst>
              <p:ext uri="{D42A27DB-BD31-4B8C-83A1-F6EECF244321}">
                <p14:modId xmlns:p14="http://schemas.microsoft.com/office/powerpoint/2010/main" val="3677934844"/>
              </p:ext>
            </p:extLst>
          </p:nvPr>
        </p:nvGraphicFramePr>
        <p:xfrm>
          <a:off x="5997575" y="2505075"/>
          <a:ext cx="5354637" cy="2904138"/>
        </p:xfrm>
        <a:graphic>
          <a:graphicData uri="http://schemas.openxmlformats.org/drawingml/2006/table">
            <a:tbl>
              <a:tblPr/>
              <a:tblGrid>
                <a:gridCol w="1309361">
                  <a:extLst>
                    <a:ext uri="{9D8B030D-6E8A-4147-A177-3AD203B41FA5}">
                      <a16:colId xmlns:a16="http://schemas.microsoft.com/office/drawing/2014/main" val="1595410591"/>
                    </a:ext>
                  </a:extLst>
                </a:gridCol>
                <a:gridCol w="4045276">
                  <a:extLst>
                    <a:ext uri="{9D8B030D-6E8A-4147-A177-3AD203B41FA5}">
                      <a16:colId xmlns:a16="http://schemas.microsoft.com/office/drawing/2014/main" val="102676406"/>
                    </a:ext>
                  </a:extLst>
                </a:gridCol>
              </a:tblGrid>
              <a:tr h="366287">
                <a:tc>
                  <a:txBody>
                    <a:bodyPr/>
                    <a:lstStyle/>
                    <a:p>
                      <a:pPr algn="ctr" fontAlgn="t"/>
                      <a:r>
                        <a:rPr lang="en-US" sz="1800" b="1">
                          <a:effectLst/>
                        </a:rPr>
                        <a:t>Value</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tc>
                  <a:txBody>
                    <a:bodyPr/>
                    <a:lstStyle/>
                    <a:p>
                      <a:pPr algn="ctr" fontAlgn="t"/>
                      <a:r>
                        <a:rPr lang="en-US" sz="1800" b="1" dirty="0">
                          <a:effectLst/>
                        </a:rPr>
                        <a:t>Description</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61114018"/>
                  </a:ext>
                </a:extLst>
              </a:tr>
              <a:tr h="601759">
                <a:tc>
                  <a:txBody>
                    <a:bodyPr/>
                    <a:lstStyle/>
                    <a:p>
                      <a:pPr algn="ctr" fontAlgn="t"/>
                      <a:r>
                        <a:rPr lang="en-US" sz="1600" i="0" dirty="0">
                          <a:effectLst/>
                        </a:rPr>
                        <a:t>normal</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The browser displays a normal font style. This is default</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4239732"/>
                  </a:ext>
                </a:extLst>
              </a:tr>
              <a:tr h="366287">
                <a:tc>
                  <a:txBody>
                    <a:bodyPr/>
                    <a:lstStyle/>
                    <a:p>
                      <a:pPr algn="ctr" fontAlgn="t"/>
                      <a:r>
                        <a:rPr lang="en-US" sz="1600" i="0">
                          <a:effectLst/>
                        </a:rPr>
                        <a:t>italic</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The browser displays an italic font style</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9504247"/>
                  </a:ext>
                </a:extLst>
              </a:tr>
              <a:tr h="366287">
                <a:tc>
                  <a:txBody>
                    <a:bodyPr/>
                    <a:lstStyle/>
                    <a:p>
                      <a:pPr algn="ctr" fontAlgn="t"/>
                      <a:r>
                        <a:rPr lang="en-US" sz="1600" i="0">
                          <a:effectLst/>
                        </a:rPr>
                        <a:t>oblique</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The browser displays an oblique font style</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36473677"/>
                  </a:ext>
                </a:extLst>
              </a:tr>
              <a:tr h="601759">
                <a:tc>
                  <a:txBody>
                    <a:bodyPr/>
                    <a:lstStyle/>
                    <a:p>
                      <a:pPr algn="ctr" fontAlgn="t"/>
                      <a:r>
                        <a:rPr lang="en-US" sz="1600" i="0" dirty="0">
                          <a:effectLst/>
                        </a:rPr>
                        <a:t>initial</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Sets this property to its default value.</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1253944"/>
                  </a:ext>
                </a:extLst>
              </a:tr>
              <a:tr h="601759">
                <a:tc>
                  <a:txBody>
                    <a:bodyPr/>
                    <a:lstStyle/>
                    <a:p>
                      <a:pPr algn="ctr" fontAlgn="t"/>
                      <a:r>
                        <a:rPr lang="en-US" sz="1600" i="0" dirty="0">
                          <a:effectLst/>
                        </a:rPr>
                        <a:t>inherit</a:t>
                      </a:r>
                    </a:p>
                  </a:txBody>
                  <a:tcPr marL="71308"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Inherits this property from its parent element.</a:t>
                      </a:r>
                    </a:p>
                  </a:txBody>
                  <a:tcPr marL="35654" marR="35654" marT="35654" marB="3565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89210684"/>
                  </a:ext>
                </a:extLst>
              </a:tr>
            </a:tbl>
          </a:graphicData>
        </a:graphic>
      </p:graphicFrame>
    </p:spTree>
    <p:extLst>
      <p:ext uri="{BB962C8B-B14F-4D97-AF65-F5344CB8AC3E}">
        <p14:creationId xmlns:p14="http://schemas.microsoft.com/office/powerpoint/2010/main" val="16720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77AA-27F7-4045-92AA-29AF80AB4EAA}"/>
              </a:ext>
            </a:extLst>
          </p:cNvPr>
          <p:cNvSpPr>
            <a:spLocks noGrp="1"/>
          </p:cNvSpPr>
          <p:nvPr>
            <p:ph type="title"/>
          </p:nvPr>
        </p:nvSpPr>
        <p:spPr/>
        <p:txBody>
          <a:bodyPr/>
          <a:lstStyle/>
          <a:p>
            <a:r>
              <a:rPr lang="en-US" dirty="0"/>
              <a:t>Font Property</a:t>
            </a:r>
          </a:p>
        </p:txBody>
      </p:sp>
      <p:sp>
        <p:nvSpPr>
          <p:cNvPr id="3" name="Text Placeholder 2">
            <a:extLst>
              <a:ext uri="{FF2B5EF4-FFF2-40B4-BE49-F238E27FC236}">
                <a16:creationId xmlns:a16="http://schemas.microsoft.com/office/drawing/2014/main" id="{DD49E8D2-4FEC-44BF-AA12-98C7A2B47367}"/>
              </a:ext>
            </a:extLst>
          </p:cNvPr>
          <p:cNvSpPr>
            <a:spLocks noGrp="1"/>
          </p:cNvSpPr>
          <p:nvPr>
            <p:ph type="body" idx="1"/>
          </p:nvPr>
        </p:nvSpPr>
        <p:spPr/>
        <p:txBody>
          <a:bodyPr/>
          <a:lstStyle/>
          <a:p>
            <a:r>
              <a:rPr lang="en-US" dirty="0"/>
              <a:t>Font-weight</a:t>
            </a:r>
            <a:r>
              <a:rPr lang="en-US" b="0" dirty="0"/>
              <a:t> </a:t>
            </a:r>
          </a:p>
        </p:txBody>
      </p:sp>
      <p:sp>
        <p:nvSpPr>
          <p:cNvPr id="4" name="Content Placeholder 3">
            <a:extLst>
              <a:ext uri="{FF2B5EF4-FFF2-40B4-BE49-F238E27FC236}">
                <a16:creationId xmlns:a16="http://schemas.microsoft.com/office/drawing/2014/main" id="{5EA516B9-0B15-4DFD-9DDD-115254930270}"/>
              </a:ext>
            </a:extLst>
          </p:cNvPr>
          <p:cNvSpPr>
            <a:spLocks noGrp="1"/>
          </p:cNvSpPr>
          <p:nvPr>
            <p:ph sz="half" idx="2"/>
          </p:nvPr>
        </p:nvSpPr>
        <p:spPr/>
        <p:txBody>
          <a:bodyPr>
            <a:normAutofit fontScale="85000" lnSpcReduction="20000"/>
          </a:bodyPr>
          <a:lstStyle/>
          <a:p>
            <a:pPr marL="0" indent="0">
              <a:buNone/>
            </a:pPr>
            <a:r>
              <a:rPr lang="en-US" sz="2000" dirty="0">
                <a:solidFill>
                  <a:srgbClr val="000000"/>
                </a:solidFill>
                <a:latin typeface="Segoe UI" panose="020B0502040204020203" pitchFamily="34" charset="0"/>
              </a:rPr>
              <a:t>Example</a:t>
            </a:r>
          </a:p>
          <a:p>
            <a:pPr marL="0" indent="0">
              <a:buNone/>
            </a:pPr>
            <a:r>
              <a:rPr lang="en-US" sz="2400" dirty="0" err="1">
                <a:solidFill>
                  <a:srgbClr val="A52A2A"/>
                </a:solidFill>
                <a:latin typeface="Consolas" panose="020B0609020204030204" pitchFamily="49" charset="0"/>
              </a:rPr>
              <a:t>p.normal</a:t>
            </a:r>
            <a:r>
              <a:rPr lang="en-US" sz="2400" dirty="0">
                <a:solidFill>
                  <a:srgbClr val="A52A2A"/>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font-weight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normal</a:t>
            </a:r>
            <a:r>
              <a:rPr lang="en-US" sz="2400" dirty="0">
                <a:solidFill>
                  <a:srgbClr val="000000"/>
                </a:solidFill>
                <a:latin typeface="Consolas" panose="020B0609020204030204" pitchFamily="49" charset="0"/>
              </a:rPr>
              <a:t>;}</a:t>
            </a:r>
            <a:r>
              <a:rPr lang="en-US" sz="2400" dirty="0">
                <a:solidFill>
                  <a:srgbClr val="A52A2A"/>
                </a:solidFill>
                <a:latin typeface="Consolas" panose="020B0609020204030204" pitchFamily="49" charset="0"/>
              </a:rPr>
              <a:t> </a:t>
            </a:r>
            <a:br>
              <a:rPr lang="en-US" sz="2400" dirty="0">
                <a:solidFill>
                  <a:srgbClr val="A52A2A"/>
                </a:solidFill>
                <a:latin typeface="Consolas" panose="020B0609020204030204" pitchFamily="49" charset="0"/>
              </a:rPr>
            </a:br>
            <a:r>
              <a:rPr lang="en-US" sz="2400" dirty="0" err="1">
                <a:solidFill>
                  <a:srgbClr val="A52A2A"/>
                </a:solidFill>
                <a:latin typeface="Consolas" panose="020B0609020204030204" pitchFamily="49" charset="0"/>
              </a:rPr>
              <a:t>p.light</a:t>
            </a:r>
            <a:r>
              <a:rPr lang="en-US" sz="2400" dirty="0">
                <a:solidFill>
                  <a:srgbClr val="A52A2A"/>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font-weight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lighter</a:t>
            </a:r>
            <a:r>
              <a:rPr lang="en-US" sz="2400" dirty="0">
                <a:solidFill>
                  <a:srgbClr val="000000"/>
                </a:solidFill>
                <a:latin typeface="Consolas" panose="020B0609020204030204" pitchFamily="49" charset="0"/>
              </a:rPr>
              <a:t>;}</a:t>
            </a:r>
            <a:br>
              <a:rPr lang="en-US" sz="2400" dirty="0">
                <a:solidFill>
                  <a:srgbClr val="A52A2A"/>
                </a:solidFill>
                <a:latin typeface="Consolas" panose="020B0609020204030204" pitchFamily="49" charset="0"/>
              </a:rPr>
            </a:br>
            <a:r>
              <a:rPr lang="en-US" sz="2400" dirty="0" err="1">
                <a:solidFill>
                  <a:srgbClr val="A52A2A"/>
                </a:solidFill>
                <a:latin typeface="Consolas" panose="020B0609020204030204" pitchFamily="49" charset="0"/>
              </a:rPr>
              <a:t>p.thick</a:t>
            </a:r>
            <a:r>
              <a:rPr lang="en-US" sz="2400" dirty="0">
                <a:solidFill>
                  <a:srgbClr val="A52A2A"/>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font-weight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bold</a:t>
            </a:r>
            <a:r>
              <a:rPr lang="en-US" sz="2400" dirty="0">
                <a:solidFill>
                  <a:srgbClr val="000000"/>
                </a:solidFill>
                <a:latin typeface="Consolas" panose="020B0609020204030204" pitchFamily="49" charset="0"/>
              </a:rPr>
              <a:t>;}</a:t>
            </a:r>
            <a:br>
              <a:rPr lang="en-US" sz="2400" dirty="0">
                <a:solidFill>
                  <a:srgbClr val="A52A2A"/>
                </a:solidFill>
                <a:latin typeface="Consolas" panose="020B0609020204030204" pitchFamily="49" charset="0"/>
              </a:rPr>
            </a:br>
            <a:r>
              <a:rPr lang="en-US" sz="2400" dirty="0" err="1">
                <a:solidFill>
                  <a:srgbClr val="A52A2A"/>
                </a:solidFill>
                <a:latin typeface="Consolas" panose="020B0609020204030204" pitchFamily="49" charset="0"/>
              </a:rPr>
              <a:t>p.thicker</a:t>
            </a:r>
            <a:r>
              <a:rPr lang="en-US" sz="2400" dirty="0">
                <a:solidFill>
                  <a:srgbClr val="A52A2A"/>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font-weight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900</a:t>
            </a:r>
            <a:r>
              <a:rPr lang="en-US" sz="2400" dirty="0">
                <a:solidFill>
                  <a:srgbClr val="000000"/>
                </a:solidFill>
                <a:latin typeface="Consolas" panose="020B0609020204030204" pitchFamily="49" charset="0"/>
              </a:rPr>
              <a:t>;}</a:t>
            </a:r>
          </a:p>
          <a:p>
            <a:pPr marL="0" indent="0">
              <a:buNone/>
            </a:pPr>
            <a:r>
              <a:rPr lang="en-US" sz="2200" i="1" dirty="0">
                <a:solidFill>
                  <a:srgbClr val="000000"/>
                </a:solidFill>
                <a:latin typeface="Consolas" panose="020B0609020204030204" pitchFamily="49" charset="0"/>
              </a:rPr>
              <a:t>(100 ~ 900 : 400 is the same as normal, and 700 is the same as bold)</a:t>
            </a:r>
          </a:p>
          <a:p>
            <a:pPr marL="0" indent="0">
              <a:buNone/>
            </a:pPr>
            <a:endParaRPr lang="en-US" sz="2200" dirty="0">
              <a:solidFill>
                <a:srgbClr val="000000"/>
              </a:solidFill>
              <a:latin typeface="Consolas" panose="020B0609020204030204" pitchFamily="49" charset="0"/>
            </a:endParaRPr>
          </a:p>
          <a:p>
            <a:pPr marL="0" indent="0">
              <a:buNone/>
            </a:pPr>
            <a:r>
              <a:rPr lang="en-US" sz="2400" dirty="0"/>
              <a:t>&lt;p class="normal"&gt;This is a paragraph.&lt;/p&gt;</a:t>
            </a:r>
          </a:p>
          <a:p>
            <a:pPr marL="0" indent="0">
              <a:buNone/>
            </a:pPr>
            <a:r>
              <a:rPr lang="en-US" sz="2400" dirty="0"/>
              <a:t>&lt;p class="light"&gt;This is a paragraph.&lt;/p&gt;</a:t>
            </a:r>
          </a:p>
          <a:p>
            <a:pPr marL="0" indent="0">
              <a:buNone/>
            </a:pPr>
            <a:r>
              <a:rPr lang="en-US" sz="2400" dirty="0"/>
              <a:t>&lt;p class="thick"&gt;This is a paragraph.&lt;/p&gt;</a:t>
            </a:r>
          </a:p>
          <a:p>
            <a:pPr marL="0" indent="0">
              <a:buNone/>
            </a:pPr>
            <a:r>
              <a:rPr lang="en-US" sz="2400" dirty="0"/>
              <a:t>&lt;p class="thicker"&gt;This is a paragraph.&lt;/p&gt;</a:t>
            </a:r>
          </a:p>
        </p:txBody>
      </p:sp>
      <p:sp>
        <p:nvSpPr>
          <p:cNvPr id="5" name="Text Placeholder 4">
            <a:extLst>
              <a:ext uri="{FF2B5EF4-FFF2-40B4-BE49-F238E27FC236}">
                <a16:creationId xmlns:a16="http://schemas.microsoft.com/office/drawing/2014/main" id="{E7CF9172-D23A-4C7C-9403-DB9372B26B45}"/>
              </a:ext>
            </a:extLst>
          </p:cNvPr>
          <p:cNvSpPr>
            <a:spLocks noGrp="1"/>
          </p:cNvSpPr>
          <p:nvPr>
            <p:ph type="body" sz="quarter" idx="3"/>
          </p:nvPr>
        </p:nvSpPr>
        <p:spPr/>
        <p:txBody>
          <a:bodyPr/>
          <a:lstStyle/>
          <a:p>
            <a:r>
              <a:rPr lang="en-US" dirty="0"/>
              <a:t>Line-height </a:t>
            </a:r>
          </a:p>
        </p:txBody>
      </p:sp>
      <p:sp>
        <p:nvSpPr>
          <p:cNvPr id="6" name="Content Placeholder 5">
            <a:extLst>
              <a:ext uri="{FF2B5EF4-FFF2-40B4-BE49-F238E27FC236}">
                <a16:creationId xmlns:a16="http://schemas.microsoft.com/office/drawing/2014/main" id="{36623880-9E7B-408F-9477-26B785B1CC13}"/>
              </a:ext>
            </a:extLst>
          </p:cNvPr>
          <p:cNvSpPr>
            <a:spLocks noGrp="1"/>
          </p:cNvSpPr>
          <p:nvPr>
            <p:ph sz="quarter" idx="4"/>
          </p:nvPr>
        </p:nvSpPr>
        <p:spPr/>
        <p:txBody>
          <a:bodyPr>
            <a:normAutofit fontScale="85000" lnSpcReduction="20000"/>
          </a:bodyPr>
          <a:lstStyle/>
          <a:p>
            <a:pPr marL="0" indent="0">
              <a:buNone/>
            </a:pPr>
            <a:r>
              <a:rPr lang="en-US" sz="2100" dirty="0">
                <a:solidFill>
                  <a:srgbClr val="000000"/>
                </a:solidFill>
                <a:latin typeface="Segoe UI" panose="020B0502040204020203" pitchFamily="34" charset="0"/>
              </a:rPr>
              <a:t>Example</a:t>
            </a:r>
          </a:p>
          <a:p>
            <a:pPr marL="0" indent="0">
              <a:buNone/>
            </a:pPr>
            <a:r>
              <a:rPr lang="en-US" dirty="0" err="1">
                <a:solidFill>
                  <a:srgbClr val="A52A2A"/>
                </a:solidFill>
                <a:latin typeface="Consolas" panose="020B0609020204030204" pitchFamily="49" charset="0"/>
              </a:rPr>
              <a:t>div.a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normal</a:t>
            </a: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r>
              <a:rPr lang="en-US" dirty="0" err="1">
                <a:solidFill>
                  <a:srgbClr val="A52A2A"/>
                </a:solidFill>
                <a:latin typeface="Consolas" panose="020B0609020204030204" pitchFamily="49" charset="0"/>
              </a:rPr>
              <a:t>div.b</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1.6</a:t>
            </a: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r>
              <a:rPr lang="en-US" dirty="0" err="1">
                <a:solidFill>
                  <a:srgbClr val="A52A2A"/>
                </a:solidFill>
                <a:latin typeface="Consolas" panose="020B0609020204030204" pitchFamily="49" charset="0"/>
              </a:rPr>
              <a:t>div.c</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80%</a:t>
            </a: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r>
              <a:rPr lang="en-US" dirty="0" err="1">
                <a:solidFill>
                  <a:srgbClr val="A52A2A"/>
                </a:solidFill>
                <a:latin typeface="Consolas" panose="020B0609020204030204" pitchFamily="49" charset="0"/>
              </a:rPr>
              <a:t>div.d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The line-height property specifies the height of a line.</a:t>
            </a:r>
          </a:p>
          <a:p>
            <a:r>
              <a:rPr lang="en-US" sz="2400" dirty="0">
                <a:solidFill>
                  <a:srgbClr val="000000"/>
                </a:solidFill>
                <a:latin typeface="Consolas" panose="020B0609020204030204" pitchFamily="49" charset="0"/>
              </a:rPr>
              <a:t>Negative values are not allowed.</a:t>
            </a:r>
          </a:p>
        </p:txBody>
      </p:sp>
    </p:spTree>
    <p:extLst>
      <p:ext uri="{BB962C8B-B14F-4D97-AF65-F5344CB8AC3E}">
        <p14:creationId xmlns:p14="http://schemas.microsoft.com/office/powerpoint/2010/main" val="144546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23B4-F54D-42B9-9B13-877806101DC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Font Property</a:t>
            </a:r>
          </a:p>
        </p:txBody>
      </p:sp>
      <p:sp>
        <p:nvSpPr>
          <p:cNvPr id="3" name="Text Placeholder 2">
            <a:extLst>
              <a:ext uri="{FF2B5EF4-FFF2-40B4-BE49-F238E27FC236}">
                <a16:creationId xmlns:a16="http://schemas.microsoft.com/office/drawing/2014/main" id="{83A900F8-1320-4046-8F02-57E94022F98F}"/>
              </a:ext>
            </a:extLst>
          </p:cNvPr>
          <p:cNvSpPr>
            <a:spLocks noGrp="1"/>
          </p:cNvSpPr>
          <p:nvPr>
            <p:ph type="body" idx="1"/>
          </p:nvPr>
        </p:nvSpPr>
        <p:spPr/>
        <p:txBody>
          <a:bodyPr/>
          <a:lstStyle/>
          <a:p>
            <a:r>
              <a:rPr lang="en-US" dirty="0"/>
              <a:t>Text-align</a:t>
            </a:r>
          </a:p>
        </p:txBody>
      </p:sp>
      <p:sp>
        <p:nvSpPr>
          <p:cNvPr id="4" name="Content Placeholder 3">
            <a:extLst>
              <a:ext uri="{FF2B5EF4-FFF2-40B4-BE49-F238E27FC236}">
                <a16:creationId xmlns:a16="http://schemas.microsoft.com/office/drawing/2014/main" id="{1CC2C8E3-59FA-4C1E-88F4-811D1F8CB796}"/>
              </a:ext>
            </a:extLst>
          </p:cNvPr>
          <p:cNvSpPr>
            <a:spLocks noGrp="1"/>
          </p:cNvSpPr>
          <p:nvPr>
            <p:ph sz="half" idx="2"/>
          </p:nvPr>
        </p:nvSpPr>
        <p:spPr/>
        <p:txBody>
          <a:bodyPr>
            <a:normAutofit fontScale="92500"/>
          </a:bodyPr>
          <a:lstStyle/>
          <a:p>
            <a:pPr marL="0" indent="0">
              <a:buNone/>
            </a:pPr>
            <a:r>
              <a:rPr lang="en-US" sz="2200" dirty="0" err="1">
                <a:solidFill>
                  <a:srgbClr val="A52A2A"/>
                </a:solidFill>
                <a:latin typeface="Consolas" panose="020B0609020204030204" pitchFamily="49" charset="0"/>
              </a:rPr>
              <a:t>div.a</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text-align</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center</a:t>
            </a:r>
            <a:r>
              <a:rPr lang="en-US" sz="2200" dirty="0">
                <a:solidFill>
                  <a:srgbClr val="000000"/>
                </a:solidFill>
                <a:latin typeface="Consolas" panose="020B0609020204030204" pitchFamily="49" charset="0"/>
              </a:rPr>
              <a:t>;}</a:t>
            </a:r>
            <a:br>
              <a:rPr lang="en-US" sz="2200" dirty="0"/>
            </a:br>
            <a:r>
              <a:rPr lang="en-US" sz="2200" dirty="0" err="1">
                <a:solidFill>
                  <a:srgbClr val="A52A2A"/>
                </a:solidFill>
                <a:latin typeface="Consolas" panose="020B0609020204030204" pitchFamily="49" charset="0"/>
              </a:rPr>
              <a:t>div.b</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text-align</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left</a:t>
            </a:r>
            <a:r>
              <a:rPr lang="en-US" sz="2200" dirty="0">
                <a:solidFill>
                  <a:srgbClr val="000000"/>
                </a:solidFill>
                <a:latin typeface="Consolas" panose="020B0609020204030204" pitchFamily="49" charset="0"/>
              </a:rPr>
              <a:t>;}</a:t>
            </a:r>
            <a:br>
              <a:rPr lang="en-US" sz="2200" dirty="0"/>
            </a:br>
            <a:r>
              <a:rPr lang="en-US" sz="2200" dirty="0" err="1">
                <a:solidFill>
                  <a:srgbClr val="A52A2A"/>
                </a:solidFill>
                <a:latin typeface="Consolas" panose="020B0609020204030204" pitchFamily="49" charset="0"/>
              </a:rPr>
              <a:t>div.c</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text-align</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right</a:t>
            </a:r>
            <a:r>
              <a:rPr lang="en-US" sz="2200" dirty="0">
                <a:solidFill>
                  <a:srgbClr val="000000"/>
                </a:solidFill>
                <a:latin typeface="Consolas" panose="020B0609020204030204" pitchFamily="49" charset="0"/>
              </a:rPr>
              <a:t>;}</a:t>
            </a:r>
            <a:br>
              <a:rPr lang="en-US" sz="2200" dirty="0"/>
            </a:br>
            <a:r>
              <a:rPr lang="en-US" sz="2200" dirty="0" err="1">
                <a:solidFill>
                  <a:srgbClr val="A52A2A"/>
                </a:solidFill>
                <a:latin typeface="Consolas" panose="020B0609020204030204" pitchFamily="49" charset="0"/>
              </a:rPr>
              <a:t>div.c</a:t>
            </a:r>
            <a:r>
              <a:rPr lang="en-US" sz="2200" dirty="0">
                <a:solidFill>
                  <a:srgbClr val="A52A2A"/>
                </a:solidFill>
                <a:latin typeface="Consolas" panose="020B0609020204030204" pitchFamily="49" charset="0"/>
              </a:rPr>
              <a:t> </a:t>
            </a:r>
            <a:r>
              <a:rPr lang="en-US" sz="2200" dirty="0">
                <a:solidFill>
                  <a:srgbClr val="000000"/>
                </a:solidFill>
                <a:latin typeface="Consolas" panose="020B0609020204030204" pitchFamily="49" charset="0"/>
              </a:rPr>
              <a:t>{</a:t>
            </a:r>
            <a:r>
              <a:rPr lang="en-US" sz="2200" dirty="0">
                <a:solidFill>
                  <a:srgbClr val="FF0000"/>
                </a:solidFill>
                <a:latin typeface="Consolas" panose="020B0609020204030204" pitchFamily="49" charset="0"/>
              </a:rPr>
              <a:t>text-align</a:t>
            </a:r>
            <a:r>
              <a:rPr lang="en-US" sz="2200" dirty="0">
                <a:solidFill>
                  <a:srgbClr val="000000"/>
                </a:solidFill>
                <a:latin typeface="Consolas" panose="020B0609020204030204" pitchFamily="49" charset="0"/>
              </a:rPr>
              <a:t>:</a:t>
            </a:r>
            <a:r>
              <a:rPr lang="en-US" sz="2200" dirty="0">
                <a:solidFill>
                  <a:srgbClr val="0000CD"/>
                </a:solidFill>
                <a:latin typeface="Consolas" panose="020B0609020204030204" pitchFamily="49" charset="0"/>
              </a:rPr>
              <a:t> justify</a:t>
            </a:r>
            <a:r>
              <a:rPr lang="en-US" sz="2200" dirty="0">
                <a:solidFill>
                  <a:srgbClr val="000000"/>
                </a:solidFill>
                <a:latin typeface="Consolas" panose="020B0609020204030204" pitchFamily="49" charset="0"/>
              </a:rPr>
              <a:t>;}</a:t>
            </a:r>
          </a:p>
          <a:p>
            <a:pPr marL="0" indent="0">
              <a:buNone/>
            </a:pPr>
            <a:endParaRPr lang="en-US" sz="1800" dirty="0"/>
          </a:p>
          <a:p>
            <a:pPr marL="0" indent="0">
              <a:spcBef>
                <a:spcPts val="600"/>
              </a:spcBef>
              <a:buNone/>
            </a:pPr>
            <a:r>
              <a:rPr lang="en-US" sz="1800" dirty="0"/>
              <a:t>Left: Aligns the text to the left	</a:t>
            </a:r>
          </a:p>
          <a:p>
            <a:pPr marL="0" indent="0">
              <a:spcBef>
                <a:spcPts val="600"/>
              </a:spcBef>
              <a:buNone/>
            </a:pPr>
            <a:r>
              <a:rPr lang="en-US" sz="1800" dirty="0"/>
              <a:t>Right: Aligns the text to the right	</a:t>
            </a:r>
          </a:p>
          <a:p>
            <a:pPr marL="0" indent="0">
              <a:spcBef>
                <a:spcPts val="600"/>
              </a:spcBef>
              <a:buNone/>
            </a:pPr>
            <a:r>
              <a:rPr lang="en-US" sz="1800" dirty="0"/>
              <a:t>Center: Centers the text	</a:t>
            </a:r>
          </a:p>
          <a:p>
            <a:pPr marL="0" indent="0">
              <a:spcBef>
                <a:spcPts val="600"/>
              </a:spcBef>
              <a:buNone/>
            </a:pPr>
            <a:r>
              <a:rPr lang="en-US" sz="1800" dirty="0"/>
              <a:t>Justify: Stretches the lines so that each line has equal width (like in newspapers and magazines)	</a:t>
            </a:r>
          </a:p>
          <a:p>
            <a:pPr marL="0" indent="0">
              <a:spcBef>
                <a:spcPts val="600"/>
              </a:spcBef>
              <a:buNone/>
            </a:pPr>
            <a:r>
              <a:rPr lang="en-US" sz="1800" dirty="0"/>
              <a:t>Initial: Sets this property to its default value. </a:t>
            </a:r>
          </a:p>
          <a:p>
            <a:pPr marL="0" indent="0">
              <a:spcBef>
                <a:spcPts val="600"/>
              </a:spcBef>
              <a:buNone/>
            </a:pPr>
            <a:r>
              <a:rPr lang="en-US" sz="1800" dirty="0"/>
              <a:t>Inherit: Inherits this property from its parent element. </a:t>
            </a:r>
          </a:p>
        </p:txBody>
      </p:sp>
      <p:sp>
        <p:nvSpPr>
          <p:cNvPr id="5" name="Text Placeholder 4">
            <a:extLst>
              <a:ext uri="{FF2B5EF4-FFF2-40B4-BE49-F238E27FC236}">
                <a16:creationId xmlns:a16="http://schemas.microsoft.com/office/drawing/2014/main" id="{D4B4C7A3-43E8-4595-878B-F14F2619D69C}"/>
              </a:ext>
            </a:extLst>
          </p:cNvPr>
          <p:cNvSpPr>
            <a:spLocks noGrp="1"/>
          </p:cNvSpPr>
          <p:nvPr>
            <p:ph type="body" sz="quarter" idx="3"/>
          </p:nvPr>
        </p:nvSpPr>
        <p:spPr/>
        <p:txBody>
          <a:bodyPr/>
          <a:lstStyle/>
          <a:p>
            <a:r>
              <a:rPr lang="en-US" dirty="0"/>
              <a:t>Text-decoration</a:t>
            </a:r>
          </a:p>
        </p:txBody>
      </p:sp>
      <p:sp>
        <p:nvSpPr>
          <p:cNvPr id="6" name="Content Placeholder 5">
            <a:extLst>
              <a:ext uri="{FF2B5EF4-FFF2-40B4-BE49-F238E27FC236}">
                <a16:creationId xmlns:a16="http://schemas.microsoft.com/office/drawing/2014/main" id="{6C74A210-8E45-405B-85D0-CECFC0E5A5B5}"/>
              </a:ext>
            </a:extLst>
          </p:cNvPr>
          <p:cNvSpPr>
            <a:spLocks noGrp="1"/>
          </p:cNvSpPr>
          <p:nvPr>
            <p:ph sz="quarter" idx="4"/>
          </p:nvPr>
        </p:nvSpPr>
        <p:spPr/>
        <p:txBody>
          <a:bodyPr>
            <a:normAutofit fontScale="92500"/>
          </a:bodyPr>
          <a:lstStyle/>
          <a:p>
            <a:pPr marL="0" indent="0">
              <a:buNone/>
            </a:pPr>
            <a:r>
              <a:rPr lang="en-US" sz="1800" dirty="0">
                <a:solidFill>
                  <a:srgbClr val="A52A2A"/>
                </a:solidFill>
                <a:latin typeface="Consolas" panose="020B0609020204030204" pitchFamily="49" charset="0"/>
              </a:rPr>
              <a:t>h1 </a:t>
            </a:r>
            <a:r>
              <a:rPr lang="en-US" sz="1800" dirty="0">
                <a:solidFill>
                  <a:srgbClr val="000000"/>
                </a:solidFill>
                <a:latin typeface="Consolas" panose="020B0609020204030204" pitchFamily="49" charset="0"/>
              </a:rPr>
              <a:t>{</a:t>
            </a:r>
            <a:r>
              <a:rPr lang="en-US" sz="1800" dirty="0">
                <a:solidFill>
                  <a:srgbClr val="FF0000"/>
                </a:solidFill>
                <a:latin typeface="Consolas" panose="020B0609020204030204" pitchFamily="49" charset="0"/>
              </a:rPr>
              <a:t>text-decoration</a:t>
            </a:r>
            <a:r>
              <a:rPr lang="en-US" sz="1800" dirty="0">
                <a:solidFill>
                  <a:srgbClr val="000000"/>
                </a:solidFill>
                <a:latin typeface="Consolas" panose="020B0609020204030204" pitchFamily="49" charset="0"/>
              </a:rPr>
              <a:t>:</a:t>
            </a:r>
            <a:r>
              <a:rPr lang="en-US" sz="1800" dirty="0">
                <a:solidFill>
                  <a:srgbClr val="0000CD"/>
                </a:solidFill>
                <a:latin typeface="Consolas" panose="020B0609020204030204" pitchFamily="49" charset="0"/>
              </a:rPr>
              <a:t> overline</a:t>
            </a:r>
            <a:r>
              <a:rPr lang="en-US" sz="1800" dirty="0">
                <a:solidFill>
                  <a:srgbClr val="000000"/>
                </a:solidFill>
                <a:latin typeface="Consolas" panose="020B0609020204030204" pitchFamily="49" charset="0"/>
              </a:rPr>
              <a:t>;}</a:t>
            </a:r>
            <a:br>
              <a:rPr lang="en-US" sz="1800" dirty="0"/>
            </a:br>
            <a:r>
              <a:rPr lang="en-US" sz="1800" dirty="0">
                <a:solidFill>
                  <a:srgbClr val="A52A2A"/>
                </a:solidFill>
                <a:latin typeface="Consolas" panose="020B0609020204030204" pitchFamily="49" charset="0"/>
              </a:rPr>
              <a:t>h2 </a:t>
            </a:r>
            <a:r>
              <a:rPr lang="en-US" sz="1800" dirty="0">
                <a:solidFill>
                  <a:srgbClr val="000000"/>
                </a:solidFill>
                <a:latin typeface="Consolas" panose="020B0609020204030204" pitchFamily="49" charset="0"/>
              </a:rPr>
              <a:t>{</a:t>
            </a:r>
            <a:r>
              <a:rPr lang="en-US" sz="1800" dirty="0">
                <a:solidFill>
                  <a:srgbClr val="FF0000"/>
                </a:solidFill>
                <a:latin typeface="Consolas" panose="020B0609020204030204" pitchFamily="49" charset="0"/>
              </a:rPr>
              <a:t>text-decoration</a:t>
            </a:r>
            <a:r>
              <a:rPr lang="en-US" sz="1800" dirty="0">
                <a:solidFill>
                  <a:srgbClr val="000000"/>
                </a:solidFill>
                <a:latin typeface="Consolas" panose="020B0609020204030204" pitchFamily="49" charset="0"/>
              </a:rPr>
              <a:t>:</a:t>
            </a:r>
            <a:r>
              <a:rPr lang="en-US" sz="1800" dirty="0">
                <a:solidFill>
                  <a:srgbClr val="0000CD"/>
                </a:solidFill>
                <a:latin typeface="Consolas" panose="020B0609020204030204" pitchFamily="49" charset="0"/>
              </a:rPr>
              <a:t> line-through</a:t>
            </a:r>
            <a:r>
              <a:rPr lang="en-US" sz="1800" dirty="0">
                <a:solidFill>
                  <a:srgbClr val="000000"/>
                </a:solidFill>
                <a:latin typeface="Consolas" panose="020B0609020204030204" pitchFamily="49" charset="0"/>
              </a:rPr>
              <a:t>;}</a:t>
            </a:r>
            <a:br>
              <a:rPr lang="en-US" sz="1800" dirty="0"/>
            </a:br>
            <a:r>
              <a:rPr lang="en-US" sz="1800" dirty="0">
                <a:solidFill>
                  <a:srgbClr val="A52A2A"/>
                </a:solidFill>
                <a:latin typeface="Consolas" panose="020B0609020204030204" pitchFamily="49" charset="0"/>
              </a:rPr>
              <a:t>h3 </a:t>
            </a:r>
            <a:r>
              <a:rPr lang="en-US" sz="1800" dirty="0">
                <a:solidFill>
                  <a:srgbClr val="000000"/>
                </a:solidFill>
                <a:latin typeface="Consolas" panose="020B0609020204030204" pitchFamily="49" charset="0"/>
              </a:rPr>
              <a:t>{</a:t>
            </a:r>
            <a:r>
              <a:rPr lang="en-US" sz="1800" dirty="0">
                <a:solidFill>
                  <a:srgbClr val="FF0000"/>
                </a:solidFill>
                <a:latin typeface="Consolas" panose="020B0609020204030204" pitchFamily="49" charset="0"/>
              </a:rPr>
              <a:t>text-decoration</a:t>
            </a:r>
            <a:r>
              <a:rPr lang="en-US" sz="1800" dirty="0">
                <a:solidFill>
                  <a:srgbClr val="000000"/>
                </a:solidFill>
                <a:latin typeface="Consolas" panose="020B0609020204030204" pitchFamily="49" charset="0"/>
              </a:rPr>
              <a:t>:</a:t>
            </a:r>
            <a:r>
              <a:rPr lang="en-US" sz="1800" dirty="0">
                <a:solidFill>
                  <a:srgbClr val="0000CD"/>
                </a:solidFill>
                <a:latin typeface="Consolas" panose="020B0609020204030204" pitchFamily="49" charset="0"/>
              </a:rPr>
              <a:t> underline</a:t>
            </a:r>
            <a:r>
              <a:rPr lang="en-US" sz="1800" dirty="0">
                <a:solidFill>
                  <a:srgbClr val="000000"/>
                </a:solidFill>
                <a:latin typeface="Consolas" panose="020B0609020204030204" pitchFamily="49" charset="0"/>
              </a:rPr>
              <a:t>;}</a:t>
            </a:r>
            <a:br>
              <a:rPr lang="en-US" sz="1800" dirty="0"/>
            </a:br>
            <a:r>
              <a:rPr lang="en-US" sz="1800" dirty="0">
                <a:solidFill>
                  <a:srgbClr val="A52A2A"/>
                </a:solidFill>
                <a:latin typeface="Consolas" panose="020B0609020204030204" pitchFamily="49" charset="0"/>
              </a:rPr>
              <a:t>h3 </a:t>
            </a:r>
            <a:r>
              <a:rPr lang="en-US" sz="1800" dirty="0">
                <a:solidFill>
                  <a:srgbClr val="000000"/>
                </a:solidFill>
                <a:latin typeface="Consolas" panose="020B0609020204030204" pitchFamily="49" charset="0"/>
              </a:rPr>
              <a:t>{</a:t>
            </a:r>
            <a:r>
              <a:rPr lang="en-US" sz="1800" dirty="0">
                <a:solidFill>
                  <a:srgbClr val="FF0000"/>
                </a:solidFill>
                <a:latin typeface="Consolas" panose="020B0609020204030204" pitchFamily="49" charset="0"/>
              </a:rPr>
              <a:t>text-decoration</a:t>
            </a:r>
            <a:r>
              <a:rPr lang="en-US" sz="1800" dirty="0">
                <a:solidFill>
                  <a:srgbClr val="000000"/>
                </a:solidFill>
                <a:latin typeface="Consolas" panose="020B0609020204030204" pitchFamily="49" charset="0"/>
              </a:rPr>
              <a:t>:</a:t>
            </a:r>
            <a:r>
              <a:rPr lang="en-US" sz="1800" dirty="0">
                <a:solidFill>
                  <a:srgbClr val="0000CD"/>
                </a:solidFill>
                <a:latin typeface="Consolas" panose="020B0609020204030204" pitchFamily="49" charset="0"/>
              </a:rPr>
              <a:t> underline overline</a:t>
            </a:r>
            <a:r>
              <a:rPr lang="en-US" sz="1800" dirty="0">
                <a:solidFill>
                  <a:srgbClr val="000000"/>
                </a:solidFill>
                <a:latin typeface="Consolas" panose="020B0609020204030204" pitchFamily="49" charset="0"/>
              </a:rPr>
              <a:t>;}</a:t>
            </a:r>
          </a:p>
          <a:p>
            <a:pPr marL="0" indent="0">
              <a:buNone/>
            </a:pPr>
            <a:endParaRPr lang="en-US" sz="1800" dirty="0"/>
          </a:p>
          <a:p>
            <a:pPr marL="0" indent="0">
              <a:buNone/>
            </a:pPr>
            <a:r>
              <a:rPr lang="en-US" sz="1800" dirty="0"/>
              <a:t>&lt;h1&gt;This is heading 1&lt;/h1&gt;</a:t>
            </a:r>
          </a:p>
          <a:p>
            <a:pPr marL="0" indent="0">
              <a:buNone/>
            </a:pPr>
            <a:r>
              <a:rPr lang="en-US" sz="1800" dirty="0"/>
              <a:t>&lt;h2&gt;This is heading 2&lt;/h2&gt;</a:t>
            </a:r>
          </a:p>
          <a:p>
            <a:pPr marL="0" indent="0">
              <a:buNone/>
            </a:pPr>
            <a:r>
              <a:rPr lang="en-US" sz="1800" dirty="0"/>
              <a:t>&lt;h3&gt;This is heading 3&lt;/h3&gt;</a:t>
            </a:r>
          </a:p>
          <a:p>
            <a:pPr marL="0" indent="0">
              <a:buNone/>
            </a:pPr>
            <a:r>
              <a:rPr lang="en-US" sz="1800" dirty="0"/>
              <a:t>&lt;h4&gt;This is heading 4&lt;/h4&gt;</a:t>
            </a:r>
          </a:p>
        </p:txBody>
      </p:sp>
    </p:spTree>
    <p:extLst>
      <p:ext uri="{BB962C8B-B14F-4D97-AF65-F5344CB8AC3E}">
        <p14:creationId xmlns:p14="http://schemas.microsoft.com/office/powerpoint/2010/main" val="269565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28B5-093B-429C-90DB-1204979E4820}"/>
              </a:ext>
            </a:extLst>
          </p:cNvPr>
          <p:cNvSpPr>
            <a:spLocks noGrp="1"/>
          </p:cNvSpPr>
          <p:nvPr>
            <p:ph type="title"/>
          </p:nvPr>
        </p:nvSpPr>
        <p:spPr/>
        <p:txBody>
          <a:bodyPr/>
          <a:lstStyle/>
          <a:p>
            <a:r>
              <a:rPr lang="en-US" dirty="0"/>
              <a:t>Position Property</a:t>
            </a:r>
          </a:p>
        </p:txBody>
      </p:sp>
      <p:sp>
        <p:nvSpPr>
          <p:cNvPr id="3" name="Text Placeholder 2">
            <a:extLst>
              <a:ext uri="{FF2B5EF4-FFF2-40B4-BE49-F238E27FC236}">
                <a16:creationId xmlns:a16="http://schemas.microsoft.com/office/drawing/2014/main" id="{2CF22B4C-CB84-4047-A7F2-C690BBB95450}"/>
              </a:ext>
            </a:extLst>
          </p:cNvPr>
          <p:cNvSpPr>
            <a:spLocks noGrp="1"/>
          </p:cNvSpPr>
          <p:nvPr>
            <p:ph type="body" idx="1"/>
          </p:nvPr>
        </p:nvSpPr>
        <p:spPr/>
        <p:txBody>
          <a:bodyPr/>
          <a:lstStyle/>
          <a:p>
            <a:r>
              <a:rPr lang="en-US" dirty="0"/>
              <a:t>position: static</a:t>
            </a:r>
          </a:p>
        </p:txBody>
      </p:sp>
      <p:sp>
        <p:nvSpPr>
          <p:cNvPr id="4" name="Content Placeholder 3">
            <a:extLst>
              <a:ext uri="{FF2B5EF4-FFF2-40B4-BE49-F238E27FC236}">
                <a16:creationId xmlns:a16="http://schemas.microsoft.com/office/drawing/2014/main" id="{94F93650-6421-4CFA-A606-053B5401DC54}"/>
              </a:ext>
            </a:extLst>
          </p:cNvPr>
          <p:cNvSpPr>
            <a:spLocks noGrp="1"/>
          </p:cNvSpPr>
          <p:nvPr>
            <p:ph sz="half" idx="2"/>
          </p:nvPr>
        </p:nvSpPr>
        <p:spPr/>
        <p:txBody>
          <a:bodyPr>
            <a:normAutofit fontScale="85000" lnSpcReduction="20000"/>
          </a:bodyPr>
          <a:lstStyle/>
          <a:p>
            <a:pPr marL="0" indent="0">
              <a:buNone/>
            </a:pPr>
            <a:r>
              <a:rPr lang="en-US" dirty="0"/>
              <a:t>static is the default value and not affected by the top, bottom, left, and right properties.</a:t>
            </a:r>
          </a:p>
          <a:p>
            <a:pPr marL="0" indent="0">
              <a:buNone/>
            </a:pPr>
            <a:endParaRPr lang="en-US" dirty="0"/>
          </a:p>
          <a:p>
            <a:pPr marL="0" indent="0">
              <a:buNone/>
            </a:pPr>
            <a:endParaRPr lang="en-US" dirty="0"/>
          </a:p>
          <a:p>
            <a:pPr>
              <a:buFont typeface="Wingdings" panose="05000000000000000000" pitchFamily="2" charset="2"/>
              <a:buChar char="Ø"/>
            </a:pPr>
            <a:r>
              <a:rPr lang="en-US" b="1" dirty="0"/>
              <a:t>z-index</a:t>
            </a:r>
            <a:r>
              <a:rPr lang="en-US" dirty="0"/>
              <a:t> </a:t>
            </a:r>
          </a:p>
          <a:p>
            <a:pPr marL="0" indent="0">
              <a:buNone/>
            </a:pPr>
            <a:r>
              <a:rPr lang="en-US" sz="2300" i="1" dirty="0"/>
              <a:t>The z-index property specifies the stack order of an element.</a:t>
            </a:r>
          </a:p>
          <a:p>
            <a:pPr marL="0" indent="0">
              <a:buNone/>
            </a:pPr>
            <a:r>
              <a:rPr lang="en-US" sz="2300" i="1" dirty="0"/>
              <a:t>An element with greater stack order is always in front of an element with a lower stack order.</a:t>
            </a:r>
          </a:p>
          <a:p>
            <a:pPr marL="0" indent="0">
              <a:buNone/>
            </a:pPr>
            <a:r>
              <a:rPr lang="en-US" sz="2300" i="1" dirty="0"/>
              <a:t>z-index only works on positioned elements (absolute, relative, fixed).</a:t>
            </a:r>
          </a:p>
        </p:txBody>
      </p:sp>
      <p:sp>
        <p:nvSpPr>
          <p:cNvPr id="5" name="Text Placeholder 4">
            <a:extLst>
              <a:ext uri="{FF2B5EF4-FFF2-40B4-BE49-F238E27FC236}">
                <a16:creationId xmlns:a16="http://schemas.microsoft.com/office/drawing/2014/main" id="{E3CF00E2-8F1A-4C9F-AAB3-FB0E60E4C584}"/>
              </a:ext>
            </a:extLst>
          </p:cNvPr>
          <p:cNvSpPr>
            <a:spLocks noGrp="1"/>
          </p:cNvSpPr>
          <p:nvPr>
            <p:ph type="body" sz="quarter" idx="3"/>
          </p:nvPr>
        </p:nvSpPr>
        <p:spPr/>
        <p:txBody>
          <a:bodyPr/>
          <a:lstStyle/>
          <a:p>
            <a:r>
              <a:rPr lang="en-US" dirty="0"/>
              <a:t>position: relative</a:t>
            </a:r>
          </a:p>
        </p:txBody>
      </p:sp>
      <p:sp>
        <p:nvSpPr>
          <p:cNvPr id="6" name="Content Placeholder 5">
            <a:extLst>
              <a:ext uri="{FF2B5EF4-FFF2-40B4-BE49-F238E27FC236}">
                <a16:creationId xmlns:a16="http://schemas.microsoft.com/office/drawing/2014/main" id="{DC0BAE97-53E3-425A-94BE-6C0D4A631BA0}"/>
              </a:ext>
            </a:extLst>
          </p:cNvPr>
          <p:cNvSpPr>
            <a:spLocks noGrp="1"/>
          </p:cNvSpPr>
          <p:nvPr>
            <p:ph sz="quarter" idx="4"/>
          </p:nvPr>
        </p:nvSpPr>
        <p:spPr/>
        <p:txBody>
          <a:bodyPr>
            <a:normAutofit fontScale="85000" lnSpcReduction="20000"/>
          </a:bodyPr>
          <a:lstStyle/>
          <a:p>
            <a:pPr marL="0" indent="0">
              <a:buNone/>
            </a:pPr>
            <a:r>
              <a:rPr lang="en-US" dirty="0"/>
              <a:t>relative behaves the same as static unless you add some extra properties.</a:t>
            </a:r>
          </a:p>
          <a:p>
            <a:pPr marL="0" indent="0">
              <a:buNone/>
            </a:pPr>
            <a:r>
              <a:rPr lang="en-US" dirty="0"/>
              <a:t>Setting the top, right, bottom, and left properties of a relatively-positioned element will cause it to be adjusted away from its normal position. </a:t>
            </a:r>
          </a:p>
        </p:txBody>
      </p:sp>
    </p:spTree>
    <p:extLst>
      <p:ext uri="{BB962C8B-B14F-4D97-AF65-F5344CB8AC3E}">
        <p14:creationId xmlns:p14="http://schemas.microsoft.com/office/powerpoint/2010/main" val="366304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1689-4416-4949-B816-9CD4C4252D15}"/>
              </a:ext>
            </a:extLst>
          </p:cNvPr>
          <p:cNvSpPr>
            <a:spLocks noGrp="1"/>
          </p:cNvSpPr>
          <p:nvPr>
            <p:ph type="title"/>
          </p:nvPr>
        </p:nvSpPr>
        <p:spPr/>
        <p:txBody>
          <a:bodyPr/>
          <a:lstStyle/>
          <a:p>
            <a:r>
              <a:rPr lang="en-US" dirty="0"/>
              <a:t>CSS3 size unit?</a:t>
            </a:r>
          </a:p>
        </p:txBody>
      </p:sp>
      <p:sp>
        <p:nvSpPr>
          <p:cNvPr id="3" name="Content Placeholder 2">
            <a:extLst>
              <a:ext uri="{FF2B5EF4-FFF2-40B4-BE49-F238E27FC236}">
                <a16:creationId xmlns:a16="http://schemas.microsoft.com/office/drawing/2014/main" id="{3FC46609-9CCE-4714-9135-68C3F77D37C1}"/>
              </a:ext>
            </a:extLst>
          </p:cNvPr>
          <p:cNvSpPr>
            <a:spLocks noGrp="1"/>
          </p:cNvSpPr>
          <p:nvPr>
            <p:ph idx="1"/>
          </p:nvPr>
        </p:nvSpPr>
        <p:spPr/>
        <p:txBody>
          <a:bodyPr>
            <a:normAutofit/>
          </a:bodyPr>
          <a:lstStyle/>
          <a:p>
            <a:pPr marL="0" indent="0">
              <a:buNone/>
            </a:pPr>
            <a:r>
              <a:rPr lang="en-US" dirty="0"/>
              <a:t>CSS has several different units for expressing a length.</a:t>
            </a:r>
          </a:p>
          <a:p>
            <a:pPr marL="0" indent="0">
              <a:buNone/>
            </a:pPr>
            <a:endParaRPr lang="en-US" dirty="0"/>
          </a:p>
          <a:p>
            <a:r>
              <a:rPr lang="en-US" sz="2400" dirty="0"/>
              <a:t>Many CSS properties take "length" values, such as width, margin, padding, font-size, border-width, etc.</a:t>
            </a:r>
          </a:p>
          <a:p>
            <a:r>
              <a:rPr lang="en-US" sz="2400" dirty="0"/>
              <a:t>Length is a number followed by a length unit, such as 10px, 2em, etc.</a:t>
            </a:r>
          </a:p>
          <a:p>
            <a:r>
              <a:rPr lang="en-US" sz="2400" dirty="0"/>
              <a:t>A whitespace cannot appear between the number and the unit. However, if the value is 0, the unit can be omitted.</a:t>
            </a:r>
          </a:p>
          <a:p>
            <a:r>
              <a:rPr lang="en-US" sz="2400" dirty="0"/>
              <a:t>For some CSS properties, negative(-) lengths are allowed.</a:t>
            </a:r>
            <a:endParaRPr lang="en-US" dirty="0"/>
          </a:p>
        </p:txBody>
      </p:sp>
    </p:spTree>
    <p:extLst>
      <p:ext uri="{BB962C8B-B14F-4D97-AF65-F5344CB8AC3E}">
        <p14:creationId xmlns:p14="http://schemas.microsoft.com/office/powerpoint/2010/main" val="278306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C19B-F310-44ED-9611-6080D90DC3C8}"/>
              </a:ext>
            </a:extLst>
          </p:cNvPr>
          <p:cNvSpPr>
            <a:spLocks noGrp="1"/>
          </p:cNvSpPr>
          <p:nvPr>
            <p:ph type="title"/>
          </p:nvPr>
        </p:nvSpPr>
        <p:spPr/>
        <p:txBody>
          <a:bodyPr/>
          <a:lstStyle/>
          <a:p>
            <a:r>
              <a:rPr lang="en-US" dirty="0"/>
              <a:t>Position Property</a:t>
            </a:r>
          </a:p>
        </p:txBody>
      </p:sp>
      <p:sp>
        <p:nvSpPr>
          <p:cNvPr id="3" name="Text Placeholder 2">
            <a:extLst>
              <a:ext uri="{FF2B5EF4-FFF2-40B4-BE49-F238E27FC236}">
                <a16:creationId xmlns:a16="http://schemas.microsoft.com/office/drawing/2014/main" id="{81D21ED7-19F7-4D74-9EEA-4F76C7809061}"/>
              </a:ext>
            </a:extLst>
          </p:cNvPr>
          <p:cNvSpPr>
            <a:spLocks noGrp="1"/>
          </p:cNvSpPr>
          <p:nvPr>
            <p:ph type="body" idx="1"/>
          </p:nvPr>
        </p:nvSpPr>
        <p:spPr/>
        <p:txBody>
          <a:bodyPr/>
          <a:lstStyle/>
          <a:p>
            <a:r>
              <a:rPr lang="en-US" dirty="0"/>
              <a:t>position: fixed</a:t>
            </a:r>
          </a:p>
        </p:txBody>
      </p:sp>
      <p:sp>
        <p:nvSpPr>
          <p:cNvPr id="4" name="Content Placeholder 3">
            <a:extLst>
              <a:ext uri="{FF2B5EF4-FFF2-40B4-BE49-F238E27FC236}">
                <a16:creationId xmlns:a16="http://schemas.microsoft.com/office/drawing/2014/main" id="{31C8F25F-1A6E-4B0E-B2EF-2760048F9D0C}"/>
              </a:ext>
            </a:extLst>
          </p:cNvPr>
          <p:cNvSpPr>
            <a:spLocks noGrp="1"/>
          </p:cNvSpPr>
          <p:nvPr>
            <p:ph sz="half" idx="2"/>
          </p:nvPr>
        </p:nvSpPr>
        <p:spPr/>
        <p:txBody>
          <a:bodyPr/>
          <a:lstStyle/>
          <a:p>
            <a:pPr marL="0" indent="0">
              <a:buNone/>
            </a:pPr>
            <a:r>
              <a:rPr lang="en-US" dirty="0"/>
              <a:t>A fixed element is positioned relative to the viewport, which means it always stays in the same place even if the page is scrolled. The top, right, bottom, and left properties are used to position the element.</a:t>
            </a:r>
          </a:p>
          <a:p>
            <a:endParaRPr lang="en-US" dirty="0"/>
          </a:p>
        </p:txBody>
      </p:sp>
      <p:sp>
        <p:nvSpPr>
          <p:cNvPr id="5" name="Text Placeholder 4">
            <a:extLst>
              <a:ext uri="{FF2B5EF4-FFF2-40B4-BE49-F238E27FC236}">
                <a16:creationId xmlns:a16="http://schemas.microsoft.com/office/drawing/2014/main" id="{A47E418F-F117-4E28-91C9-F013081E6BDC}"/>
              </a:ext>
            </a:extLst>
          </p:cNvPr>
          <p:cNvSpPr>
            <a:spLocks noGrp="1"/>
          </p:cNvSpPr>
          <p:nvPr>
            <p:ph type="body" sz="quarter" idx="3"/>
          </p:nvPr>
        </p:nvSpPr>
        <p:spPr/>
        <p:txBody>
          <a:bodyPr/>
          <a:lstStyle/>
          <a:p>
            <a:r>
              <a:rPr lang="en-US" dirty="0"/>
              <a:t>position: absolute</a:t>
            </a:r>
          </a:p>
        </p:txBody>
      </p:sp>
      <p:sp>
        <p:nvSpPr>
          <p:cNvPr id="6" name="Content Placeholder 5">
            <a:extLst>
              <a:ext uri="{FF2B5EF4-FFF2-40B4-BE49-F238E27FC236}">
                <a16:creationId xmlns:a16="http://schemas.microsoft.com/office/drawing/2014/main" id="{0831FBEE-7A02-42F2-B57E-A8A7E2190269}"/>
              </a:ext>
            </a:extLst>
          </p:cNvPr>
          <p:cNvSpPr>
            <a:spLocks noGrp="1"/>
          </p:cNvSpPr>
          <p:nvPr>
            <p:ph sz="quarter" idx="4"/>
          </p:nvPr>
        </p:nvSpPr>
        <p:spPr/>
        <p:txBody>
          <a:bodyPr/>
          <a:lstStyle/>
          <a:p>
            <a:pPr marL="0" indent="0">
              <a:buNone/>
            </a:pPr>
            <a:r>
              <a:rPr lang="en-US" dirty="0"/>
              <a:t>absolute behaves like fixed except relative to the nearest positioned ancestor instead of relative to the viewport. </a:t>
            </a:r>
          </a:p>
          <a:p>
            <a:pPr marL="0" indent="0">
              <a:buNone/>
            </a:pPr>
            <a:r>
              <a:rPr lang="en-US" dirty="0"/>
              <a:t>If an absolutely-positioned element has no positioned ancestors, it uses the document body, and still moves along with page scrolling. </a:t>
            </a:r>
          </a:p>
        </p:txBody>
      </p:sp>
    </p:spTree>
    <p:extLst>
      <p:ext uri="{BB962C8B-B14F-4D97-AF65-F5344CB8AC3E}">
        <p14:creationId xmlns:p14="http://schemas.microsoft.com/office/powerpoint/2010/main" val="142175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795A43-86F0-43CE-A9C2-99551E6C66CC}"/>
              </a:ext>
            </a:extLst>
          </p:cNvPr>
          <p:cNvSpPr>
            <a:spLocks noGrp="1"/>
          </p:cNvSpPr>
          <p:nvPr>
            <p:ph type="title"/>
          </p:nvPr>
        </p:nvSpPr>
        <p:spPr/>
        <p:txBody>
          <a:bodyPr/>
          <a:lstStyle/>
          <a:p>
            <a:r>
              <a:rPr lang="en-US" dirty="0"/>
              <a:t>Float Property</a:t>
            </a:r>
          </a:p>
        </p:txBody>
      </p:sp>
      <p:sp>
        <p:nvSpPr>
          <p:cNvPr id="8" name="Content Placeholder 7">
            <a:extLst>
              <a:ext uri="{FF2B5EF4-FFF2-40B4-BE49-F238E27FC236}">
                <a16:creationId xmlns:a16="http://schemas.microsoft.com/office/drawing/2014/main" id="{75544B86-44ED-480A-8BD9-7CA14FC3AEF2}"/>
              </a:ext>
            </a:extLst>
          </p:cNvPr>
          <p:cNvSpPr>
            <a:spLocks noGrp="1"/>
          </p:cNvSpPr>
          <p:nvPr>
            <p:ph idx="1"/>
          </p:nvPr>
        </p:nvSpPr>
        <p:spPr/>
        <p:txBody>
          <a:bodyPr>
            <a:normAutofit fontScale="55000" lnSpcReduction="20000"/>
          </a:bodyPr>
          <a:lstStyle/>
          <a:p>
            <a:pPr marL="0" indent="0">
              <a:buNone/>
            </a:pPr>
            <a:r>
              <a:rPr lang="en-US" dirty="0"/>
              <a:t>The float property specifies how an element should float.</a:t>
            </a:r>
          </a:p>
          <a:p>
            <a:pPr marL="0" indent="0">
              <a:buNone/>
            </a:pPr>
            <a:r>
              <a:rPr lang="en-US" dirty="0"/>
              <a:t>Absolutely positioned elements ignores the float property!</a:t>
            </a:r>
          </a:p>
          <a:p>
            <a:pPr marL="0" indent="0">
              <a:buNone/>
            </a:pPr>
            <a:endParaRPr lang="en-US" dirty="0"/>
          </a:p>
          <a:p>
            <a:pPr marL="0" indent="0">
              <a:buNone/>
            </a:pPr>
            <a:r>
              <a:rPr lang="en-US" dirty="0"/>
              <a:t>Let an image float to the right</a:t>
            </a:r>
          </a:p>
          <a:p>
            <a:pPr marL="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t>Let an image float to the left</a:t>
            </a:r>
            <a:endParaRPr lang="en-US" dirty="0">
              <a:solidFill>
                <a:srgbClr val="000000"/>
              </a:solidFill>
              <a:latin typeface="Consolas" panose="020B0609020204030204" pitchFamily="49" charset="0"/>
            </a:endParaRPr>
          </a:p>
          <a:p>
            <a:pPr marL="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pPr marL="0" indent="0">
              <a:buNone/>
            </a:pPr>
            <a:endParaRPr lang="en-US" dirty="0">
              <a:solidFill>
                <a:srgbClr val="000000"/>
              </a:solidFill>
              <a:latin typeface="Verdana" panose="020B0604030504040204" pitchFamily="34" charset="0"/>
            </a:endParaRPr>
          </a:p>
          <a:p>
            <a:pPr marL="0" indent="0">
              <a:buNone/>
            </a:pPr>
            <a:r>
              <a:rPr lang="en-US" sz="2700" dirty="0"/>
              <a:t>Let image be displayed just where it occurs in the text (float: none)</a:t>
            </a:r>
          </a:p>
          <a:p>
            <a:pPr marL="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pPr marL="0" indent="0">
              <a:buNone/>
            </a:pPr>
            <a:endParaRPr lang="en-US" dirty="0"/>
          </a:p>
        </p:txBody>
      </p:sp>
      <p:pic>
        <p:nvPicPr>
          <p:cNvPr id="3" name="Picture 2">
            <a:extLst>
              <a:ext uri="{FF2B5EF4-FFF2-40B4-BE49-F238E27FC236}">
                <a16:creationId xmlns:a16="http://schemas.microsoft.com/office/drawing/2014/main" id="{3DC380BC-0E5C-434B-A5A9-1D0E7B94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402" y="944997"/>
            <a:ext cx="3118839" cy="149138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848FCE7-82E6-40B7-846B-0E4BA109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517" y="2664258"/>
            <a:ext cx="3140611" cy="152948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2146ADB-0592-4B2B-B758-16015C68A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517" y="4401407"/>
            <a:ext cx="3118839" cy="1910493"/>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F3272FD3-B815-40AD-BAEC-373C6446BA55}"/>
              </a:ext>
            </a:extLst>
          </p:cNvPr>
          <p:cNvCxnSpPr>
            <a:cxnSpLocks/>
            <a:endCxn id="3" idx="1"/>
          </p:cNvCxnSpPr>
          <p:nvPr/>
        </p:nvCxnSpPr>
        <p:spPr>
          <a:xfrm flipV="1">
            <a:off x="2982191" y="1690688"/>
            <a:ext cx="4619211" cy="151043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3B3299-FEC0-4D26-B2F7-B7535D537640}"/>
              </a:ext>
            </a:extLst>
          </p:cNvPr>
          <p:cNvCxnSpPr>
            <a:cxnSpLocks/>
            <a:endCxn id="5" idx="1"/>
          </p:cNvCxnSpPr>
          <p:nvPr/>
        </p:nvCxnSpPr>
        <p:spPr>
          <a:xfrm flipV="1">
            <a:off x="2867891" y="3429000"/>
            <a:ext cx="4722626" cy="96382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EB051B-3FD9-4D56-AC50-0B80B9C4A860}"/>
              </a:ext>
            </a:extLst>
          </p:cNvPr>
          <p:cNvCxnSpPr>
            <a:cxnSpLocks/>
            <a:endCxn id="9" idx="1"/>
          </p:cNvCxnSpPr>
          <p:nvPr/>
        </p:nvCxnSpPr>
        <p:spPr>
          <a:xfrm flipV="1">
            <a:off x="2867891" y="5356654"/>
            <a:ext cx="4722626" cy="28561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3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6588-2D04-4545-8B1F-A2C71D9A370A}"/>
              </a:ext>
            </a:extLst>
          </p:cNvPr>
          <p:cNvSpPr>
            <a:spLocks noGrp="1"/>
          </p:cNvSpPr>
          <p:nvPr>
            <p:ph type="title"/>
          </p:nvPr>
        </p:nvSpPr>
        <p:spPr/>
        <p:txBody>
          <a:bodyPr/>
          <a:lstStyle/>
          <a:p>
            <a:r>
              <a:rPr lang="en-US" dirty="0"/>
              <a:t>Float Layout </a:t>
            </a:r>
          </a:p>
        </p:txBody>
      </p:sp>
      <p:pic>
        <p:nvPicPr>
          <p:cNvPr id="5" name="Content Placeholder 4">
            <a:extLst>
              <a:ext uri="{FF2B5EF4-FFF2-40B4-BE49-F238E27FC236}">
                <a16:creationId xmlns:a16="http://schemas.microsoft.com/office/drawing/2014/main" id="{B39E8BA4-4D26-45D9-9E2F-38C866F3E6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4437503" cy="4351338"/>
          </a:xfrm>
        </p:spPr>
      </p:pic>
      <p:sp>
        <p:nvSpPr>
          <p:cNvPr id="6" name="TextBox 5">
            <a:extLst>
              <a:ext uri="{FF2B5EF4-FFF2-40B4-BE49-F238E27FC236}">
                <a16:creationId xmlns:a16="http://schemas.microsoft.com/office/drawing/2014/main" id="{171F398E-FFE6-4BC6-8DD5-D7CBAD72288D}"/>
              </a:ext>
            </a:extLst>
          </p:cNvPr>
          <p:cNvSpPr txBox="1"/>
          <p:nvPr/>
        </p:nvSpPr>
        <p:spPr>
          <a:xfrm>
            <a:off x="5348440" y="681037"/>
            <a:ext cx="5894524" cy="5478423"/>
          </a:xfrm>
          <a:prstGeom prst="rect">
            <a:avLst/>
          </a:prstGeom>
          <a:noFill/>
          <a:ln>
            <a:solidFill>
              <a:schemeClr val="tx1"/>
            </a:solidFill>
          </a:ln>
        </p:spPr>
        <p:txBody>
          <a:bodyPr wrap="square" rtlCol="0">
            <a:spAutoFit/>
          </a:bodyPr>
          <a:lstStyle/>
          <a:p>
            <a:r>
              <a:rPr lang="en-US" sz="1400" dirty="0"/>
              <a:t>	&lt;style&gt;</a:t>
            </a:r>
          </a:p>
          <a:p>
            <a:r>
              <a:rPr lang="en-US" sz="1400" dirty="0"/>
              <a:t>		/* body tag -&gt; align center */</a:t>
            </a:r>
          </a:p>
          <a:p>
            <a:r>
              <a:rPr lang="en-US" sz="1400" dirty="0"/>
              <a:t>		body { width: 960px; margin: 0 auto; }</a:t>
            </a:r>
          </a:p>
          <a:p>
            <a:r>
              <a:rPr lang="en-US" sz="1400" dirty="0"/>
              <a:t>		#aside{	width: 200px; float: left; }</a:t>
            </a:r>
          </a:p>
          <a:p>
            <a:r>
              <a:rPr lang="en-US" sz="1400" dirty="0"/>
              <a:t>		#section { width: 760px; float: left; }</a:t>
            </a:r>
          </a:p>
          <a:p>
            <a:r>
              <a:rPr lang="en-US" sz="1400" dirty="0"/>
              <a:t>		#wrap { overflow: hidden; }</a:t>
            </a:r>
          </a:p>
          <a:p>
            <a:r>
              <a:rPr lang="en-US" sz="1400" dirty="0"/>
              <a:t>	&lt;/style&gt;</a:t>
            </a:r>
          </a:p>
          <a:p>
            <a:endParaRPr lang="en-US" sz="1400" dirty="0"/>
          </a:p>
          <a:p>
            <a:endParaRPr lang="en-US" sz="1400" dirty="0"/>
          </a:p>
          <a:p>
            <a:endParaRPr lang="en-US" sz="1400" dirty="0"/>
          </a:p>
          <a:p>
            <a:r>
              <a:rPr lang="en-US" sz="1400" dirty="0"/>
              <a:t>	&lt;div id="header"&gt;Header&lt;/div&gt;</a:t>
            </a:r>
          </a:p>
          <a:p>
            <a:r>
              <a:rPr lang="en-US" sz="1400" dirty="0"/>
              <a:t>	&lt;div id="navigation"&gt;Navigation&lt;/div&gt;</a:t>
            </a:r>
          </a:p>
          <a:p>
            <a:r>
              <a:rPr lang="en-US" sz="1400" dirty="0"/>
              <a:t>	&lt;div id="wrap"&gt;</a:t>
            </a:r>
          </a:p>
          <a:p>
            <a:r>
              <a:rPr lang="en-US" sz="1400" dirty="0"/>
              <a:t>		&lt;div id="aside"&gt;</a:t>
            </a:r>
          </a:p>
          <a:p>
            <a:r>
              <a:rPr lang="en-US" sz="1400" dirty="0"/>
              <a:t>			&lt;h1&gt;Aside&lt;/h1&gt;</a:t>
            </a:r>
          </a:p>
          <a:p>
            <a:r>
              <a:rPr lang="en-US" sz="1400" dirty="0"/>
              <a:t>			&lt;p&gt;Aside test Aside test &lt;/p&gt;</a:t>
            </a:r>
          </a:p>
          <a:p>
            <a:r>
              <a:rPr lang="en-US" sz="1400" dirty="0"/>
              <a:t>		&lt;/div&gt;</a:t>
            </a:r>
          </a:p>
          <a:p>
            <a:r>
              <a:rPr lang="en-US" sz="1400" dirty="0"/>
              <a:t>		&lt;div id="section"&gt;</a:t>
            </a:r>
          </a:p>
          <a:p>
            <a:r>
              <a:rPr lang="en-US" sz="1400" dirty="0"/>
              <a:t>			&lt;h1&gt;Section&lt;/h1&gt;</a:t>
            </a:r>
          </a:p>
          <a:p>
            <a:r>
              <a:rPr lang="en-US" sz="1400" dirty="0"/>
              <a:t>			&lt;p&gt;Section test Section test &lt;/p&gt;</a:t>
            </a:r>
          </a:p>
          <a:p>
            <a:r>
              <a:rPr lang="en-US" sz="1400" dirty="0"/>
              <a:t>		&lt;/div&gt;</a:t>
            </a:r>
          </a:p>
          <a:p>
            <a:r>
              <a:rPr lang="en-US" sz="1400" dirty="0"/>
              <a:t>	&lt;/div&gt;</a:t>
            </a:r>
          </a:p>
          <a:p>
            <a:r>
              <a:rPr lang="en-US" sz="1400" dirty="0"/>
              <a:t>	&lt;div id="footer"&gt;</a:t>
            </a:r>
          </a:p>
          <a:p>
            <a:r>
              <a:rPr lang="en-US" sz="1400" dirty="0"/>
              <a:t>		&lt;h1&gt;Footer&lt;/h1&gt;</a:t>
            </a:r>
          </a:p>
          <a:p>
            <a:r>
              <a:rPr lang="en-US" sz="1400" dirty="0"/>
              <a:t>	&lt;/div&gt;</a:t>
            </a:r>
          </a:p>
        </p:txBody>
      </p:sp>
      <p:sp>
        <p:nvSpPr>
          <p:cNvPr id="7" name="Rectangle 6">
            <a:extLst>
              <a:ext uri="{FF2B5EF4-FFF2-40B4-BE49-F238E27FC236}">
                <a16:creationId xmlns:a16="http://schemas.microsoft.com/office/drawing/2014/main" id="{605EBDC0-4CE3-4FEF-8BFF-D9CF31160CD5}"/>
              </a:ext>
            </a:extLst>
          </p:cNvPr>
          <p:cNvSpPr/>
          <p:nvPr/>
        </p:nvSpPr>
        <p:spPr>
          <a:xfrm>
            <a:off x="6286500" y="2826327"/>
            <a:ext cx="2712028" cy="23899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602100A4-8AE9-4FE0-933E-082949461BB7}"/>
              </a:ext>
            </a:extLst>
          </p:cNvPr>
          <p:cNvSpPr/>
          <p:nvPr/>
        </p:nvSpPr>
        <p:spPr>
          <a:xfrm>
            <a:off x="6286500" y="3080906"/>
            <a:ext cx="2930236" cy="2441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85B689BA-CE6F-4E1F-BCD6-D7B62E86EB07}"/>
              </a:ext>
            </a:extLst>
          </p:cNvPr>
          <p:cNvSpPr/>
          <p:nvPr/>
        </p:nvSpPr>
        <p:spPr>
          <a:xfrm>
            <a:off x="7155873" y="3501737"/>
            <a:ext cx="3162300" cy="84166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0" name="Rectangle 9">
            <a:extLst>
              <a:ext uri="{FF2B5EF4-FFF2-40B4-BE49-F238E27FC236}">
                <a16:creationId xmlns:a16="http://schemas.microsoft.com/office/drawing/2014/main" id="{2092DF3E-CB5B-4C14-83A7-322D127DEDFF}"/>
              </a:ext>
            </a:extLst>
          </p:cNvPr>
          <p:cNvSpPr/>
          <p:nvPr/>
        </p:nvSpPr>
        <p:spPr>
          <a:xfrm>
            <a:off x="7155872" y="4358987"/>
            <a:ext cx="3474027" cy="84166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Rectangle 10">
            <a:extLst>
              <a:ext uri="{FF2B5EF4-FFF2-40B4-BE49-F238E27FC236}">
                <a16:creationId xmlns:a16="http://schemas.microsoft.com/office/drawing/2014/main" id="{690A2E71-E54E-4701-B033-6094D166FBC2}"/>
              </a:ext>
            </a:extLst>
          </p:cNvPr>
          <p:cNvSpPr/>
          <p:nvPr/>
        </p:nvSpPr>
        <p:spPr>
          <a:xfrm>
            <a:off x="6331526" y="5428326"/>
            <a:ext cx="2272147" cy="6170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43508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AFC0-5F96-4527-91C5-232681A4C0D0}"/>
              </a:ext>
            </a:extLst>
          </p:cNvPr>
          <p:cNvSpPr>
            <a:spLocks noGrp="1"/>
          </p:cNvSpPr>
          <p:nvPr>
            <p:ph type="title"/>
          </p:nvPr>
        </p:nvSpPr>
        <p:spPr/>
        <p:txBody>
          <a:bodyPr/>
          <a:lstStyle/>
          <a:p>
            <a:r>
              <a:rPr lang="en-US" dirty="0"/>
              <a:t>Layout sample</a:t>
            </a:r>
          </a:p>
        </p:txBody>
      </p:sp>
      <p:pic>
        <p:nvPicPr>
          <p:cNvPr id="5" name="Content Placeholder 4">
            <a:extLst>
              <a:ext uri="{FF2B5EF4-FFF2-40B4-BE49-F238E27FC236}">
                <a16:creationId xmlns:a16="http://schemas.microsoft.com/office/drawing/2014/main" id="{1A3F3636-11BE-42DE-8589-6943345DC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565" y="1825625"/>
            <a:ext cx="4156743" cy="4351338"/>
          </a:xfrm>
        </p:spPr>
      </p:pic>
      <p:sp>
        <p:nvSpPr>
          <p:cNvPr id="6" name="TextBox 5">
            <a:extLst>
              <a:ext uri="{FF2B5EF4-FFF2-40B4-BE49-F238E27FC236}">
                <a16:creationId xmlns:a16="http://schemas.microsoft.com/office/drawing/2014/main" id="{C6E895F1-7981-43DD-8510-3CE53BE1E91F}"/>
              </a:ext>
            </a:extLst>
          </p:cNvPr>
          <p:cNvSpPr txBox="1"/>
          <p:nvPr/>
        </p:nvSpPr>
        <p:spPr>
          <a:xfrm>
            <a:off x="6096000" y="1825625"/>
            <a:ext cx="4156743" cy="4062651"/>
          </a:xfrm>
          <a:prstGeom prst="rect">
            <a:avLst/>
          </a:prstGeom>
          <a:noFill/>
        </p:spPr>
        <p:txBody>
          <a:bodyPr wrap="square" rtlCol="0">
            <a:spAutoFit/>
          </a:bodyPr>
          <a:lstStyle/>
          <a:p>
            <a:r>
              <a:rPr lang="en-US" sz="2000" dirty="0"/>
              <a:t>&lt;body&gt;</a:t>
            </a:r>
          </a:p>
          <a:p>
            <a:r>
              <a:rPr lang="en-US" sz="2000" dirty="0">
                <a:solidFill>
                  <a:srgbClr val="FF0000"/>
                </a:solidFill>
              </a:rPr>
              <a:t>	&lt;header&gt;</a:t>
            </a:r>
          </a:p>
          <a:p>
            <a:r>
              <a:rPr lang="en-US" sz="2000" dirty="0">
                <a:solidFill>
                  <a:srgbClr val="FF0000"/>
                </a:solidFill>
              </a:rPr>
              <a:t>		&lt;nav&gt;&lt;/nav&gt;</a:t>
            </a:r>
          </a:p>
          <a:p>
            <a:r>
              <a:rPr lang="en-US" sz="2000" dirty="0">
                <a:solidFill>
                  <a:srgbClr val="FF0000"/>
                </a:solidFill>
              </a:rPr>
              <a:t>		&lt;nav&gt;&lt;/nav&gt;</a:t>
            </a:r>
          </a:p>
          <a:p>
            <a:r>
              <a:rPr lang="en-US" sz="2000" dirty="0">
                <a:solidFill>
                  <a:srgbClr val="FF0000"/>
                </a:solidFill>
              </a:rPr>
              <a:t>	&lt;/header&gt;</a:t>
            </a:r>
          </a:p>
          <a:p>
            <a:endParaRPr lang="en-US" sz="2000" dirty="0">
              <a:solidFill>
                <a:srgbClr val="FF0000"/>
              </a:solidFill>
            </a:endParaRPr>
          </a:p>
          <a:p>
            <a:r>
              <a:rPr lang="en-US" sz="2000" dirty="0">
                <a:solidFill>
                  <a:srgbClr val="0070C0"/>
                </a:solidFill>
              </a:rPr>
              <a:t>	&lt;div id="content"&gt;</a:t>
            </a:r>
          </a:p>
          <a:p>
            <a:r>
              <a:rPr lang="en-US" sz="2000" dirty="0">
                <a:solidFill>
                  <a:srgbClr val="0070C0"/>
                </a:solidFill>
              </a:rPr>
              <a:t>		&lt;section&gt;&lt;/section&gt;</a:t>
            </a:r>
          </a:p>
          <a:p>
            <a:r>
              <a:rPr lang="en-US" sz="2000" dirty="0">
                <a:solidFill>
                  <a:srgbClr val="0070C0"/>
                </a:solidFill>
              </a:rPr>
              <a:t>		&lt;aside&gt;&lt;/aside&gt;</a:t>
            </a:r>
          </a:p>
          <a:p>
            <a:r>
              <a:rPr lang="en-US" sz="2000" dirty="0">
                <a:solidFill>
                  <a:srgbClr val="0070C0"/>
                </a:solidFill>
              </a:rPr>
              <a:t>	&lt;/div&gt;</a:t>
            </a:r>
          </a:p>
          <a:p>
            <a:endParaRPr lang="en-US" sz="2000" dirty="0">
              <a:solidFill>
                <a:srgbClr val="0070C0"/>
              </a:solidFill>
            </a:endParaRPr>
          </a:p>
          <a:p>
            <a:r>
              <a:rPr lang="en-US" sz="2000" dirty="0"/>
              <a:t>	</a:t>
            </a:r>
            <a:r>
              <a:rPr lang="en-US" sz="2000" dirty="0">
                <a:solidFill>
                  <a:srgbClr val="00B050"/>
                </a:solidFill>
              </a:rPr>
              <a:t>&lt;footer&gt;&lt;/footer&gt;</a:t>
            </a:r>
          </a:p>
          <a:p>
            <a:r>
              <a:rPr lang="en-US" sz="2000" dirty="0"/>
              <a:t>&lt;/body&gt;</a:t>
            </a:r>
          </a:p>
        </p:txBody>
      </p:sp>
    </p:spTree>
    <p:extLst>
      <p:ext uri="{BB962C8B-B14F-4D97-AF65-F5344CB8AC3E}">
        <p14:creationId xmlns:p14="http://schemas.microsoft.com/office/powerpoint/2010/main" val="273340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FDAD-137C-4937-A686-1AEE07ED97D5}"/>
              </a:ext>
            </a:extLst>
          </p:cNvPr>
          <p:cNvSpPr>
            <a:spLocks noGrp="1"/>
          </p:cNvSpPr>
          <p:nvPr>
            <p:ph type="title"/>
          </p:nvPr>
        </p:nvSpPr>
        <p:spPr/>
        <p:txBody>
          <a:bodyPr/>
          <a:lstStyle/>
          <a:p>
            <a:r>
              <a:rPr lang="en-US" dirty="0"/>
              <a:t>Absolute Lengths</a:t>
            </a:r>
          </a:p>
        </p:txBody>
      </p:sp>
      <p:sp>
        <p:nvSpPr>
          <p:cNvPr id="5" name="Content Placeholder 4">
            <a:extLst>
              <a:ext uri="{FF2B5EF4-FFF2-40B4-BE49-F238E27FC236}">
                <a16:creationId xmlns:a16="http://schemas.microsoft.com/office/drawing/2014/main" id="{001DBD47-99E3-4789-89AB-ABCCCF6B7EFE}"/>
              </a:ext>
            </a:extLst>
          </p:cNvPr>
          <p:cNvSpPr>
            <a:spLocks noGrp="1"/>
          </p:cNvSpPr>
          <p:nvPr>
            <p:ph idx="1"/>
          </p:nvPr>
        </p:nvSpPr>
        <p:spPr/>
        <p:txBody>
          <a:bodyPr>
            <a:normAutofit/>
          </a:bodyPr>
          <a:lstStyle/>
          <a:p>
            <a:pPr marL="0" indent="0">
              <a:buNone/>
            </a:pPr>
            <a:r>
              <a:rPr lang="en-US" sz="2000" dirty="0"/>
              <a:t>The absolute length units are fixed and a length expressed in any of these will appear as exactly that size.</a:t>
            </a:r>
          </a:p>
          <a:p>
            <a:pPr marL="0" indent="0">
              <a:buNone/>
            </a:pPr>
            <a:r>
              <a:rPr lang="en-US" sz="2000" dirty="0"/>
              <a:t>Absolute length units are not recommended for use on screen, because screen sizes vary so much. However, they can be used if the output medium is known, such as for print layout.</a:t>
            </a:r>
          </a:p>
          <a:p>
            <a:pPr marL="0" indent="0">
              <a:buNone/>
            </a:pPr>
            <a:endParaRPr lang="en-US" sz="2000" dirty="0"/>
          </a:p>
        </p:txBody>
      </p:sp>
      <p:graphicFrame>
        <p:nvGraphicFramePr>
          <p:cNvPr id="6" name="Table 5">
            <a:extLst>
              <a:ext uri="{FF2B5EF4-FFF2-40B4-BE49-F238E27FC236}">
                <a16:creationId xmlns:a16="http://schemas.microsoft.com/office/drawing/2014/main" id="{815A8423-0808-44D6-AB84-AAAE21364DD3}"/>
              </a:ext>
            </a:extLst>
          </p:cNvPr>
          <p:cNvGraphicFramePr>
            <a:graphicFrameLocks noGrp="1"/>
          </p:cNvGraphicFramePr>
          <p:nvPr>
            <p:extLst>
              <p:ext uri="{D42A27DB-BD31-4B8C-83A1-F6EECF244321}">
                <p14:modId xmlns:p14="http://schemas.microsoft.com/office/powerpoint/2010/main" val="3439877497"/>
              </p:ext>
            </p:extLst>
          </p:nvPr>
        </p:nvGraphicFramePr>
        <p:xfrm>
          <a:off x="838200" y="3143674"/>
          <a:ext cx="10515600" cy="2583374"/>
        </p:xfrm>
        <a:graphic>
          <a:graphicData uri="http://schemas.openxmlformats.org/drawingml/2006/table">
            <a:tbl>
              <a:tblPr/>
              <a:tblGrid>
                <a:gridCol w="1256683">
                  <a:extLst>
                    <a:ext uri="{9D8B030D-6E8A-4147-A177-3AD203B41FA5}">
                      <a16:colId xmlns:a16="http://schemas.microsoft.com/office/drawing/2014/main" val="4210206033"/>
                    </a:ext>
                  </a:extLst>
                </a:gridCol>
                <a:gridCol w="9258917">
                  <a:extLst>
                    <a:ext uri="{9D8B030D-6E8A-4147-A177-3AD203B41FA5}">
                      <a16:colId xmlns:a16="http://schemas.microsoft.com/office/drawing/2014/main" val="3062584891"/>
                    </a:ext>
                  </a:extLst>
                </a:gridCol>
              </a:tblGrid>
              <a:tr h="363222">
                <a:tc>
                  <a:txBody>
                    <a:bodyPr/>
                    <a:lstStyle/>
                    <a:p>
                      <a:pPr algn="l" fontAlgn="t"/>
                      <a:r>
                        <a:rPr lang="en-US" sz="1500" b="1">
                          <a:effectLst/>
                        </a:rPr>
                        <a:t>Unit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Description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6565781"/>
                  </a:ext>
                </a:extLst>
              </a:tr>
              <a:tr h="363222">
                <a:tc>
                  <a:txBody>
                    <a:bodyPr/>
                    <a:lstStyle/>
                    <a:p>
                      <a:pPr algn="l" fontAlgn="t"/>
                      <a:r>
                        <a:rPr lang="en-US" sz="1500">
                          <a:effectLst/>
                        </a:rPr>
                        <a:t>cm</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centimeters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1762983"/>
                  </a:ext>
                </a:extLst>
              </a:tr>
              <a:tr h="363222">
                <a:tc>
                  <a:txBody>
                    <a:bodyPr/>
                    <a:lstStyle/>
                    <a:p>
                      <a:pPr algn="l" fontAlgn="t"/>
                      <a:r>
                        <a:rPr lang="en-US" sz="1500">
                          <a:effectLst/>
                        </a:rPr>
                        <a:t>mm</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millimeters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579195"/>
                  </a:ext>
                </a:extLst>
              </a:tr>
              <a:tr h="363222">
                <a:tc>
                  <a:txBody>
                    <a:bodyPr/>
                    <a:lstStyle/>
                    <a:p>
                      <a:pPr algn="l" fontAlgn="t"/>
                      <a:r>
                        <a:rPr lang="en-US" sz="1500">
                          <a:effectLst/>
                        </a:rPr>
                        <a:t>in</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inches (1in = 96px = 2.54cm)</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3065725"/>
                  </a:ext>
                </a:extLst>
              </a:tr>
              <a:tr h="363222">
                <a:tc>
                  <a:txBody>
                    <a:bodyPr/>
                    <a:lstStyle/>
                    <a:p>
                      <a:pPr algn="l" fontAlgn="t"/>
                      <a:r>
                        <a:rPr lang="en-US" sz="1800" b="1" dirty="0">
                          <a:effectLst/>
                        </a:rPr>
                        <a:t>px</a:t>
                      </a:r>
                      <a:r>
                        <a:rPr lang="en-US" sz="1500" dirty="0">
                          <a:effectLst/>
                        </a:rPr>
                        <a:t> </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pixels (1px = 1/96th of 1in)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3112280"/>
                  </a:ext>
                </a:extLst>
              </a:tr>
              <a:tr h="363222">
                <a:tc>
                  <a:txBody>
                    <a:bodyPr/>
                    <a:lstStyle/>
                    <a:p>
                      <a:pPr algn="l" fontAlgn="t"/>
                      <a:r>
                        <a:rPr lang="en-US" sz="1500">
                          <a:effectLst/>
                        </a:rPr>
                        <a:t>pt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points (1pt = 1/72 of 1in)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34496145"/>
                  </a:ext>
                </a:extLst>
              </a:tr>
              <a:tr h="363222">
                <a:tc>
                  <a:txBody>
                    <a:bodyPr/>
                    <a:lstStyle/>
                    <a:p>
                      <a:pPr algn="l" fontAlgn="t"/>
                      <a:r>
                        <a:rPr lang="en-US" sz="1500">
                          <a:effectLst/>
                        </a:rPr>
                        <a:t>pc</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picas (1pc = 12 </a:t>
                      </a:r>
                      <a:r>
                        <a:rPr lang="en-US" sz="1500" dirty="0" err="1">
                          <a:effectLst/>
                        </a:rPr>
                        <a:t>pt</a:t>
                      </a:r>
                      <a:r>
                        <a:rPr lang="en-US" sz="1500" dirty="0">
                          <a:effectLst/>
                        </a:rPr>
                        <a:t>)</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2433079"/>
                  </a:ext>
                </a:extLst>
              </a:tr>
            </a:tbl>
          </a:graphicData>
        </a:graphic>
      </p:graphicFrame>
    </p:spTree>
    <p:extLst>
      <p:ext uri="{BB962C8B-B14F-4D97-AF65-F5344CB8AC3E}">
        <p14:creationId xmlns:p14="http://schemas.microsoft.com/office/powerpoint/2010/main" val="277402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B86-DD14-4193-AF62-B33CCD616327}"/>
              </a:ext>
            </a:extLst>
          </p:cNvPr>
          <p:cNvSpPr>
            <a:spLocks noGrp="1"/>
          </p:cNvSpPr>
          <p:nvPr>
            <p:ph type="title"/>
          </p:nvPr>
        </p:nvSpPr>
        <p:spPr/>
        <p:txBody>
          <a:bodyPr/>
          <a:lstStyle/>
          <a:p>
            <a:r>
              <a:rPr lang="en-US" dirty="0"/>
              <a:t>Relative Lengths</a:t>
            </a:r>
          </a:p>
        </p:txBody>
      </p:sp>
      <p:sp>
        <p:nvSpPr>
          <p:cNvPr id="3" name="Content Placeholder 2">
            <a:extLst>
              <a:ext uri="{FF2B5EF4-FFF2-40B4-BE49-F238E27FC236}">
                <a16:creationId xmlns:a16="http://schemas.microsoft.com/office/drawing/2014/main" id="{547A36A8-5229-4507-B032-FDC2FDFEE866}"/>
              </a:ext>
            </a:extLst>
          </p:cNvPr>
          <p:cNvSpPr>
            <a:spLocks noGrp="1"/>
          </p:cNvSpPr>
          <p:nvPr>
            <p:ph idx="1"/>
          </p:nvPr>
        </p:nvSpPr>
        <p:spPr/>
        <p:txBody>
          <a:bodyPr>
            <a:normAutofit/>
          </a:bodyPr>
          <a:lstStyle/>
          <a:p>
            <a:pPr marL="0" indent="0">
              <a:buNone/>
            </a:pPr>
            <a:r>
              <a:rPr lang="en-US" sz="2000" dirty="0"/>
              <a:t>Relative length units specify a length relative to another length property. Relative length units scales better between different rendering mediums.</a:t>
            </a:r>
          </a:p>
          <a:p>
            <a:pPr marL="0" indent="0">
              <a:buNone/>
            </a:pPr>
            <a:endParaRPr lang="en-US" sz="2000" dirty="0"/>
          </a:p>
        </p:txBody>
      </p:sp>
      <p:graphicFrame>
        <p:nvGraphicFramePr>
          <p:cNvPr id="5" name="Table 4">
            <a:extLst>
              <a:ext uri="{FF2B5EF4-FFF2-40B4-BE49-F238E27FC236}">
                <a16:creationId xmlns:a16="http://schemas.microsoft.com/office/drawing/2014/main" id="{CD790B92-15A6-4AC5-9E74-ECC5A661E250}"/>
              </a:ext>
            </a:extLst>
          </p:cNvPr>
          <p:cNvGraphicFramePr>
            <a:graphicFrameLocks noGrp="1"/>
          </p:cNvGraphicFramePr>
          <p:nvPr>
            <p:extLst>
              <p:ext uri="{D42A27DB-BD31-4B8C-83A1-F6EECF244321}">
                <p14:modId xmlns:p14="http://schemas.microsoft.com/office/powerpoint/2010/main" val="954739319"/>
              </p:ext>
            </p:extLst>
          </p:nvPr>
        </p:nvGraphicFramePr>
        <p:xfrm>
          <a:off x="838201" y="2520221"/>
          <a:ext cx="10515599" cy="3713860"/>
        </p:xfrm>
        <a:graphic>
          <a:graphicData uri="http://schemas.openxmlformats.org/drawingml/2006/table">
            <a:tbl>
              <a:tblPr/>
              <a:tblGrid>
                <a:gridCol w="1256683">
                  <a:extLst>
                    <a:ext uri="{9D8B030D-6E8A-4147-A177-3AD203B41FA5}">
                      <a16:colId xmlns:a16="http://schemas.microsoft.com/office/drawing/2014/main" val="2108844360"/>
                    </a:ext>
                  </a:extLst>
                </a:gridCol>
                <a:gridCol w="9258916">
                  <a:extLst>
                    <a:ext uri="{9D8B030D-6E8A-4147-A177-3AD203B41FA5}">
                      <a16:colId xmlns:a16="http://schemas.microsoft.com/office/drawing/2014/main" val="615936676"/>
                    </a:ext>
                  </a:extLst>
                </a:gridCol>
              </a:tblGrid>
              <a:tr h="363222">
                <a:tc>
                  <a:txBody>
                    <a:bodyPr/>
                    <a:lstStyle/>
                    <a:p>
                      <a:pPr algn="l" fontAlgn="t"/>
                      <a:r>
                        <a:rPr lang="en-US" sz="1500" b="1">
                          <a:effectLst/>
                        </a:rPr>
                        <a:t>Unit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Description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95624820"/>
                  </a:ext>
                </a:extLst>
              </a:tr>
              <a:tr h="387744">
                <a:tc>
                  <a:txBody>
                    <a:bodyPr/>
                    <a:lstStyle/>
                    <a:p>
                      <a:pPr algn="l" fontAlgn="t"/>
                      <a:r>
                        <a:rPr lang="en-US" sz="1800" b="1" dirty="0" err="1">
                          <a:effectLst/>
                        </a:rPr>
                        <a:t>em</a:t>
                      </a:r>
                      <a:endParaRPr lang="en-US" sz="1500" b="1" dirty="0">
                        <a:effectLst/>
                      </a:endParaRP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Relative to the font-size of the element (2em means 2 times the size of the current font)</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7795221"/>
                  </a:ext>
                </a:extLst>
              </a:tr>
              <a:tr h="363222">
                <a:tc>
                  <a:txBody>
                    <a:bodyPr/>
                    <a:lstStyle/>
                    <a:p>
                      <a:pPr algn="l" fontAlgn="t"/>
                      <a:r>
                        <a:rPr lang="en-US" sz="1500">
                          <a:effectLst/>
                        </a:rPr>
                        <a:t>ex</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the x-height of the current font (rarely used)</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7586405"/>
                  </a:ext>
                </a:extLst>
              </a:tr>
              <a:tr h="363222">
                <a:tc>
                  <a:txBody>
                    <a:bodyPr/>
                    <a:lstStyle/>
                    <a:p>
                      <a:pPr algn="l" fontAlgn="t"/>
                      <a:r>
                        <a:rPr lang="en-US" sz="1500">
                          <a:effectLst/>
                        </a:rPr>
                        <a:t>ch</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width of the "0" (zero)</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67264104"/>
                  </a:ext>
                </a:extLst>
              </a:tr>
              <a:tr h="363222">
                <a:tc>
                  <a:txBody>
                    <a:bodyPr/>
                    <a:lstStyle/>
                    <a:p>
                      <a:pPr algn="l" fontAlgn="t"/>
                      <a:r>
                        <a:rPr lang="en-US" sz="1500">
                          <a:effectLst/>
                        </a:rPr>
                        <a:t>rem</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font-size of the root element</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23364946"/>
                  </a:ext>
                </a:extLst>
              </a:tr>
              <a:tr h="363222">
                <a:tc>
                  <a:txBody>
                    <a:bodyPr/>
                    <a:lstStyle/>
                    <a:p>
                      <a:pPr algn="l" fontAlgn="t"/>
                      <a:r>
                        <a:rPr lang="en-US" sz="1500">
                          <a:effectLst/>
                        </a:rPr>
                        <a:t>vw</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1% of the width of the viewport</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7998466"/>
                  </a:ext>
                </a:extLst>
              </a:tr>
              <a:tr h="363222">
                <a:tc>
                  <a:txBody>
                    <a:bodyPr/>
                    <a:lstStyle/>
                    <a:p>
                      <a:pPr algn="l" fontAlgn="t"/>
                      <a:r>
                        <a:rPr lang="en-US" sz="1500">
                          <a:effectLst/>
                        </a:rPr>
                        <a:t>vh</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1% of the height of the viewport</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5904006"/>
                  </a:ext>
                </a:extLst>
              </a:tr>
              <a:tr h="363222">
                <a:tc>
                  <a:txBody>
                    <a:bodyPr/>
                    <a:lstStyle/>
                    <a:p>
                      <a:pPr algn="l" fontAlgn="t"/>
                      <a:r>
                        <a:rPr lang="en-US" sz="1500">
                          <a:effectLst/>
                        </a:rPr>
                        <a:t>vmin</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1% of viewport's smaller dimension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85938693"/>
                  </a:ext>
                </a:extLst>
              </a:tr>
              <a:tr h="363222">
                <a:tc>
                  <a:txBody>
                    <a:bodyPr/>
                    <a:lstStyle/>
                    <a:p>
                      <a:pPr algn="l" fontAlgn="t"/>
                      <a:r>
                        <a:rPr lang="en-US" sz="1500">
                          <a:effectLst/>
                        </a:rPr>
                        <a:t>vmax</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1% </a:t>
                      </a:r>
                      <a:r>
                        <a:rPr lang="en-US" sz="1500" kern="1200">
                          <a:solidFill>
                            <a:schemeClr val="tx1"/>
                          </a:solidFill>
                          <a:effectLst/>
                          <a:latin typeface="+mn-lt"/>
                          <a:ea typeface="+mn-ea"/>
                          <a:cs typeface="+mn-cs"/>
                        </a:rPr>
                        <a:t>of viewport's </a:t>
                      </a:r>
                      <a:r>
                        <a:rPr lang="en-US" sz="1500" kern="1200" dirty="0">
                          <a:solidFill>
                            <a:schemeClr val="tx1"/>
                          </a:solidFill>
                          <a:effectLst/>
                          <a:latin typeface="+mn-lt"/>
                          <a:ea typeface="+mn-ea"/>
                          <a:cs typeface="+mn-cs"/>
                        </a:rPr>
                        <a:t>larger dimension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0470328"/>
                  </a:ext>
                </a:extLst>
              </a:tr>
              <a:tr h="363222">
                <a:tc>
                  <a:txBody>
                    <a:bodyPr/>
                    <a:lstStyle/>
                    <a:p>
                      <a:pPr algn="l" fontAlgn="t"/>
                      <a:r>
                        <a:rPr lang="en-US" sz="1800" b="1" dirty="0">
                          <a:effectLst/>
                        </a:rPr>
                        <a: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US" sz="1500" kern="1200" dirty="0">
                          <a:solidFill>
                            <a:schemeClr val="tx1"/>
                          </a:solidFill>
                          <a:effectLst/>
                          <a:latin typeface="+mn-lt"/>
                          <a:ea typeface="+mn-ea"/>
                          <a:cs typeface="+mn-cs"/>
                        </a:rPr>
                        <a:t>Relative to the parent element</a:t>
                      </a:r>
                    </a:p>
                  </a:txBody>
                  <a:tcPr marL="64861" marR="64861" marT="64861" marB="64861">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7475528"/>
                  </a:ext>
                </a:extLst>
              </a:tr>
            </a:tbl>
          </a:graphicData>
        </a:graphic>
      </p:graphicFrame>
    </p:spTree>
    <p:extLst>
      <p:ext uri="{BB962C8B-B14F-4D97-AF65-F5344CB8AC3E}">
        <p14:creationId xmlns:p14="http://schemas.microsoft.com/office/powerpoint/2010/main" val="205777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DBED-18CA-45D0-A5BB-AD06ADC15F7A}"/>
              </a:ext>
            </a:extLst>
          </p:cNvPr>
          <p:cNvSpPr>
            <a:spLocks noGrp="1"/>
          </p:cNvSpPr>
          <p:nvPr>
            <p:ph type="title"/>
          </p:nvPr>
        </p:nvSpPr>
        <p:spPr/>
        <p:txBody>
          <a:bodyPr/>
          <a:lstStyle/>
          <a:p>
            <a:r>
              <a:rPr lang="en-US" dirty="0"/>
              <a:t>Color Property</a:t>
            </a:r>
          </a:p>
        </p:txBody>
      </p:sp>
      <p:sp>
        <p:nvSpPr>
          <p:cNvPr id="3" name="Content Placeholder 2">
            <a:extLst>
              <a:ext uri="{FF2B5EF4-FFF2-40B4-BE49-F238E27FC236}">
                <a16:creationId xmlns:a16="http://schemas.microsoft.com/office/drawing/2014/main" id="{DF8D7B4A-4DF5-4F63-8DE5-706BB7D74FD7}"/>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The </a:t>
            </a:r>
            <a:r>
              <a:rPr lang="en-US" b="1" dirty="0">
                <a:solidFill>
                  <a:srgbClr val="FF0000"/>
                </a:solidFill>
                <a:latin typeface="Consolas" panose="020B0609020204030204" pitchFamily="49" charset="0"/>
              </a:rPr>
              <a:t>color</a:t>
            </a:r>
            <a:r>
              <a:rPr lang="en-US" dirty="0">
                <a:latin typeface="Consolas" panose="020B0609020204030204" pitchFamily="49" charset="0"/>
              </a:rPr>
              <a:t> property specifies the color of text.</a:t>
            </a:r>
          </a:p>
          <a:p>
            <a:pPr marL="0" indent="0">
              <a:buNone/>
            </a:pPr>
            <a:endParaRPr lang="en-US" dirty="0">
              <a:solidFill>
                <a:srgbClr val="A52A2A"/>
              </a:solidFill>
              <a:latin typeface="Consolas" panose="020B0609020204030204" pitchFamily="49" charset="0"/>
            </a:endParaRPr>
          </a:p>
          <a:p>
            <a:pPr marL="0" indent="0">
              <a:buNone/>
            </a:pPr>
            <a:r>
              <a:rPr lang="en-US" dirty="0">
                <a:solidFill>
                  <a:srgbClr val="A52A2A"/>
                </a:solidFill>
                <a:latin typeface="Consolas" panose="020B0609020204030204" pitchFamily="49" charset="0"/>
              </a:rPr>
              <a:t>body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br>
              <a:rPr lang="en-US" dirty="0"/>
            </a:br>
            <a:br>
              <a:rPr lang="en-US" dirty="0"/>
            </a:br>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a:solidFill>
                  <a:srgbClr val="FF0000"/>
                </a:solidFill>
                <a:latin typeface="Consolas" panose="020B0609020204030204" pitchFamily="49" charset="0"/>
              </a:rPr>
              <a:t>00</a:t>
            </a:r>
            <a:r>
              <a:rPr lang="en-US" dirty="0">
                <a:solidFill>
                  <a:srgbClr val="00B050"/>
                </a:solidFill>
                <a:latin typeface="Consolas" panose="020B0609020204030204" pitchFamily="49" charset="0"/>
              </a:rPr>
              <a:t>ff</a:t>
            </a:r>
            <a:r>
              <a:rPr lang="en-US" dirty="0">
                <a:solidFill>
                  <a:srgbClr val="0000CD"/>
                </a:solidFill>
                <a:latin typeface="Consolas" panose="020B0609020204030204" pitchFamily="49" charset="0"/>
              </a:rPr>
              <a:t>00</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pPr marL="0" indent="0">
              <a:buNone/>
            </a:pPr>
            <a:r>
              <a:rPr lang="en-US" dirty="0"/>
              <a:t>- HEX code color =&gt; </a:t>
            </a:r>
            <a:r>
              <a:rPr lang="en-US" dirty="0">
                <a:solidFill>
                  <a:srgbClr val="FF0000"/>
                </a:solidFill>
              </a:rPr>
              <a:t>Rad</a:t>
            </a:r>
            <a:r>
              <a:rPr lang="en-US" dirty="0"/>
              <a:t> </a:t>
            </a:r>
            <a:r>
              <a:rPr lang="en-US" dirty="0">
                <a:solidFill>
                  <a:srgbClr val="00B050"/>
                </a:solidFill>
              </a:rPr>
              <a:t>Green</a:t>
            </a:r>
            <a:r>
              <a:rPr lang="en-US" dirty="0"/>
              <a:t> </a:t>
            </a:r>
            <a:r>
              <a:rPr lang="en-US" dirty="0">
                <a:solidFill>
                  <a:srgbClr val="0070C0"/>
                </a:solidFill>
              </a:rPr>
              <a:t>Blue</a:t>
            </a:r>
            <a:br>
              <a:rPr lang="en-US" dirty="0"/>
            </a:br>
            <a:br>
              <a:rPr lang="en-US" dirty="0"/>
            </a:br>
            <a:r>
              <a:rPr lang="en-US" dirty="0" err="1">
                <a:solidFill>
                  <a:srgbClr val="A52A2A"/>
                </a:solidFill>
                <a:latin typeface="Consolas" panose="020B0609020204030204" pitchFamily="49" charset="0"/>
              </a:rPr>
              <a:t>p.ex</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rgb</a:t>
            </a:r>
            <a:r>
              <a:rPr lang="en-US" dirty="0">
                <a:solidFill>
                  <a:srgbClr val="0000CD"/>
                </a:solidFill>
                <a:latin typeface="Consolas" panose="020B0609020204030204" pitchFamily="49" charset="0"/>
              </a:rPr>
              <a:t>(0,0,255)</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b="1" i="1" dirty="0"/>
              <a:t>HTML Color Picker</a:t>
            </a:r>
          </a:p>
          <a:p>
            <a:pPr marL="0" indent="0">
              <a:buNone/>
            </a:pPr>
            <a:r>
              <a:rPr lang="en-US" dirty="0">
                <a:solidFill>
                  <a:srgbClr val="000000"/>
                </a:solidFill>
                <a:latin typeface="Consolas" panose="020B0609020204030204" pitchFamily="49" charset="0"/>
                <a:hlinkClick r:id="rId2"/>
              </a:rPr>
              <a:t>https://www.w3schools.com/colors/colors_picker.asp</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51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397F-4BE1-4F75-9B1D-5F1F643FF308}"/>
              </a:ext>
            </a:extLst>
          </p:cNvPr>
          <p:cNvSpPr>
            <a:spLocks noGrp="1"/>
          </p:cNvSpPr>
          <p:nvPr>
            <p:ph type="title"/>
          </p:nvPr>
        </p:nvSpPr>
        <p:spPr/>
        <p:txBody>
          <a:bodyPr/>
          <a:lstStyle/>
          <a:p>
            <a:r>
              <a:rPr lang="en-US" dirty="0"/>
              <a:t>Background-image Property</a:t>
            </a:r>
          </a:p>
        </p:txBody>
      </p:sp>
      <p:sp>
        <p:nvSpPr>
          <p:cNvPr id="3" name="Content Placeholder 2">
            <a:extLst>
              <a:ext uri="{FF2B5EF4-FFF2-40B4-BE49-F238E27FC236}">
                <a16:creationId xmlns:a16="http://schemas.microsoft.com/office/drawing/2014/main" id="{52E4B39E-03E6-4599-A31A-823206C6F305}"/>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The background-image property sets one or more background images for an element.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By default, a background-image is placed at the top-left corner of an element, and repeated both vertically and horizontally.</a:t>
            </a:r>
          </a:p>
          <a:p>
            <a:pPr marL="0" indent="0">
              <a:buNone/>
            </a:pPr>
            <a:endParaRPr lang="en-US" dirty="0">
              <a:solidFill>
                <a:srgbClr val="A52A2A"/>
              </a:solidFill>
              <a:latin typeface="Consolas" panose="020B0609020204030204" pitchFamily="49" charset="0"/>
            </a:endParaRPr>
          </a:p>
          <a:p>
            <a:pPr marL="0" indent="0">
              <a:buNone/>
            </a:pPr>
            <a:r>
              <a:rPr lang="en-US" dirty="0">
                <a:solidFill>
                  <a:srgbClr val="A52A2A"/>
                </a:solidFill>
                <a:latin typeface="Consolas" panose="020B0609020204030204" pitchFamily="49" charset="0"/>
              </a:rPr>
              <a:t>body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background-image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url</a:t>
            </a:r>
            <a:r>
              <a:rPr lang="en-US" dirty="0">
                <a:solidFill>
                  <a:srgbClr val="0000CD"/>
                </a:solidFill>
                <a:latin typeface="Consolas" panose="020B0609020204030204" pitchFamily="49" charset="0"/>
              </a:rPr>
              <a:t>("images/bg01.jpeg")</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1580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1F01-996A-4797-B602-7377238AE615}"/>
              </a:ext>
            </a:extLst>
          </p:cNvPr>
          <p:cNvSpPr>
            <a:spLocks noGrp="1"/>
          </p:cNvSpPr>
          <p:nvPr>
            <p:ph type="title"/>
          </p:nvPr>
        </p:nvSpPr>
        <p:spPr/>
        <p:txBody>
          <a:bodyPr/>
          <a:lstStyle/>
          <a:p>
            <a:r>
              <a:rPr lang="en-US" dirty="0"/>
              <a:t>Display Property</a:t>
            </a:r>
          </a:p>
        </p:txBody>
      </p:sp>
      <p:sp>
        <p:nvSpPr>
          <p:cNvPr id="3" name="Content Placeholder 2">
            <a:extLst>
              <a:ext uri="{FF2B5EF4-FFF2-40B4-BE49-F238E27FC236}">
                <a16:creationId xmlns:a16="http://schemas.microsoft.com/office/drawing/2014/main" id="{147C4AE5-0C38-4EFA-B72F-945E89E845D3}"/>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The display property specifies the display behavior (the type of rendering box) of an element.</a:t>
            </a:r>
          </a:p>
          <a:p>
            <a:pPr marL="0" indent="0">
              <a:buNone/>
            </a:pPr>
            <a:endParaRPr lang="en-US" dirty="0">
              <a:solidFill>
                <a:srgbClr val="A52A2A"/>
              </a:solidFill>
              <a:latin typeface="Consolas" panose="020B0609020204030204" pitchFamily="49" charset="0"/>
            </a:endParaRPr>
          </a:p>
          <a:p>
            <a:pPr marL="0" indent="0">
              <a:buNone/>
            </a:pP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br>
              <a:rPr lang="en-US" dirty="0"/>
            </a:b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inline</a:t>
            </a:r>
            <a:r>
              <a:rPr lang="en-US" dirty="0">
                <a:solidFill>
                  <a:srgbClr val="000000"/>
                </a:solidFill>
                <a:latin typeface="Consolas" panose="020B0609020204030204" pitchFamily="49" charset="0"/>
              </a:rPr>
              <a:t>;}</a:t>
            </a:r>
            <a:br>
              <a:rPr lang="en-US" dirty="0"/>
            </a:b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block</a:t>
            </a:r>
            <a:r>
              <a:rPr lang="en-US" dirty="0">
                <a:solidFill>
                  <a:srgbClr val="000000"/>
                </a:solidFill>
                <a:latin typeface="Consolas" panose="020B0609020204030204" pitchFamily="49" charset="0"/>
              </a:rPr>
              <a:t>;}</a:t>
            </a:r>
            <a:br>
              <a:rPr lang="en-US" dirty="0"/>
            </a:b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inline-block</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a:buFont typeface="Wingdings" panose="05000000000000000000" pitchFamily="2" charset="2"/>
              <a:buChar char="Ø"/>
            </a:pPr>
            <a:r>
              <a:rPr lang="en-US" dirty="0"/>
              <a:t> div</a:t>
            </a:r>
            <a:r>
              <a:rPr lang="en-US" dirty="0">
                <a:solidFill>
                  <a:srgbClr val="000000"/>
                </a:solidFill>
                <a:latin typeface="Consolas" panose="020B0609020204030204" pitchFamily="49" charset="0"/>
              </a:rPr>
              <a:t>: block, span: inline</a:t>
            </a:r>
          </a:p>
          <a:p>
            <a:pPr>
              <a:buFont typeface="Wingdings" panose="05000000000000000000" pitchFamily="2" charset="2"/>
              <a:buChar char="Ø"/>
            </a:pPr>
            <a:r>
              <a:rPr lang="en-US" dirty="0"/>
              <a:t> </a:t>
            </a:r>
            <a:r>
              <a:rPr lang="en-US" dirty="0">
                <a:solidFill>
                  <a:srgbClr val="000000"/>
                </a:solidFill>
                <a:latin typeface="Consolas" panose="020B0609020204030204" pitchFamily="49" charset="0"/>
              </a:rPr>
              <a:t>inline: Displays an element as an inline element (like &lt;span&gt;). Any </a:t>
            </a:r>
            <a:r>
              <a:rPr lang="en-US" b="1" i="1" dirty="0">
                <a:solidFill>
                  <a:srgbClr val="000000"/>
                </a:solidFill>
                <a:latin typeface="Consolas" panose="020B0609020204030204" pitchFamily="49" charset="0"/>
              </a:rPr>
              <a:t>height</a:t>
            </a:r>
            <a:r>
              <a:rPr lang="en-US" dirty="0">
                <a:solidFill>
                  <a:srgbClr val="000000"/>
                </a:solidFill>
                <a:latin typeface="Consolas" panose="020B0609020204030204" pitchFamily="49" charset="0"/>
              </a:rPr>
              <a:t> and </a:t>
            </a:r>
            <a:r>
              <a:rPr lang="en-US" b="1" i="1" dirty="0">
                <a:solidFill>
                  <a:srgbClr val="000000"/>
                </a:solidFill>
                <a:latin typeface="Consolas" panose="020B0609020204030204" pitchFamily="49" charset="0"/>
              </a:rPr>
              <a:t>width</a:t>
            </a:r>
            <a:r>
              <a:rPr lang="en-US" dirty="0">
                <a:solidFill>
                  <a:srgbClr val="000000"/>
                </a:solidFill>
                <a:latin typeface="Consolas" panose="020B0609020204030204" pitchFamily="49" charset="0"/>
              </a:rPr>
              <a:t> properties will have </a:t>
            </a:r>
            <a:r>
              <a:rPr lang="en-US" b="1" u="sng" dirty="0">
                <a:solidFill>
                  <a:srgbClr val="000000"/>
                </a:solidFill>
                <a:latin typeface="Consolas" panose="020B0609020204030204" pitchFamily="49" charset="0"/>
              </a:rPr>
              <a:t>no effect</a:t>
            </a:r>
          </a:p>
          <a:p>
            <a:pPr>
              <a:buFont typeface="Wingdings" panose="05000000000000000000" pitchFamily="2" charset="2"/>
              <a:buChar char="Ø"/>
            </a:pPr>
            <a:r>
              <a:rPr lang="en-US" dirty="0"/>
              <a:t> inline-block: The element itself is formatted as an inline element, but you can apply </a:t>
            </a:r>
            <a:r>
              <a:rPr lang="en-US" b="1" u="sng" dirty="0"/>
              <a:t>height</a:t>
            </a:r>
            <a:r>
              <a:rPr lang="en-US" dirty="0"/>
              <a:t> and </a:t>
            </a:r>
            <a:r>
              <a:rPr lang="en-US" b="1" u="sng" dirty="0"/>
              <a:t>width</a:t>
            </a:r>
            <a:r>
              <a:rPr lang="en-US" dirty="0"/>
              <a:t> values</a:t>
            </a:r>
          </a:p>
        </p:txBody>
      </p:sp>
    </p:spTree>
    <p:extLst>
      <p:ext uri="{BB962C8B-B14F-4D97-AF65-F5344CB8AC3E}">
        <p14:creationId xmlns:p14="http://schemas.microsoft.com/office/powerpoint/2010/main" val="109799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E28D-A270-4842-9BC0-BD73D89C3EE2}"/>
              </a:ext>
            </a:extLst>
          </p:cNvPr>
          <p:cNvSpPr>
            <a:spLocks noGrp="1"/>
          </p:cNvSpPr>
          <p:nvPr>
            <p:ph type="title"/>
          </p:nvPr>
        </p:nvSpPr>
        <p:spPr/>
        <p:txBody>
          <a:bodyPr/>
          <a:lstStyle/>
          <a:p>
            <a:r>
              <a:rPr lang="en-US" dirty="0"/>
              <a:t>Visibility Property</a:t>
            </a:r>
          </a:p>
        </p:txBody>
      </p:sp>
      <p:sp>
        <p:nvSpPr>
          <p:cNvPr id="3" name="Content Placeholder 2">
            <a:extLst>
              <a:ext uri="{FF2B5EF4-FFF2-40B4-BE49-F238E27FC236}">
                <a16:creationId xmlns:a16="http://schemas.microsoft.com/office/drawing/2014/main" id="{122464F2-0D61-4EA2-8A86-B2CB4C40538B}"/>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The visibility property specifies whether or not an element is visible.</a:t>
            </a:r>
          </a:p>
          <a:p>
            <a:pPr marL="0" indent="0">
              <a:buNone/>
            </a:pPr>
            <a:r>
              <a:rPr lang="en-US" dirty="0">
                <a:latin typeface="Consolas" panose="020B0609020204030204" pitchFamily="49" charset="0"/>
              </a:rPr>
              <a:t>Hidden elements take up space on the page. Use the display property to both hide and remove an element from the document layout!</a:t>
            </a:r>
          </a:p>
          <a:p>
            <a:pPr marL="0" indent="0">
              <a:buNone/>
            </a:pPr>
            <a:endParaRPr lang="en-US" dirty="0">
              <a:latin typeface="Consolas" panose="020B0609020204030204" pitchFamily="49" charset="0"/>
            </a:endParaRPr>
          </a:p>
          <a:p>
            <a:pPr marL="0" indent="0">
              <a:buNone/>
            </a:pP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visibility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visible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br>
              <a:rPr lang="en-US" dirty="0"/>
            </a:br>
            <a:br>
              <a:rPr lang="en-US" dirty="0"/>
            </a:br>
            <a:r>
              <a:rPr lang="en-US" dirty="0">
                <a:solidFill>
                  <a:srgbClr val="A52A2A"/>
                </a:solidFill>
                <a:latin typeface="Consolas" panose="020B0609020204030204" pitchFamily="49" charset="0"/>
              </a:rPr>
              <a:t>#box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visibility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hidden</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74279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3ED6-1FD7-4AB3-9367-F3D5A649DD75}"/>
              </a:ext>
            </a:extLst>
          </p:cNvPr>
          <p:cNvSpPr>
            <a:spLocks noGrp="1"/>
          </p:cNvSpPr>
          <p:nvPr>
            <p:ph type="title"/>
          </p:nvPr>
        </p:nvSpPr>
        <p:spPr/>
        <p:txBody>
          <a:bodyPr/>
          <a:lstStyle/>
          <a:p>
            <a:r>
              <a:rPr lang="en-US" dirty="0"/>
              <a:t>Box-sizing Property</a:t>
            </a:r>
          </a:p>
        </p:txBody>
      </p:sp>
      <p:sp>
        <p:nvSpPr>
          <p:cNvPr id="3" name="Content Placeholder 2">
            <a:extLst>
              <a:ext uri="{FF2B5EF4-FFF2-40B4-BE49-F238E27FC236}">
                <a16:creationId xmlns:a16="http://schemas.microsoft.com/office/drawing/2014/main" id="{97CE1F38-8666-41F6-9B25-EF44B3152C36}"/>
              </a:ext>
            </a:extLst>
          </p:cNvPr>
          <p:cNvSpPr>
            <a:spLocks noGrp="1"/>
          </p:cNvSpPr>
          <p:nvPr>
            <p:ph idx="1"/>
          </p:nvPr>
        </p:nvSpPr>
        <p:spPr/>
        <p:txBody>
          <a:bodyPr/>
          <a:lstStyle/>
          <a:p>
            <a:pPr marL="0" indent="0">
              <a:buNone/>
            </a:pPr>
            <a:r>
              <a:rPr lang="en-US" dirty="0"/>
              <a:t>The CSS box-sizing property allows us to include the </a:t>
            </a:r>
            <a:r>
              <a:rPr lang="en-US" b="1" u="sng" dirty="0"/>
              <a:t>padding</a:t>
            </a:r>
            <a:r>
              <a:rPr lang="en-US" dirty="0"/>
              <a:t> and </a:t>
            </a:r>
            <a:r>
              <a:rPr lang="en-US" b="1" u="sng" dirty="0"/>
              <a:t>border</a:t>
            </a:r>
            <a:r>
              <a:rPr lang="en-US" dirty="0"/>
              <a:t> in an element's total width and height.</a:t>
            </a:r>
          </a:p>
          <a:p>
            <a:pPr marL="0" indent="0">
              <a:buNone/>
            </a:pPr>
            <a:endParaRPr lang="en-US" dirty="0"/>
          </a:p>
          <a:p>
            <a:pPr marL="0" indent="0">
              <a:buNone/>
            </a:pPr>
            <a:r>
              <a:rPr lang="en-US" dirty="0"/>
              <a:t>By default, the width and height of an element is calculated like this:</a:t>
            </a:r>
          </a:p>
          <a:p>
            <a:pPr>
              <a:buFont typeface="Wingdings" panose="05000000000000000000" pitchFamily="2" charset="2"/>
              <a:buChar char="Ø"/>
            </a:pPr>
            <a:r>
              <a:rPr lang="en-US" dirty="0"/>
              <a:t> width + padding + border = actual width of an element</a:t>
            </a:r>
          </a:p>
          <a:p>
            <a:pPr>
              <a:buFont typeface="Wingdings" panose="05000000000000000000" pitchFamily="2" charset="2"/>
              <a:buChar char="Ø"/>
            </a:pPr>
            <a:r>
              <a:rPr lang="en-US" dirty="0"/>
              <a:t> height + padding + border = actual height of an element</a:t>
            </a:r>
          </a:p>
        </p:txBody>
      </p:sp>
    </p:spTree>
    <p:extLst>
      <p:ext uri="{BB962C8B-B14F-4D97-AF65-F5344CB8AC3E}">
        <p14:creationId xmlns:p14="http://schemas.microsoft.com/office/powerpoint/2010/main" val="106204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TotalTime>
  <Words>1077</Words>
  <Application>Microsoft Office PowerPoint</Application>
  <PresentationFormat>Widescreen</PresentationFormat>
  <Paragraphs>296</Paragraphs>
  <Slides>23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Consolas</vt:lpstr>
      <vt:lpstr>Segoe UI</vt:lpstr>
      <vt:lpstr>times</vt:lpstr>
      <vt:lpstr>Verdana</vt:lpstr>
      <vt:lpstr>Wingdings</vt:lpstr>
      <vt:lpstr>Office Theme</vt:lpstr>
      <vt:lpstr>CSS</vt:lpstr>
      <vt:lpstr>CSS3 size unit?</vt:lpstr>
      <vt:lpstr>Absolute Lengths</vt:lpstr>
      <vt:lpstr>Relative Lengths</vt:lpstr>
      <vt:lpstr>Color Property</vt:lpstr>
      <vt:lpstr>Background-image Property</vt:lpstr>
      <vt:lpstr>Display Property</vt:lpstr>
      <vt:lpstr>Visibility Property</vt:lpstr>
      <vt:lpstr>Box-sizing Property</vt:lpstr>
      <vt:lpstr>Example</vt:lpstr>
      <vt:lpstr>Example</vt:lpstr>
      <vt:lpstr>Box-sizing Property</vt:lpstr>
      <vt:lpstr>Box-sizing Property</vt:lpstr>
      <vt:lpstr>Background-image Property</vt:lpstr>
      <vt:lpstr>Font Property</vt:lpstr>
      <vt:lpstr>Font Property</vt:lpstr>
      <vt:lpstr>Font Property</vt:lpstr>
      <vt:lpstr>Font Property</vt:lpstr>
      <vt:lpstr>Position Property</vt:lpstr>
      <vt:lpstr>Position Property</vt:lpstr>
      <vt:lpstr>Float Property</vt:lpstr>
      <vt:lpstr>Float Layout </vt:lpstr>
      <vt:lpstr>Layout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TEACHER</dc:creator>
  <cp:lastModifiedBy>Teacher</cp:lastModifiedBy>
  <cp:revision>67</cp:revision>
  <dcterms:created xsi:type="dcterms:W3CDTF">2018-11-13T23:54:25Z</dcterms:created>
  <dcterms:modified xsi:type="dcterms:W3CDTF">2018-12-11T01:02:17Z</dcterms:modified>
</cp:coreProperties>
</file>