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ACHER" initials="T" lastIdx="2" clrIdx="0">
    <p:extLst>
      <p:ext uri="{19B8F6BF-5375-455C-9EA6-DF929625EA0E}">
        <p15:presenceInfo xmlns:p15="http://schemas.microsoft.com/office/powerpoint/2012/main" userId="TEAC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77298" autoAdjust="0"/>
  </p:normalViewPr>
  <p:slideViewPr>
    <p:cSldViewPr snapToGrid="0">
      <p:cViewPr varScale="1">
        <p:scale>
          <a:sx n="88" d="100"/>
          <a:sy n="88" d="100"/>
        </p:scale>
        <p:origin x="12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189238-EAD7-45C3-AA09-C39D75145B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13D13-6C66-4F6A-B93F-766219846C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42B72-A27C-4493-8ECE-85655D204D2E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D9044-57A7-4870-A67E-830921FD52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7A13C-2548-42B4-AC55-646725D261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2AD7C-34E0-4BEF-857C-AD56879B4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69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7733D-38C9-4A98-B42A-CDC5C6BAF43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970B-C005-42AF-99F8-F78DFA82A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73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&lt;style&gt;</a:t>
            </a:r>
          </a:p>
          <a:p>
            <a:r>
              <a:rPr lang="en-US" dirty="0"/>
              <a:t>a[target]{</a:t>
            </a:r>
            <a:r>
              <a:rPr lang="en-US" dirty="0" err="1"/>
              <a:t>color:red</a:t>
            </a:r>
            <a:r>
              <a:rPr lang="en-US" dirty="0"/>
              <a:t>;}</a:t>
            </a:r>
          </a:p>
          <a:p>
            <a:r>
              <a:rPr lang="en-US" dirty="0"/>
              <a:t>a[target="_blank"]{</a:t>
            </a:r>
            <a:r>
              <a:rPr lang="en-US" dirty="0" err="1"/>
              <a:t>color:orange</a:t>
            </a:r>
            <a:r>
              <a:rPr lang="en-US" dirty="0"/>
              <a:t>;}</a:t>
            </a:r>
          </a:p>
          <a:p>
            <a:r>
              <a:rPr lang="en-US" dirty="0"/>
              <a:t>&lt;/style&gt;</a:t>
            </a:r>
          </a:p>
          <a:p>
            <a:endParaRPr lang="en-US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="#" target="_self"&gt;google&lt;/a&gt;&lt;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="#" target="_blank"&gt;google&lt;/a&gt;&lt;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="#"&gt;google&lt;/a&gt;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3970B-C005-42AF-99F8-F78DFA82AF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70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3970B-C005-42AF-99F8-F78DFA82AF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68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3970B-C005-42AF-99F8-F78DFA82AF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04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3970B-C005-42AF-99F8-F78DFA82AF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29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3970B-C005-42AF-99F8-F78DFA82AF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69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3970B-C005-42AF-99F8-F78DFA82AF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19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3970B-C005-42AF-99F8-F78DFA82AF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5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CSS [attribute~="value"] Selector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example above will match elements with title="flower", title="summer flower", and title="flower new", but not title="my-flower" or title="flowers".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CSS [attribute|="value"] Selector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 has to be a whole word, either alone, like class="top", or followed by a hyphen( - ), like class="top-text"!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3970B-C005-42AF-99F8-F78DFA82AF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85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CSS [attribute^="value"] Selector, CSS [attribute$="value"] Selector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 does not have to be a whole word!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3970B-C005-42AF-99F8-F78DFA82AF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CSS [attribute*="value"] Selector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 does not have to be a whole word! 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3970B-C005-42AF-99F8-F78DFA82AF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59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CSS [attribute*="value"] Selector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 does not have to be a whole word! 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3970B-C005-42AF-99F8-F78DFA82AF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27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3970B-C005-42AF-99F8-F78DFA82AF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31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3970B-C005-42AF-99F8-F78DFA82AF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80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3970B-C005-42AF-99F8-F78DFA82AF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1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3970B-C005-42AF-99F8-F78DFA82AF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2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1795-6D7B-4CE7-9326-CF49F696C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95E17-ED2E-409D-BEAC-69BC034D4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9D692-FF7D-40BA-9210-27C9296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F138-D9A4-49E2-9794-AEEE83FB94A5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CD372-92A5-468B-9556-6D1C8200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F39B-0425-4675-B5B3-FAF2E148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971-3817-47DB-80C9-E4CDFBDC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9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D97A-144F-4967-BF03-F2B80747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91695-1C86-4828-99CA-0F03315DA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CD1D9-7C71-4F26-93B0-BDCE9161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F138-D9A4-49E2-9794-AEEE83FB94A5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89DBD-EA81-4A0D-8432-2C4F1D0C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42A23-1E18-4210-A055-F9402650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971-3817-47DB-80C9-E4CDFBDC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6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71A8B-F880-4D09-B2BC-FE6FC5C35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39CC2-0D95-4E73-B9A2-F7CE25CF6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65E3-04EF-4ED8-99FB-F89C299C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F138-D9A4-49E2-9794-AEEE83FB94A5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AD531-258E-443B-8B66-6DAF008A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0D0F1-5E71-411C-9A1C-884F18E2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971-3817-47DB-80C9-E4CDFBDC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9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416C-4998-4C78-8565-71260B18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3C64-7559-4DFD-B35B-48AA620E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1BE84-46E8-40C9-8F0E-2A9242B3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F138-D9A4-49E2-9794-AEEE83FB94A5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91F2D-C942-4094-88EE-794A8917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5789B-50B6-45CA-866C-D9B51BBB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971-3817-47DB-80C9-E4CDFBDC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3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B36E-59DA-4ED6-AA38-0ECF4589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CBF63-F8BF-446D-9CC1-14924A84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78C53-E4E1-48BA-888B-47F6C83A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F138-D9A4-49E2-9794-AEEE83FB94A5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37BA4-7E91-4F6F-923E-A63A8E6A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91DA7-7B84-4123-8FC8-26901C2E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971-3817-47DB-80C9-E4CDFBDC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1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B67F-1E79-43A2-B8B6-E7E24907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3E76-D6CF-4CFC-908F-9A9EA027E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77CFD-83AC-4ABB-9DBC-2A720853F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ACB76-5958-43FF-BB12-0F75A51D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F138-D9A4-49E2-9794-AEEE83FB94A5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B15A5-0A7F-43C3-BFEE-C79CD661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5D94D-E528-44A8-9277-F74B843B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971-3817-47DB-80C9-E4CDFBDC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147A-18E3-4EC6-BF44-E263231C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AD1FC-D64D-4C21-912C-F233AEF9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A087A-74AC-4AC1-A60C-A9E789996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E65B2-9031-4AF0-89B4-A1D0EC032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8537F-4D92-415F-8F22-E5FE136BA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66323-74DB-465D-9202-FC0D48B1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F138-D9A4-49E2-9794-AEEE83FB94A5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27EB4-0BB8-47C4-8367-4B3AF0E1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92B3E-D5A2-4DFC-AD60-4D0B396D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971-3817-47DB-80C9-E4CDFBDC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8DD1-47C5-4918-A30B-3A4F3524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C6EA8-6892-4BFB-A8CD-7BF1F6DC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F138-D9A4-49E2-9794-AEEE83FB94A5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916AB-D08E-4F55-9282-598633B3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F7392-4367-4F0E-B289-67613656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971-3817-47DB-80C9-E4CDFBDC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1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9E858-DCDA-4DBA-9E37-8CDD7FDF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F138-D9A4-49E2-9794-AEEE83FB94A5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BCC80-1E30-4103-8C13-D60BA7C0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6CF0C-254C-429C-8D54-C20A87F3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971-3817-47DB-80C9-E4CDFBDC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3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ED73-711F-438D-BC64-FE806E19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85E6B-566A-4F49-8373-E63036F4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9AD43-CF97-4453-B166-CFC8AE001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75B77-C8C0-48FA-8631-862C2B36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F138-D9A4-49E2-9794-AEEE83FB94A5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96AAC-266A-4923-923F-C37F4B38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6FA9F-6501-43C5-B4E2-200B778F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971-3817-47DB-80C9-E4CDFBDC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7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725F-AA10-4159-899D-3B9565FF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639F6-4A7E-4FB1-8D3C-77970E1E9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011E2-C314-4D26-ACCB-D06A0FECD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085A7-F103-42A8-8405-DED13937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F138-D9A4-49E2-9794-AEEE83FB94A5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9126C-8890-4CC1-B21A-BFD20F99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5BE84-B619-4596-973F-4434E7B7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971-3817-47DB-80C9-E4CDFBDC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FE2F4-D190-4984-A3A5-59953887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640BE-869C-47BB-BD6B-C4FDEB252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8BDFD-1524-490F-A53C-3AF016F34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CF138-D9A4-49E2-9794-AEEE83FB94A5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85773-E753-460C-81A0-B662E6C7B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63957-9C74-4ED1-8FC7-0DF5021A1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39971-3817-47DB-80C9-E4CDFBDC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8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FD6-D792-4EBA-B328-0BDDA6083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7A832-747F-4A1B-97B8-6E8499E9F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u="sng" dirty="0"/>
              <a:t>C</a:t>
            </a:r>
            <a:r>
              <a:rPr lang="en-US" sz="3200" dirty="0"/>
              <a:t>ascading </a:t>
            </a:r>
            <a:r>
              <a:rPr lang="en-US" sz="4000" b="1" u="sng" dirty="0"/>
              <a:t>S</a:t>
            </a:r>
            <a:r>
              <a:rPr lang="en-US" sz="3200" dirty="0"/>
              <a:t>tyle </a:t>
            </a:r>
            <a:r>
              <a:rPr lang="en-US" sz="4000" b="1" u="sng" dirty="0"/>
              <a:t>S</a:t>
            </a:r>
            <a:r>
              <a:rPr lang="en-US" sz="3200" dirty="0"/>
              <a:t>heets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28863-1D79-4192-B22F-384F2D16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 1 / 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7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26ED8-2FAF-4FC4-A04B-D076F186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Attribute Selectors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1CFDD-B23B-49F2-9AAC-FA7A5A6FE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CSS [attribute~="value"] Selector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7BAC3-8B8D-49AE-8049-23C196FAA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[attribute~="value"] selector is used to select elements with an attribute value </a:t>
            </a:r>
            <a:r>
              <a:rPr lang="en-US" u="sng" dirty="0"/>
              <a:t>containing a specified word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[title~="flower"]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border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5px solid yellow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0355E0-AAA3-426F-A2C2-5910206D4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CSS [attribute|="value"] Selector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0AE5DA-28AF-4978-8395-ADDA04E06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[attribute|="value"] selector is used to select elements with the specified attribute </a:t>
            </a:r>
            <a:r>
              <a:rPr lang="en-US" u="sng" dirty="0"/>
              <a:t>starting with the specified value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[class|="top"]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9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7AF8-6156-4DD5-A8EB-02A76116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Attribute Selectors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B0DB5-2613-481D-B86C-B5EC3436C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CSS [attribute^="value"] Selector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E31FF-A67B-4D21-8E1C-405C34A59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[attribute^="value"] selector is used to select elements whose attribute value </a:t>
            </a:r>
            <a:r>
              <a:rPr lang="en-US" u="sng" dirty="0"/>
              <a:t>begins with a specified value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[class^="top"]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B4490-BBB1-41CD-9A62-C22F5E021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CSS [attribute$="value"] Selector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46919-761A-44AA-BB85-D278B8986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[attribute$="value"] selector is used to select elements whose attribute value </a:t>
            </a:r>
            <a:r>
              <a:rPr lang="en-US" u="sng" dirty="0"/>
              <a:t>ends with a specified value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[class$="test"]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67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3DF0-8732-460C-95C1-F856568F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Attribute Selectors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83660-D4E3-4419-8AA2-11FE9906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CSS [attribute*="value"] Selector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7DA70-0E31-4239-A4F6-598BA7C3D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[attribute*="value"] selector is used to select elements whose attribute value </a:t>
            </a:r>
            <a:r>
              <a:rPr lang="en-US" u="sng" dirty="0"/>
              <a:t>contains a specified value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[class*="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te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"]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9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3DF0-8732-460C-95C1-F856568F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CSS Combinators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83660-D4E3-4419-8AA2-11FE9906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 combinator is something that explains the relationship between the selectors.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7DA70-0E31-4239-A4F6-598BA7C3D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31354" cy="3684588"/>
          </a:xfrm>
          <a:ln>
            <a:solidFill>
              <a:schemeClr val="tx1"/>
            </a:solidFill>
            <a:prstDash val="dash"/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CSS selector can contain more than one simple selector. Between the simple selectors, we can include a combinator.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four different combinators in CSS:</a:t>
            </a:r>
          </a:p>
          <a:p>
            <a:pPr marL="0" indent="0">
              <a:buNone/>
            </a:pPr>
            <a:r>
              <a:rPr lang="en-US" sz="2600" dirty="0"/>
              <a:t>descendant selector (</a:t>
            </a:r>
            <a:r>
              <a:rPr lang="en-US" sz="3000" b="1" dirty="0"/>
              <a:t>space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/>
              <a:t>child selector (</a:t>
            </a:r>
            <a:r>
              <a:rPr lang="en-US" sz="3000" b="1" dirty="0"/>
              <a:t>&gt;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/>
              <a:t>adjacent sibling selector (</a:t>
            </a:r>
            <a:r>
              <a:rPr lang="en-US" sz="3000" b="1" dirty="0"/>
              <a:t>+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/>
              <a:t>general sibling selector (</a:t>
            </a:r>
            <a:r>
              <a:rPr lang="en-US" sz="3000" b="1" dirty="0"/>
              <a:t>~</a:t>
            </a:r>
            <a:r>
              <a:rPr lang="en-US" sz="2600" dirty="0"/>
              <a:t>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D56CDDE-D3D5-4874-9585-F6F8A6F201B9}"/>
              </a:ext>
            </a:extLst>
          </p:cNvPr>
          <p:cNvSpPr txBox="1">
            <a:spLocks/>
          </p:cNvSpPr>
          <p:nvPr/>
        </p:nvSpPr>
        <p:spPr>
          <a:xfrm>
            <a:off x="6220860" y="2505075"/>
            <a:ext cx="5132940" cy="368458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&lt;body&gt;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&lt;div&gt;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    &lt;h1&gt;CSS3 Selector&lt;/h1&gt;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    &lt;h2&gt;CSS Combinators&lt;/h2&gt;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    &lt;ul&gt;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        &lt;li&gt;universal selector&lt;/li&gt;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        &lt;li&gt;type selector&lt;/li&gt;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        &lt;li&gt;id $ class selector&lt;/li&gt;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    &lt;/ul&gt;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&lt;/div&gt;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&lt;/body&gt;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4514B9-16CF-4B21-8F51-3AB501FDE47E}"/>
              </a:ext>
            </a:extLst>
          </p:cNvPr>
          <p:cNvSpPr/>
          <p:nvPr/>
        </p:nvSpPr>
        <p:spPr>
          <a:xfrm>
            <a:off x="7762293" y="862691"/>
            <a:ext cx="3536414" cy="113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0A343C-461C-4929-B6B4-0F9BC06A5EE1}"/>
              </a:ext>
            </a:extLst>
          </p:cNvPr>
          <p:cNvSpPr/>
          <p:nvPr/>
        </p:nvSpPr>
        <p:spPr>
          <a:xfrm>
            <a:off x="8748300" y="545911"/>
            <a:ext cx="749147" cy="2644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4D5B6-45FF-4558-8B54-8334BBFF6C79}"/>
              </a:ext>
            </a:extLst>
          </p:cNvPr>
          <p:cNvSpPr/>
          <p:nvPr/>
        </p:nvSpPr>
        <p:spPr>
          <a:xfrm>
            <a:off x="7806360" y="895740"/>
            <a:ext cx="2778186" cy="527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A43CB5-D621-4CE1-BE05-EC24224A2F8E}"/>
              </a:ext>
            </a:extLst>
          </p:cNvPr>
          <p:cNvSpPr/>
          <p:nvPr/>
        </p:nvSpPr>
        <p:spPr>
          <a:xfrm>
            <a:off x="8748300" y="1105986"/>
            <a:ext cx="749147" cy="2644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917D80-4103-4B1F-9A7D-57CE4ED6A7BD}"/>
              </a:ext>
            </a:extLst>
          </p:cNvPr>
          <p:cNvSpPr/>
          <p:nvPr/>
        </p:nvSpPr>
        <p:spPr>
          <a:xfrm>
            <a:off x="7886231" y="1105985"/>
            <a:ext cx="749147" cy="2644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829D07-157B-41B5-B318-7B2849E2CD7A}"/>
              </a:ext>
            </a:extLst>
          </p:cNvPr>
          <p:cNvSpPr/>
          <p:nvPr/>
        </p:nvSpPr>
        <p:spPr>
          <a:xfrm>
            <a:off x="9610369" y="1105985"/>
            <a:ext cx="749147" cy="2644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47499F-5070-4607-AB74-32E62BAE8422}"/>
              </a:ext>
            </a:extLst>
          </p:cNvPr>
          <p:cNvSpPr/>
          <p:nvPr/>
        </p:nvSpPr>
        <p:spPr>
          <a:xfrm>
            <a:off x="9610372" y="1636909"/>
            <a:ext cx="749147" cy="2644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1D643C-9168-48D5-AC3C-57150A6C878B}"/>
              </a:ext>
            </a:extLst>
          </p:cNvPr>
          <p:cNvSpPr/>
          <p:nvPr/>
        </p:nvSpPr>
        <p:spPr>
          <a:xfrm>
            <a:off x="8748303" y="1636908"/>
            <a:ext cx="749147" cy="2644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034116-4545-4484-A59F-90ECED159C02}"/>
              </a:ext>
            </a:extLst>
          </p:cNvPr>
          <p:cNvSpPr/>
          <p:nvPr/>
        </p:nvSpPr>
        <p:spPr>
          <a:xfrm>
            <a:off x="10472441" y="1636908"/>
            <a:ext cx="749147" cy="2644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771D3D-8CFA-4CD8-9A96-C30C85834FD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122874" y="810316"/>
            <a:ext cx="0" cy="295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16A4ACF-0976-4E00-9F70-F12FCD2C08FA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9122874" y="243916"/>
            <a:ext cx="12700" cy="1724138"/>
          </a:xfrm>
          <a:prstGeom prst="bentConnector3">
            <a:avLst>
              <a:gd name="adj1" fmla="val 1106024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3013D3-7EE8-4895-863B-F7AAB5B9440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984943" y="1370390"/>
            <a:ext cx="3" cy="2665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1183E90-94F1-483B-ABC6-E3998DACE048}"/>
              </a:ext>
            </a:extLst>
          </p:cNvPr>
          <p:cNvCxnSpPr>
            <a:stCxn id="13" idx="0"/>
            <a:endCxn id="14" idx="0"/>
          </p:cNvCxnSpPr>
          <p:nvPr/>
        </p:nvCxnSpPr>
        <p:spPr>
          <a:xfrm rot="5400000" flipH="1" flipV="1">
            <a:off x="9984946" y="774839"/>
            <a:ext cx="12700" cy="1724138"/>
          </a:xfrm>
          <a:prstGeom prst="bentConnector3">
            <a:avLst>
              <a:gd name="adj1" fmla="val 1106024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EE5F37-4C9C-4195-91B6-3BB1E1F2842F}"/>
              </a:ext>
            </a:extLst>
          </p:cNvPr>
          <p:cNvSpPr txBox="1"/>
          <p:nvPr/>
        </p:nvSpPr>
        <p:spPr>
          <a:xfrm>
            <a:off x="10340996" y="597958"/>
            <a:ext cx="114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descendant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EBE132-DAC2-400A-A322-9EE273737393}"/>
              </a:ext>
            </a:extLst>
          </p:cNvPr>
          <p:cNvSpPr txBox="1"/>
          <p:nvPr/>
        </p:nvSpPr>
        <p:spPr>
          <a:xfrm>
            <a:off x="10041698" y="862363"/>
            <a:ext cx="542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56414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BC1A-0E49-4796-9D34-DB3A75BD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Combinators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EB3E3-A7E3-4A9E-B003-392774150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Descendant Selector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65965-6A9F-4111-89F9-69AEA477A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descendant selector matches all elements that are descendants of a specified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div p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background-color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E8662-DFFD-4E16-BFFA-8BBB708CA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Child Selector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BA8CC-7944-46A6-B874-759BD8C61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child selector selects all elements that are the immediate children of a specified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div &gt; p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background-color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32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BC1A-0E49-4796-9D34-DB3A75BD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Combinators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EB3E3-A7E3-4A9E-B003-392774150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Adjacent Sibling Selector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65965-6A9F-4111-89F9-69AEA477A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The adjacent sibling selector selects all elements that are the adjacent siblings of a specified element.</a:t>
            </a:r>
          </a:p>
          <a:p>
            <a:pPr marL="0" indent="0">
              <a:buNone/>
            </a:pPr>
            <a:r>
              <a:rPr lang="en-US" sz="2600" dirty="0"/>
              <a:t>Sibling elements must have the same parent element, and "adjacent" means "immediately following".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A52A2A"/>
                </a:solidFill>
                <a:latin typeface="Consolas" panose="020B0609020204030204" pitchFamily="49" charset="0"/>
              </a:rPr>
              <a:t>div + p 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background-color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6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E8662-DFFD-4E16-BFFA-8BBB708CA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General Sibling Selector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BA8CC-7944-46A6-B874-759BD8C61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Verdana" panose="020B0604030504040204" pitchFamily="34" charset="0"/>
              </a:rPr>
              <a:t>The general sibling selector selects all elements that are siblings of a specified element.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A52A2A"/>
                </a:solidFill>
                <a:latin typeface="Consolas" panose="020B0609020204030204" pitchFamily="49" charset="0"/>
              </a:rPr>
              <a:t>div ~ p 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background-color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6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8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BC1A-0E49-4796-9D34-DB3A75BD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Reaction Selector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EB3E3-A7E3-4A9E-B003-392774150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:Hover Selector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65965-6A9F-4111-89F9-69AEA477A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hover selector is used to select elements when you mouse over them.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The :hover selector can be used on all elements, not only on links.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a:hover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background-color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E8662-DFFD-4E16-BFFA-8BBB708CA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:Active Selector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BA8CC-7944-46A6-B874-759BD8C61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active selector is used to select and style the active link.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 link becomes active when you click on it.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a:active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background-color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94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67235-0491-4282-9A2A-A448AE15B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309257"/>
            <a:ext cx="5157787" cy="2880406"/>
          </a:xfrm>
          <a:ln>
            <a:solidFill>
              <a:schemeClr val="tx1"/>
            </a:solidFill>
            <a:prstDash val="dash"/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300" b="1" dirty="0"/>
              <a:t>:enabled Selector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Set a background color for all enabled &lt;input&gt; elements of type="text":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input[type="text"]:enabled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#ffff00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54EB5-AA84-451C-A909-5605131CD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309257"/>
            <a:ext cx="5183188" cy="2880406"/>
          </a:xfrm>
          <a:ln>
            <a:solidFill>
              <a:schemeClr val="tx1"/>
            </a:solidFill>
            <a:prstDash val="dash"/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300" b="1" dirty="0"/>
              <a:t>:disabled Selector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Set a background color for all disabled input elements of type="text":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input[type="text"]:disabled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#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dddddd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772CB19-B086-49AA-9F2B-966E0E1B50D8}"/>
              </a:ext>
            </a:extLst>
          </p:cNvPr>
          <p:cNvSpPr txBox="1">
            <a:spLocks/>
          </p:cNvSpPr>
          <p:nvPr/>
        </p:nvSpPr>
        <p:spPr>
          <a:xfrm>
            <a:off x="839788" y="326572"/>
            <a:ext cx="5157787" cy="288040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:checked Selector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Set the height and width for all checked &lt;input&gt; elements: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input:checked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50px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50px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EF5F8C0-B6F1-4431-9667-6913B7F092A8}"/>
              </a:ext>
            </a:extLst>
          </p:cNvPr>
          <p:cNvSpPr txBox="1">
            <a:spLocks/>
          </p:cNvSpPr>
          <p:nvPr/>
        </p:nvSpPr>
        <p:spPr>
          <a:xfrm>
            <a:off x="6172200" y="326572"/>
            <a:ext cx="5183188" cy="2880406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/>
              <a:t>:focus Selector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Select and style an input field when it gets focus: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rgbClr val="A52A2A"/>
                </a:solidFill>
                <a:latin typeface="Consolas" panose="020B0609020204030204" pitchFamily="49" charset="0"/>
              </a:rPr>
              <a:t>input:focus</a:t>
            </a:r>
            <a:r>
              <a:rPr lang="en-US" sz="26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b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background-color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6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04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DEBF-BA7C-4942-BACC-F3B0F23D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Structure Selector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823B6-8A9B-4E6E-B898-022560F6B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:first-child Selector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A7002-ABE3-47A3-8109-E52E00751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first-child selector is used to select the specified selector, only if it is the first child of its parent.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p:first-child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background-color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CA17-A43E-456C-9265-ADBAAB26D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:last-child Selector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B3AAD-C1C2-445E-80C3-45638C8D3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last-child selector matches every element that is the last child of its parent.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p:last-child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#ff0000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33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DEBF-BA7C-4942-BACC-F3B0F23D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Structure Selector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823B6-8A9B-4E6E-B898-022560F6B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:nth-child() Selector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A7002-ABE3-47A3-8109-E52E00751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nth-child(n) selector matches every element that is the nth child, regardless of type, of its parent.</a:t>
            </a:r>
          </a:p>
          <a:p>
            <a:pPr marL="0" indent="0">
              <a:buNone/>
            </a:pPr>
            <a:r>
              <a:rPr lang="en-US" sz="2400" dirty="0"/>
              <a:t>n can be a number, a keyword, or a formula.(sequence)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200" i="1" dirty="0"/>
              <a:t>Specify a background color for every &lt;p&gt; element that is the second child of its parent: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p:nth-child(2)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CA17-A43E-456C-9265-ADBAAB26D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:nth-last-child() Selector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B3AAD-C1C2-445E-80C3-45638C8D3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The :nth-last-child(</a:t>
            </a:r>
            <a:r>
              <a:rPr lang="en-US" sz="2400" i="1" dirty="0"/>
              <a:t>n</a:t>
            </a:r>
            <a:r>
              <a:rPr lang="en-US" sz="2400" dirty="0"/>
              <a:t>) selector matches every element that is the </a:t>
            </a:r>
            <a:r>
              <a:rPr lang="en-US" sz="2400" i="1" dirty="0"/>
              <a:t>n</a:t>
            </a:r>
            <a:r>
              <a:rPr lang="en-US" sz="2400" dirty="0"/>
              <a:t>th child, regardless of type, of its parent, counting from the last child.</a:t>
            </a:r>
          </a:p>
          <a:p>
            <a:pPr marL="0" indent="0">
              <a:buNone/>
            </a:pPr>
            <a:r>
              <a:rPr lang="en-US" sz="2400" i="1" dirty="0"/>
              <a:t>n</a:t>
            </a:r>
            <a:r>
              <a:rPr lang="en-US" sz="2400" dirty="0"/>
              <a:t> can be a number, a keyword, or a formula.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200" i="1" dirty="0"/>
              <a:t>Specify a background color for every &lt;p&gt; element that is the second child of its parent, counting from the last child: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p:nth-last-child(2)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5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1689-4416-4949-B816-9CD4C425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46609-9CCE-4714-9135-68C3F77D3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stands for Cascading Style Sheets</a:t>
            </a:r>
          </a:p>
          <a:p>
            <a:r>
              <a:rPr lang="en-US" dirty="0"/>
              <a:t>CSS describes how HTML elements are to be displayed on screen, paper, or in other media</a:t>
            </a:r>
          </a:p>
          <a:p>
            <a:r>
              <a:rPr lang="en-US" dirty="0"/>
              <a:t>CSS saves a lot of work. It can control the layout of multiple web pages all at once</a:t>
            </a:r>
          </a:p>
          <a:p>
            <a:r>
              <a:rPr lang="en-US" dirty="0"/>
              <a:t>External stylesheets are stored in CSS files</a:t>
            </a:r>
          </a:p>
        </p:txBody>
      </p:sp>
    </p:spTree>
    <p:extLst>
      <p:ext uri="{BB962C8B-B14F-4D97-AF65-F5344CB8AC3E}">
        <p14:creationId xmlns:p14="http://schemas.microsoft.com/office/powerpoint/2010/main" val="2783062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106E-9EF6-44D8-8484-15E64AAF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Structure Selector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B39FF5-DD04-4AEB-B427-77C502147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11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Sequence -&gt; 2n + 1</a:t>
            </a:r>
          </a:p>
          <a:p>
            <a:pPr marL="0" indent="0">
              <a:buNone/>
            </a:pPr>
            <a:r>
              <a:rPr lang="en-US" dirty="0"/>
              <a:t>:nth-child(2n+1) -&gt; 1, 3, 5, 7, 9 ….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>
                <a:solidFill>
                  <a:srgbClr val="666666"/>
                </a:solidFill>
                <a:latin typeface="Spoqa Han Sans"/>
              </a:rPr>
              <a:t>&lt;style type = "text / </a:t>
            </a:r>
            <a:r>
              <a:rPr lang="en-US" sz="1800" b="1" dirty="0" err="1">
                <a:solidFill>
                  <a:srgbClr val="666666"/>
                </a:solidFill>
                <a:latin typeface="Spoqa Han Sans"/>
              </a:rPr>
              <a:t>css</a:t>
            </a:r>
            <a:r>
              <a:rPr lang="en-US" sz="1800" b="1" dirty="0">
                <a:solidFill>
                  <a:srgbClr val="666666"/>
                </a:solidFill>
                <a:latin typeface="Spoqa Han Sans"/>
              </a:rPr>
              <a:t>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993800"/>
                </a:solidFill>
                <a:latin typeface="Spoqa Han Sans"/>
              </a:rPr>
              <a:t>li</a:t>
            </a:r>
            <a:r>
              <a:rPr lang="en-US" sz="1800" b="1" dirty="0">
                <a:solidFill>
                  <a:srgbClr val="666666"/>
                </a:solidFill>
                <a:latin typeface="Spoqa Han Sans"/>
              </a:rPr>
              <a:t> { </a:t>
            </a:r>
            <a:r>
              <a:rPr lang="en-US" sz="1800" b="1" dirty="0">
                <a:solidFill>
                  <a:srgbClr val="0900FF"/>
                </a:solidFill>
                <a:latin typeface="Spoqa Han Sans"/>
              </a:rPr>
              <a:t>width</a:t>
            </a:r>
            <a:r>
              <a:rPr lang="en-US" sz="1800" b="1" dirty="0">
                <a:solidFill>
                  <a:srgbClr val="666666"/>
                </a:solidFill>
                <a:latin typeface="Spoqa Han Sans"/>
              </a:rPr>
              <a:t> : 100px; </a:t>
            </a:r>
            <a:r>
              <a:rPr lang="en-US" sz="1800" b="1" dirty="0">
                <a:solidFill>
                  <a:srgbClr val="0900FF"/>
                </a:solidFill>
                <a:latin typeface="Spoqa Han Sans"/>
              </a:rPr>
              <a:t>list-style</a:t>
            </a:r>
            <a:r>
              <a:rPr lang="en-US" sz="1800" b="1" dirty="0">
                <a:solidFill>
                  <a:srgbClr val="666666"/>
                </a:solidFill>
                <a:latin typeface="Spoqa Han Sans"/>
              </a:rPr>
              <a:t> : </a:t>
            </a:r>
            <a:r>
              <a:rPr lang="en-US" sz="1800" b="1" dirty="0">
                <a:solidFill>
                  <a:srgbClr val="FF0000"/>
                </a:solidFill>
                <a:latin typeface="Spoqa Han Sans"/>
              </a:rPr>
              <a:t>none</a:t>
            </a:r>
            <a:r>
              <a:rPr lang="en-US" sz="1800" b="1" dirty="0">
                <a:solidFill>
                  <a:srgbClr val="666666"/>
                </a:solidFill>
                <a:latin typeface="Spoqa Han Sans"/>
              </a:rPr>
              <a:t> ; </a:t>
            </a:r>
            <a:r>
              <a:rPr lang="en-US" sz="1800" b="1" dirty="0">
                <a:solidFill>
                  <a:srgbClr val="0900FF"/>
                </a:solidFill>
                <a:latin typeface="Spoqa Han Sans"/>
              </a:rPr>
              <a:t>padding</a:t>
            </a:r>
            <a:r>
              <a:rPr lang="en-US" sz="1800" b="1" dirty="0">
                <a:solidFill>
                  <a:srgbClr val="666666"/>
                </a:solidFill>
                <a:latin typeface="Spoqa Han Sans"/>
              </a:rPr>
              <a:t> : </a:t>
            </a:r>
            <a:r>
              <a:rPr lang="en-US" sz="1800" b="1" dirty="0">
                <a:solidFill>
                  <a:srgbClr val="FF0000"/>
                </a:solidFill>
                <a:latin typeface="Spoqa Han Sans"/>
              </a:rPr>
              <a:t>10px</a:t>
            </a:r>
            <a:r>
              <a:rPr lang="en-US" sz="1800" b="1" dirty="0">
                <a:solidFill>
                  <a:srgbClr val="666666"/>
                </a:solidFill>
                <a:latin typeface="Spoqa Han Sans"/>
              </a:rPr>
              <a:t> ;}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993800"/>
                </a:solidFill>
                <a:latin typeface="Spoqa Han Sans"/>
              </a:rPr>
              <a:t>li: first-child</a:t>
            </a:r>
            <a:r>
              <a:rPr lang="en-US" sz="1800" b="1" dirty="0">
                <a:solidFill>
                  <a:srgbClr val="666666"/>
                </a:solidFill>
                <a:latin typeface="Spoqa Han Sans"/>
              </a:rPr>
              <a:t> { </a:t>
            </a:r>
            <a:r>
              <a:rPr lang="en-US" sz="1800" b="1" dirty="0">
                <a:solidFill>
                  <a:srgbClr val="0900FF"/>
                </a:solidFill>
                <a:latin typeface="Spoqa Han Sans"/>
              </a:rPr>
              <a:t>border-radius</a:t>
            </a:r>
            <a:r>
              <a:rPr lang="en-US" sz="1800" b="1" dirty="0">
                <a:solidFill>
                  <a:srgbClr val="666666"/>
                </a:solidFill>
                <a:latin typeface="Spoqa Han Sans"/>
              </a:rPr>
              <a:t> : </a:t>
            </a:r>
            <a:r>
              <a:rPr lang="en-US" sz="1800" b="1" dirty="0">
                <a:solidFill>
                  <a:srgbClr val="FF0000"/>
                </a:solidFill>
                <a:latin typeface="Spoqa Han Sans"/>
              </a:rPr>
              <a:t>10px </a:t>
            </a:r>
            <a:r>
              <a:rPr lang="en-US" sz="1800" b="1" dirty="0" err="1">
                <a:solidFill>
                  <a:srgbClr val="FF0000"/>
                </a:solidFill>
                <a:latin typeface="Spoqa Han Sans"/>
              </a:rPr>
              <a:t>10px</a:t>
            </a:r>
            <a:r>
              <a:rPr lang="en-US" sz="1800" b="1" dirty="0">
                <a:solidFill>
                  <a:srgbClr val="FF0000"/>
                </a:solidFill>
                <a:latin typeface="Spoqa Han Sans"/>
              </a:rPr>
              <a:t> 0 0</a:t>
            </a:r>
            <a:r>
              <a:rPr lang="en-US" sz="1800" b="1" dirty="0">
                <a:solidFill>
                  <a:srgbClr val="666666"/>
                </a:solidFill>
                <a:latin typeface="Spoqa Han Sans"/>
              </a:rPr>
              <a:t> 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993800"/>
                </a:solidFill>
                <a:latin typeface="Spoqa Han Sans"/>
              </a:rPr>
              <a:t>li: last-child</a:t>
            </a:r>
            <a:r>
              <a:rPr lang="en-US" sz="1800" b="1" dirty="0">
                <a:solidFill>
                  <a:srgbClr val="666666"/>
                </a:solidFill>
                <a:latin typeface="Spoqa Han Sans"/>
              </a:rPr>
              <a:t> { </a:t>
            </a:r>
            <a:r>
              <a:rPr lang="en-US" sz="1800" b="1" dirty="0">
                <a:solidFill>
                  <a:srgbClr val="0900FF"/>
                </a:solidFill>
                <a:latin typeface="Spoqa Han Sans"/>
              </a:rPr>
              <a:t>border-radius</a:t>
            </a:r>
            <a:r>
              <a:rPr lang="en-US" sz="1800" b="1" dirty="0">
                <a:solidFill>
                  <a:srgbClr val="666666"/>
                </a:solidFill>
                <a:latin typeface="Spoqa Han Sans"/>
              </a:rPr>
              <a:t> : </a:t>
            </a:r>
            <a:r>
              <a:rPr lang="en-US" sz="1800" b="1" dirty="0">
                <a:solidFill>
                  <a:srgbClr val="FF0000"/>
                </a:solidFill>
                <a:latin typeface="Spoqa Han Sans"/>
              </a:rPr>
              <a:t>0 0 10px </a:t>
            </a:r>
            <a:r>
              <a:rPr lang="en-US" sz="1800" b="1" dirty="0" err="1">
                <a:solidFill>
                  <a:srgbClr val="FF0000"/>
                </a:solidFill>
                <a:latin typeface="Spoqa Han Sans"/>
              </a:rPr>
              <a:t>10px</a:t>
            </a:r>
            <a:r>
              <a:rPr lang="en-US" sz="1800" b="1" dirty="0">
                <a:solidFill>
                  <a:srgbClr val="666666"/>
                </a:solidFill>
                <a:latin typeface="Spoqa Han Sans"/>
              </a:rPr>
              <a:t> ;}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993800"/>
                </a:solidFill>
                <a:latin typeface="Spoqa Han Sans"/>
              </a:rPr>
              <a:t>li: nth-child (2n)</a:t>
            </a:r>
            <a:r>
              <a:rPr lang="en-US" sz="1800" b="1" dirty="0">
                <a:solidFill>
                  <a:srgbClr val="666666"/>
                </a:solidFill>
                <a:latin typeface="Spoqa Han Sans"/>
              </a:rPr>
              <a:t> { </a:t>
            </a:r>
            <a:r>
              <a:rPr lang="en-US" sz="1800" b="1" dirty="0">
                <a:solidFill>
                  <a:srgbClr val="0900FF"/>
                </a:solidFill>
                <a:latin typeface="Spoqa Han Sans"/>
              </a:rPr>
              <a:t>background-color</a:t>
            </a:r>
            <a:r>
              <a:rPr lang="en-US" sz="1800" b="1" dirty="0">
                <a:solidFill>
                  <a:srgbClr val="666666"/>
                </a:solidFill>
                <a:latin typeface="Spoqa Han Sans"/>
              </a:rPr>
              <a:t> : </a:t>
            </a:r>
            <a:r>
              <a:rPr lang="en-US" sz="1800" b="1" dirty="0">
                <a:solidFill>
                  <a:srgbClr val="FF0000"/>
                </a:solidFill>
                <a:latin typeface="Spoqa Han Sans"/>
              </a:rPr>
              <a:t># f6529d</a:t>
            </a:r>
            <a:r>
              <a:rPr lang="en-US" sz="1800" b="1" dirty="0">
                <a:solidFill>
                  <a:srgbClr val="666666"/>
                </a:solidFill>
                <a:latin typeface="Spoqa Han Sans"/>
              </a:rPr>
              <a:t> 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993800"/>
                </a:solidFill>
                <a:latin typeface="Spoqa Han Sans"/>
              </a:rPr>
              <a:t>li: nth-child (2n + 1)</a:t>
            </a:r>
            <a:r>
              <a:rPr lang="en-US" sz="1800" b="1" dirty="0">
                <a:solidFill>
                  <a:srgbClr val="666666"/>
                </a:solidFill>
                <a:latin typeface="Spoqa Han Sans"/>
              </a:rPr>
              <a:t> { </a:t>
            </a:r>
            <a:r>
              <a:rPr lang="en-US" sz="1800" b="1" dirty="0">
                <a:solidFill>
                  <a:srgbClr val="0900FF"/>
                </a:solidFill>
                <a:latin typeface="Spoqa Han Sans"/>
              </a:rPr>
              <a:t>background-color</a:t>
            </a:r>
            <a:r>
              <a:rPr lang="en-US" sz="1800" b="1" dirty="0">
                <a:solidFill>
                  <a:srgbClr val="666666"/>
                </a:solidFill>
                <a:latin typeface="Spoqa Han Sans"/>
              </a:rPr>
              <a:t> : </a:t>
            </a:r>
            <a:r>
              <a:rPr lang="en-US" sz="1800" b="1" dirty="0">
                <a:solidFill>
                  <a:srgbClr val="FF0000"/>
                </a:solidFill>
                <a:latin typeface="Spoqa Han Sans"/>
              </a:rPr>
              <a:t># 23c8b6</a:t>
            </a:r>
            <a:r>
              <a:rPr lang="en-US" sz="1800" b="1" dirty="0">
                <a:solidFill>
                  <a:srgbClr val="666666"/>
                </a:solidFill>
                <a:latin typeface="Spoqa Han Sans"/>
              </a:rPr>
              <a:t> 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666666"/>
                </a:solidFill>
                <a:latin typeface="Spoqa Han Sans"/>
              </a:rPr>
              <a:t>&lt;/ style&gt;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5ABB01-60A8-458A-93AB-8626EA6E0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894" y="1690688"/>
            <a:ext cx="2134906" cy="4332603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40DD1B-2AB5-40D4-8C38-066CA4432E4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30262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666666"/>
                </a:solidFill>
                <a:latin typeface="Spoqa Han Sans"/>
              </a:rPr>
              <a:t>&lt;body&gt;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900FF"/>
                </a:solidFill>
                <a:latin typeface="Spoqa Han Sans"/>
              </a:rPr>
              <a:t>&lt;ul&gt;</a:t>
            </a:r>
            <a:endParaRPr lang="en-US" sz="2000" b="1" dirty="0">
              <a:solidFill>
                <a:srgbClr val="666666"/>
              </a:solidFill>
              <a:latin typeface="Spoqa Han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666666"/>
                </a:solidFill>
                <a:latin typeface="Spoqa Han Sans"/>
              </a:rPr>
              <a:t> </a:t>
            </a:r>
            <a:r>
              <a:rPr lang="en-US" sz="2000" b="1" dirty="0">
                <a:solidFill>
                  <a:srgbClr val="0900FF"/>
                </a:solidFill>
                <a:latin typeface="Spoqa Han Sans"/>
              </a:rPr>
              <a:t>&lt;li&gt;</a:t>
            </a:r>
            <a:r>
              <a:rPr lang="en-US" sz="2000" b="1" dirty="0">
                <a:solidFill>
                  <a:srgbClr val="666666"/>
                </a:solidFill>
                <a:latin typeface="Spoqa Han Sans"/>
              </a:rPr>
              <a:t> first </a:t>
            </a:r>
            <a:r>
              <a:rPr lang="en-US" sz="2000" b="1" dirty="0">
                <a:solidFill>
                  <a:srgbClr val="0900FF"/>
                </a:solidFill>
                <a:latin typeface="Spoqa Han Sans"/>
              </a:rPr>
              <a:t>&lt;/ li&gt;</a:t>
            </a:r>
            <a:endParaRPr lang="en-US" sz="2000" b="1" dirty="0">
              <a:solidFill>
                <a:srgbClr val="666666"/>
              </a:solidFill>
              <a:latin typeface="Spoqa Han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666666"/>
                </a:solidFill>
                <a:latin typeface="Spoqa Han Sans"/>
              </a:rPr>
              <a:t> </a:t>
            </a:r>
            <a:r>
              <a:rPr lang="en-US" sz="2000" b="1" dirty="0">
                <a:solidFill>
                  <a:srgbClr val="0900FF"/>
                </a:solidFill>
                <a:latin typeface="Spoqa Han Sans"/>
              </a:rPr>
              <a:t>&lt;li&gt;</a:t>
            </a:r>
            <a:r>
              <a:rPr lang="en-US" sz="2000" b="1" dirty="0">
                <a:solidFill>
                  <a:srgbClr val="666666"/>
                </a:solidFill>
                <a:latin typeface="Spoqa Han Sans"/>
              </a:rPr>
              <a:t> second </a:t>
            </a:r>
            <a:r>
              <a:rPr lang="en-US" sz="2000" b="1" dirty="0">
                <a:solidFill>
                  <a:srgbClr val="0900FF"/>
                </a:solidFill>
                <a:latin typeface="verdana" panose="020B0604030504040204" pitchFamily="34" charset="0"/>
              </a:rPr>
              <a:t>&lt;/ li&gt;</a:t>
            </a:r>
            <a:endParaRPr lang="en-US" sz="2000" b="1" dirty="0">
              <a:solidFill>
                <a:srgbClr val="666666"/>
              </a:solidFill>
              <a:latin typeface="Spoqa Han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666666"/>
                </a:solidFill>
                <a:latin typeface="Spoqa Han Sans"/>
              </a:rPr>
              <a:t> </a:t>
            </a:r>
            <a:r>
              <a:rPr lang="en-US" sz="2000" b="1" dirty="0">
                <a:solidFill>
                  <a:srgbClr val="0900FF"/>
                </a:solidFill>
                <a:latin typeface="Spoqa Han Sans"/>
              </a:rPr>
              <a:t>&lt;li&gt;</a:t>
            </a:r>
            <a:r>
              <a:rPr lang="en-US" sz="2000" b="1" dirty="0">
                <a:solidFill>
                  <a:srgbClr val="666666"/>
                </a:solidFill>
                <a:latin typeface="Spoqa Han Sans"/>
              </a:rPr>
              <a:t> third </a:t>
            </a:r>
            <a:r>
              <a:rPr lang="en-US" sz="2000" b="1" dirty="0">
                <a:solidFill>
                  <a:srgbClr val="0900FF"/>
                </a:solidFill>
                <a:latin typeface="verdana" panose="020B0604030504040204" pitchFamily="34" charset="0"/>
              </a:rPr>
              <a:t>&lt;/ li&gt;</a:t>
            </a:r>
            <a:endParaRPr lang="en-US" sz="2000" b="1" dirty="0">
              <a:solidFill>
                <a:srgbClr val="666666"/>
              </a:solidFill>
              <a:latin typeface="Spoqa Han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666666"/>
                </a:solidFill>
                <a:latin typeface="Spoqa Han Sans"/>
              </a:rPr>
              <a:t> </a:t>
            </a:r>
            <a:r>
              <a:rPr lang="en-US" sz="2000" b="1" dirty="0">
                <a:solidFill>
                  <a:srgbClr val="0900FF"/>
                </a:solidFill>
                <a:latin typeface="Spoqa Han Sans"/>
              </a:rPr>
              <a:t>&lt;li&gt;</a:t>
            </a:r>
            <a:r>
              <a:rPr lang="en-US" sz="2000" b="1" dirty="0">
                <a:solidFill>
                  <a:srgbClr val="666666"/>
                </a:solidFill>
                <a:latin typeface="Spoqa Han Sans"/>
              </a:rPr>
              <a:t> fourth </a:t>
            </a:r>
            <a:r>
              <a:rPr lang="en-US" sz="2000" b="1" dirty="0">
                <a:solidFill>
                  <a:srgbClr val="0900FF"/>
                </a:solidFill>
                <a:latin typeface="verdana" panose="020B0604030504040204" pitchFamily="34" charset="0"/>
              </a:rPr>
              <a:t>&lt;/ li&gt;</a:t>
            </a:r>
            <a:endParaRPr lang="en-US" sz="2000" b="1" dirty="0">
              <a:solidFill>
                <a:srgbClr val="666666"/>
              </a:solidFill>
              <a:latin typeface="Spoqa Han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666666"/>
                </a:solidFill>
                <a:latin typeface="Spoqa Han Sans"/>
              </a:rPr>
              <a:t> </a:t>
            </a:r>
            <a:r>
              <a:rPr lang="en-US" sz="2000" b="1" dirty="0">
                <a:solidFill>
                  <a:srgbClr val="0900FF"/>
                </a:solidFill>
                <a:latin typeface="Spoqa Han Sans"/>
              </a:rPr>
              <a:t>&lt;li&gt;</a:t>
            </a:r>
            <a:r>
              <a:rPr lang="en-US" sz="2000" b="1" dirty="0">
                <a:solidFill>
                  <a:srgbClr val="666666"/>
                </a:solidFill>
                <a:latin typeface="Spoqa Han Sans"/>
              </a:rPr>
              <a:t> fifth </a:t>
            </a:r>
            <a:r>
              <a:rPr lang="en-US" sz="2000" b="1" dirty="0">
                <a:solidFill>
                  <a:srgbClr val="0900FF"/>
                </a:solidFill>
                <a:latin typeface="verdana" panose="020B0604030504040204" pitchFamily="34" charset="0"/>
              </a:rPr>
              <a:t>&lt;/ li&gt;</a:t>
            </a:r>
            <a:endParaRPr lang="en-US" sz="2000" b="1" dirty="0">
              <a:solidFill>
                <a:srgbClr val="666666"/>
              </a:solidFill>
              <a:latin typeface="Spoqa Han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666666"/>
                </a:solidFill>
                <a:latin typeface="Spoqa Han Sans"/>
              </a:rPr>
              <a:t> </a:t>
            </a:r>
            <a:r>
              <a:rPr lang="en-US" sz="2000" b="1" dirty="0">
                <a:solidFill>
                  <a:srgbClr val="0900FF"/>
                </a:solidFill>
                <a:latin typeface="Spoqa Han Sans"/>
              </a:rPr>
              <a:t>&lt;li&gt;</a:t>
            </a:r>
            <a:r>
              <a:rPr lang="en-US" sz="2000" b="1" dirty="0">
                <a:solidFill>
                  <a:srgbClr val="666666"/>
                </a:solidFill>
                <a:latin typeface="Spoqa Han Sans"/>
              </a:rPr>
              <a:t> sixth </a:t>
            </a:r>
            <a:r>
              <a:rPr lang="en-US" sz="2000" b="1" dirty="0">
                <a:solidFill>
                  <a:srgbClr val="0900FF"/>
                </a:solidFill>
                <a:latin typeface="verdana" panose="020B0604030504040204" pitchFamily="34" charset="0"/>
              </a:rPr>
              <a:t>&lt;/ li&gt;</a:t>
            </a:r>
            <a:endParaRPr lang="en-US" sz="2000" b="1" dirty="0">
              <a:solidFill>
                <a:srgbClr val="666666"/>
              </a:solidFill>
              <a:latin typeface="Spoqa Han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666666"/>
                </a:solidFill>
                <a:latin typeface="Spoqa Han Sans"/>
              </a:rPr>
              <a:t> </a:t>
            </a:r>
            <a:r>
              <a:rPr lang="en-US" sz="2000" b="1" dirty="0">
                <a:solidFill>
                  <a:srgbClr val="0900FF"/>
                </a:solidFill>
                <a:latin typeface="Spoqa Han Sans"/>
              </a:rPr>
              <a:t>&lt;li&gt;</a:t>
            </a:r>
            <a:r>
              <a:rPr lang="en-US" sz="2000" b="1" dirty="0">
                <a:solidFill>
                  <a:srgbClr val="666666"/>
                </a:solidFill>
                <a:latin typeface="Spoqa Han Sans"/>
              </a:rPr>
              <a:t> seventh </a:t>
            </a:r>
            <a:r>
              <a:rPr lang="en-US" sz="2000" b="1" dirty="0">
                <a:solidFill>
                  <a:srgbClr val="0900FF"/>
                </a:solidFill>
                <a:latin typeface="verdana" panose="020B0604030504040204" pitchFamily="34" charset="0"/>
              </a:rPr>
              <a:t>&lt;/ li&gt;</a:t>
            </a:r>
            <a:endParaRPr lang="en-US" sz="2000" b="1" dirty="0">
              <a:solidFill>
                <a:srgbClr val="666666"/>
              </a:solidFill>
              <a:latin typeface="Spoqa Han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900FF"/>
                </a:solidFill>
                <a:latin typeface="Spoqa Han Sans"/>
              </a:rPr>
              <a:t>&lt;/ ul&gt;</a:t>
            </a:r>
            <a:endParaRPr lang="en-US" sz="2000" b="1" dirty="0">
              <a:solidFill>
                <a:srgbClr val="666666"/>
              </a:solidFill>
              <a:latin typeface="Spoqa Han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666666"/>
                </a:solidFill>
                <a:latin typeface="Spoqa Han Sans"/>
              </a:rPr>
              <a:t>&lt;/ body&gt;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34045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DEBF-BA7C-4942-BACC-F3B0F23D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structure selector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823B6-8A9B-4E6E-B898-022560F6B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:first-of-type selector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A7002-ABE3-47A3-8109-E52E00751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first-of-type selector matches every element that is the first child, of a particular type, of its parent.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i="1" dirty="0"/>
              <a:t>Specify a background color for the first &lt;p&gt; element of its parent: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p:first-of-type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CA17-A43E-456C-9265-ADBAAB26D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:last-of-type selector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B3AAD-C1C2-445E-80C3-45638C8D3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last-of-type selector matches every element that is the last child, of a particular type, of its parent.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i="1" dirty="0">
                <a:solidFill>
                  <a:srgbClr val="000000"/>
                </a:solidFill>
              </a:rPr>
              <a:t>Specify a background color for the last &lt;p&gt; element of its parent: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p:last-of-type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#ff0000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31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DEBF-BA7C-4942-BACC-F3B0F23D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structure selector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823B6-8A9B-4E6E-B898-022560F6B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:nth-of-type() Selector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A7002-ABE3-47A3-8109-E52E00751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nth-of-type(</a:t>
            </a:r>
            <a:r>
              <a:rPr lang="en-US" sz="2600" i="1" dirty="0"/>
              <a:t>n</a:t>
            </a:r>
            <a:r>
              <a:rPr lang="en-US" sz="2600" dirty="0"/>
              <a:t>) selector matches every element that is the </a:t>
            </a:r>
            <a:r>
              <a:rPr lang="en-US" sz="2600" i="1" dirty="0"/>
              <a:t>n</a:t>
            </a:r>
            <a:r>
              <a:rPr lang="en-US" sz="2600" dirty="0"/>
              <a:t>th child, of a particular type, of its parent.</a:t>
            </a:r>
          </a:p>
          <a:p>
            <a:pPr marL="0" indent="0">
              <a:buNone/>
            </a:pPr>
            <a:r>
              <a:rPr lang="en-US" sz="2600" i="1" dirty="0"/>
              <a:t>n</a:t>
            </a:r>
            <a:r>
              <a:rPr lang="en-US" sz="2600" dirty="0"/>
              <a:t> can be a number, a keyword, or a formula.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200" i="1" dirty="0">
                <a:solidFill>
                  <a:srgbClr val="000000"/>
                </a:solidFill>
              </a:rPr>
              <a:t>Specify a background color for every &lt;p&gt; element that is the second p element of its parent: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A52A2A"/>
                </a:solidFill>
              </a:rPr>
              <a:t>p:nth-of-type(2) </a:t>
            </a:r>
            <a:r>
              <a:rPr lang="en-US" sz="2600" dirty="0">
                <a:solidFill>
                  <a:srgbClr val="000000"/>
                </a:solidFill>
              </a:rPr>
              <a:t>{</a:t>
            </a:r>
            <a:br>
              <a:rPr lang="en-US" sz="2600" dirty="0">
                <a:solidFill>
                  <a:srgbClr val="FF0000"/>
                </a:solidFill>
              </a:rPr>
            </a:br>
            <a:r>
              <a:rPr lang="en-US" sz="2600" dirty="0">
                <a:solidFill>
                  <a:srgbClr val="FF0000"/>
                </a:solidFill>
              </a:rPr>
              <a:t>    background</a:t>
            </a:r>
            <a:r>
              <a:rPr lang="en-US" sz="2600" dirty="0">
                <a:solidFill>
                  <a:srgbClr val="000000"/>
                </a:solidFill>
              </a:rPr>
              <a:t>:</a:t>
            </a:r>
            <a:r>
              <a:rPr lang="en-US" sz="2600" dirty="0">
                <a:solidFill>
                  <a:srgbClr val="0000CD"/>
                </a:solidFill>
              </a:rPr>
              <a:t> red</a:t>
            </a:r>
            <a:r>
              <a:rPr lang="en-US" sz="2600" dirty="0">
                <a:solidFill>
                  <a:srgbClr val="000000"/>
                </a:solidFill>
              </a:rPr>
              <a:t>;</a:t>
            </a:r>
            <a:br>
              <a:rPr lang="en-US" sz="2600" dirty="0">
                <a:solidFill>
                  <a:srgbClr val="FF0000"/>
                </a:solidFill>
              </a:rPr>
            </a:br>
            <a:r>
              <a:rPr lang="en-US" sz="2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CA17-A43E-456C-9265-ADBAAB26D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:nth-last-of-type() Selector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B3AAD-C1C2-445E-80C3-45638C8D3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nth-last-of-type(</a:t>
            </a:r>
            <a:r>
              <a:rPr lang="en-US" sz="2400" i="1" dirty="0"/>
              <a:t>n</a:t>
            </a:r>
            <a:r>
              <a:rPr lang="en-US" sz="2400" dirty="0"/>
              <a:t>) selector matches every element that is the </a:t>
            </a:r>
            <a:r>
              <a:rPr lang="en-US" sz="2400" i="1" dirty="0"/>
              <a:t>n</a:t>
            </a:r>
            <a:r>
              <a:rPr lang="en-US" sz="2400" dirty="0"/>
              <a:t>th child, of a particular type, of its parent, counting from the last child.</a:t>
            </a:r>
          </a:p>
          <a:p>
            <a:pPr marL="0" indent="0">
              <a:buNone/>
            </a:pPr>
            <a:r>
              <a:rPr lang="en-US" sz="2400" i="1" dirty="0"/>
              <a:t>n</a:t>
            </a:r>
            <a:r>
              <a:rPr lang="en-US" sz="2400" dirty="0"/>
              <a:t> can be a number, a keyword, or a formula.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200" i="1" dirty="0">
                <a:solidFill>
                  <a:srgbClr val="000000"/>
                </a:solidFill>
              </a:rPr>
              <a:t>Specify a background color for every &lt;p&gt; element that is the second p element of its parent, counting from the last child: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A52A2A"/>
                </a:solidFill>
                <a:latin typeface="Consolas" panose="020B0609020204030204" pitchFamily="49" charset="0"/>
              </a:rPr>
              <a:t>p:nth-last-of-type(2) 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600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95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DEBF-BA7C-4942-BACC-F3B0F23D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Selector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823B6-8A9B-4E6E-B898-022560F6B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:: first-letter Selector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A7002-ABE3-47A3-8109-E52E00751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::first-letter selector is used to add a style to the first letter of the specified selector.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200" i="1" dirty="0">
                <a:solidFill>
                  <a:srgbClr val="000000"/>
                </a:solidFill>
                <a:latin typeface="Verdana" panose="020B0604030504040204" pitchFamily="34" charset="0"/>
              </a:rPr>
              <a:t>Select and style the first letter of every &lt;p&gt; element: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A52A2A"/>
                </a:solidFill>
                <a:latin typeface="Consolas" panose="020B0609020204030204" pitchFamily="49" charset="0"/>
              </a:rPr>
              <a:t>p::first-letter 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b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    font-size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600" dirty="0">
                <a:solidFill>
                  <a:srgbClr val="0000CD"/>
                </a:solidFill>
                <a:latin typeface="Consolas" panose="020B0609020204030204" pitchFamily="49" charset="0"/>
              </a:rPr>
              <a:t> 200%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600" dirty="0">
                <a:solidFill>
                  <a:srgbClr val="0000CD"/>
                </a:solidFill>
                <a:latin typeface="Consolas" panose="020B0609020204030204" pitchFamily="49" charset="0"/>
              </a:rPr>
              <a:t> #8A2BE2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CA17-A43E-456C-9265-ADBAAB26D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:: first-line Selector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B3AAD-C1C2-445E-80C3-45638C8D3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::first-line selector is used to add a style to the first line of the specified selector.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i="1" dirty="0"/>
              <a:t>Select and style the first line of every &lt;p&gt; element: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p::first-line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background-color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31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DEBF-BA7C-4942-BACC-F3B0F23D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Selector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823B6-8A9B-4E6E-B898-022560F6B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::after Selector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A7002-ABE3-47A3-8109-E52E00751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::after selector inserts something after the content of each selected element(s).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i="1" dirty="0">
                <a:solidFill>
                  <a:srgbClr val="000000"/>
                </a:solidFill>
                <a:latin typeface="Verdana" panose="020B0604030504040204" pitchFamily="34" charset="0"/>
              </a:rPr>
              <a:t>Insert some text after the content of each &lt;p&gt; element: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p::after 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   content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 " - Remember this"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CA17-A43E-456C-9265-ADBAAB26D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::before Selector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B3AAD-C1C2-445E-80C3-45638C8D3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::before selector inserts something before the content of each selected element(s).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000" i="1" dirty="0">
                <a:solidFill>
                  <a:srgbClr val="000000"/>
                </a:solidFill>
                <a:latin typeface="Verdana" panose="020B0604030504040204" pitchFamily="34" charset="0"/>
              </a:rPr>
              <a:t>Insert some text before the content of each &lt;p&gt; element: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p::before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content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"Read this: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99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67235-0491-4282-9A2A-A448AE15B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309257"/>
            <a:ext cx="5157787" cy="2880406"/>
          </a:xfrm>
          <a:ln>
            <a:solidFill>
              <a:schemeClr val="tx1"/>
            </a:solidFill>
            <a:prstDash val="dash"/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300" b="1" dirty="0"/>
              <a:t>:visited Selector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Verdana" panose="020B0604030504040204" pitchFamily="34" charset="0"/>
              </a:rPr>
              <a:t>Used to select visited links.</a:t>
            </a: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300" dirty="0"/>
              <a:t>Tip: Use the :link selector to style links to unvisited pages, the </a:t>
            </a:r>
            <a:r>
              <a:rPr lang="en-US" sz="2300" b="1" u="sng" dirty="0"/>
              <a:t>:hover </a:t>
            </a:r>
            <a:r>
              <a:rPr lang="en-US" sz="2300" dirty="0"/>
              <a:t>selector to style links when you mouse over them, and the </a:t>
            </a:r>
            <a:r>
              <a:rPr lang="en-US" sz="2300" b="1" u="sng" dirty="0"/>
              <a:t>:active </a:t>
            </a:r>
            <a:r>
              <a:rPr lang="en-US" sz="2300" dirty="0"/>
              <a:t>selector to style links when you click on them.</a:t>
            </a:r>
            <a:endParaRPr lang="en-US" sz="23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a:visited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pink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54EB5-AA84-451C-A909-5605131CD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309257"/>
            <a:ext cx="5183188" cy="2880406"/>
          </a:xfrm>
          <a:ln>
            <a:solidFill>
              <a:schemeClr val="tx1"/>
            </a:solidFill>
            <a:prstDash val="dash"/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300" b="1" dirty="0"/>
              <a:t>:not Selector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:not(selector) selector matches every element that is NOT the specified element/selector.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100" i="1" dirty="0">
                <a:solidFill>
                  <a:srgbClr val="000000"/>
                </a:solidFill>
                <a:latin typeface="Verdana" panose="020B0604030504040204" pitchFamily="34" charset="0"/>
              </a:rPr>
              <a:t>Set a background color for all elements that are not a &lt;p&gt; element:</a:t>
            </a:r>
          </a:p>
          <a:p>
            <a:pPr marL="0" indent="0">
              <a:buNone/>
            </a:pP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:not(p)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#ff0000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772CB19-B086-49AA-9F2B-966E0E1B50D8}"/>
              </a:ext>
            </a:extLst>
          </p:cNvPr>
          <p:cNvSpPr txBox="1">
            <a:spLocks/>
          </p:cNvSpPr>
          <p:nvPr/>
        </p:nvSpPr>
        <p:spPr>
          <a:xfrm>
            <a:off x="839788" y="326572"/>
            <a:ext cx="5157787" cy="288040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/>
              <a:t>::selection Selector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Verdana" panose="020B0604030504040204" pitchFamily="34" charset="0"/>
              </a:rPr>
              <a:t>Matches the portion of an element that is selected by a user.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Verdana" panose="020B0604030504040204" pitchFamily="34" charset="0"/>
              </a:rPr>
              <a:t>Only a few CSS properties can be applied to the ::selection selector: color, background, cursor, and outline.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A52A2A"/>
                </a:solidFill>
                <a:latin typeface="Consolas" panose="020B0609020204030204" pitchFamily="49" charset="0"/>
              </a:rPr>
              <a:t>::selection 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3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400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3400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3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br>
              <a:rPr lang="en-US" sz="3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400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34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3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400" i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EF5F8C0-B6F1-4431-9667-6913B7F092A8}"/>
              </a:ext>
            </a:extLst>
          </p:cNvPr>
          <p:cNvSpPr txBox="1">
            <a:spLocks/>
          </p:cNvSpPr>
          <p:nvPr/>
        </p:nvSpPr>
        <p:spPr>
          <a:xfrm>
            <a:off x="6172200" y="326572"/>
            <a:ext cx="5183188" cy="2880406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/>
              <a:t>:link Selector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used to select unvisited links.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:link selector does not style links you have already visited. 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100" b="1" u="sng" dirty="0"/>
              <a:t>:hover </a:t>
            </a:r>
            <a:r>
              <a:rPr lang="en-US" sz="2100" dirty="0"/>
              <a:t>, </a:t>
            </a:r>
            <a:r>
              <a:rPr lang="en-US" sz="2100" b="1" u="sng" dirty="0"/>
              <a:t>:active</a:t>
            </a:r>
            <a:r>
              <a:rPr lang="en-US" sz="2100" dirty="0"/>
              <a:t>)</a:t>
            </a:r>
            <a:endParaRPr lang="en-US" sz="2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a:link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4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FDAD-137C-4937-A686-1AEE07ED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 and Selectors</a:t>
            </a:r>
          </a:p>
        </p:txBody>
      </p:sp>
      <p:pic>
        <p:nvPicPr>
          <p:cNvPr id="1026" name="Picture 2" descr="CSS selector">
            <a:extLst>
              <a:ext uri="{FF2B5EF4-FFF2-40B4-BE49-F238E27FC236}">
                <a16:creationId xmlns:a16="http://schemas.microsoft.com/office/drawing/2014/main" id="{35FA72A2-8E6D-497C-9C57-88D55E57C0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696" y="2346112"/>
            <a:ext cx="7220607" cy="151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C7C2A8-4B55-4920-8E4F-35008DC8EA69}"/>
              </a:ext>
            </a:extLst>
          </p:cNvPr>
          <p:cNvSpPr txBox="1"/>
          <p:nvPr/>
        </p:nvSpPr>
        <p:spPr>
          <a:xfrm>
            <a:off x="2632841" y="4498587"/>
            <a:ext cx="55967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 {</a:t>
            </a:r>
            <a:br>
              <a:rPr lang="en-US" sz="2800" dirty="0"/>
            </a:br>
            <a:r>
              <a:rPr lang="en-US" sz="2800" dirty="0"/>
              <a:t>    color: red;</a:t>
            </a:r>
            <a:br>
              <a:rPr lang="en-US" sz="2800" dirty="0"/>
            </a:br>
            <a:r>
              <a:rPr lang="en-US" sz="2800" dirty="0"/>
              <a:t>    text-align: center;</a:t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402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7B86-DD14-4193-AF62-B33CCD61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36A8-5229-4507-B032-FDC2FDFE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selectors are used to "find" (or select) HTML elements based on their element name, id, class, attribute, and more.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p {</a:t>
            </a:r>
          </a:p>
          <a:p>
            <a:pPr marL="0" indent="0">
              <a:buNone/>
            </a:pPr>
            <a:r>
              <a:rPr lang="en-US" dirty="0"/>
              <a:t>    text-align: center;</a:t>
            </a:r>
          </a:p>
          <a:p>
            <a:pPr marL="0" indent="0">
              <a:buNone/>
            </a:pPr>
            <a:r>
              <a:rPr lang="en-US" dirty="0"/>
              <a:t>    color: red;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F9D24-C329-4194-881C-F27F50DD7008}"/>
              </a:ext>
            </a:extLst>
          </p:cNvPr>
          <p:cNvSpPr txBox="1"/>
          <p:nvPr/>
        </p:nvSpPr>
        <p:spPr>
          <a:xfrm>
            <a:off x="4272455" y="3429000"/>
            <a:ext cx="7081345" cy="193899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The element selector selects elements based on the element name.</a:t>
            </a:r>
          </a:p>
          <a:p>
            <a:r>
              <a:rPr lang="en-US" sz="2400" dirty="0"/>
              <a:t>You can select all &lt;p&gt; elements on a page like this (in this case, all &lt;p&gt; elements will be center-aligned, with a red text color):</a:t>
            </a:r>
          </a:p>
        </p:txBody>
      </p:sp>
    </p:spTree>
    <p:extLst>
      <p:ext uri="{BB962C8B-B14F-4D97-AF65-F5344CB8AC3E}">
        <p14:creationId xmlns:p14="http://schemas.microsoft.com/office/powerpoint/2010/main" val="205777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6E21-E67A-4E69-A3EA-8D413E65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6718-EC40-434B-AE30-7E977396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id selector uses the id attribute of an HTML element to select a specific element.</a:t>
            </a:r>
          </a:p>
          <a:p>
            <a:r>
              <a:rPr lang="en-US" sz="2400" dirty="0"/>
              <a:t>The id of an element should be </a:t>
            </a:r>
            <a:r>
              <a:rPr lang="en-US" sz="2400" b="1" u="sng" dirty="0"/>
              <a:t>unique</a:t>
            </a:r>
            <a:r>
              <a:rPr lang="en-US" sz="2400" dirty="0"/>
              <a:t> within a page, so the id selector is used to select one </a:t>
            </a:r>
            <a:r>
              <a:rPr lang="en-US" sz="2400" b="1" u="sng" dirty="0"/>
              <a:t>unique</a:t>
            </a:r>
            <a:r>
              <a:rPr lang="en-US" sz="2400" dirty="0"/>
              <a:t> element!</a:t>
            </a:r>
          </a:p>
          <a:p>
            <a:r>
              <a:rPr lang="en-US" sz="2400" dirty="0"/>
              <a:t>To select an element with a specific id, write a hash (#) character, followed by the id of the element.</a:t>
            </a:r>
          </a:p>
          <a:p>
            <a:r>
              <a:rPr lang="en-US" sz="2400" dirty="0"/>
              <a:t>The style rule below will be applied to the HTML element with id="para1":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95DFE-0773-42C0-87C6-38DC0CCBF440}"/>
              </a:ext>
            </a:extLst>
          </p:cNvPr>
          <p:cNvSpPr txBox="1"/>
          <p:nvPr/>
        </p:nvSpPr>
        <p:spPr>
          <a:xfrm>
            <a:off x="838200" y="4668104"/>
            <a:ext cx="26704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Example</a:t>
            </a:r>
            <a:endParaRPr lang="es-ES" sz="2400" dirty="0"/>
          </a:p>
          <a:p>
            <a:r>
              <a:rPr lang="es-ES" sz="2400" dirty="0"/>
              <a:t>#para1 {</a:t>
            </a:r>
            <a:br>
              <a:rPr lang="es-ES" sz="2400" dirty="0"/>
            </a:br>
            <a:r>
              <a:rPr lang="es-ES" sz="2400" dirty="0"/>
              <a:t>    </a:t>
            </a:r>
            <a:r>
              <a:rPr lang="es-ES" sz="2400" dirty="0" err="1"/>
              <a:t>text-align</a:t>
            </a:r>
            <a:r>
              <a:rPr lang="es-ES" sz="2400" dirty="0"/>
              <a:t>: center;</a:t>
            </a:r>
            <a:br>
              <a:rPr lang="es-ES" sz="2400" dirty="0"/>
            </a:br>
            <a:r>
              <a:rPr lang="es-ES" sz="2400" dirty="0"/>
              <a:t>    color: red;</a:t>
            </a:r>
            <a:br>
              <a:rPr lang="es-ES" sz="2400" dirty="0"/>
            </a:br>
            <a:r>
              <a:rPr lang="es-E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229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51B7-685C-40A8-90F8-16663FF0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074E-8AC1-4410-B648-A4780EA4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selector selects elements with a specific class attribute.</a:t>
            </a:r>
          </a:p>
          <a:p>
            <a:r>
              <a:rPr lang="en-US" dirty="0"/>
              <a:t>To select elements with a specific class, write a period (.) character, followed by the name of the class.</a:t>
            </a:r>
          </a:p>
          <a:p>
            <a:r>
              <a:rPr lang="en-US" dirty="0"/>
              <a:t>In the example below, all HTML elements with class="center" will be red and center-aligned: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23040-B68E-44E3-BAEE-4E01CAA61D7E}"/>
              </a:ext>
            </a:extLst>
          </p:cNvPr>
          <p:cNvSpPr txBox="1"/>
          <p:nvPr/>
        </p:nvSpPr>
        <p:spPr>
          <a:xfrm>
            <a:off x="838200" y="4372908"/>
            <a:ext cx="26704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Example1</a:t>
            </a:r>
          </a:p>
          <a:p>
            <a:r>
              <a:rPr lang="en-US" sz="2400" dirty="0"/>
              <a:t>.center {</a:t>
            </a:r>
            <a:br>
              <a:rPr lang="en-US" sz="2400" dirty="0"/>
            </a:br>
            <a:r>
              <a:rPr lang="en-US" sz="2400" dirty="0"/>
              <a:t>    text-align: center;</a:t>
            </a:r>
            <a:br>
              <a:rPr lang="en-US" sz="2400" dirty="0"/>
            </a:br>
            <a:r>
              <a:rPr lang="en-US" sz="2400" dirty="0"/>
              <a:t>    color: red;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BD7C9-64A0-47BE-98C1-B1AB27D0D125}"/>
              </a:ext>
            </a:extLst>
          </p:cNvPr>
          <p:cNvSpPr txBox="1"/>
          <p:nvPr/>
        </p:nvSpPr>
        <p:spPr>
          <a:xfrm>
            <a:off x="4038600" y="4372908"/>
            <a:ext cx="26704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Example2</a:t>
            </a:r>
          </a:p>
          <a:p>
            <a:r>
              <a:rPr lang="en-US" sz="2400" dirty="0" err="1"/>
              <a:t>p.center</a:t>
            </a:r>
            <a:r>
              <a:rPr lang="en-US" sz="2400" dirty="0"/>
              <a:t> {</a:t>
            </a:r>
            <a:br>
              <a:rPr lang="en-US" sz="2400" dirty="0"/>
            </a:br>
            <a:r>
              <a:rPr lang="en-US" sz="2400" dirty="0"/>
              <a:t>    text-align: center;</a:t>
            </a:r>
            <a:br>
              <a:rPr lang="en-US" sz="2400" dirty="0"/>
            </a:br>
            <a:r>
              <a:rPr lang="en-US" sz="2400" dirty="0"/>
              <a:t>    color: red;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9541B-C3A5-4AF1-8FDB-D2DE2F86AF9F}"/>
              </a:ext>
            </a:extLst>
          </p:cNvPr>
          <p:cNvSpPr txBox="1"/>
          <p:nvPr/>
        </p:nvSpPr>
        <p:spPr>
          <a:xfrm>
            <a:off x="7966311" y="4372908"/>
            <a:ext cx="24349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&lt;p class="center large"&gt;This paragraph refers to two classes.&lt;/p&gt;</a:t>
            </a:r>
            <a:endParaRPr lang="en-US" sz="32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8A4B239-D033-4D67-B3BB-2D3ED2F6434E}"/>
              </a:ext>
            </a:extLst>
          </p:cNvPr>
          <p:cNvSpPr/>
          <p:nvPr/>
        </p:nvSpPr>
        <p:spPr>
          <a:xfrm>
            <a:off x="7013811" y="5076497"/>
            <a:ext cx="837417" cy="630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1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3EA3-07DB-405F-A92A-A359E2DC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C3AF-9CC6-422B-91EC-77EBEB28F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h1 {</a:t>
            </a:r>
          </a:p>
          <a:p>
            <a:pPr marL="0" indent="0">
              <a:buNone/>
            </a:pPr>
            <a:r>
              <a:rPr lang="en-US" sz="2000" b="1" dirty="0"/>
              <a:t>    text-align: center;</a:t>
            </a:r>
          </a:p>
          <a:p>
            <a:pPr marL="0" indent="0">
              <a:buNone/>
            </a:pPr>
            <a:r>
              <a:rPr lang="en-US" sz="2000" b="1" dirty="0"/>
              <a:t>    color: red;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  <a:p>
            <a:pPr marL="0" indent="0">
              <a:buNone/>
            </a:pPr>
            <a:r>
              <a:rPr lang="en-US" sz="2000" b="1" dirty="0"/>
              <a:t>h2 {</a:t>
            </a:r>
          </a:p>
          <a:p>
            <a:pPr marL="0" indent="0">
              <a:buNone/>
            </a:pPr>
            <a:r>
              <a:rPr lang="en-US" sz="2000" b="1" dirty="0"/>
              <a:t>    text-align: center;</a:t>
            </a:r>
          </a:p>
          <a:p>
            <a:pPr marL="0" indent="0">
              <a:buNone/>
            </a:pPr>
            <a:r>
              <a:rPr lang="en-US" sz="2000" b="1" dirty="0"/>
              <a:t>    color: red;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  <a:p>
            <a:pPr marL="0" indent="0">
              <a:buNone/>
            </a:pPr>
            <a:r>
              <a:rPr lang="en-US" sz="2000" b="1" dirty="0"/>
              <a:t>p {</a:t>
            </a:r>
          </a:p>
          <a:p>
            <a:pPr marL="0" indent="0">
              <a:buNone/>
            </a:pPr>
            <a:r>
              <a:rPr lang="en-US" sz="2000" b="1" dirty="0"/>
              <a:t>    text-align: center;</a:t>
            </a:r>
          </a:p>
          <a:p>
            <a:pPr marL="0" indent="0">
              <a:buNone/>
            </a:pPr>
            <a:r>
              <a:rPr lang="en-US" sz="2000" b="1" dirty="0"/>
              <a:t>    color: red;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19E27-ED89-4528-9E3F-71613695409D}"/>
              </a:ext>
            </a:extLst>
          </p:cNvPr>
          <p:cNvSpPr txBox="1"/>
          <p:nvPr/>
        </p:nvSpPr>
        <p:spPr>
          <a:xfrm>
            <a:off x="4551057" y="1690688"/>
            <a:ext cx="3089885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</a:t>
            </a:r>
          </a:p>
          <a:p>
            <a:r>
              <a:rPr lang="en-US" sz="2800" dirty="0"/>
              <a:t>h1, h2, p {</a:t>
            </a:r>
            <a:br>
              <a:rPr lang="en-US" sz="2800" dirty="0"/>
            </a:br>
            <a:r>
              <a:rPr lang="en-US" sz="2800" dirty="0"/>
              <a:t>    text-align: center;</a:t>
            </a:r>
            <a:br>
              <a:rPr lang="en-US" sz="2800" dirty="0"/>
            </a:br>
            <a:r>
              <a:rPr lang="en-US" sz="2800" dirty="0"/>
              <a:t>    color: red;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C3B3B9F-7194-4FF7-91DD-F60C739464CD}"/>
              </a:ext>
            </a:extLst>
          </p:cNvPr>
          <p:cNvSpPr/>
          <p:nvPr/>
        </p:nvSpPr>
        <p:spPr>
          <a:xfrm flipH="1">
            <a:off x="3421117" y="1825625"/>
            <a:ext cx="914400" cy="583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71ED4-0FA1-4DD1-9B48-2AB8E4181378}"/>
              </a:ext>
            </a:extLst>
          </p:cNvPr>
          <p:cNvSpPr txBox="1"/>
          <p:nvPr/>
        </p:nvSpPr>
        <p:spPr>
          <a:xfrm>
            <a:off x="7856482" y="1692970"/>
            <a:ext cx="3735634" cy="23083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It will be better to group the selectors, to minimize the code.</a:t>
            </a:r>
          </a:p>
          <a:p>
            <a:r>
              <a:rPr lang="en-US" sz="2400" dirty="0"/>
              <a:t>To group selectors, separate each selector with a comma.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050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7EDD-CB76-4569-AE67-BCF0960B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E449-B405-45C9-AA12-3FEEDDF02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p {</a:t>
            </a:r>
          </a:p>
          <a:p>
            <a:pPr marL="0" indent="0">
              <a:buNone/>
            </a:pPr>
            <a:r>
              <a:rPr lang="en-US" dirty="0"/>
              <a:t>    color: red;</a:t>
            </a:r>
          </a:p>
          <a:p>
            <a:pPr marL="0" indent="0">
              <a:buNone/>
            </a:pPr>
            <a:r>
              <a:rPr lang="en-US" dirty="0"/>
              <a:t>    /* This is a single-line comment */</a:t>
            </a:r>
          </a:p>
          <a:p>
            <a:pPr marL="0" indent="0">
              <a:buNone/>
            </a:pPr>
            <a:r>
              <a:rPr lang="en-US" dirty="0"/>
              <a:t>    text-align: center;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This is</a:t>
            </a:r>
          </a:p>
          <a:p>
            <a:pPr marL="0" indent="0">
              <a:buNone/>
            </a:pPr>
            <a:r>
              <a:rPr lang="en-US" dirty="0"/>
              <a:t>a multi-line</a:t>
            </a:r>
          </a:p>
          <a:p>
            <a:pPr marL="0" indent="0">
              <a:buNone/>
            </a:pPr>
            <a:r>
              <a:rPr lang="en-US" dirty="0"/>
              <a:t>comment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29225-2E2E-4C87-B445-6B34BC3FF0A6}"/>
              </a:ext>
            </a:extLst>
          </p:cNvPr>
          <p:cNvSpPr txBox="1"/>
          <p:nvPr/>
        </p:nvSpPr>
        <p:spPr>
          <a:xfrm>
            <a:off x="6999890" y="1690688"/>
            <a:ext cx="4792717" cy="335476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00" dirty="0"/>
              <a:t>HTML Comment Tags</a:t>
            </a:r>
          </a:p>
          <a:p>
            <a:endParaRPr lang="en-US" sz="2800" dirty="0"/>
          </a:p>
          <a:p>
            <a:r>
              <a:rPr lang="en-US" sz="2800" dirty="0"/>
              <a:t>You can add comments to your HTML source by using the following syntax:</a:t>
            </a:r>
          </a:p>
          <a:p>
            <a:endParaRPr lang="en-US" sz="2400" dirty="0"/>
          </a:p>
          <a:p>
            <a:r>
              <a:rPr lang="en-US" sz="2400" dirty="0"/>
              <a:t>&lt;!-- Write your comments here --&gt;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455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B722-2487-45B4-B92E-427E0A78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Attribute Selectors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2EC88-8740-422A-A6B2-A3381C4E7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CSS [attribute]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CD68-1D04-41BF-90BC-F09786AA3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[attribute] selector is used to select elements with </a:t>
            </a:r>
            <a:r>
              <a:rPr lang="en-US" u="sng" dirty="0"/>
              <a:t>a specified attribute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a[target]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background-color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567459-A690-410E-BFE6-8D99CB3C8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CSS [attribute="value"] Selector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6174AB-DD34-4414-BC4D-6F0932605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[attribute="value"] selector is used to </a:t>
            </a:r>
            <a:r>
              <a:rPr lang="en-US" u="sng" dirty="0"/>
              <a:t>select elements with a specified attribute and value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a[target="_blank"]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background-color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8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1748</Words>
  <Application>Microsoft Office PowerPoint</Application>
  <PresentationFormat>Widescreen</PresentationFormat>
  <Paragraphs>337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Spoqa Han Sans</vt:lpstr>
      <vt:lpstr>Arial</vt:lpstr>
      <vt:lpstr>Calibri</vt:lpstr>
      <vt:lpstr>Calibri Light</vt:lpstr>
      <vt:lpstr>Consolas</vt:lpstr>
      <vt:lpstr>Segoe UI</vt:lpstr>
      <vt:lpstr>verdana</vt:lpstr>
      <vt:lpstr>verdana</vt:lpstr>
      <vt:lpstr>Office Theme</vt:lpstr>
      <vt:lpstr>CSS</vt:lpstr>
      <vt:lpstr>What is CSS?</vt:lpstr>
      <vt:lpstr>CSS Syntax and Selectors</vt:lpstr>
      <vt:lpstr>CSS Selectors</vt:lpstr>
      <vt:lpstr>The id Selector</vt:lpstr>
      <vt:lpstr>The class Selector</vt:lpstr>
      <vt:lpstr>Grouping Selectors</vt:lpstr>
      <vt:lpstr>CSS Comments</vt:lpstr>
      <vt:lpstr>CSS Attribute Selectors</vt:lpstr>
      <vt:lpstr>CSS Attribute Selectors</vt:lpstr>
      <vt:lpstr>CSS Attribute Selectors</vt:lpstr>
      <vt:lpstr>CSS Attribute Selectors</vt:lpstr>
      <vt:lpstr>CSS Combinators</vt:lpstr>
      <vt:lpstr>CSS Combinators</vt:lpstr>
      <vt:lpstr>CSS Combinators</vt:lpstr>
      <vt:lpstr>CSS Reaction Selector</vt:lpstr>
      <vt:lpstr>PowerPoint Presentation</vt:lpstr>
      <vt:lpstr>General Structure Selector</vt:lpstr>
      <vt:lpstr>General Structure Selector</vt:lpstr>
      <vt:lpstr>General Structure Selector</vt:lpstr>
      <vt:lpstr>Type structure selector</vt:lpstr>
      <vt:lpstr>Type structure selector</vt:lpstr>
      <vt:lpstr>Character Selector</vt:lpstr>
      <vt:lpstr>Character Selector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TEACHER</dc:creator>
  <cp:lastModifiedBy>Teacher</cp:lastModifiedBy>
  <cp:revision>32</cp:revision>
  <dcterms:created xsi:type="dcterms:W3CDTF">2018-11-13T23:54:25Z</dcterms:created>
  <dcterms:modified xsi:type="dcterms:W3CDTF">2018-11-29T00:15:07Z</dcterms:modified>
</cp:coreProperties>
</file>