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384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79" r:id="rId124"/>
    <p:sldId id="380" r:id="rId125"/>
    <p:sldId id="381" r:id="rId126"/>
    <p:sldId id="382" r:id="rId1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FE84D-0BD4-4301-8C07-DD3B051EE895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1DEF5-8D2B-4E19-A2D7-5064723AC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001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1DEF5-8D2B-4E19-A2D7-5064723ACB6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80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0CDD64C-2330-4EFB-BBC0-27A6B4565AD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7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493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12683-79BF-4333-BD71-E449C214990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46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8ADF84-C7CE-4AFD-BA00-AF7199FABCF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86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1DE210F-6E5B-4C04-9697-C67452B1741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936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EDDB83D-7B41-4301-BF45-B684F7254FF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000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638" y="762000"/>
            <a:ext cx="7239000" cy="603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416050"/>
            <a:ext cx="3733800" cy="2403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53000" y="1416050"/>
            <a:ext cx="3733800" cy="1125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53000" y="2693988"/>
            <a:ext cx="3733800" cy="1125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37434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14121-08FD-46BB-9319-59120CEA82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89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BA6DA3-BB1F-417F-85BB-E72FBE05C93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3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5B61A9-259C-4256-AD6C-BE8382254A8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99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90BA8F-4CF0-427B-86F0-0D13A245666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10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EF2074-E614-4D68-B7D6-F6E8EE53089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71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7F9EA7-E804-4A09-8C15-99E4FEA26E7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69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451BFC-C3B5-49D8-8F97-3C1FD92124A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93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9AB5D-A95A-43D2-907D-B845AB1E912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39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C73A090-FE62-4FF2-81BC-50E19773DF36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28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8.bin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1.bin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11.png"/><Relationship Id="rId4" Type="http://schemas.openxmlformats.org/officeDocument/2006/relationships/image" Target="../media/image7.wmf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10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0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6.w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8.wmf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8E78DB87-2FAA-494F-A4F6-FC5576A52482}" type="slidenum">
              <a:rPr lang="en-US" altLang="en-US">
                <a:solidFill>
                  <a:srgbClr val="000000"/>
                </a:solidFill>
              </a:rPr>
              <a:pPr/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66"/>
                </a:solidFill>
              </a:rPr>
              <a:t>ECC </a:t>
            </a:r>
            <a:r>
              <a:rPr lang="en-US" sz="2000" dirty="0" smtClean="0">
                <a:solidFill>
                  <a:srgbClr val="000066"/>
                </a:solidFill>
              </a:rPr>
              <a:t>702</a:t>
            </a:r>
            <a:r>
              <a:rPr lang="en-US" sz="2000" dirty="0">
                <a:solidFill>
                  <a:srgbClr val="000066"/>
                </a:solidFill>
              </a:rPr>
              <a:t/>
            </a:r>
            <a:br>
              <a:rPr lang="en-US" sz="2000" dirty="0">
                <a:solidFill>
                  <a:srgbClr val="000066"/>
                </a:solidFill>
              </a:rPr>
            </a:br>
            <a:r>
              <a:rPr lang="en-US" sz="2000" dirty="0" smtClean="0">
                <a:solidFill>
                  <a:srgbClr val="000066"/>
                </a:solidFill>
              </a:rPr>
              <a:t>Mobile Communication</a:t>
            </a:r>
            <a:endParaRPr lang="en-US" sz="2000" dirty="0">
              <a:solidFill>
                <a:srgbClr val="000066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smtClean="0"/>
              <a:t>Venkataramanan V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 smtClean="0"/>
              <a:t>EXTC Department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 smtClean="0"/>
              <a:t>D.J. Sanghvi College of Engineering, Mumbai.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632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A19D-1D2A-48AE-B966-7C314567507E}" type="slidenum">
              <a:rPr lang="en-US" altLang="en-US">
                <a:solidFill>
                  <a:srgbClr val="000000"/>
                </a:solidFill>
              </a:rPr>
              <a:pPr/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r>
              <a:rPr lang="en-US" dirty="0" smtClean="0"/>
              <a:t>3G Technology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653777"/>
              </p:ext>
            </p:extLst>
          </p:nvPr>
        </p:nvGraphicFramePr>
        <p:xfrm>
          <a:off x="993775" y="1608138"/>
          <a:ext cx="7472363" cy="384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Document" r:id="rId3" imgW="5887174" imgH="3018953" progId="Word.Document.12">
                  <p:embed/>
                </p:oleObj>
              </mc:Choice>
              <mc:Fallback>
                <p:oleObj name="Document" r:id="rId3" imgW="5887174" imgH="30189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3775" y="1608138"/>
                        <a:ext cx="7472363" cy="3846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6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100</a:t>
            </a:fld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2286000" y="2175669"/>
            <a:ext cx="3435350" cy="3803650"/>
            <a:chOff x="2286000" y="1447800"/>
            <a:chExt cx="3435350" cy="3803650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2286000" y="1447800"/>
              <a:ext cx="164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We have seen</a:t>
              </a:r>
            </a:p>
          </p:txBody>
        </p: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3230563" y="1733550"/>
              <a:ext cx="1449387" cy="392113"/>
              <a:chOff x="1751" y="745"/>
              <a:chExt cx="913" cy="247"/>
            </a:xfrm>
          </p:grpSpPr>
          <p:sp>
            <p:nvSpPr>
              <p:cNvPr id="10" name="Line 4"/>
              <p:cNvSpPr>
                <a:spLocks noChangeShapeType="1"/>
              </p:cNvSpPr>
              <p:nvPr/>
            </p:nvSpPr>
            <p:spPr bwMode="auto">
              <a:xfrm flipV="1">
                <a:off x="2331" y="860"/>
                <a:ext cx="20" cy="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Line 5"/>
              <p:cNvSpPr>
                <a:spLocks noChangeShapeType="1"/>
              </p:cNvSpPr>
              <p:nvPr/>
            </p:nvSpPr>
            <p:spPr bwMode="auto">
              <a:xfrm>
                <a:off x="2351" y="862"/>
                <a:ext cx="28" cy="4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Line 6"/>
              <p:cNvSpPr>
                <a:spLocks noChangeShapeType="1"/>
              </p:cNvSpPr>
              <p:nvPr/>
            </p:nvSpPr>
            <p:spPr bwMode="auto">
              <a:xfrm flipV="1">
                <a:off x="2381" y="778"/>
                <a:ext cx="34" cy="1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>
                <a:off x="2415" y="778"/>
                <a:ext cx="18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1842" y="816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sz="1200" i="1" kern="0">
                    <a:solidFill>
                      <a:srgbClr val="000000"/>
                    </a:solidFill>
                  </a:rPr>
                  <a:t>u</a:t>
                </a:r>
              </a:p>
            </p:txBody>
          </p:sp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1751" y="761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i="1" kern="0">
                    <a:solidFill>
                      <a:srgbClr val="000000"/>
                    </a:solidFill>
                  </a:rPr>
                  <a:t>R</a:t>
                </a:r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1911" y="745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i="1" kern="0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17" name="Rectangle 11"/>
              <p:cNvSpPr>
                <a:spLocks noChangeArrowheads="1"/>
              </p:cNvSpPr>
              <p:nvPr/>
            </p:nvSpPr>
            <p:spPr bwMode="auto">
              <a:xfrm>
                <a:off x="1972" y="745"/>
                <a:ext cx="2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i="1" kern="0">
                    <a:solidFill>
                      <a:srgbClr val="000000"/>
                    </a:solidFill>
                  </a:rPr>
                  <a:t>=</a:t>
                </a:r>
              </a:p>
            </p:txBody>
          </p:sp>
          <p:sp>
            <p:nvSpPr>
              <p:cNvPr id="18" name="Rectangle 12"/>
              <p:cNvSpPr>
                <a:spLocks noChangeArrowheads="1"/>
              </p:cNvSpPr>
              <p:nvPr/>
            </p:nvSpPr>
            <p:spPr bwMode="auto">
              <a:xfrm>
                <a:off x="2101" y="745"/>
                <a:ext cx="3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i="1" kern="0">
                    <a:solidFill>
                      <a:srgbClr val="000000"/>
                    </a:solidFill>
                  </a:rPr>
                  <a:t> R </a:t>
                </a:r>
              </a:p>
            </p:txBody>
          </p:sp>
          <p:sp>
            <p:nvSpPr>
              <p:cNvPr id="19" name="Rectangle 13"/>
              <p:cNvSpPr>
                <a:spLocks noChangeArrowheads="1"/>
              </p:cNvSpPr>
              <p:nvPr/>
            </p:nvSpPr>
            <p:spPr bwMode="auto">
              <a:xfrm>
                <a:off x="2364" y="745"/>
                <a:ext cx="3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i="1" kern="0">
                    <a:solidFill>
                      <a:srgbClr val="000000"/>
                    </a:solidFill>
                  </a:rPr>
                  <a:t>3C</a:t>
                </a:r>
              </a:p>
            </p:txBody>
          </p:sp>
        </p:grp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2286000" y="2287588"/>
              <a:ext cx="1047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and also</a:t>
              </a:r>
            </a:p>
          </p:txBody>
        </p:sp>
        <p:grpSp>
          <p:nvGrpSpPr>
            <p:cNvPr id="21" name="Group 39"/>
            <p:cNvGrpSpPr>
              <a:grpSpLocks/>
            </p:cNvGrpSpPr>
            <p:nvPr/>
          </p:nvGrpSpPr>
          <p:grpSpPr bwMode="auto">
            <a:xfrm>
              <a:off x="3230563" y="2843213"/>
              <a:ext cx="2490787" cy="431800"/>
              <a:chOff x="1751" y="1444"/>
              <a:chExt cx="1569" cy="272"/>
            </a:xfrm>
          </p:grpSpPr>
          <p:sp>
            <p:nvSpPr>
              <p:cNvPr id="22" name="Line 16"/>
              <p:cNvSpPr>
                <a:spLocks noChangeShapeType="1"/>
              </p:cNvSpPr>
              <p:nvPr/>
            </p:nvSpPr>
            <p:spPr bwMode="auto">
              <a:xfrm flipV="1">
                <a:off x="2229" y="1591"/>
                <a:ext cx="19" cy="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>
                <a:off x="2248" y="1593"/>
                <a:ext cx="29" cy="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 flipV="1">
                <a:off x="2279" y="1470"/>
                <a:ext cx="34" cy="1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Line 19"/>
              <p:cNvSpPr>
                <a:spLocks noChangeShapeType="1"/>
              </p:cNvSpPr>
              <p:nvPr/>
            </p:nvSpPr>
            <p:spPr bwMode="auto">
              <a:xfrm>
                <a:off x="2313" y="1470"/>
                <a:ext cx="58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Line 20"/>
              <p:cNvSpPr>
                <a:spLocks noChangeShapeType="1"/>
              </p:cNvSpPr>
              <p:nvPr/>
            </p:nvSpPr>
            <p:spPr bwMode="auto">
              <a:xfrm flipV="1">
                <a:off x="2952" y="1584"/>
                <a:ext cx="19" cy="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Line 21"/>
              <p:cNvSpPr>
                <a:spLocks noChangeShapeType="1"/>
              </p:cNvSpPr>
              <p:nvPr/>
            </p:nvSpPr>
            <p:spPr bwMode="auto">
              <a:xfrm>
                <a:off x="2971" y="1586"/>
                <a:ext cx="28" cy="4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 flipV="1">
                <a:off x="3001" y="1502"/>
                <a:ext cx="35" cy="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Line 23"/>
              <p:cNvSpPr>
                <a:spLocks noChangeShapeType="1"/>
              </p:cNvSpPr>
              <p:nvPr/>
            </p:nvSpPr>
            <p:spPr bwMode="auto">
              <a:xfrm>
                <a:off x="3036" y="1502"/>
                <a:ext cx="8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" name="Rectangle 24"/>
              <p:cNvSpPr>
                <a:spLocks noChangeArrowheads="1"/>
              </p:cNvSpPr>
              <p:nvPr/>
            </p:nvSpPr>
            <p:spPr bwMode="auto">
              <a:xfrm>
                <a:off x="1845" y="1539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sz="1200" i="1" kern="0">
                    <a:solidFill>
                      <a:srgbClr val="000000"/>
                    </a:solidFill>
                  </a:rPr>
                  <a:t>u</a:t>
                </a:r>
              </a:p>
            </p:txBody>
          </p:sp>
          <p:sp>
            <p:nvSpPr>
              <p:cNvPr id="31" name="Rectangle 25"/>
              <p:cNvSpPr>
                <a:spLocks noChangeArrowheads="1"/>
              </p:cNvSpPr>
              <p:nvPr/>
            </p:nvSpPr>
            <p:spPr bwMode="auto">
              <a:xfrm>
                <a:off x="2307" y="1460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sz="1200" i="1" kern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32" name="Rectangle 26"/>
              <p:cNvSpPr>
                <a:spLocks noChangeArrowheads="1"/>
              </p:cNvSpPr>
              <p:nvPr/>
            </p:nvSpPr>
            <p:spPr bwMode="auto">
              <a:xfrm>
                <a:off x="2572" y="1444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sz="1200" i="1" kern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33" name="Rectangle 27"/>
              <p:cNvSpPr>
                <a:spLocks noChangeArrowheads="1"/>
              </p:cNvSpPr>
              <p:nvPr/>
            </p:nvSpPr>
            <p:spPr bwMode="auto">
              <a:xfrm>
                <a:off x="1751" y="1485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i="1" kern="0">
                    <a:solidFill>
                      <a:srgbClr val="000000"/>
                    </a:solidFill>
                  </a:rPr>
                  <a:t>R</a:t>
                </a:r>
              </a:p>
            </p:txBody>
          </p:sp>
          <p:sp>
            <p:nvSpPr>
              <p:cNvPr id="34" name="Rectangle 28"/>
              <p:cNvSpPr>
                <a:spLocks noChangeArrowheads="1"/>
              </p:cNvSpPr>
              <p:nvPr/>
            </p:nvSpPr>
            <p:spPr bwMode="auto">
              <a:xfrm>
                <a:off x="1914" y="1468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i="1" kern="0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35" name="Rectangle 29"/>
              <p:cNvSpPr>
                <a:spLocks noChangeArrowheads="1"/>
              </p:cNvSpPr>
              <p:nvPr/>
            </p:nvSpPr>
            <p:spPr bwMode="auto">
              <a:xfrm>
                <a:off x="1984" y="1468"/>
                <a:ext cx="2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i="1" kern="0">
                    <a:solidFill>
                      <a:srgbClr val="000000"/>
                    </a:solidFill>
                  </a:rPr>
                  <a:t>=</a:t>
                </a:r>
              </a:p>
            </p:txBody>
          </p:sp>
          <p:sp>
            <p:nvSpPr>
              <p:cNvPr id="36" name="Rectangle 30"/>
              <p:cNvSpPr>
                <a:spLocks noChangeArrowheads="1"/>
              </p:cNvSpPr>
              <p:nvPr/>
            </p:nvSpPr>
            <p:spPr bwMode="auto">
              <a:xfrm>
                <a:off x="2122" y="1468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i="1" kern="0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37" name="Rectangle 31"/>
              <p:cNvSpPr>
                <a:spLocks noChangeArrowheads="1"/>
              </p:cNvSpPr>
              <p:nvPr/>
            </p:nvSpPr>
            <p:spPr bwMode="auto">
              <a:xfrm>
                <a:off x="2257" y="1485"/>
                <a:ext cx="1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i="1" kern="0">
                    <a:solidFill>
                      <a:srgbClr val="000000"/>
                    </a:solidFill>
                  </a:rPr>
                  <a:t>i</a:t>
                </a:r>
              </a:p>
            </p:txBody>
          </p:sp>
          <p:sp>
            <p:nvSpPr>
              <p:cNvPr id="38" name="Rectangle 32"/>
              <p:cNvSpPr>
                <a:spLocks noChangeArrowheads="1"/>
              </p:cNvSpPr>
              <p:nvPr/>
            </p:nvSpPr>
            <p:spPr bwMode="auto">
              <a:xfrm>
                <a:off x="2374" y="1468"/>
                <a:ext cx="2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i="1" kern="0">
                    <a:solidFill>
                      <a:srgbClr val="000000"/>
                    </a:solidFill>
                  </a:rPr>
                  <a:t>+</a:t>
                </a:r>
              </a:p>
            </p:txBody>
          </p:sp>
          <p:sp>
            <p:nvSpPr>
              <p:cNvPr id="39" name="Rectangle 33"/>
              <p:cNvSpPr>
                <a:spLocks noChangeArrowheads="1"/>
              </p:cNvSpPr>
              <p:nvPr/>
            </p:nvSpPr>
            <p:spPr bwMode="auto">
              <a:xfrm>
                <a:off x="2522" y="1469"/>
                <a:ext cx="1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i="1" kern="0">
                    <a:solidFill>
                      <a:srgbClr val="000000"/>
                    </a:solidFill>
                  </a:rPr>
                  <a:t>j</a:t>
                </a:r>
              </a:p>
            </p:txBody>
          </p:sp>
          <p:sp>
            <p:nvSpPr>
              <p:cNvPr id="40" name="Rectangle 34"/>
              <p:cNvSpPr>
                <a:spLocks noChangeArrowheads="1"/>
              </p:cNvSpPr>
              <p:nvPr/>
            </p:nvSpPr>
            <p:spPr bwMode="auto">
              <a:xfrm>
                <a:off x="2639" y="1468"/>
                <a:ext cx="2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i="1" kern="0">
                    <a:solidFill>
                      <a:srgbClr val="000000"/>
                    </a:solidFill>
                  </a:rPr>
                  <a:t>+</a:t>
                </a:r>
              </a:p>
            </p:txBody>
          </p:sp>
          <p:sp>
            <p:nvSpPr>
              <p:cNvPr id="41" name="Rectangle 35"/>
              <p:cNvSpPr>
                <a:spLocks noChangeArrowheads="1"/>
              </p:cNvSpPr>
              <p:nvPr/>
            </p:nvSpPr>
            <p:spPr bwMode="auto">
              <a:xfrm>
                <a:off x="2756" y="1468"/>
                <a:ext cx="1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i="1" kern="0">
                    <a:solidFill>
                      <a:srgbClr val="000000"/>
                    </a:solidFill>
                  </a:rPr>
                  <a:t>ij</a:t>
                </a:r>
              </a:p>
            </p:txBody>
          </p:sp>
          <p:sp>
            <p:nvSpPr>
              <p:cNvPr id="42" name="Rectangle 36"/>
              <p:cNvSpPr>
                <a:spLocks noChangeArrowheads="1"/>
              </p:cNvSpPr>
              <p:nvPr/>
            </p:nvSpPr>
            <p:spPr bwMode="auto">
              <a:xfrm>
                <a:off x="2844" y="1468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i="1" kern="0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43" name="Rectangle 37"/>
              <p:cNvSpPr>
                <a:spLocks noChangeArrowheads="1"/>
              </p:cNvSpPr>
              <p:nvPr/>
            </p:nvSpPr>
            <p:spPr bwMode="auto">
              <a:xfrm>
                <a:off x="2985" y="146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i="1" kern="0">
                    <a:solidFill>
                      <a:srgbClr val="000000"/>
                    </a:solidFill>
                  </a:rPr>
                  <a:t>3</a:t>
                </a:r>
              </a:p>
            </p:txBody>
          </p:sp>
          <p:sp>
            <p:nvSpPr>
              <p:cNvPr id="44" name="Rectangle 38"/>
              <p:cNvSpPr>
                <a:spLocks noChangeArrowheads="1"/>
              </p:cNvSpPr>
              <p:nvPr/>
            </p:nvSpPr>
            <p:spPr bwMode="auto">
              <a:xfrm>
                <a:off x="3060" y="1468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i="1" kern="0">
                    <a:solidFill>
                      <a:srgbClr val="000000"/>
                    </a:solidFill>
                  </a:rPr>
                  <a:t> R</a:t>
                </a:r>
              </a:p>
            </p:txBody>
          </p:sp>
        </p:grp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2286000" y="3736975"/>
              <a:ext cx="755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Thus:</a:t>
              </a:r>
            </a:p>
          </p:txBody>
        </p:sp>
        <p:grpSp>
          <p:nvGrpSpPr>
            <p:cNvPr id="46" name="Group 51"/>
            <p:cNvGrpSpPr>
              <a:grpSpLocks/>
            </p:cNvGrpSpPr>
            <p:nvPr/>
          </p:nvGrpSpPr>
          <p:grpSpPr bwMode="auto">
            <a:xfrm>
              <a:off x="3216275" y="4265613"/>
              <a:ext cx="1560513" cy="431800"/>
              <a:chOff x="1742" y="2340"/>
              <a:chExt cx="983" cy="272"/>
            </a:xfrm>
          </p:grpSpPr>
          <p:sp>
            <p:nvSpPr>
              <p:cNvPr id="47" name="Rectangle 41"/>
              <p:cNvSpPr>
                <a:spLocks noChangeArrowheads="1"/>
              </p:cNvSpPr>
              <p:nvPr/>
            </p:nvSpPr>
            <p:spPr bwMode="auto">
              <a:xfrm>
                <a:off x="1742" y="2364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i="1">
                    <a:solidFill>
                      <a:srgbClr val="000000"/>
                    </a:solidFill>
                  </a:rPr>
                  <a:t>C </a:t>
                </a:r>
              </a:p>
            </p:txBody>
          </p:sp>
          <p:sp>
            <p:nvSpPr>
              <p:cNvPr id="48" name="Rectangle 42"/>
              <p:cNvSpPr>
                <a:spLocks noChangeArrowheads="1"/>
              </p:cNvSpPr>
              <p:nvPr/>
            </p:nvSpPr>
            <p:spPr bwMode="auto">
              <a:xfrm>
                <a:off x="1898" y="2364"/>
                <a:ext cx="2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i="1">
                    <a:solidFill>
                      <a:srgbClr val="000000"/>
                    </a:solidFill>
                  </a:rPr>
                  <a:t>=</a:t>
                </a:r>
              </a:p>
            </p:txBody>
          </p:sp>
          <p:sp>
            <p:nvSpPr>
              <p:cNvPr id="49" name="Rectangle 43"/>
              <p:cNvSpPr>
                <a:spLocks noChangeArrowheads="1"/>
              </p:cNvSpPr>
              <p:nvPr/>
            </p:nvSpPr>
            <p:spPr bwMode="auto">
              <a:xfrm>
                <a:off x="2027" y="2364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i="1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50" name="Rectangle 44"/>
              <p:cNvSpPr>
                <a:spLocks noChangeArrowheads="1"/>
              </p:cNvSpPr>
              <p:nvPr/>
            </p:nvSpPr>
            <p:spPr bwMode="auto">
              <a:xfrm>
                <a:off x="2065" y="2381"/>
                <a:ext cx="1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i="1">
                    <a:solidFill>
                      <a:srgbClr val="000000"/>
                    </a:solidFill>
                  </a:rPr>
                  <a:t>i</a:t>
                </a:r>
              </a:p>
            </p:txBody>
          </p:sp>
          <p:sp>
            <p:nvSpPr>
              <p:cNvPr id="51" name="Rectangle 45"/>
              <p:cNvSpPr>
                <a:spLocks noChangeArrowheads="1"/>
              </p:cNvSpPr>
              <p:nvPr/>
            </p:nvSpPr>
            <p:spPr bwMode="auto">
              <a:xfrm>
                <a:off x="2176" y="2364"/>
                <a:ext cx="2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i="1">
                    <a:solidFill>
                      <a:srgbClr val="000000"/>
                    </a:solidFill>
                  </a:rPr>
                  <a:t>+</a:t>
                </a:r>
              </a:p>
            </p:txBody>
          </p:sp>
          <p:sp>
            <p:nvSpPr>
              <p:cNvPr id="52" name="Rectangle 46"/>
              <p:cNvSpPr>
                <a:spLocks noChangeArrowheads="1"/>
              </p:cNvSpPr>
              <p:nvPr/>
            </p:nvSpPr>
            <p:spPr bwMode="auto">
              <a:xfrm>
                <a:off x="2321" y="2365"/>
                <a:ext cx="1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i="1">
                    <a:solidFill>
                      <a:srgbClr val="000000"/>
                    </a:solidFill>
                  </a:rPr>
                  <a:t>j</a:t>
                </a:r>
              </a:p>
            </p:txBody>
          </p:sp>
          <p:sp>
            <p:nvSpPr>
              <p:cNvPr id="53" name="Rectangle 47"/>
              <p:cNvSpPr>
                <a:spLocks noChangeArrowheads="1"/>
              </p:cNvSpPr>
              <p:nvPr/>
            </p:nvSpPr>
            <p:spPr bwMode="auto">
              <a:xfrm>
                <a:off x="2432" y="2364"/>
                <a:ext cx="2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i="1">
                    <a:solidFill>
                      <a:srgbClr val="000000"/>
                    </a:solidFill>
                  </a:rPr>
                  <a:t>+</a:t>
                </a:r>
              </a:p>
            </p:txBody>
          </p:sp>
          <p:sp>
            <p:nvSpPr>
              <p:cNvPr id="54" name="Rectangle 48"/>
              <p:cNvSpPr>
                <a:spLocks noChangeArrowheads="1"/>
              </p:cNvSpPr>
              <p:nvPr/>
            </p:nvSpPr>
            <p:spPr bwMode="auto">
              <a:xfrm>
                <a:off x="2545" y="2364"/>
                <a:ext cx="1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i="1">
                    <a:solidFill>
                      <a:srgbClr val="000000"/>
                    </a:solidFill>
                  </a:rPr>
                  <a:t>ij</a:t>
                </a:r>
              </a:p>
            </p:txBody>
          </p:sp>
          <p:sp>
            <p:nvSpPr>
              <p:cNvPr id="55" name="Rectangle 49"/>
              <p:cNvSpPr>
                <a:spLocks noChangeArrowheads="1"/>
              </p:cNvSpPr>
              <p:nvPr/>
            </p:nvSpPr>
            <p:spPr bwMode="auto">
              <a:xfrm>
                <a:off x="2112" y="2356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200" i="1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56" name="Rectangle 50"/>
              <p:cNvSpPr>
                <a:spLocks noChangeArrowheads="1"/>
              </p:cNvSpPr>
              <p:nvPr/>
            </p:nvSpPr>
            <p:spPr bwMode="auto">
              <a:xfrm>
                <a:off x="2367" y="2340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200" i="1">
                    <a:solidFill>
                      <a:srgbClr val="000000"/>
                    </a:solidFill>
                  </a:rPr>
                  <a:t>2</a:t>
                </a:r>
              </a:p>
            </p:txBody>
          </p:sp>
        </p:grpSp>
        <p:sp>
          <p:nvSpPr>
            <p:cNvPr id="57" name="Rectangle 52"/>
            <p:cNvSpPr>
              <a:spLocks noChangeArrowheads="1"/>
            </p:cNvSpPr>
            <p:nvPr/>
          </p:nvSpPr>
          <p:spPr bwMode="auto">
            <a:xfrm>
              <a:off x="2286000" y="4884738"/>
              <a:ext cx="14160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with integer </a:t>
              </a:r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3514725" y="4884738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i </a:t>
              </a:r>
            </a:p>
          </p:txBody>
        </p:sp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3635375" y="4884738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and</a:t>
              </a:r>
            </a:p>
          </p:txBody>
        </p:sp>
        <p:sp>
          <p:nvSpPr>
            <p:cNvPr id="60" name="Rectangle 55"/>
            <p:cNvSpPr>
              <a:spLocks noChangeArrowheads="1"/>
            </p:cNvSpPr>
            <p:nvPr/>
          </p:nvSpPr>
          <p:spPr bwMode="auto">
            <a:xfrm>
              <a:off x="4043363" y="4884738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 j</a:t>
              </a:r>
            </a:p>
          </p:txBody>
        </p:sp>
        <p:sp>
          <p:nvSpPr>
            <p:cNvPr id="61" name="Rectangle 56"/>
            <p:cNvSpPr>
              <a:spLocks noChangeArrowheads="1"/>
            </p:cNvSpPr>
            <p:nvPr/>
          </p:nvSpPr>
          <p:spPr bwMode="auto">
            <a:xfrm>
              <a:off x="4240213" y="4884738"/>
              <a:ext cx="2476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928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Handoff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/>
              <a:t>“When a mobile moves into a different cell while a conversation is in progress, MSC transfers the call to a new channel belonging to the new base station”. (Hard handoff)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/>
          </a:p>
          <a:p>
            <a:pPr algn="just">
              <a:lnSpc>
                <a:spcPct val="150000"/>
              </a:lnSpc>
            </a:pPr>
            <a:r>
              <a:rPr lang="en-US" sz="1800" dirty="0"/>
              <a:t>In modern wireless systems, there may be no change in the actual channel; only the base station changes (Soft Hand off).</a:t>
            </a:r>
          </a:p>
          <a:p>
            <a:pPr algn="just">
              <a:lnSpc>
                <a:spcPct val="150000"/>
              </a:lnSpc>
            </a:pPr>
            <a:endParaRPr lang="en-US" sz="1800" dirty="0"/>
          </a:p>
          <a:p>
            <a:pPr algn="just">
              <a:lnSpc>
                <a:spcPct val="150000"/>
              </a:lnSpc>
            </a:pPr>
            <a:r>
              <a:rPr lang="en-US" sz="1800" dirty="0"/>
              <a:t>Mobile Switching Center needs to: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 smtClean="0"/>
              <a:t>	Identify </a:t>
            </a:r>
            <a:r>
              <a:rPr lang="en-US" sz="1800" dirty="0"/>
              <a:t>the new base station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 smtClean="0"/>
              <a:t>	Allocate </a:t>
            </a:r>
            <a:r>
              <a:rPr lang="en-US" sz="1800" dirty="0"/>
              <a:t>new Voice and Control channels associated with the </a:t>
            </a:r>
            <a:r>
              <a:rPr lang="en-US" sz="1800" dirty="0" smtClean="0"/>
              <a:t>new 	base </a:t>
            </a:r>
            <a:r>
              <a:rPr lang="en-US" sz="1800" dirty="0"/>
              <a:t>station.</a:t>
            </a:r>
          </a:p>
          <a:p>
            <a:pPr algn="just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101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23984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102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76899" y="990600"/>
            <a:ext cx="8229600" cy="5332038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</a:rPr>
              <a:t> Desired Behavior: </a:t>
            </a:r>
          </a:p>
          <a:p>
            <a:pPr lvl="1" algn="just">
              <a:defRPr/>
            </a:pPr>
            <a:r>
              <a:rPr lang="en-US" sz="2000" dirty="0" smtClean="0">
                <a:ea typeface="+mn-ea"/>
                <a:cs typeface="+mn-cs"/>
              </a:rPr>
              <a:t>Prioritize Hand off to new call initiation </a:t>
            </a:r>
          </a:p>
          <a:p>
            <a:pPr lvl="1" algn="just">
              <a:defRPr/>
            </a:pPr>
            <a:r>
              <a:rPr lang="en-US" sz="2000" dirty="0" smtClean="0">
                <a:ea typeface="+mn-ea"/>
                <a:cs typeface="+mn-cs"/>
              </a:rPr>
              <a:t>Successful transfer of call </a:t>
            </a:r>
          </a:p>
          <a:p>
            <a:pPr lvl="1" algn="just">
              <a:defRPr/>
            </a:pPr>
            <a:r>
              <a:rPr lang="en-US" sz="2000" dirty="0" smtClean="0">
                <a:ea typeface="+mn-ea"/>
                <a:cs typeface="+mn-cs"/>
              </a:rPr>
              <a:t>Hand off should be as infrequent as possible </a:t>
            </a:r>
          </a:p>
          <a:p>
            <a:pPr lvl="1" algn="just">
              <a:defRPr/>
            </a:pPr>
            <a:r>
              <a:rPr lang="en-US" sz="2000" dirty="0" smtClean="0">
                <a:ea typeface="+mn-ea"/>
                <a:cs typeface="+mn-cs"/>
              </a:rPr>
              <a:t>Hand off should be imperceptible (very slight)</a:t>
            </a:r>
          </a:p>
          <a:p>
            <a:pPr algn="just">
              <a:defRPr/>
            </a:pPr>
            <a:endParaRPr lang="en-US" sz="2000" dirty="0" smtClean="0">
              <a:solidFill>
                <a:srgbClr val="C00000"/>
              </a:solidFill>
            </a:endParaRPr>
          </a:p>
          <a:p>
            <a:pPr algn="just">
              <a:defRPr/>
            </a:pPr>
            <a:r>
              <a:rPr lang="en-US" sz="2000" dirty="0" smtClean="0">
                <a:solidFill>
                  <a:srgbClr val="C00000"/>
                </a:solidFill>
              </a:rPr>
              <a:t>Hand off Threshold Power Level: </a:t>
            </a:r>
          </a:p>
          <a:p>
            <a:pPr lvl="1" algn="just">
              <a:defRPr/>
            </a:pPr>
            <a:r>
              <a:rPr lang="en-US" sz="2000" dirty="0" smtClean="0"/>
              <a:t>There is a minimum power level of the signal at BS for acceptable voice quality. (-90 to –100 </a:t>
            </a:r>
            <a:r>
              <a:rPr lang="en-US" sz="2000" dirty="0" err="1" smtClean="0"/>
              <a:t>dBm</a:t>
            </a:r>
            <a:r>
              <a:rPr lang="en-US" sz="2000" dirty="0" smtClean="0"/>
              <a:t>).  </a:t>
            </a:r>
          </a:p>
          <a:p>
            <a:pPr lvl="1" algn="just">
              <a:defRPr/>
            </a:pPr>
            <a:r>
              <a:rPr lang="en-US" sz="2000" dirty="0" smtClean="0"/>
              <a:t>Hand off Threshold is defined D </a:t>
            </a:r>
            <a:r>
              <a:rPr lang="en-US" sz="2000" dirty="0" err="1" smtClean="0"/>
              <a:t>dBm</a:t>
            </a:r>
            <a:r>
              <a:rPr lang="en-US" sz="2000" dirty="0" smtClean="0"/>
              <a:t> above this level, so that the system has time to process hand off.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000" dirty="0" smtClean="0">
                <a:latin typeface="Calibri" pitchFamily="34" charset="0"/>
              </a:rPr>
              <a:t>	</a:t>
            </a:r>
          </a:p>
          <a:p>
            <a:pPr lvl="2">
              <a:defRPr/>
            </a:pPr>
            <a:endParaRPr lang="en-US" sz="2000" dirty="0" smtClean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2" name="Slide Number Placeholder 4"/>
          <p:cNvSpPr txBox="1">
            <a:spLocks/>
          </p:cNvSpPr>
          <p:nvPr/>
        </p:nvSpPr>
        <p:spPr bwMode="auto">
          <a:xfrm>
            <a:off x="6572899" y="6690364"/>
            <a:ext cx="2133600" cy="470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0E3F5672-D1BB-4353-AB85-145A28090F30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102</a:t>
            </a:fld>
            <a:endParaRPr lang="en-US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99" y="3115326"/>
            <a:ext cx="7248525" cy="2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299" y="5317382"/>
            <a:ext cx="4195763" cy="519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926069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3200" dirty="0"/>
              <a:t>Margin D needs to be neither too small, nor too large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 eaLnBrk="0" hangingPunct="0">
              <a:buClr>
                <a:srgbClr val="00007D"/>
              </a:buClr>
              <a:buSzPct val="75000"/>
            </a:pPr>
            <a:r>
              <a:rPr lang="en-US" sz="2000" dirty="0">
                <a:solidFill>
                  <a:srgbClr val="000000"/>
                </a:solidFill>
              </a:rPr>
              <a:t>D too small </a:t>
            </a:r>
            <a:r>
              <a:rPr lang="en-US" sz="2000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</a:rPr>
              <a:t> too short time to perform handoff, The call may be dropped in the meanwhile.</a:t>
            </a:r>
          </a:p>
          <a:p>
            <a:pPr lvl="0" algn="just" eaLnBrk="0" hangingPunct="0">
              <a:buClr>
                <a:srgbClr val="00007D"/>
              </a:buClr>
              <a:buSzPct val="75000"/>
            </a:pPr>
            <a:r>
              <a:rPr lang="en-US" sz="2000" dirty="0">
                <a:solidFill>
                  <a:srgbClr val="000000"/>
                </a:solidFill>
              </a:rPr>
              <a:t>D too large </a:t>
            </a:r>
            <a:r>
              <a:rPr lang="en-US" sz="2000" dirty="0">
                <a:solidFill>
                  <a:srgbClr val="000000"/>
                </a:solidFill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000000"/>
                </a:solidFill>
              </a:rPr>
              <a:t>unnecessary handoff burden. Hand off becomes more frequent, and occurs even when Power is at the acceptable level.</a:t>
            </a:r>
          </a:p>
          <a:p>
            <a:pPr lvl="0" algn="just" eaLnBrk="0" hangingPunct="0">
              <a:buClr>
                <a:srgbClr val="00007D"/>
              </a:buClr>
              <a:buSzPct val="75000"/>
            </a:pPr>
            <a:endParaRPr lang="en-US" sz="2000" dirty="0">
              <a:solidFill>
                <a:srgbClr val="000000"/>
              </a:solidFill>
            </a:endParaRPr>
          </a:p>
          <a:p>
            <a:pPr lvl="0" algn="just" eaLnBrk="0" hangingPunct="0">
              <a:buClr>
                <a:srgbClr val="00007D"/>
              </a:buClr>
              <a:buSzPct val="75000"/>
            </a:pPr>
            <a:endParaRPr lang="en-US" sz="2000" dirty="0">
              <a:solidFill>
                <a:srgbClr val="000000"/>
              </a:solidFill>
            </a:endParaRPr>
          </a:p>
          <a:p>
            <a:pPr lvl="0" algn="just" eaLnBrk="0" hangingPunct="0">
              <a:buClr>
                <a:srgbClr val="00007D"/>
              </a:buClr>
              <a:buSzPct val="75000"/>
            </a:pPr>
            <a:endParaRPr lang="en-US" sz="2000" dirty="0">
              <a:solidFill>
                <a:srgbClr val="000000"/>
              </a:solidFill>
            </a:endParaRPr>
          </a:p>
          <a:p>
            <a:pPr lvl="0" algn="just" eaLnBrk="0" hangingPunct="0">
              <a:buClr>
                <a:srgbClr val="00007D"/>
              </a:buClr>
              <a:buSzPct val="75000"/>
            </a:pPr>
            <a:endParaRPr lang="en-US" sz="2000" dirty="0">
              <a:solidFill>
                <a:srgbClr val="000000"/>
              </a:solidFill>
            </a:endParaRPr>
          </a:p>
          <a:p>
            <a:pPr lvl="0" algn="just" eaLnBrk="0" hangingPunct="0">
              <a:buClr>
                <a:srgbClr val="00007D"/>
              </a:buClr>
              <a:buSzPct val="75000"/>
            </a:pPr>
            <a:endParaRPr lang="en-US" sz="2000" dirty="0">
              <a:solidFill>
                <a:srgbClr val="000000"/>
              </a:solidFill>
            </a:endParaRPr>
          </a:p>
          <a:p>
            <a:pPr lvl="0" algn="just" eaLnBrk="0" hangingPunct="0">
              <a:buClr>
                <a:srgbClr val="00007D"/>
              </a:buClr>
              <a:buSzPct val="75000"/>
            </a:pPr>
            <a:r>
              <a:rPr lang="en-US" sz="2000" dirty="0">
                <a:solidFill>
                  <a:srgbClr val="000000"/>
                </a:solidFill>
              </a:rPr>
              <a:t>Call will be dropped if </a:t>
            </a:r>
          </a:p>
          <a:p>
            <a:pPr marL="800100" lvl="1" indent="-342900" algn="just" eaLnBrk="0" hangingPunct="0">
              <a:buClr>
                <a:srgbClr val="9999CC"/>
              </a:buClr>
              <a:buSzPct val="80000"/>
              <a:buFont typeface="Arial" charset="0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D is too small,</a:t>
            </a:r>
          </a:p>
          <a:p>
            <a:pPr marL="800100" lvl="1" indent="-342900" algn="just" eaLnBrk="0" hangingPunct="0">
              <a:buClr>
                <a:srgbClr val="9999CC"/>
              </a:buClr>
              <a:buSzPct val="80000"/>
              <a:buFont typeface="Arial" charset="0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Delay in MSC processing because of: 		     </a:t>
            </a:r>
          </a:p>
          <a:p>
            <a:pPr lvl="0" algn="just" eaLnBrk="0" hangingPunct="0">
              <a:buClr>
                <a:srgbClr val="00007D"/>
              </a:buClr>
              <a:buSzPct val="75000"/>
            </a:pPr>
            <a:r>
              <a:rPr lang="en-US" sz="2000" dirty="0">
                <a:solidFill>
                  <a:srgbClr val="000000"/>
                </a:solidFill>
              </a:rPr>
              <a:t>High Traffic hours, New channel not available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103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48000"/>
            <a:ext cx="54197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62438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Handoff Basics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104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7" name="Picture 8" descr="F3_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066800"/>
            <a:ext cx="8077200" cy="5064125"/>
          </a:xfrm>
        </p:spPr>
      </p:pic>
    </p:spTree>
    <p:extLst>
      <p:ext uri="{BB962C8B-B14F-4D97-AF65-F5344CB8AC3E}">
        <p14:creationId xmlns:p14="http://schemas.microsoft.com/office/powerpoint/2010/main" val="411894165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3400" dirty="0"/>
              <a:t>When to Hand off? MSC needs to </a:t>
            </a:r>
            <a:r>
              <a:rPr lang="en-US" sz="3400" dirty="0" smtClean="0"/>
              <a:t>ensure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lvl="0" algn="just" eaLnBrk="0" hangingPunct="0">
              <a:buClr>
                <a:srgbClr val="00007D"/>
              </a:buClr>
              <a:buSzPct val="75000"/>
            </a:pPr>
            <a:r>
              <a:rPr lang="en-US" sz="2000" dirty="0">
                <a:solidFill>
                  <a:srgbClr val="C00000"/>
                </a:solidFill>
              </a:rPr>
              <a:t>When to Hand off? MSC needs to ensure:</a:t>
            </a:r>
            <a:endParaRPr lang="en-US" sz="2000" dirty="0">
              <a:solidFill>
                <a:srgbClr val="000000"/>
              </a:solidFill>
            </a:endParaRPr>
          </a:p>
          <a:p>
            <a:pPr marL="742950" lvl="1" indent="-285750" algn="just" eaLnBrk="0" hangingPunct="0">
              <a:buClr>
                <a:srgbClr val="9999CC"/>
              </a:buClr>
              <a:buSzPct val="80000"/>
              <a:buFont typeface="Wingdings" pitchFamily="2" charset="2"/>
              <a:buChar char="¨"/>
            </a:pPr>
            <a:r>
              <a:rPr lang="en-US" sz="2000" dirty="0">
                <a:solidFill>
                  <a:srgbClr val="000000"/>
                </a:solidFill>
              </a:rPr>
              <a:t>that the power drop is not temporary: because of FADING.</a:t>
            </a:r>
          </a:p>
          <a:p>
            <a:pPr marL="742950" lvl="1" indent="-285750" algn="just" eaLnBrk="0" hangingPunct="0">
              <a:buClr>
                <a:srgbClr val="9999CC"/>
              </a:buClr>
              <a:buSzPct val="80000"/>
              <a:buFont typeface="Wingdings" pitchFamily="2" charset="2"/>
              <a:buChar char="¨"/>
            </a:pPr>
            <a:r>
              <a:rPr lang="en-US" sz="2000" dirty="0">
                <a:solidFill>
                  <a:srgbClr val="000000"/>
                </a:solidFill>
              </a:rPr>
              <a:t>that MS is actually moving away from the current BS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</a:p>
          <a:p>
            <a:pPr marL="457200" lvl="1" indent="0" algn="just" eaLnBrk="0" hangingPunct="0">
              <a:buClr>
                <a:srgbClr val="9999CC"/>
              </a:buClr>
              <a:buSzPct val="80000"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lvl="0" algn="just" eaLnBrk="0" hangingPunct="0">
              <a:buClr>
                <a:srgbClr val="00007D"/>
              </a:buClr>
              <a:buSzPct val="75000"/>
            </a:pPr>
            <a:r>
              <a:rPr lang="en-US" sz="2000" dirty="0">
                <a:solidFill>
                  <a:srgbClr val="C00000"/>
                </a:solidFill>
              </a:rPr>
              <a:t>MSC measures signal strength for some time (average received signal power).  These calculations are performed to:</a:t>
            </a:r>
          </a:p>
          <a:p>
            <a:pPr marL="742950" lvl="1" indent="-285750" algn="just" eaLnBrk="0" hangingPunct="0">
              <a:buClr>
                <a:srgbClr val="9999CC"/>
              </a:buClr>
              <a:buSzPct val="80000"/>
              <a:buFont typeface="Wingdings" pitchFamily="2" charset="2"/>
              <a:buChar char="¨"/>
            </a:pPr>
            <a:r>
              <a:rPr lang="en-US" sz="2000" dirty="0">
                <a:solidFill>
                  <a:srgbClr val="000000"/>
                </a:solidFill>
              </a:rPr>
              <a:t>Avoid the unnecessary hand off,</a:t>
            </a:r>
          </a:p>
          <a:p>
            <a:pPr marL="742950" lvl="1" indent="-285750" algn="just" eaLnBrk="0" hangingPunct="0">
              <a:buClr>
                <a:srgbClr val="9999CC"/>
              </a:buClr>
              <a:buSzPct val="80000"/>
              <a:buFont typeface="Wingdings" pitchFamily="2" charset="2"/>
              <a:buChar char="¨"/>
            </a:pPr>
            <a:r>
              <a:rPr lang="en-US" sz="2000" dirty="0">
                <a:solidFill>
                  <a:srgbClr val="000000"/>
                </a:solidFill>
              </a:rPr>
              <a:t>Complete the necessary hand off before call </a:t>
            </a:r>
            <a:r>
              <a:rPr lang="en-US" sz="2000" dirty="0" smtClean="0">
                <a:solidFill>
                  <a:srgbClr val="000000"/>
                </a:solidFill>
              </a:rPr>
              <a:t>drops</a:t>
            </a:r>
          </a:p>
          <a:p>
            <a:pPr marL="457200" lvl="1" indent="0" algn="just" eaLnBrk="0" hangingPunct="0">
              <a:buClr>
                <a:srgbClr val="9999CC"/>
              </a:buClr>
              <a:buSzPct val="80000"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lvl="0" algn="just" eaLnBrk="0" hangingPunct="0">
              <a:buClr>
                <a:srgbClr val="00007D"/>
              </a:buClr>
              <a:buSzPct val="75000"/>
            </a:pPr>
            <a:r>
              <a:rPr lang="en-US" sz="2000" dirty="0">
                <a:solidFill>
                  <a:srgbClr val="000000"/>
                </a:solidFill>
              </a:rPr>
              <a:t>The time available to decide hand off depends on the subscriber’s speed.</a:t>
            </a:r>
          </a:p>
          <a:p>
            <a:pPr marL="0" lvl="0" indent="0" algn="just" eaLnBrk="0" hangingPunct="0">
              <a:buClr>
                <a:srgbClr val="00007D"/>
              </a:buClr>
              <a:buSzPct val="75000"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lvl="0" algn="just" eaLnBrk="0" hangingPunct="0">
              <a:buClr>
                <a:srgbClr val="00007D"/>
              </a:buClr>
              <a:buSzPct val="75000"/>
            </a:pPr>
            <a:r>
              <a:rPr lang="en-US" sz="2000" dirty="0">
                <a:solidFill>
                  <a:srgbClr val="000000"/>
                </a:solidFill>
              </a:rPr>
              <a:t>Speed of the user can be estimated from the slope of the short term average Power. Steep curve </a:t>
            </a:r>
            <a:r>
              <a:rPr lang="en-US" sz="2000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</a:rPr>
              <a:t>Quick Hand off</a:t>
            </a:r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105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67987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Generation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sz="2400" dirty="0"/>
              <a:t>Signal Strength Measurements are made by base stations and supervised by MSC.</a:t>
            </a:r>
          </a:p>
          <a:p>
            <a:pPr algn="just">
              <a:lnSpc>
                <a:spcPct val="200000"/>
              </a:lnSpc>
            </a:pPr>
            <a:r>
              <a:rPr lang="en-US" sz="2400" dirty="0"/>
              <a:t>Each base station constantly monitors power levels of its reverse voice channels, which tells the relative location of the user.</a:t>
            </a:r>
          </a:p>
          <a:p>
            <a:pPr algn="just">
              <a:lnSpc>
                <a:spcPct val="200000"/>
              </a:lnSpc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106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12413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3600" dirty="0"/>
              <a:t>Second Generation Systems: Digital TDMA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sz="2400" dirty="0"/>
              <a:t>Concept of Mobile Assisted Hand Off (MAHO)</a:t>
            </a:r>
          </a:p>
          <a:p>
            <a:pPr algn="just">
              <a:lnSpc>
                <a:spcPct val="200000"/>
              </a:lnSpc>
            </a:pPr>
            <a:r>
              <a:rPr lang="en-US" sz="2400" dirty="0"/>
              <a:t>Mobile station continually measures power levels of surrounding Base Stations and reports these measurements to the serving Base Station.</a:t>
            </a:r>
          </a:p>
          <a:p>
            <a:pPr algn="just">
              <a:lnSpc>
                <a:spcPct val="200000"/>
              </a:lnSpc>
            </a:pPr>
            <a:r>
              <a:rPr lang="en-US" sz="2400" dirty="0" smtClean="0"/>
              <a:t>MAHO </a:t>
            </a:r>
            <a:r>
              <a:rPr lang="en-US" sz="2400" dirty="0"/>
              <a:t>method ensures faster hand off </a:t>
            </a:r>
            <a:r>
              <a:rPr lang="en-US" sz="2400" dirty="0" smtClean="0"/>
              <a:t>MAHO </a:t>
            </a:r>
            <a:r>
              <a:rPr lang="en-US" sz="2400" dirty="0"/>
              <a:t>is particularly suited for Micro-Cellular Systems.</a:t>
            </a:r>
          </a:p>
          <a:p>
            <a:pPr algn="just">
              <a:lnSpc>
                <a:spcPct val="200000"/>
              </a:lnSpc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107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70189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Inter-System Hand 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/>
              <a:t>Definition: “-----When a mobile moves from one cellular system to another, with different MSC”.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The situation occurs </a:t>
            </a:r>
            <a:r>
              <a:rPr lang="en-US" sz="2000" dirty="0" smtClean="0"/>
              <a:t>when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/>
              <a:t>“Signal </a:t>
            </a:r>
            <a:r>
              <a:rPr lang="en-US" sz="2000" dirty="0"/>
              <a:t>in the resident cell becomes weak, and no  </a:t>
            </a:r>
            <a:r>
              <a:rPr lang="en-US" sz="2000" dirty="0" smtClean="0"/>
              <a:t>other </a:t>
            </a:r>
            <a:r>
              <a:rPr lang="en-US" sz="2000" dirty="0"/>
              <a:t>cell within the system can take the call</a:t>
            </a:r>
            <a:r>
              <a:rPr lang="en-US" sz="2000" dirty="0" smtClean="0"/>
              <a:t>”.</a:t>
            </a: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000" dirty="0"/>
              <a:t>Issues: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/>
              <a:t>	Local </a:t>
            </a:r>
            <a:r>
              <a:rPr lang="en-US" sz="2000" dirty="0"/>
              <a:t>Call becomes long-distance call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/>
              <a:t>	Compatibility </a:t>
            </a:r>
            <a:r>
              <a:rPr lang="en-US" sz="2000" dirty="0"/>
              <a:t>between two MSCs.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108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5685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Prioritizing the </a:t>
            </a:r>
            <a:r>
              <a:rPr lang="en-US" dirty="0" smtClean="0"/>
              <a:t>Handoff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Some systems take hand off like a new call </a:t>
            </a:r>
            <a:r>
              <a:rPr lang="en-US" dirty="0" smtClean="0"/>
              <a:t>initiation</a:t>
            </a:r>
          </a:p>
          <a:p>
            <a:pPr algn="just">
              <a:lnSpc>
                <a:spcPct val="150000"/>
              </a:lnSpc>
            </a:pPr>
            <a:r>
              <a:rPr lang="en-US" b="1" u="sng" dirty="0"/>
              <a:t> Guard Channel </a:t>
            </a:r>
            <a:r>
              <a:rPr lang="en-US" b="1" u="sng" dirty="0" smtClean="0"/>
              <a:t>Concept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Reserve some channels exclusively for hand off--- do not use them for call initiation.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109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951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B6E13-A0CC-498B-BB9D-11DCA0DC8D2C}" type="slidenum">
              <a:rPr lang="en-US" altLang="en-US">
                <a:solidFill>
                  <a:srgbClr val="000000"/>
                </a:solidFill>
              </a:rPr>
              <a:pPr/>
              <a:t>11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GPP LTE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39932"/>
              </p:ext>
            </p:extLst>
          </p:nvPr>
        </p:nvGraphicFramePr>
        <p:xfrm>
          <a:off x="914400" y="2286000"/>
          <a:ext cx="7677150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Document" r:id="rId3" imgW="5887174" imgH="2013114" progId="Word.Document.12">
                  <p:embed/>
                </p:oleObj>
              </mc:Choice>
              <mc:Fallback>
                <p:oleObj name="Document" r:id="rId3" imgW="5887174" imgH="20131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2286000"/>
                        <a:ext cx="7677150" cy="2632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229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Hand Off Strategies: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sz="2400" dirty="0"/>
              <a:t>High Speed Vehicle VS Pedestrians</a:t>
            </a:r>
          </a:p>
          <a:p>
            <a:pPr algn="just">
              <a:lnSpc>
                <a:spcPct val="200000"/>
              </a:lnSpc>
            </a:pPr>
            <a:r>
              <a:rPr lang="en-US" sz="2400" dirty="0" smtClean="0"/>
              <a:t>Zoning</a:t>
            </a:r>
            <a:endParaRPr lang="en-US" sz="2400" dirty="0"/>
          </a:p>
          <a:p>
            <a:pPr algn="just">
              <a:lnSpc>
                <a:spcPct val="200000"/>
              </a:lnSpc>
            </a:pPr>
            <a:r>
              <a:rPr lang="en-US" sz="2400" b="1" dirty="0"/>
              <a:t>The UMBRELLA CELL Concept</a:t>
            </a:r>
            <a:r>
              <a:rPr lang="en-US" sz="2400" dirty="0"/>
              <a:t>: Large and Small cells are co-located. Install small antennas etc for low-speed users for proper radio coverage. This guarantees large area coverage as well.</a:t>
            </a:r>
          </a:p>
          <a:p>
            <a:pPr algn="just">
              <a:lnSpc>
                <a:spcPct val="200000"/>
              </a:lnSpc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110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7449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UMBRELLA </a:t>
            </a:r>
            <a:r>
              <a:rPr lang="en-US" dirty="0" smtClean="0"/>
              <a:t>Cell Approach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111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" y="2027237"/>
            <a:ext cx="7591425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91592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lang="en-US" sz="3600" dirty="0"/>
              <a:t>Interference and </a:t>
            </a:r>
            <a:r>
              <a:rPr lang="en-US" sz="3600" dirty="0" smtClean="0"/>
              <a:t>System Capacity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/>
              <a:t>Creates bottleneck in increasing capacity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Sources of interference are: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Mobile </a:t>
            </a:r>
            <a:r>
              <a:rPr lang="en-US" sz="2400" dirty="0"/>
              <a:t>Stations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Neighboring </a:t>
            </a:r>
            <a:r>
              <a:rPr lang="en-US" sz="2400" dirty="0"/>
              <a:t>Cells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The </a:t>
            </a:r>
            <a:r>
              <a:rPr lang="en-US" sz="2400" dirty="0"/>
              <a:t>same frequency cells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Non-cellular </a:t>
            </a:r>
            <a:r>
              <a:rPr lang="en-US" sz="2400" dirty="0"/>
              <a:t>signals in the same spectrum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Interference in Voice Channels: Cross-Talk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Interference in Control Channels: missed/blocked calls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112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67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Interference and System Capacity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4085359"/>
            <a:ext cx="8229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Clr>
                <a:srgbClr val="00007D"/>
              </a:buClr>
              <a:defRPr/>
            </a:pPr>
            <a:r>
              <a:rPr lang="en-US" sz="2000" kern="0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In constant cell size and RF power, CCI is a function of Distance between the co-channel cells(D), and the size of each cell (R).</a:t>
            </a:r>
          </a:p>
          <a:p>
            <a:pPr algn="just">
              <a:buClr>
                <a:srgbClr val="00007D"/>
              </a:buClr>
              <a:defRPr/>
            </a:pPr>
            <a:r>
              <a:rPr lang="en-US" sz="2000" kern="0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Increasing ratio D/R, CCI decreases.</a:t>
            </a:r>
          </a:p>
          <a:p>
            <a:pPr algn="just">
              <a:buClr>
                <a:srgbClr val="00007D"/>
              </a:buClr>
              <a:defRPr/>
            </a:pPr>
            <a:r>
              <a:rPr lang="en-US" sz="2000" kern="0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Define Channel Reuse Ratio = Q = D/R</a:t>
            </a:r>
          </a:p>
          <a:p>
            <a:pPr algn="just">
              <a:buClr>
                <a:srgbClr val="00007D"/>
              </a:buClr>
              <a:defRPr/>
            </a:pPr>
            <a:endParaRPr lang="en-US" sz="2000" kern="0" dirty="0" smtClean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D1665DF9-ED6A-4AD1-9524-52C8D001CD24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113</a:t>
            </a:fld>
            <a:endParaRPr lang="en-US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1981200"/>
            <a:ext cx="5257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buFont typeface="Wingdings" pitchFamily="2" charset="2"/>
              <a:buChar char="q"/>
              <a:defRPr/>
            </a:pPr>
            <a:r>
              <a:rPr lang="en-US" sz="2000" i="1" kern="0" dirty="0">
                <a:solidFill>
                  <a:srgbClr val="8A8AB9">
                    <a:lumMod val="75000"/>
                  </a:srgbClr>
                </a:solidFill>
              </a:rPr>
              <a:t> The yellow cells use the same set of    </a:t>
            </a:r>
          </a:p>
          <a:p>
            <a:pPr algn="just" eaLnBrk="0" hangingPunct="0">
              <a:defRPr/>
            </a:pPr>
            <a:r>
              <a:rPr lang="en-US" sz="2000" i="1" kern="0" dirty="0">
                <a:solidFill>
                  <a:srgbClr val="8A8AB9">
                    <a:lumMod val="75000"/>
                  </a:srgbClr>
                </a:solidFill>
              </a:rPr>
              <a:t>      frequency channels, and hence, interfere</a:t>
            </a:r>
          </a:p>
          <a:p>
            <a:pPr algn="just" eaLnBrk="0" hangingPunct="0">
              <a:defRPr/>
            </a:pPr>
            <a:r>
              <a:rPr lang="en-US" sz="2000" i="1" kern="0" dirty="0">
                <a:solidFill>
                  <a:srgbClr val="8A8AB9">
                    <a:lumMod val="75000"/>
                  </a:srgbClr>
                </a:solidFill>
              </a:rPr>
              <a:t>      with each other</a:t>
            </a:r>
          </a:p>
          <a:p>
            <a:pPr algn="just" eaLnBrk="0" hangingPunct="0">
              <a:buFont typeface="Wingdings" pitchFamily="2" charset="2"/>
              <a:buChar char="q"/>
              <a:defRPr/>
            </a:pPr>
            <a:r>
              <a:rPr lang="en-US" sz="2000" i="1" kern="0" dirty="0">
                <a:solidFill>
                  <a:srgbClr val="8A8AB9">
                    <a:lumMod val="75000"/>
                  </a:srgbClr>
                </a:solidFill>
              </a:rPr>
              <a:t> In the cellular system there are 6 first-</a:t>
            </a:r>
          </a:p>
          <a:p>
            <a:pPr algn="just" eaLnBrk="0" hangingPunct="0">
              <a:defRPr/>
            </a:pPr>
            <a:r>
              <a:rPr lang="en-US" sz="2000" i="1" kern="0" dirty="0">
                <a:solidFill>
                  <a:srgbClr val="8A8AB9">
                    <a:lumMod val="75000"/>
                  </a:srgbClr>
                </a:solidFill>
              </a:rPr>
              <a:t>     layer co-channels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838200"/>
            <a:ext cx="340995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439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Interference and System Capacity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Signal-to-interference ratio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 is the power of the signal of interest and        is the power of </a:t>
            </a:r>
            <a:r>
              <a:rPr lang="en-US" sz="1600" dirty="0" err="1"/>
              <a:t>kth</a:t>
            </a:r>
            <a:r>
              <a:rPr lang="en-US" sz="1600" dirty="0"/>
              <a:t> interference.</a:t>
            </a:r>
          </a:p>
          <a:p>
            <a:endParaRPr lang="en-US" sz="1600" dirty="0"/>
          </a:p>
          <a:p>
            <a:r>
              <a:rPr lang="en-US" sz="1600" dirty="0"/>
              <a:t>The signal strength at distance d from a source is</a:t>
            </a:r>
          </a:p>
          <a:p>
            <a:endParaRPr lang="en-US" sz="1600" dirty="0"/>
          </a:p>
          <a:p>
            <a:r>
              <a:rPr lang="en-US" sz="1600" dirty="0"/>
              <a:t>That is, received signal power is inversely related to nth power of the distance.</a:t>
            </a:r>
          </a:p>
          <a:p>
            <a:endParaRPr lang="en-US" sz="1600" dirty="0"/>
          </a:p>
          <a:p>
            <a:r>
              <a:rPr lang="en-US" sz="1600" dirty="0"/>
              <a:t>where n = path loss exponent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114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05000"/>
            <a:ext cx="17414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948" y="2971800"/>
            <a:ext cx="2667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607" y="3590925"/>
            <a:ext cx="13525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980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ctr">
              <a:defRPr/>
            </a:pPr>
            <a:r>
              <a:rPr lang="en-US" sz="3600" b="1" kern="0" dirty="0" smtClean="0">
                <a:solidFill>
                  <a:srgbClr val="3333CC"/>
                </a:solidFill>
              </a:rPr>
              <a:t>Co channel Interference</a:t>
            </a: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4114800" y="3276600"/>
            <a:ext cx="838200" cy="685800"/>
          </a:xfrm>
          <a:prstGeom prst="hexagon">
            <a:avLst>
              <a:gd name="adj" fmla="val 30556"/>
              <a:gd name="vf" fmla="val 115470"/>
            </a:avLst>
          </a:prstGeom>
          <a:solidFill>
            <a:srgbClr val="00E4A8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4038600" y="1905000"/>
            <a:ext cx="838200" cy="609600"/>
          </a:xfrm>
          <a:prstGeom prst="hexagon">
            <a:avLst>
              <a:gd name="adj" fmla="val 34375"/>
              <a:gd name="vf" fmla="val 115470"/>
            </a:avLst>
          </a:prstGeom>
          <a:solidFill>
            <a:srgbClr val="00E4A8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4114800" y="4800600"/>
            <a:ext cx="762000" cy="685800"/>
          </a:xfrm>
          <a:prstGeom prst="hexagon">
            <a:avLst>
              <a:gd name="adj" fmla="val 27778"/>
              <a:gd name="vf" fmla="val 115470"/>
            </a:avLst>
          </a:prstGeom>
          <a:solidFill>
            <a:srgbClr val="00E4A8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2971800" y="2209800"/>
            <a:ext cx="2970213" cy="2971800"/>
          </a:xfrm>
          <a:prstGeom prst="ellips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334000" y="2590800"/>
            <a:ext cx="838200" cy="685800"/>
          </a:xfrm>
          <a:prstGeom prst="hexagon">
            <a:avLst>
              <a:gd name="adj" fmla="val 30556"/>
              <a:gd name="vf" fmla="val 115470"/>
            </a:avLst>
          </a:prstGeom>
          <a:solidFill>
            <a:srgbClr val="00E4A8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5334000" y="4114800"/>
            <a:ext cx="762000" cy="609600"/>
          </a:xfrm>
          <a:prstGeom prst="hexagon">
            <a:avLst>
              <a:gd name="adj" fmla="val 31250"/>
              <a:gd name="vf" fmla="val 115470"/>
            </a:avLst>
          </a:prstGeom>
          <a:solidFill>
            <a:srgbClr val="00E4A8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2819400" y="2590800"/>
            <a:ext cx="762000" cy="685800"/>
          </a:xfrm>
          <a:prstGeom prst="hexagon">
            <a:avLst>
              <a:gd name="adj" fmla="val 27778"/>
              <a:gd name="vf" fmla="val 115470"/>
            </a:avLst>
          </a:prstGeom>
          <a:solidFill>
            <a:srgbClr val="00E4A8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2819400" y="4114800"/>
            <a:ext cx="762000" cy="685800"/>
          </a:xfrm>
          <a:prstGeom prst="hexagon">
            <a:avLst>
              <a:gd name="adj" fmla="val 27778"/>
              <a:gd name="vf" fmla="val 115470"/>
            </a:avLst>
          </a:prstGeom>
          <a:solidFill>
            <a:srgbClr val="00E4A8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4495800" y="35814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4648200" y="3352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3124200" y="2895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9" name="Oval 14"/>
          <p:cNvSpPr>
            <a:spLocks noChangeArrowheads="1"/>
          </p:cNvSpPr>
          <p:nvPr/>
        </p:nvSpPr>
        <p:spPr bwMode="auto">
          <a:xfrm>
            <a:off x="4419600" y="22098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3124200" y="4419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1" name="Oval 16"/>
          <p:cNvSpPr>
            <a:spLocks noChangeArrowheads="1"/>
          </p:cNvSpPr>
          <p:nvPr/>
        </p:nvSpPr>
        <p:spPr bwMode="auto">
          <a:xfrm>
            <a:off x="4419600" y="51054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2" name="Oval 17"/>
          <p:cNvSpPr>
            <a:spLocks noChangeArrowheads="1"/>
          </p:cNvSpPr>
          <p:nvPr/>
        </p:nvSpPr>
        <p:spPr bwMode="auto">
          <a:xfrm>
            <a:off x="5715000" y="4419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3" name="Oval 18"/>
          <p:cNvSpPr>
            <a:spLocks noChangeArrowheads="1"/>
          </p:cNvSpPr>
          <p:nvPr/>
        </p:nvSpPr>
        <p:spPr bwMode="auto">
          <a:xfrm>
            <a:off x="5715000" y="2895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3200400" y="2971800"/>
            <a:ext cx="1447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4495800" y="2286000"/>
            <a:ext cx="15240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 flipV="1">
            <a:off x="3200400" y="3429000"/>
            <a:ext cx="1447800" cy="99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4495800" y="3429000"/>
            <a:ext cx="152400" cy="167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 flipH="1" flipV="1">
            <a:off x="4724400" y="3429000"/>
            <a:ext cx="990600" cy="99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H="1">
            <a:off x="4800600" y="2971800"/>
            <a:ext cx="91440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flipH="1" flipV="1">
            <a:off x="4800600" y="3429000"/>
            <a:ext cx="2209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7086600" y="3657600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Mobile Station</a:t>
            </a:r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 flipV="1">
            <a:off x="2667000" y="3657600"/>
            <a:ext cx="1828800" cy="2362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207818" y="5486400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Serving Base Station</a:t>
            </a: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V="1">
            <a:off x="4495800" y="1447800"/>
            <a:ext cx="167640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6172200" y="1219200"/>
            <a:ext cx="2286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First tier cochannel Base Station</a:t>
            </a:r>
          </a:p>
        </p:txBody>
      </p:sp>
      <p:sp>
        <p:nvSpPr>
          <p:cNvPr id="36" name="Oval 31"/>
          <p:cNvSpPr>
            <a:spLocks noChangeArrowheads="1"/>
          </p:cNvSpPr>
          <p:nvPr/>
        </p:nvSpPr>
        <p:spPr bwMode="auto">
          <a:xfrm>
            <a:off x="2057400" y="1219200"/>
            <a:ext cx="4799013" cy="4800600"/>
          </a:xfrm>
          <a:prstGeom prst="ellips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7" name="Line 32"/>
          <p:cNvSpPr>
            <a:spLocks noChangeShapeType="1"/>
          </p:cNvSpPr>
          <p:nvPr/>
        </p:nvSpPr>
        <p:spPr bwMode="auto">
          <a:xfrm flipH="1" flipV="1">
            <a:off x="1676400" y="1981200"/>
            <a:ext cx="7620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8" name="Text Box 33"/>
          <p:cNvSpPr txBox="1">
            <a:spLocks noChangeArrowheads="1"/>
          </p:cNvSpPr>
          <p:nvPr/>
        </p:nvSpPr>
        <p:spPr bwMode="auto">
          <a:xfrm>
            <a:off x="152400" y="1431925"/>
            <a:ext cx="2590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Second tier cochannel Base Station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7010400" y="2362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R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5181600" y="3124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D</a:t>
            </a:r>
            <a:r>
              <a:rPr lang="en-US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49530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D</a:t>
            </a:r>
            <a:r>
              <a:rPr lang="en-US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4572000" y="4281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D</a:t>
            </a:r>
            <a:r>
              <a:rPr lang="en-US" baseline="-250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3505200" y="3657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D</a:t>
            </a:r>
            <a:r>
              <a:rPr lang="en-US" baseline="-25000">
                <a:solidFill>
                  <a:srgbClr val="000000"/>
                </a:solidFill>
                <a:latin typeface="Times New Roman" charset="0"/>
              </a:rPr>
              <a:t>4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3733800" y="2819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D</a:t>
            </a:r>
            <a:r>
              <a:rPr lang="en-US" baseline="-25000">
                <a:solidFill>
                  <a:srgbClr val="000000"/>
                </a:solidFill>
                <a:latin typeface="Times New Roman" charset="0"/>
              </a:rPr>
              <a:t>5</a:t>
            </a:r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4572000" y="260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D</a:t>
            </a:r>
            <a:r>
              <a:rPr lang="en-US" baseline="-25000">
                <a:solidFill>
                  <a:srgbClr val="000000"/>
                </a:solidFill>
                <a:latin typeface="Times New Roman" charset="0"/>
              </a:rPr>
              <a:t>6</a:t>
            </a:r>
          </a:p>
        </p:txBody>
      </p:sp>
      <p:sp>
        <p:nvSpPr>
          <p:cNvPr id="46" name="Line 46"/>
          <p:cNvSpPr>
            <a:spLocks noChangeShapeType="1"/>
          </p:cNvSpPr>
          <p:nvPr/>
        </p:nvSpPr>
        <p:spPr bwMode="auto">
          <a:xfrm flipV="1">
            <a:off x="5791200" y="2590800"/>
            <a:ext cx="2286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7" name="Line 47"/>
          <p:cNvSpPr>
            <a:spLocks noChangeShapeType="1"/>
          </p:cNvSpPr>
          <p:nvPr/>
        </p:nvSpPr>
        <p:spPr bwMode="auto">
          <a:xfrm flipH="1">
            <a:off x="5867400" y="2590800"/>
            <a:ext cx="11430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87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algn="just"/>
            <a:r>
              <a:rPr lang="en-US" sz="3600" dirty="0" smtClean="0"/>
              <a:t>Worst Case of CCI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116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799" y="1896384"/>
            <a:ext cx="6846401" cy="3938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893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117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60" y="1828800"/>
            <a:ext cx="8114479" cy="3606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289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3600" dirty="0" smtClean="0"/>
              <a:t>Cell Splitting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118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1" y="1600200"/>
            <a:ext cx="8093777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098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3600" dirty="0"/>
              <a:t>Cell Sectoring by Antenna Design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5" name="Slide Number Placeholder 4"/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61B9957-671C-4B31-8D9F-8305B2C1CB5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6" name="AutoShape 51"/>
          <p:cNvSpPr>
            <a:spLocks noChangeArrowheads="1"/>
          </p:cNvSpPr>
          <p:nvPr/>
        </p:nvSpPr>
        <p:spPr bwMode="auto">
          <a:xfrm>
            <a:off x="685800" y="1524000"/>
            <a:ext cx="1765300" cy="1600200"/>
          </a:xfrm>
          <a:prstGeom prst="hexagon">
            <a:avLst>
              <a:gd name="adj" fmla="val 27579"/>
              <a:gd name="vf" fmla="val 115470"/>
            </a:avLst>
          </a:prstGeom>
          <a:solidFill>
            <a:srgbClr val="66FF66">
              <a:alpha val="5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7" name="AutoShape 52"/>
          <p:cNvSpPr>
            <a:spLocks noChangeArrowheads="1"/>
          </p:cNvSpPr>
          <p:nvPr/>
        </p:nvSpPr>
        <p:spPr bwMode="auto">
          <a:xfrm>
            <a:off x="5105400" y="4038600"/>
            <a:ext cx="1765300" cy="1600200"/>
          </a:xfrm>
          <a:prstGeom prst="hexagon">
            <a:avLst>
              <a:gd name="adj" fmla="val 27579"/>
              <a:gd name="vf" fmla="val 115470"/>
            </a:avLst>
          </a:prstGeom>
          <a:solidFill>
            <a:srgbClr val="66FF66">
              <a:alpha val="5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8" name="Line 53"/>
          <p:cNvSpPr>
            <a:spLocks noChangeShapeType="1"/>
          </p:cNvSpPr>
          <p:nvPr/>
        </p:nvSpPr>
        <p:spPr bwMode="auto">
          <a:xfrm>
            <a:off x="5105400" y="4838700"/>
            <a:ext cx="1765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9" name="Line 54"/>
          <p:cNvSpPr>
            <a:spLocks noChangeShapeType="1"/>
          </p:cNvSpPr>
          <p:nvPr/>
        </p:nvSpPr>
        <p:spPr bwMode="auto">
          <a:xfrm flipV="1">
            <a:off x="5546725" y="4038600"/>
            <a:ext cx="882650" cy="1600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0" name="Line 55"/>
          <p:cNvSpPr>
            <a:spLocks noChangeShapeType="1"/>
          </p:cNvSpPr>
          <p:nvPr/>
        </p:nvSpPr>
        <p:spPr bwMode="auto">
          <a:xfrm>
            <a:off x="5546725" y="4038600"/>
            <a:ext cx="882650" cy="1600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1" name="Text Box 56"/>
          <p:cNvSpPr txBox="1">
            <a:spLocks noChangeArrowheads="1"/>
          </p:cNvSpPr>
          <p:nvPr/>
        </p:nvSpPr>
        <p:spPr bwMode="auto">
          <a:xfrm>
            <a:off x="5803900" y="4343400"/>
            <a:ext cx="512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kern="0">
                <a:solidFill>
                  <a:srgbClr val="3333CC"/>
                </a:solidFill>
                <a:latin typeface="Times New Roman" charset="0"/>
              </a:rPr>
              <a:t>60</a:t>
            </a:r>
            <a:r>
              <a:rPr lang="en-US" sz="1400" kern="0" baseline="30000">
                <a:solidFill>
                  <a:srgbClr val="3333CC"/>
                </a:solidFill>
                <a:latin typeface="Times New Roman" charset="0"/>
              </a:rPr>
              <a:t>o</a:t>
            </a:r>
            <a:endParaRPr lang="en-US" sz="1400" kern="0">
              <a:solidFill>
                <a:srgbClr val="3333CC"/>
              </a:solidFill>
              <a:latin typeface="Times New Roman" charset="0"/>
            </a:endParaRPr>
          </a:p>
        </p:txBody>
      </p:sp>
      <p:sp>
        <p:nvSpPr>
          <p:cNvPr id="62" name="AutoShape 57"/>
          <p:cNvSpPr>
            <a:spLocks noChangeArrowheads="1"/>
          </p:cNvSpPr>
          <p:nvPr/>
        </p:nvSpPr>
        <p:spPr bwMode="auto">
          <a:xfrm>
            <a:off x="3433763" y="1524000"/>
            <a:ext cx="1765300" cy="1600200"/>
          </a:xfrm>
          <a:prstGeom prst="hexagon">
            <a:avLst>
              <a:gd name="adj" fmla="val 27579"/>
              <a:gd name="vf" fmla="val 115470"/>
            </a:avLst>
          </a:prstGeom>
          <a:solidFill>
            <a:srgbClr val="66FF66">
              <a:alpha val="5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3" name="Line 58"/>
          <p:cNvSpPr>
            <a:spLocks noChangeShapeType="1"/>
          </p:cNvSpPr>
          <p:nvPr/>
        </p:nvSpPr>
        <p:spPr bwMode="auto">
          <a:xfrm>
            <a:off x="3433763" y="2324100"/>
            <a:ext cx="8826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4" name="Line 59"/>
          <p:cNvSpPr>
            <a:spLocks noChangeShapeType="1"/>
          </p:cNvSpPr>
          <p:nvPr/>
        </p:nvSpPr>
        <p:spPr bwMode="auto">
          <a:xfrm flipV="1">
            <a:off x="4316413" y="1524000"/>
            <a:ext cx="441325" cy="800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5" name="Line 60"/>
          <p:cNvSpPr>
            <a:spLocks noChangeShapeType="1"/>
          </p:cNvSpPr>
          <p:nvPr/>
        </p:nvSpPr>
        <p:spPr bwMode="auto">
          <a:xfrm>
            <a:off x="4316413" y="2324100"/>
            <a:ext cx="441325" cy="800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6" name="Text Box 61"/>
          <p:cNvSpPr txBox="1">
            <a:spLocks noChangeArrowheads="1"/>
          </p:cNvSpPr>
          <p:nvPr/>
        </p:nvSpPr>
        <p:spPr bwMode="auto">
          <a:xfrm>
            <a:off x="3929063" y="1981200"/>
            <a:ext cx="6429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kern="0">
                <a:solidFill>
                  <a:srgbClr val="3333CC"/>
                </a:solidFill>
                <a:latin typeface="Times New Roman" charset="0"/>
              </a:rPr>
              <a:t>120</a:t>
            </a:r>
            <a:r>
              <a:rPr lang="en-US" sz="1400" kern="0" baseline="30000">
                <a:solidFill>
                  <a:srgbClr val="3333CC"/>
                </a:solidFill>
                <a:latin typeface="Times New Roman" charset="0"/>
              </a:rPr>
              <a:t>o</a:t>
            </a:r>
            <a:endParaRPr lang="en-US" sz="1400" kern="0">
              <a:solidFill>
                <a:srgbClr val="3333CC"/>
              </a:solidFill>
              <a:latin typeface="Times New Roman" charset="0"/>
            </a:endParaRPr>
          </a:p>
        </p:txBody>
      </p:sp>
      <p:sp>
        <p:nvSpPr>
          <p:cNvPr id="67" name="Text Box 62"/>
          <p:cNvSpPr txBox="1">
            <a:spLocks noChangeArrowheads="1"/>
          </p:cNvSpPr>
          <p:nvPr/>
        </p:nvSpPr>
        <p:spPr bwMode="auto">
          <a:xfrm>
            <a:off x="685800" y="3336925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(a). Omni</a:t>
            </a:r>
          </a:p>
        </p:txBody>
      </p:sp>
      <p:sp>
        <p:nvSpPr>
          <p:cNvPr id="68" name="Text Box 63"/>
          <p:cNvSpPr txBox="1">
            <a:spLocks noChangeArrowheads="1"/>
          </p:cNvSpPr>
          <p:nvPr/>
        </p:nvSpPr>
        <p:spPr bwMode="auto">
          <a:xfrm>
            <a:off x="3276600" y="3336925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(b). 120</a:t>
            </a:r>
            <a:r>
              <a:rPr lang="en-US" sz="2000" kern="0" baseline="30000">
                <a:solidFill>
                  <a:srgbClr val="3333CC"/>
                </a:solidFill>
                <a:latin typeface="Times New Roman" charset="0"/>
              </a:rPr>
              <a:t>o</a:t>
            </a: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 sector</a:t>
            </a:r>
          </a:p>
        </p:txBody>
      </p:sp>
      <p:sp>
        <p:nvSpPr>
          <p:cNvPr id="69" name="Text Box 64"/>
          <p:cNvSpPr txBox="1">
            <a:spLocks noChangeArrowheads="1"/>
          </p:cNvSpPr>
          <p:nvPr/>
        </p:nvSpPr>
        <p:spPr bwMode="auto">
          <a:xfrm>
            <a:off x="5118100" y="5851525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(e). 60</a:t>
            </a:r>
            <a:r>
              <a:rPr lang="en-US" sz="2000" kern="0" baseline="30000">
                <a:solidFill>
                  <a:srgbClr val="3333CC"/>
                </a:solidFill>
                <a:latin typeface="Times New Roman" charset="0"/>
              </a:rPr>
              <a:t>o</a:t>
            </a: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 sector</a:t>
            </a:r>
          </a:p>
        </p:txBody>
      </p:sp>
      <p:sp>
        <p:nvSpPr>
          <p:cNvPr id="70" name="Oval 65"/>
          <p:cNvSpPr>
            <a:spLocks noChangeArrowheads="1"/>
          </p:cNvSpPr>
          <p:nvPr/>
        </p:nvSpPr>
        <p:spPr bwMode="auto">
          <a:xfrm>
            <a:off x="1524000" y="2286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1" name="Oval 66"/>
          <p:cNvSpPr>
            <a:spLocks noChangeArrowheads="1"/>
          </p:cNvSpPr>
          <p:nvPr/>
        </p:nvSpPr>
        <p:spPr bwMode="auto">
          <a:xfrm>
            <a:off x="4267200" y="2286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2" name="Oval 67"/>
          <p:cNvSpPr>
            <a:spLocks noChangeArrowheads="1"/>
          </p:cNvSpPr>
          <p:nvPr/>
        </p:nvSpPr>
        <p:spPr bwMode="auto">
          <a:xfrm>
            <a:off x="5956300" y="4800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3" name="AutoShape 68"/>
          <p:cNvSpPr>
            <a:spLocks noChangeArrowheads="1"/>
          </p:cNvSpPr>
          <p:nvPr/>
        </p:nvSpPr>
        <p:spPr bwMode="auto">
          <a:xfrm>
            <a:off x="6248400" y="1524000"/>
            <a:ext cx="1765300" cy="1600200"/>
          </a:xfrm>
          <a:prstGeom prst="hexagon">
            <a:avLst>
              <a:gd name="adj" fmla="val 27579"/>
              <a:gd name="vf" fmla="val 115470"/>
            </a:avLst>
          </a:prstGeom>
          <a:solidFill>
            <a:srgbClr val="66FF66">
              <a:alpha val="5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4" name="Line 69"/>
          <p:cNvSpPr>
            <a:spLocks noChangeShapeType="1"/>
          </p:cNvSpPr>
          <p:nvPr/>
        </p:nvSpPr>
        <p:spPr bwMode="auto">
          <a:xfrm>
            <a:off x="6472238" y="1905000"/>
            <a:ext cx="614362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5" name="Line 70"/>
          <p:cNvSpPr>
            <a:spLocks noChangeShapeType="1"/>
          </p:cNvSpPr>
          <p:nvPr/>
        </p:nvSpPr>
        <p:spPr bwMode="auto">
          <a:xfrm flipV="1">
            <a:off x="7086600" y="1905000"/>
            <a:ext cx="681038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6" name="Line 71"/>
          <p:cNvSpPr>
            <a:spLocks noChangeShapeType="1"/>
          </p:cNvSpPr>
          <p:nvPr/>
        </p:nvSpPr>
        <p:spPr bwMode="auto">
          <a:xfrm flipH="1">
            <a:off x="7086600" y="2286000"/>
            <a:ext cx="4763" cy="83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7" name="Text Box 72"/>
          <p:cNvSpPr txBox="1">
            <a:spLocks noChangeArrowheads="1"/>
          </p:cNvSpPr>
          <p:nvPr/>
        </p:nvSpPr>
        <p:spPr bwMode="auto">
          <a:xfrm>
            <a:off x="6858000" y="1905000"/>
            <a:ext cx="642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kern="0">
                <a:solidFill>
                  <a:srgbClr val="3333CC"/>
                </a:solidFill>
                <a:latin typeface="Times New Roman" charset="0"/>
              </a:rPr>
              <a:t>120</a:t>
            </a:r>
            <a:r>
              <a:rPr lang="en-US" sz="1400" kern="0" baseline="30000">
                <a:solidFill>
                  <a:srgbClr val="3333CC"/>
                </a:solidFill>
                <a:latin typeface="Times New Roman" charset="0"/>
              </a:rPr>
              <a:t>o</a:t>
            </a:r>
            <a:endParaRPr lang="en-US" sz="1400" kern="0">
              <a:solidFill>
                <a:srgbClr val="3333CC"/>
              </a:solidFill>
              <a:latin typeface="Times New Roman" charset="0"/>
            </a:endParaRPr>
          </a:p>
        </p:txBody>
      </p:sp>
      <p:sp>
        <p:nvSpPr>
          <p:cNvPr id="78" name="Text Box 73"/>
          <p:cNvSpPr txBox="1">
            <a:spLocks noChangeArrowheads="1"/>
          </p:cNvSpPr>
          <p:nvPr/>
        </p:nvSpPr>
        <p:spPr bwMode="auto">
          <a:xfrm>
            <a:off x="5715000" y="3336925"/>
            <a:ext cx="304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(c). 120</a:t>
            </a:r>
            <a:r>
              <a:rPr lang="en-US" sz="2000" kern="0" baseline="30000">
                <a:solidFill>
                  <a:srgbClr val="3333CC"/>
                </a:solidFill>
                <a:latin typeface="Times New Roman" charset="0"/>
              </a:rPr>
              <a:t>o</a:t>
            </a: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 sector (alternate)</a:t>
            </a:r>
          </a:p>
        </p:txBody>
      </p:sp>
      <p:sp>
        <p:nvSpPr>
          <p:cNvPr id="79" name="Oval 74"/>
          <p:cNvSpPr>
            <a:spLocks noChangeArrowheads="1"/>
          </p:cNvSpPr>
          <p:nvPr/>
        </p:nvSpPr>
        <p:spPr bwMode="auto">
          <a:xfrm>
            <a:off x="7081838" y="2286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0" name="Text Box 75"/>
          <p:cNvSpPr txBox="1">
            <a:spLocks noChangeArrowheads="1"/>
          </p:cNvSpPr>
          <p:nvPr/>
        </p:nvSpPr>
        <p:spPr bwMode="auto">
          <a:xfrm>
            <a:off x="4572000" y="21336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a</a:t>
            </a:r>
          </a:p>
        </p:txBody>
      </p:sp>
      <p:sp>
        <p:nvSpPr>
          <p:cNvPr id="81" name="Text Box 76"/>
          <p:cNvSpPr txBox="1">
            <a:spLocks noChangeArrowheads="1"/>
          </p:cNvSpPr>
          <p:nvPr/>
        </p:nvSpPr>
        <p:spPr bwMode="auto">
          <a:xfrm>
            <a:off x="3886200" y="24384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b</a:t>
            </a:r>
          </a:p>
        </p:txBody>
      </p:sp>
      <p:sp>
        <p:nvSpPr>
          <p:cNvPr id="82" name="Text Box 77"/>
          <p:cNvSpPr txBox="1">
            <a:spLocks noChangeArrowheads="1"/>
          </p:cNvSpPr>
          <p:nvPr/>
        </p:nvSpPr>
        <p:spPr bwMode="auto">
          <a:xfrm>
            <a:off x="3886200" y="1660525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c</a:t>
            </a:r>
          </a:p>
        </p:txBody>
      </p:sp>
      <p:sp>
        <p:nvSpPr>
          <p:cNvPr id="83" name="Text Box 78"/>
          <p:cNvSpPr txBox="1">
            <a:spLocks noChangeArrowheads="1"/>
          </p:cNvSpPr>
          <p:nvPr/>
        </p:nvSpPr>
        <p:spPr bwMode="auto">
          <a:xfrm>
            <a:off x="7239000" y="22860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a</a:t>
            </a:r>
          </a:p>
        </p:txBody>
      </p:sp>
      <p:sp>
        <p:nvSpPr>
          <p:cNvPr id="84" name="Text Box 79"/>
          <p:cNvSpPr txBox="1">
            <a:spLocks noChangeArrowheads="1"/>
          </p:cNvSpPr>
          <p:nvPr/>
        </p:nvSpPr>
        <p:spPr bwMode="auto">
          <a:xfrm>
            <a:off x="6553200" y="22860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b</a:t>
            </a:r>
          </a:p>
        </p:txBody>
      </p:sp>
      <p:sp>
        <p:nvSpPr>
          <p:cNvPr id="85" name="Text Box 80"/>
          <p:cNvSpPr txBox="1">
            <a:spLocks noChangeArrowheads="1"/>
          </p:cNvSpPr>
          <p:nvPr/>
        </p:nvSpPr>
        <p:spPr bwMode="auto">
          <a:xfrm>
            <a:off x="6934200" y="15240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c</a:t>
            </a:r>
          </a:p>
        </p:txBody>
      </p:sp>
      <p:sp>
        <p:nvSpPr>
          <p:cNvPr id="86" name="AutoShape 81"/>
          <p:cNvSpPr>
            <a:spLocks noChangeArrowheads="1"/>
          </p:cNvSpPr>
          <p:nvPr/>
        </p:nvSpPr>
        <p:spPr bwMode="auto">
          <a:xfrm>
            <a:off x="2057400" y="4038600"/>
            <a:ext cx="1765300" cy="1600200"/>
          </a:xfrm>
          <a:prstGeom prst="hexagon">
            <a:avLst>
              <a:gd name="adj" fmla="val 27579"/>
              <a:gd name="vf" fmla="val 115470"/>
            </a:avLst>
          </a:prstGeom>
          <a:solidFill>
            <a:srgbClr val="66FF66">
              <a:alpha val="5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7" name="Text Box 82"/>
          <p:cNvSpPr txBox="1">
            <a:spLocks noChangeArrowheads="1"/>
          </p:cNvSpPr>
          <p:nvPr/>
        </p:nvSpPr>
        <p:spPr bwMode="auto">
          <a:xfrm>
            <a:off x="1981200" y="5851525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(d). 90</a:t>
            </a:r>
            <a:r>
              <a:rPr lang="en-US" sz="2000" kern="0" baseline="30000">
                <a:solidFill>
                  <a:srgbClr val="3333CC"/>
                </a:solidFill>
                <a:latin typeface="Times New Roman" charset="0"/>
              </a:rPr>
              <a:t>o</a:t>
            </a: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 sector</a:t>
            </a:r>
          </a:p>
        </p:txBody>
      </p:sp>
      <p:sp>
        <p:nvSpPr>
          <p:cNvPr id="88" name="Oval 83"/>
          <p:cNvSpPr>
            <a:spLocks noChangeArrowheads="1"/>
          </p:cNvSpPr>
          <p:nvPr/>
        </p:nvSpPr>
        <p:spPr bwMode="auto">
          <a:xfrm>
            <a:off x="2895600" y="4800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9" name="Line 84"/>
          <p:cNvSpPr>
            <a:spLocks noChangeShapeType="1"/>
          </p:cNvSpPr>
          <p:nvPr/>
        </p:nvSpPr>
        <p:spPr bwMode="auto">
          <a:xfrm>
            <a:off x="2286000" y="4495800"/>
            <a:ext cx="129540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0" name="Line 85"/>
          <p:cNvSpPr>
            <a:spLocks noChangeShapeType="1"/>
          </p:cNvSpPr>
          <p:nvPr/>
        </p:nvSpPr>
        <p:spPr bwMode="auto">
          <a:xfrm flipV="1">
            <a:off x="2514600" y="4038600"/>
            <a:ext cx="838200" cy="1600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1" name="Text Box 86"/>
          <p:cNvSpPr txBox="1">
            <a:spLocks noChangeArrowheads="1"/>
          </p:cNvSpPr>
          <p:nvPr/>
        </p:nvSpPr>
        <p:spPr bwMode="auto">
          <a:xfrm>
            <a:off x="2667000" y="4419600"/>
            <a:ext cx="512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kern="0">
                <a:solidFill>
                  <a:srgbClr val="3333CC"/>
                </a:solidFill>
                <a:latin typeface="Times New Roman" charset="0"/>
              </a:rPr>
              <a:t>90</a:t>
            </a:r>
            <a:r>
              <a:rPr lang="en-US" sz="1400" kern="0" baseline="30000">
                <a:solidFill>
                  <a:srgbClr val="3333CC"/>
                </a:solidFill>
                <a:latin typeface="Times New Roman" charset="0"/>
              </a:rPr>
              <a:t>o</a:t>
            </a:r>
            <a:endParaRPr lang="en-US" sz="1400" kern="0">
              <a:solidFill>
                <a:srgbClr val="3333CC"/>
              </a:solidFill>
              <a:latin typeface="Times New Roman" charset="0"/>
            </a:endParaRPr>
          </a:p>
        </p:txBody>
      </p:sp>
      <p:sp>
        <p:nvSpPr>
          <p:cNvPr id="92" name="Text Box 87"/>
          <p:cNvSpPr txBox="1">
            <a:spLocks noChangeArrowheads="1"/>
          </p:cNvSpPr>
          <p:nvPr/>
        </p:nvSpPr>
        <p:spPr bwMode="auto">
          <a:xfrm>
            <a:off x="3200400" y="4495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a</a:t>
            </a:r>
          </a:p>
        </p:txBody>
      </p:sp>
      <p:sp>
        <p:nvSpPr>
          <p:cNvPr id="93" name="Text Box 88"/>
          <p:cNvSpPr txBox="1">
            <a:spLocks noChangeArrowheads="1"/>
          </p:cNvSpPr>
          <p:nvPr/>
        </p:nvSpPr>
        <p:spPr bwMode="auto">
          <a:xfrm>
            <a:off x="2895600" y="5089525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b</a:t>
            </a:r>
          </a:p>
        </p:txBody>
      </p:sp>
      <p:sp>
        <p:nvSpPr>
          <p:cNvPr id="94" name="Text Box 89"/>
          <p:cNvSpPr txBox="1">
            <a:spLocks noChangeArrowheads="1"/>
          </p:cNvSpPr>
          <p:nvPr/>
        </p:nvSpPr>
        <p:spPr bwMode="auto">
          <a:xfrm>
            <a:off x="2286000" y="47244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c</a:t>
            </a:r>
          </a:p>
        </p:txBody>
      </p:sp>
      <p:sp>
        <p:nvSpPr>
          <p:cNvPr id="95" name="Text Box 90"/>
          <p:cNvSpPr txBox="1">
            <a:spLocks noChangeArrowheads="1"/>
          </p:cNvSpPr>
          <p:nvPr/>
        </p:nvSpPr>
        <p:spPr bwMode="auto">
          <a:xfrm>
            <a:off x="2514600" y="40386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d</a:t>
            </a:r>
          </a:p>
        </p:txBody>
      </p:sp>
      <p:sp>
        <p:nvSpPr>
          <p:cNvPr id="96" name="Text Box 91"/>
          <p:cNvSpPr txBox="1">
            <a:spLocks noChangeArrowheads="1"/>
          </p:cNvSpPr>
          <p:nvPr/>
        </p:nvSpPr>
        <p:spPr bwMode="auto">
          <a:xfrm>
            <a:off x="6261100" y="43434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a</a:t>
            </a:r>
          </a:p>
        </p:txBody>
      </p:sp>
      <p:sp>
        <p:nvSpPr>
          <p:cNvPr id="97" name="Text Box 92"/>
          <p:cNvSpPr txBox="1">
            <a:spLocks noChangeArrowheads="1"/>
          </p:cNvSpPr>
          <p:nvPr/>
        </p:nvSpPr>
        <p:spPr bwMode="auto">
          <a:xfrm>
            <a:off x="6261100" y="4860925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b</a:t>
            </a:r>
          </a:p>
        </p:txBody>
      </p:sp>
      <p:sp>
        <p:nvSpPr>
          <p:cNvPr id="98" name="Text Box 93"/>
          <p:cNvSpPr txBox="1">
            <a:spLocks noChangeArrowheads="1"/>
          </p:cNvSpPr>
          <p:nvPr/>
        </p:nvSpPr>
        <p:spPr bwMode="auto">
          <a:xfrm>
            <a:off x="5803900" y="51054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c</a:t>
            </a:r>
          </a:p>
        </p:txBody>
      </p:sp>
      <p:sp>
        <p:nvSpPr>
          <p:cNvPr id="99" name="Text Box 94"/>
          <p:cNvSpPr txBox="1">
            <a:spLocks noChangeArrowheads="1"/>
          </p:cNvSpPr>
          <p:nvPr/>
        </p:nvSpPr>
        <p:spPr bwMode="auto">
          <a:xfrm>
            <a:off x="5346700" y="4860925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d</a:t>
            </a:r>
          </a:p>
        </p:txBody>
      </p:sp>
      <p:sp>
        <p:nvSpPr>
          <p:cNvPr id="100" name="Text Box 95"/>
          <p:cNvSpPr txBox="1">
            <a:spLocks noChangeArrowheads="1"/>
          </p:cNvSpPr>
          <p:nvPr/>
        </p:nvSpPr>
        <p:spPr bwMode="auto">
          <a:xfrm>
            <a:off x="5346700" y="43434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e</a:t>
            </a:r>
          </a:p>
        </p:txBody>
      </p:sp>
      <p:sp>
        <p:nvSpPr>
          <p:cNvPr id="101" name="Text Box 96"/>
          <p:cNvSpPr txBox="1">
            <a:spLocks noChangeArrowheads="1"/>
          </p:cNvSpPr>
          <p:nvPr/>
        </p:nvSpPr>
        <p:spPr bwMode="auto">
          <a:xfrm>
            <a:off x="5803900" y="4022725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73286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553FD-3FFE-45C3-ABD7-44419AE23567}" type="slidenum">
              <a:rPr lang="en-US" altLang="en-US">
                <a:solidFill>
                  <a:srgbClr val="000000"/>
                </a:solidFill>
              </a:rPr>
              <a:pPr/>
              <a:t>12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N" dirty="0"/>
              <a:t>Advanced techniques for 4G deployment</a:t>
            </a:r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420036"/>
              </p:ext>
            </p:extLst>
          </p:nvPr>
        </p:nvGraphicFramePr>
        <p:xfrm>
          <a:off x="914400" y="1749425"/>
          <a:ext cx="7772400" cy="266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Document" r:id="rId3" imgW="5887174" imgH="2010238" progId="Word.Document.12">
                  <p:embed/>
                </p:oleObj>
              </mc:Choice>
              <mc:Fallback>
                <p:oleObj name="Document" r:id="rId3" imgW="5887174" imgH="20102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749425"/>
                        <a:ext cx="7772400" cy="2665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838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Cell Sectoring by Antenna Design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120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87" y="1881142"/>
            <a:ext cx="7504826" cy="3968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09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Trunking and Grade of Service (GOS)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Trunking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A means for providing access to users on demand from available pool of channels.</a:t>
            </a:r>
          </a:p>
          <a:p>
            <a:pPr algn="just"/>
            <a:r>
              <a:rPr lang="en-US" dirty="0"/>
              <a:t>With trunking, a small number of channels can accommodate large number of random users.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121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45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Traffic intensity is measured in </a:t>
            </a:r>
            <a:r>
              <a:rPr lang="en-US" dirty="0" smtClean="0"/>
              <a:t>Erlangs</a:t>
            </a:r>
            <a:endParaRPr lang="en-US" dirty="0"/>
          </a:p>
          <a:p>
            <a:pPr algn="just"/>
            <a:r>
              <a:rPr lang="en-US" dirty="0"/>
              <a:t>One Erlang: traffic in a channel completely occupied. </a:t>
            </a:r>
            <a:endParaRPr lang="en-US" dirty="0" smtClean="0"/>
          </a:p>
          <a:p>
            <a:pPr algn="just"/>
            <a:r>
              <a:rPr lang="en-US" dirty="0" smtClean="0"/>
              <a:t>0.5 </a:t>
            </a:r>
            <a:r>
              <a:rPr lang="en-US" dirty="0"/>
              <a:t>Erlang: channel occupied 30 minutes in an hour.</a:t>
            </a:r>
          </a:p>
          <a:p>
            <a:pPr algn="just"/>
            <a:r>
              <a:rPr lang="en-US" dirty="0"/>
              <a:t>Grade of Service (GOS): probability that a call is blocked (or delayed).</a:t>
            </a:r>
          </a:p>
          <a:p>
            <a:pPr algn="just"/>
            <a:r>
              <a:rPr lang="en-US" dirty="0"/>
              <a:t>Set-Up Time: time to allocate a channel.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122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05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Blocked Call: Call that cannot be completed at time of request due to congestion.  Also referred to as Lost Call.</a:t>
            </a:r>
          </a:p>
          <a:p>
            <a:pPr algn="just"/>
            <a:r>
              <a:rPr lang="en-US" dirty="0"/>
              <a:t>Holding Time: (H) average duration of typical call.</a:t>
            </a:r>
          </a:p>
          <a:p>
            <a:pPr algn="just"/>
            <a:r>
              <a:rPr lang="en-US" dirty="0"/>
              <a:t>Load: Traffic intensity across the whole system.</a:t>
            </a:r>
          </a:p>
          <a:p>
            <a:pPr algn="just"/>
            <a:r>
              <a:rPr lang="en-US" dirty="0"/>
              <a:t>Request Rate: (λ) average number of call requests per unit time.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123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3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Measurements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124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724" y="1600200"/>
            <a:ext cx="6692551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71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Measurements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125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759" y="1600200"/>
            <a:ext cx="6090482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852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126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2" y="1693862"/>
            <a:ext cx="62388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29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A207DA59-4BB3-4AAD-A19E-0D1050ED33CF}" type="slidenum">
              <a:rPr lang="en-US" altLang="en-US">
                <a:solidFill>
                  <a:srgbClr val="000000"/>
                </a:solidFill>
              </a:rPr>
              <a:pPr/>
              <a:t>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What is Wireless and Mobile Communication?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317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916AA-479D-4B0A-A03B-C4681108F65C}" type="slidenum">
              <a:rPr lang="en-US" altLang="en-US">
                <a:solidFill>
                  <a:srgbClr val="000000"/>
                </a:solidFill>
              </a:rPr>
              <a:pPr/>
              <a:t>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Wireless Communication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Transmitting voice and data using electromagnetic waves in open space</a:t>
            </a:r>
          </a:p>
          <a:p>
            <a:r>
              <a:rPr lang="en-US"/>
              <a:t>Electromagnetic waves </a:t>
            </a:r>
          </a:p>
          <a:p>
            <a:pPr lvl="2"/>
            <a:r>
              <a:rPr lang="en-US"/>
              <a:t>Travel at speed of light (c = 3x10</a:t>
            </a:r>
            <a:r>
              <a:rPr lang="en-US" baseline="30000"/>
              <a:t>8</a:t>
            </a:r>
            <a:r>
              <a:rPr lang="en-US"/>
              <a:t> m/s)</a:t>
            </a:r>
          </a:p>
          <a:p>
            <a:pPr lvl="2"/>
            <a:r>
              <a:rPr lang="en-US"/>
              <a:t>Has a frequency (f)  and wavelength (</a:t>
            </a:r>
            <a:r>
              <a:rPr lang="en-US">
                <a:latin typeface="Symbol" pitchFamily="18" charset="2"/>
              </a:rPr>
              <a:t>l</a:t>
            </a:r>
            <a:r>
              <a:rPr lang="en-US"/>
              <a:t>)</a:t>
            </a:r>
          </a:p>
          <a:p>
            <a:pPr lvl="4"/>
            <a:r>
              <a:rPr lang="en-US"/>
              <a:t>c = f x </a:t>
            </a:r>
            <a:r>
              <a:rPr lang="en-US">
                <a:latin typeface="Symbol" pitchFamily="18" charset="2"/>
              </a:rPr>
              <a:t>l</a:t>
            </a:r>
            <a:r>
              <a:rPr lang="en-US"/>
              <a:t> 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US"/>
              <a:t>Higher frequency means higher energy photons 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US"/>
              <a:t>The higher the energy photon the more penetrating is the radiation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4"/>
            <a:endParaRPr lang="en-US"/>
          </a:p>
          <a:p>
            <a:pPr lvl="2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3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954D-EE97-4D6F-939A-475FC77BFC53}" type="slidenum">
              <a:rPr lang="en-US" altLang="en-US">
                <a:solidFill>
                  <a:srgbClr val="000000"/>
                </a:solidFill>
              </a:rPr>
              <a:pPr/>
              <a:t>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Electromagnetic Spectrum</a:t>
            </a:r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609600" y="1143000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10</a:t>
            </a:r>
            <a:r>
              <a:rPr lang="en-US" baseline="30000">
                <a:solidFill>
                  <a:srgbClr val="000000"/>
                </a:solidFill>
              </a:rPr>
              <a:t>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5547" name="Rectangle 11"/>
          <p:cNvSpPr>
            <a:spLocks noChangeArrowheads="1"/>
          </p:cNvSpPr>
          <p:nvPr/>
        </p:nvSpPr>
        <p:spPr bwMode="auto">
          <a:xfrm>
            <a:off x="1295400" y="1143000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10</a:t>
            </a:r>
            <a:r>
              <a:rPr lang="en-US" baseline="30000">
                <a:solidFill>
                  <a:srgbClr val="000000"/>
                </a:solidFill>
              </a:rPr>
              <a:t>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5548" name="Rectangle 12"/>
          <p:cNvSpPr>
            <a:spLocks noChangeArrowheads="1"/>
          </p:cNvSpPr>
          <p:nvPr/>
        </p:nvSpPr>
        <p:spPr bwMode="auto">
          <a:xfrm>
            <a:off x="1981200" y="1143000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10</a:t>
            </a:r>
            <a:r>
              <a:rPr lang="en-US" baseline="30000">
                <a:solidFill>
                  <a:srgbClr val="000000"/>
                </a:solidFill>
              </a:rPr>
              <a:t>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5558" name="Rectangle 22"/>
          <p:cNvSpPr>
            <a:spLocks noChangeArrowheads="1"/>
          </p:cNvSpPr>
          <p:nvPr/>
        </p:nvSpPr>
        <p:spPr bwMode="auto">
          <a:xfrm>
            <a:off x="2667000" y="1143000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10</a:t>
            </a:r>
            <a:r>
              <a:rPr lang="en-US" baseline="30000">
                <a:solidFill>
                  <a:srgbClr val="000000"/>
                </a:solidFill>
              </a:rPr>
              <a:t>-2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5559" name="Rectangle 23"/>
          <p:cNvSpPr>
            <a:spLocks noChangeArrowheads="1"/>
          </p:cNvSpPr>
          <p:nvPr/>
        </p:nvSpPr>
        <p:spPr bwMode="auto">
          <a:xfrm>
            <a:off x="3352800" y="1143000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10</a:t>
            </a:r>
            <a:r>
              <a:rPr lang="en-US" baseline="30000">
                <a:solidFill>
                  <a:srgbClr val="000000"/>
                </a:solidFill>
              </a:rPr>
              <a:t>-4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5560" name="Rectangle 24"/>
          <p:cNvSpPr>
            <a:spLocks noChangeArrowheads="1"/>
          </p:cNvSpPr>
          <p:nvPr/>
        </p:nvSpPr>
        <p:spPr bwMode="auto">
          <a:xfrm>
            <a:off x="4038600" y="1143000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10</a:t>
            </a:r>
            <a:r>
              <a:rPr lang="en-US" baseline="30000">
                <a:solidFill>
                  <a:srgbClr val="000000"/>
                </a:solidFill>
              </a:rPr>
              <a:t>-6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5561" name="Rectangle 25"/>
          <p:cNvSpPr>
            <a:spLocks noChangeArrowheads="1"/>
          </p:cNvSpPr>
          <p:nvPr/>
        </p:nvSpPr>
        <p:spPr bwMode="auto">
          <a:xfrm>
            <a:off x="4724400" y="1143000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10</a:t>
            </a:r>
            <a:r>
              <a:rPr lang="en-US" baseline="30000">
                <a:solidFill>
                  <a:srgbClr val="000000"/>
                </a:solidFill>
              </a:rPr>
              <a:t>-8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5562" name="Rectangle 26"/>
          <p:cNvSpPr>
            <a:spLocks noChangeArrowheads="1"/>
          </p:cNvSpPr>
          <p:nvPr/>
        </p:nvSpPr>
        <p:spPr bwMode="auto">
          <a:xfrm>
            <a:off x="5410200" y="1143000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10</a:t>
            </a:r>
            <a:r>
              <a:rPr lang="en-US" baseline="30000">
                <a:solidFill>
                  <a:srgbClr val="000000"/>
                </a:solidFill>
              </a:rPr>
              <a:t>-10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5563" name="Rectangle 27"/>
          <p:cNvSpPr>
            <a:spLocks noChangeArrowheads="1"/>
          </p:cNvSpPr>
          <p:nvPr/>
        </p:nvSpPr>
        <p:spPr bwMode="auto">
          <a:xfrm>
            <a:off x="6096000" y="1143000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10</a:t>
            </a:r>
            <a:r>
              <a:rPr lang="en-US" baseline="30000">
                <a:solidFill>
                  <a:srgbClr val="000000"/>
                </a:solidFill>
              </a:rPr>
              <a:t>-12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5564" name="Rectangle 28"/>
          <p:cNvSpPr>
            <a:spLocks noChangeArrowheads="1"/>
          </p:cNvSpPr>
          <p:nvPr/>
        </p:nvSpPr>
        <p:spPr bwMode="auto">
          <a:xfrm>
            <a:off x="6781800" y="1143000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10</a:t>
            </a:r>
            <a:r>
              <a:rPr lang="en-US" baseline="30000">
                <a:solidFill>
                  <a:srgbClr val="000000"/>
                </a:solidFill>
              </a:rPr>
              <a:t>-14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5565" name="Rectangle 29"/>
          <p:cNvSpPr>
            <a:spLocks noChangeArrowheads="1"/>
          </p:cNvSpPr>
          <p:nvPr/>
        </p:nvSpPr>
        <p:spPr bwMode="auto">
          <a:xfrm>
            <a:off x="7467600" y="1143000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10</a:t>
            </a:r>
            <a:r>
              <a:rPr lang="en-US" baseline="30000">
                <a:solidFill>
                  <a:srgbClr val="000000"/>
                </a:solidFill>
              </a:rPr>
              <a:t>-16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5566" name="Rectangle 30"/>
          <p:cNvSpPr>
            <a:spLocks noChangeArrowheads="1"/>
          </p:cNvSpPr>
          <p:nvPr/>
        </p:nvSpPr>
        <p:spPr bwMode="auto">
          <a:xfrm>
            <a:off x="609600" y="2895600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10</a:t>
            </a:r>
            <a:r>
              <a:rPr lang="en-US" baseline="30000">
                <a:solidFill>
                  <a:srgbClr val="000000"/>
                </a:solidFill>
              </a:rPr>
              <a:t>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5567" name="Rectangle 31"/>
          <p:cNvSpPr>
            <a:spLocks noChangeArrowheads="1"/>
          </p:cNvSpPr>
          <p:nvPr/>
        </p:nvSpPr>
        <p:spPr bwMode="auto">
          <a:xfrm>
            <a:off x="1295400" y="2895600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10</a:t>
            </a:r>
            <a:r>
              <a:rPr lang="en-US" baseline="30000">
                <a:solidFill>
                  <a:srgbClr val="000000"/>
                </a:solidFill>
              </a:rPr>
              <a:t>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5568" name="Rectangle 32"/>
          <p:cNvSpPr>
            <a:spLocks noChangeArrowheads="1"/>
          </p:cNvSpPr>
          <p:nvPr/>
        </p:nvSpPr>
        <p:spPr bwMode="auto">
          <a:xfrm>
            <a:off x="1981200" y="2895600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10</a:t>
            </a:r>
            <a:r>
              <a:rPr lang="en-US" baseline="30000">
                <a:solidFill>
                  <a:srgbClr val="000000"/>
                </a:solidFill>
              </a:rPr>
              <a:t>8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5569" name="Rectangle 33"/>
          <p:cNvSpPr>
            <a:spLocks noChangeArrowheads="1"/>
          </p:cNvSpPr>
          <p:nvPr/>
        </p:nvSpPr>
        <p:spPr bwMode="auto">
          <a:xfrm>
            <a:off x="2667000" y="2895600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10</a:t>
            </a:r>
            <a:r>
              <a:rPr lang="en-US" baseline="30000">
                <a:solidFill>
                  <a:srgbClr val="000000"/>
                </a:solidFill>
              </a:rPr>
              <a:t>10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5570" name="Rectangle 34"/>
          <p:cNvSpPr>
            <a:spLocks noChangeArrowheads="1"/>
          </p:cNvSpPr>
          <p:nvPr/>
        </p:nvSpPr>
        <p:spPr bwMode="auto">
          <a:xfrm>
            <a:off x="3352800" y="2895600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10</a:t>
            </a:r>
            <a:r>
              <a:rPr lang="en-US" baseline="30000">
                <a:solidFill>
                  <a:srgbClr val="000000"/>
                </a:solidFill>
              </a:rPr>
              <a:t>12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5571" name="Rectangle 35"/>
          <p:cNvSpPr>
            <a:spLocks noChangeArrowheads="1"/>
          </p:cNvSpPr>
          <p:nvPr/>
        </p:nvSpPr>
        <p:spPr bwMode="auto">
          <a:xfrm>
            <a:off x="4038600" y="2895600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10</a:t>
            </a:r>
            <a:r>
              <a:rPr lang="en-US" baseline="30000">
                <a:solidFill>
                  <a:srgbClr val="000000"/>
                </a:solidFill>
              </a:rPr>
              <a:t>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5572" name="Rectangle 36"/>
          <p:cNvSpPr>
            <a:spLocks noChangeArrowheads="1"/>
          </p:cNvSpPr>
          <p:nvPr/>
        </p:nvSpPr>
        <p:spPr bwMode="auto">
          <a:xfrm>
            <a:off x="4724400" y="2895600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10</a:t>
            </a:r>
            <a:r>
              <a:rPr lang="en-US" baseline="30000">
                <a:solidFill>
                  <a:srgbClr val="000000"/>
                </a:solidFill>
              </a:rPr>
              <a:t>16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5573" name="Rectangle 37"/>
          <p:cNvSpPr>
            <a:spLocks noChangeArrowheads="1"/>
          </p:cNvSpPr>
          <p:nvPr/>
        </p:nvSpPr>
        <p:spPr bwMode="auto">
          <a:xfrm>
            <a:off x="5410200" y="2895600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10</a:t>
            </a:r>
            <a:r>
              <a:rPr lang="en-US" baseline="30000">
                <a:solidFill>
                  <a:srgbClr val="000000"/>
                </a:solidFill>
              </a:rPr>
              <a:t>18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5574" name="Rectangle 38"/>
          <p:cNvSpPr>
            <a:spLocks noChangeArrowheads="1"/>
          </p:cNvSpPr>
          <p:nvPr/>
        </p:nvSpPr>
        <p:spPr bwMode="auto">
          <a:xfrm>
            <a:off x="6096000" y="2895600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10</a:t>
            </a:r>
            <a:r>
              <a:rPr lang="en-US" baseline="30000">
                <a:solidFill>
                  <a:srgbClr val="000000"/>
                </a:solidFill>
              </a:rPr>
              <a:t>20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5575" name="Rectangle 39"/>
          <p:cNvSpPr>
            <a:spLocks noChangeArrowheads="1"/>
          </p:cNvSpPr>
          <p:nvPr/>
        </p:nvSpPr>
        <p:spPr bwMode="auto">
          <a:xfrm>
            <a:off x="6781800" y="2895600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10</a:t>
            </a:r>
            <a:r>
              <a:rPr lang="en-US" baseline="30000">
                <a:solidFill>
                  <a:srgbClr val="000000"/>
                </a:solidFill>
              </a:rPr>
              <a:t>22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5576" name="Rectangle 40"/>
          <p:cNvSpPr>
            <a:spLocks noChangeArrowheads="1"/>
          </p:cNvSpPr>
          <p:nvPr/>
        </p:nvSpPr>
        <p:spPr bwMode="auto">
          <a:xfrm>
            <a:off x="7467600" y="2895600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10</a:t>
            </a:r>
            <a:r>
              <a:rPr lang="en-US" baseline="30000">
                <a:solidFill>
                  <a:srgbClr val="000000"/>
                </a:solidFill>
              </a:rPr>
              <a:t>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5578" name="Rectangle 42"/>
          <p:cNvSpPr>
            <a:spLocks noChangeArrowheads="1"/>
          </p:cNvSpPr>
          <p:nvPr/>
        </p:nvSpPr>
        <p:spPr bwMode="auto">
          <a:xfrm>
            <a:off x="3733800" y="1600200"/>
            <a:ext cx="609600" cy="1295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IR</a:t>
            </a:r>
          </a:p>
        </p:txBody>
      </p:sp>
      <p:sp>
        <p:nvSpPr>
          <p:cNvPr id="65579" name="Rectangle 43"/>
          <p:cNvSpPr>
            <a:spLocks noChangeArrowheads="1"/>
          </p:cNvSpPr>
          <p:nvPr/>
        </p:nvSpPr>
        <p:spPr bwMode="auto">
          <a:xfrm>
            <a:off x="4343400" y="1600200"/>
            <a:ext cx="3810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65580" name="Rectangle 44"/>
          <p:cNvSpPr>
            <a:spLocks noChangeArrowheads="1"/>
          </p:cNvSpPr>
          <p:nvPr/>
        </p:nvSpPr>
        <p:spPr bwMode="auto">
          <a:xfrm>
            <a:off x="4724400" y="1600200"/>
            <a:ext cx="3810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UV</a:t>
            </a:r>
          </a:p>
        </p:txBody>
      </p:sp>
      <p:sp>
        <p:nvSpPr>
          <p:cNvPr id="65581" name="Rectangle 45"/>
          <p:cNvSpPr>
            <a:spLocks noChangeArrowheads="1"/>
          </p:cNvSpPr>
          <p:nvPr/>
        </p:nvSpPr>
        <p:spPr bwMode="auto">
          <a:xfrm>
            <a:off x="5105400" y="1600200"/>
            <a:ext cx="1981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X-Rays</a:t>
            </a:r>
          </a:p>
        </p:txBody>
      </p:sp>
      <p:sp>
        <p:nvSpPr>
          <p:cNvPr id="65582" name="Rectangle 46"/>
          <p:cNvSpPr>
            <a:spLocks noChangeArrowheads="1"/>
          </p:cNvSpPr>
          <p:nvPr/>
        </p:nvSpPr>
        <p:spPr bwMode="auto">
          <a:xfrm>
            <a:off x="7086600" y="1600200"/>
            <a:ext cx="10668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Cosmic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Rays</a:t>
            </a:r>
          </a:p>
        </p:txBody>
      </p:sp>
      <p:sp>
        <p:nvSpPr>
          <p:cNvPr id="65583" name="Rectangle 47"/>
          <p:cNvSpPr>
            <a:spLocks noChangeArrowheads="1"/>
          </p:cNvSpPr>
          <p:nvPr/>
        </p:nvSpPr>
        <p:spPr bwMode="auto">
          <a:xfrm>
            <a:off x="1600200" y="1600200"/>
            <a:ext cx="1447800" cy="12954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000"/>
                </a:solidFill>
              </a:rPr>
              <a:t>Radio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000"/>
                </a:solidFill>
              </a:rPr>
              <a:t>Spectrum</a:t>
            </a:r>
          </a:p>
        </p:txBody>
      </p:sp>
      <p:sp>
        <p:nvSpPr>
          <p:cNvPr id="65585" name="Line 49"/>
          <p:cNvSpPr>
            <a:spLocks noChangeShapeType="1"/>
          </p:cNvSpPr>
          <p:nvPr/>
        </p:nvSpPr>
        <p:spPr bwMode="auto">
          <a:xfrm flipH="1">
            <a:off x="3810000" y="28956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65586" name="Line 50"/>
          <p:cNvSpPr>
            <a:spLocks noChangeShapeType="1"/>
          </p:cNvSpPr>
          <p:nvPr/>
        </p:nvSpPr>
        <p:spPr bwMode="auto">
          <a:xfrm>
            <a:off x="4724400" y="2895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65588" name="Text Box 52"/>
          <p:cNvSpPr txBox="1">
            <a:spLocks noChangeArrowheads="1"/>
          </p:cNvSpPr>
          <p:nvPr/>
        </p:nvSpPr>
        <p:spPr bwMode="auto">
          <a:xfrm>
            <a:off x="1676400" y="36576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 b="1">
              <a:solidFill>
                <a:srgbClr val="000000"/>
              </a:solidFill>
            </a:endParaRPr>
          </a:p>
        </p:txBody>
      </p:sp>
      <p:sp>
        <p:nvSpPr>
          <p:cNvPr id="65589" name="Text Box 53"/>
          <p:cNvSpPr txBox="1">
            <a:spLocks noChangeArrowheads="1"/>
          </p:cNvSpPr>
          <p:nvPr/>
        </p:nvSpPr>
        <p:spPr bwMode="auto">
          <a:xfrm>
            <a:off x="1600200" y="3429000"/>
            <a:ext cx="154305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</a:rPr>
              <a:t>1MHz     ==100m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100MHz ==1m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</a:rPr>
              <a:t>10GHz   ==1cm</a:t>
            </a:r>
          </a:p>
        </p:txBody>
      </p:sp>
      <p:sp>
        <p:nvSpPr>
          <p:cNvPr id="65590" name="Text Box 54"/>
          <p:cNvSpPr txBox="1">
            <a:spLocks noChangeArrowheads="1"/>
          </p:cNvSpPr>
          <p:nvPr/>
        </p:nvSpPr>
        <p:spPr bwMode="auto">
          <a:xfrm>
            <a:off x="5105400" y="4114800"/>
            <a:ext cx="2819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 sz="1400">
              <a:solidFill>
                <a:srgbClr val="000000"/>
              </a:solidFill>
            </a:endParaRPr>
          </a:p>
        </p:txBody>
      </p:sp>
      <p:sp>
        <p:nvSpPr>
          <p:cNvPr id="65592" name="Text Box 56"/>
          <p:cNvSpPr txBox="1">
            <a:spLocks noChangeArrowheads="1"/>
          </p:cNvSpPr>
          <p:nvPr/>
        </p:nvSpPr>
        <p:spPr bwMode="auto">
          <a:xfrm>
            <a:off x="5715000" y="4038600"/>
            <a:ext cx="2895600" cy="20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</a:rPr>
              <a:t>&lt; 30 KHz                 VLF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30-300KHz              LF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</a:rPr>
              <a:t>300KHz – 3MHz      MF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3 MHz – 30MHz      HF 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30MHz – 300MHz   VHF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</a:rPr>
              <a:t>300 MHz – 3GHz    UHF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</a:rPr>
              <a:t>3-30GHz                 SHF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</a:rPr>
              <a:t>&gt; 30 GHz                EHF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65594" name="Rectangle 58"/>
          <p:cNvSpPr>
            <a:spLocks noChangeArrowheads="1"/>
          </p:cNvSpPr>
          <p:nvPr/>
        </p:nvSpPr>
        <p:spPr bwMode="auto">
          <a:xfrm>
            <a:off x="3048000" y="1600200"/>
            <a:ext cx="685800" cy="1295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Micro</a:t>
            </a:r>
            <a:br>
              <a:rPr lang="en-US" b="1">
                <a:solidFill>
                  <a:srgbClr val="000000"/>
                </a:solidFill>
              </a:rPr>
            </a:br>
            <a:r>
              <a:rPr lang="en-US" b="1">
                <a:solidFill>
                  <a:srgbClr val="000000"/>
                </a:solidFill>
              </a:rPr>
              <a:t>wave</a:t>
            </a:r>
          </a:p>
        </p:txBody>
      </p:sp>
      <p:sp>
        <p:nvSpPr>
          <p:cNvPr id="65595" name="Rectangle 59"/>
          <p:cNvSpPr>
            <a:spLocks noChangeArrowheads="1"/>
          </p:cNvSpPr>
          <p:nvPr/>
        </p:nvSpPr>
        <p:spPr bwMode="auto">
          <a:xfrm>
            <a:off x="914400" y="1600200"/>
            <a:ext cx="685800" cy="1295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65598" name="Rectangle 62"/>
          <p:cNvSpPr>
            <a:spLocks noChangeArrowheads="1"/>
          </p:cNvSpPr>
          <p:nvPr/>
        </p:nvSpPr>
        <p:spPr bwMode="auto">
          <a:xfrm>
            <a:off x="3810000" y="3505200"/>
            <a:ext cx="2286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65599" name="Rectangle 63"/>
          <p:cNvSpPr>
            <a:spLocks noChangeArrowheads="1"/>
          </p:cNvSpPr>
          <p:nvPr/>
        </p:nvSpPr>
        <p:spPr bwMode="auto">
          <a:xfrm>
            <a:off x="4038600" y="3505200"/>
            <a:ext cx="228600" cy="4572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65600" name="Rectangle 64"/>
          <p:cNvSpPr>
            <a:spLocks noChangeArrowheads="1"/>
          </p:cNvSpPr>
          <p:nvPr/>
        </p:nvSpPr>
        <p:spPr bwMode="auto">
          <a:xfrm>
            <a:off x="4267200" y="3505200"/>
            <a:ext cx="2286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65601" name="Rectangle 65"/>
          <p:cNvSpPr>
            <a:spLocks noChangeArrowheads="1"/>
          </p:cNvSpPr>
          <p:nvPr/>
        </p:nvSpPr>
        <p:spPr bwMode="auto">
          <a:xfrm>
            <a:off x="4495800" y="3505200"/>
            <a:ext cx="2286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65602" name="Rectangle 66"/>
          <p:cNvSpPr>
            <a:spLocks noChangeArrowheads="1"/>
          </p:cNvSpPr>
          <p:nvPr/>
        </p:nvSpPr>
        <p:spPr bwMode="auto">
          <a:xfrm>
            <a:off x="4724400" y="3505200"/>
            <a:ext cx="228600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65603" name="Rectangle 67"/>
          <p:cNvSpPr>
            <a:spLocks noChangeArrowheads="1"/>
          </p:cNvSpPr>
          <p:nvPr/>
        </p:nvSpPr>
        <p:spPr bwMode="auto">
          <a:xfrm>
            <a:off x="4953000" y="3505200"/>
            <a:ext cx="228600" cy="4572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65604" name="Rectangle 68"/>
          <p:cNvSpPr>
            <a:spLocks noChangeArrowheads="1"/>
          </p:cNvSpPr>
          <p:nvPr/>
        </p:nvSpPr>
        <p:spPr bwMode="auto">
          <a:xfrm>
            <a:off x="5181600" y="3505200"/>
            <a:ext cx="228600" cy="4572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65605" name="Text Box 69"/>
          <p:cNvSpPr txBox="1">
            <a:spLocks noChangeArrowheads="1"/>
          </p:cNvSpPr>
          <p:nvPr/>
        </p:nvSpPr>
        <p:spPr bwMode="auto">
          <a:xfrm>
            <a:off x="3962400" y="3962400"/>
            <a:ext cx="146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Visible light</a:t>
            </a:r>
          </a:p>
        </p:txBody>
      </p:sp>
    </p:spTree>
    <p:extLst>
      <p:ext uri="{BB962C8B-B14F-4D97-AF65-F5344CB8AC3E}">
        <p14:creationId xmlns:p14="http://schemas.microsoft.com/office/powerpoint/2010/main" val="46183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EE1F-96B0-4489-AF8E-9181DE8E9240}" type="slidenum">
              <a:rPr lang="en-US" altLang="en-US">
                <a:solidFill>
                  <a:srgbClr val="000000"/>
                </a:solidFill>
              </a:rPr>
              <a:pPr/>
              <a:t>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6575" y="376238"/>
            <a:ext cx="7766050" cy="989012"/>
          </a:xfrm>
        </p:spPr>
        <p:txBody>
          <a:bodyPr/>
          <a:lstStyle/>
          <a:p>
            <a:r>
              <a:rPr lang="en-US" sz="3800"/>
              <a:t>Wavelength of Some Technologies</a:t>
            </a: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0438" y="1600200"/>
            <a:ext cx="5003800" cy="3687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0000"/>
                </a:solidFill>
              </a:rPr>
              <a:t>GSM Phones</a:t>
            </a:r>
            <a:r>
              <a:rPr lang="en-US" sz="2600"/>
              <a:t>: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200"/>
              <a:t>frequency   ~=  900 Mhz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200"/>
              <a:t>wavelength ~=  33cm</a:t>
            </a:r>
          </a:p>
          <a:p>
            <a:pPr>
              <a:lnSpc>
                <a:spcPct val="90000"/>
              </a:lnSpc>
            </a:pPr>
            <a:r>
              <a:rPr lang="en-US" sz="2600">
                <a:solidFill>
                  <a:srgbClr val="FF0000"/>
                </a:solidFill>
              </a:rPr>
              <a:t>PCS Phones</a:t>
            </a:r>
            <a:endParaRPr lang="en-US" sz="2600"/>
          </a:p>
          <a:p>
            <a:pPr marL="742950" lvl="1" indent="-285750">
              <a:lnSpc>
                <a:spcPct val="90000"/>
              </a:lnSpc>
            </a:pPr>
            <a:r>
              <a:rPr lang="en-US" sz="2200"/>
              <a:t>frequency   ~= 1.8 Ghz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200"/>
              <a:t>wavelength ~= 17.5 cm </a:t>
            </a:r>
          </a:p>
          <a:p>
            <a:pPr>
              <a:lnSpc>
                <a:spcPct val="90000"/>
              </a:lnSpc>
            </a:pPr>
            <a:r>
              <a:rPr lang="en-US" sz="2600">
                <a:solidFill>
                  <a:srgbClr val="FF0000"/>
                </a:solidFill>
              </a:rPr>
              <a:t>Bluetooth:</a:t>
            </a:r>
            <a:r>
              <a:rPr lang="en-US" sz="2600"/>
              <a:t>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200"/>
              <a:t>frequency   ~=  2.4Gz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200"/>
              <a:t>wavelength ~= 12.5cm</a:t>
            </a:r>
          </a:p>
        </p:txBody>
      </p:sp>
    </p:spTree>
    <p:extLst>
      <p:ext uri="{BB962C8B-B14F-4D97-AF65-F5344CB8AC3E}">
        <p14:creationId xmlns:p14="http://schemas.microsoft.com/office/powerpoint/2010/main" val="339170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1FE6A-59DA-4C69-A2BF-6B15F5969714}" type="slidenum">
              <a:rPr lang="en-US" altLang="en-US">
                <a:solidFill>
                  <a:srgbClr val="000000"/>
                </a:solidFill>
              </a:rPr>
              <a:pPr/>
              <a:t>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Carries/Channels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The information from sender to receiver is carrier over a well defined frequency band. </a:t>
            </a:r>
          </a:p>
          <a:p>
            <a:pPr lvl="2"/>
            <a:r>
              <a:rPr lang="en-US"/>
              <a:t>This is called a channel</a:t>
            </a:r>
          </a:p>
          <a:p>
            <a:pPr lvl="1"/>
            <a:r>
              <a:rPr lang="en-US"/>
              <a:t>Each channel has a fixed frequency bandwidth (in KHz) and Capacity (bit-rate)</a:t>
            </a:r>
          </a:p>
          <a:p>
            <a:pPr lvl="1"/>
            <a:r>
              <a:rPr lang="en-US"/>
              <a:t>Different frequency bands (channels) can be used to transmit information in parallel and independently. </a:t>
            </a:r>
          </a:p>
        </p:txBody>
      </p:sp>
    </p:spTree>
    <p:extLst>
      <p:ext uri="{BB962C8B-B14F-4D97-AF65-F5344CB8AC3E}">
        <p14:creationId xmlns:p14="http://schemas.microsoft.com/office/powerpoint/2010/main" val="49778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440E-B17A-4962-8C8F-587D38689442}" type="slidenum">
              <a:rPr lang="en-US" altLang="en-US">
                <a:solidFill>
                  <a:srgbClr val="000000"/>
                </a:solidFill>
              </a:rPr>
              <a:pPr/>
              <a:t>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Simplex Communication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Normally, on a channel, a station can transmit only in one way. </a:t>
            </a:r>
          </a:p>
          <a:p>
            <a:pPr lvl="2"/>
            <a:r>
              <a:rPr lang="en-US"/>
              <a:t>This is called simplex transmision</a:t>
            </a:r>
          </a:p>
          <a:p>
            <a:r>
              <a:rPr lang="en-US"/>
              <a:t>To enable two-way communication (called full-duplex communication)</a:t>
            </a:r>
          </a:p>
          <a:p>
            <a:pPr lvl="2"/>
            <a:r>
              <a:rPr lang="en-US"/>
              <a:t>We can use Frequency Division Multiplexing</a:t>
            </a:r>
          </a:p>
          <a:p>
            <a:pPr lvl="2"/>
            <a:r>
              <a:rPr lang="en-US"/>
              <a:t>We can use Time Division Multiplexing</a:t>
            </a:r>
          </a:p>
        </p:txBody>
      </p:sp>
    </p:spTree>
    <p:extLst>
      <p:ext uri="{BB962C8B-B14F-4D97-AF65-F5344CB8AC3E}">
        <p14:creationId xmlns:p14="http://schemas.microsoft.com/office/powerpoint/2010/main" val="166237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BEE4A-54E2-4B60-84A7-2A78C9486218}" type="slidenum">
              <a:rPr lang="en-US" altLang="en-US">
                <a:solidFill>
                  <a:srgbClr val="000000"/>
                </a:solidFill>
              </a:rPr>
              <a:pPr/>
              <a:t>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Duplex Communication - FDD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FDD: Frequency Division Duplex</a:t>
            </a:r>
          </a:p>
          <a:p>
            <a:endParaRPr lang="en-US"/>
          </a:p>
        </p:txBody>
      </p:sp>
      <p:sp>
        <p:nvSpPr>
          <p:cNvPr id="172042" name="Rectangle 10"/>
          <p:cNvSpPr>
            <a:spLocks noChangeArrowheads="1"/>
          </p:cNvSpPr>
          <p:nvPr/>
        </p:nvSpPr>
        <p:spPr bwMode="auto">
          <a:xfrm>
            <a:off x="5943600" y="2895600"/>
            <a:ext cx="18288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Base Station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72043" name="Rectangle 11"/>
          <p:cNvSpPr>
            <a:spLocks noChangeArrowheads="1"/>
          </p:cNvSpPr>
          <p:nvPr/>
        </p:nvSpPr>
        <p:spPr bwMode="auto">
          <a:xfrm>
            <a:off x="914400" y="3352800"/>
            <a:ext cx="1524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Mobile </a:t>
            </a:r>
            <a:br>
              <a:rPr lang="en-US" b="1">
                <a:solidFill>
                  <a:srgbClr val="000000"/>
                </a:solidFill>
              </a:rPr>
            </a:br>
            <a:r>
              <a:rPr lang="en-US" b="1">
                <a:solidFill>
                  <a:srgbClr val="000000"/>
                </a:solidFill>
              </a:rPr>
              <a:t>Terminal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172044" name="Rectangle 12"/>
          <p:cNvSpPr>
            <a:spLocks noChangeArrowheads="1"/>
          </p:cNvSpPr>
          <p:nvPr/>
        </p:nvSpPr>
        <p:spPr bwMode="auto">
          <a:xfrm>
            <a:off x="2819400" y="3429000"/>
            <a:ext cx="3124200" cy="304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Forward Channel</a:t>
            </a:r>
          </a:p>
        </p:txBody>
      </p:sp>
      <p:sp>
        <p:nvSpPr>
          <p:cNvPr id="172045" name="Rectangle 13"/>
          <p:cNvSpPr>
            <a:spLocks noChangeArrowheads="1"/>
          </p:cNvSpPr>
          <p:nvPr/>
        </p:nvSpPr>
        <p:spPr bwMode="auto">
          <a:xfrm>
            <a:off x="2438400" y="3733800"/>
            <a:ext cx="3048000" cy="304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Reverse Channel</a:t>
            </a:r>
          </a:p>
        </p:txBody>
      </p:sp>
      <p:sp>
        <p:nvSpPr>
          <p:cNvPr id="172046" name="AutoShape 14"/>
          <p:cNvSpPr>
            <a:spLocks noChangeArrowheads="1"/>
          </p:cNvSpPr>
          <p:nvPr/>
        </p:nvSpPr>
        <p:spPr bwMode="auto">
          <a:xfrm rot="5400000">
            <a:off x="5543550" y="3676650"/>
            <a:ext cx="304800" cy="419100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72047" name="AutoShape 15"/>
          <p:cNvSpPr>
            <a:spLocks noChangeArrowheads="1"/>
          </p:cNvSpPr>
          <p:nvPr/>
        </p:nvSpPr>
        <p:spPr bwMode="auto">
          <a:xfrm rot="16200000">
            <a:off x="2495550" y="3371850"/>
            <a:ext cx="304800" cy="419100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72048" name="Text Box 16"/>
          <p:cNvSpPr txBox="1">
            <a:spLocks noChangeArrowheads="1"/>
          </p:cNvSpPr>
          <p:nvPr/>
        </p:nvSpPr>
        <p:spPr bwMode="auto">
          <a:xfrm>
            <a:off x="1066800" y="4953000"/>
            <a:ext cx="7092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Forward Channel and Reverse Channel use different frequency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bands</a:t>
            </a:r>
          </a:p>
        </p:txBody>
      </p:sp>
    </p:spTree>
    <p:extLst>
      <p:ext uri="{BB962C8B-B14F-4D97-AF65-F5344CB8AC3E}">
        <p14:creationId xmlns:p14="http://schemas.microsoft.com/office/powerpoint/2010/main" val="147052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4BF5-99EB-428E-87B6-8EE1CD7B1444}" type="slidenum">
              <a:rPr lang="en-US" altLang="en-US">
                <a:solidFill>
                  <a:srgbClr val="000000"/>
                </a:solidFill>
              </a:rPr>
              <a:pPr/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Details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b="1" dirty="0"/>
              <a:t>	</a:t>
            </a:r>
            <a:r>
              <a:rPr lang="en-US" b="1" dirty="0" smtClean="0"/>
              <a:t>Staff: </a:t>
            </a:r>
            <a:r>
              <a:rPr lang="en-US" dirty="0" smtClean="0"/>
              <a:t>V.Venkataramanan</a:t>
            </a:r>
          </a:p>
          <a:p>
            <a:pPr algn="ctr">
              <a:buFont typeface="Wingdings" pitchFamily="2" charset="2"/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Email   :  </a:t>
            </a:r>
            <a:r>
              <a:rPr lang="en-US" dirty="0" smtClean="0"/>
              <a:t>venkataramanan.v@djsce.ac.in</a:t>
            </a:r>
          </a:p>
          <a:p>
            <a:pPr algn="ctr">
              <a:buFont typeface="Wingdings" pitchFamily="2" charset="2"/>
              <a:buNone/>
            </a:pPr>
            <a:r>
              <a:rPr lang="en-US" dirty="0" smtClean="0"/>
              <a:t>              rvvenkat.mtech@gmail.com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9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4455-CD61-40E6-A500-BDC470FBDBF4}" type="slidenum">
              <a:rPr lang="en-US" altLang="en-US">
                <a:solidFill>
                  <a:srgbClr val="000000"/>
                </a:solidFill>
              </a:rPr>
              <a:pPr/>
              <a:t>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Duplex Communication - TDD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16590"/>
            <a:ext cx="8229600" cy="5055610"/>
          </a:xfrm>
        </p:spPr>
        <p:txBody>
          <a:bodyPr/>
          <a:lstStyle/>
          <a:p>
            <a:r>
              <a:rPr lang="en-US" dirty="0"/>
              <a:t>TDD: Time Division Duplex</a:t>
            </a:r>
          </a:p>
          <a:p>
            <a:endParaRPr lang="en-US" dirty="0"/>
          </a:p>
        </p:txBody>
      </p:sp>
      <p:sp>
        <p:nvSpPr>
          <p:cNvPr id="173066" name="Text Box 10"/>
          <p:cNvSpPr txBox="1">
            <a:spLocks noChangeArrowheads="1"/>
          </p:cNvSpPr>
          <p:nvPr/>
        </p:nvSpPr>
        <p:spPr bwMode="auto">
          <a:xfrm>
            <a:off x="609600" y="3713018"/>
            <a:ext cx="82296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</a:rPr>
              <a:t>A singe frequency channel is used. The channel is divided into time 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slots. Mobile station and base station transmits on the time slots 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alternately.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</a:rPr>
              <a:t>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</a:rPr>
              <a:t>Time division duplex (TDD) refers to duplex communication links where uplink is separated from downlink by the allocation of different time slots in the same frequency band. It is a transmission scheme that allows asymmetric flow for uplink and downlink data transmission.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90155" y="2029691"/>
            <a:ext cx="6553200" cy="1676400"/>
            <a:chOff x="914400" y="2895600"/>
            <a:chExt cx="6553200" cy="1676400"/>
          </a:xfrm>
        </p:grpSpPr>
        <p:sp>
          <p:nvSpPr>
            <p:cNvPr id="173060" name="Rectangle 4"/>
            <p:cNvSpPr>
              <a:spLocks noChangeArrowheads="1"/>
            </p:cNvSpPr>
            <p:nvPr/>
          </p:nvSpPr>
          <p:spPr bwMode="auto">
            <a:xfrm>
              <a:off x="5638800" y="2895600"/>
              <a:ext cx="1828800" cy="1676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</a:rPr>
                <a:t>Base Station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73061" name="Rectangle 5"/>
            <p:cNvSpPr>
              <a:spLocks noChangeArrowheads="1"/>
            </p:cNvSpPr>
            <p:nvPr/>
          </p:nvSpPr>
          <p:spPr bwMode="auto">
            <a:xfrm>
              <a:off x="914400" y="3352800"/>
              <a:ext cx="1524000" cy="838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</a:rPr>
                <a:t>Mobile </a:t>
              </a:r>
              <a:br>
                <a:rPr lang="en-US" b="1" dirty="0">
                  <a:solidFill>
                    <a:srgbClr val="000000"/>
                  </a:solidFill>
                </a:rPr>
              </a:br>
              <a:r>
                <a:rPr lang="en-US" b="1" dirty="0">
                  <a:solidFill>
                    <a:srgbClr val="000000"/>
                  </a:solidFill>
                </a:rPr>
                <a:t>Terminal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</a:rPr>
                <a:t>M</a:t>
              </a:r>
            </a:p>
          </p:txBody>
        </p:sp>
        <p:sp>
          <p:nvSpPr>
            <p:cNvPr id="173067" name="Rectangle 11"/>
            <p:cNvSpPr>
              <a:spLocks noChangeArrowheads="1"/>
            </p:cNvSpPr>
            <p:nvPr/>
          </p:nvSpPr>
          <p:spPr bwMode="auto">
            <a:xfrm>
              <a:off x="2438400" y="3581400"/>
              <a:ext cx="533400" cy="304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</a:rPr>
                <a:t>M</a:t>
              </a:r>
            </a:p>
          </p:txBody>
        </p:sp>
        <p:sp>
          <p:nvSpPr>
            <p:cNvPr id="173068" name="Rectangle 12"/>
            <p:cNvSpPr>
              <a:spLocks noChangeArrowheads="1"/>
            </p:cNvSpPr>
            <p:nvPr/>
          </p:nvSpPr>
          <p:spPr bwMode="auto">
            <a:xfrm>
              <a:off x="2971800" y="3581400"/>
              <a:ext cx="533400" cy="304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73069" name="Rectangle 13"/>
            <p:cNvSpPr>
              <a:spLocks noChangeArrowheads="1"/>
            </p:cNvSpPr>
            <p:nvPr/>
          </p:nvSpPr>
          <p:spPr bwMode="auto">
            <a:xfrm>
              <a:off x="3505200" y="3581400"/>
              <a:ext cx="533400" cy="304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</a:rPr>
                <a:t>M</a:t>
              </a:r>
            </a:p>
          </p:txBody>
        </p:sp>
        <p:sp>
          <p:nvSpPr>
            <p:cNvPr id="173070" name="Rectangle 14"/>
            <p:cNvSpPr>
              <a:spLocks noChangeArrowheads="1"/>
            </p:cNvSpPr>
            <p:nvPr/>
          </p:nvSpPr>
          <p:spPr bwMode="auto">
            <a:xfrm>
              <a:off x="4038600" y="3581400"/>
              <a:ext cx="533400" cy="304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73071" name="Rectangle 15"/>
            <p:cNvSpPr>
              <a:spLocks noChangeArrowheads="1"/>
            </p:cNvSpPr>
            <p:nvPr/>
          </p:nvSpPr>
          <p:spPr bwMode="auto">
            <a:xfrm>
              <a:off x="4572000" y="3581400"/>
              <a:ext cx="533400" cy="304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</a:rPr>
                <a:t>M</a:t>
              </a:r>
            </a:p>
          </p:txBody>
        </p:sp>
        <p:sp>
          <p:nvSpPr>
            <p:cNvPr id="173072" name="Rectangle 16"/>
            <p:cNvSpPr>
              <a:spLocks noChangeArrowheads="1"/>
            </p:cNvSpPr>
            <p:nvPr/>
          </p:nvSpPr>
          <p:spPr bwMode="auto">
            <a:xfrm>
              <a:off x="5105400" y="3581400"/>
              <a:ext cx="533400" cy="304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09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043F-AD6A-4C12-A21F-2AED0646A8DF}" type="slidenum">
              <a:rPr lang="en-US" altLang="en-US">
                <a:solidFill>
                  <a:srgbClr val="000000"/>
                </a:solidFill>
              </a:rPr>
              <a:pPr/>
              <a:t>21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Mobility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Initially Internet and Telephone Networks is designed assuming the user terminals are static</a:t>
            </a:r>
          </a:p>
          <a:p>
            <a:pPr lvl="2">
              <a:lnSpc>
                <a:spcPct val="90000"/>
              </a:lnSpc>
            </a:pPr>
            <a:r>
              <a:rPr lang="en-US"/>
              <a:t>No change of location during a call/connection</a:t>
            </a:r>
          </a:p>
          <a:p>
            <a:pPr lvl="2">
              <a:lnSpc>
                <a:spcPct val="90000"/>
              </a:lnSpc>
            </a:pPr>
            <a:r>
              <a:rPr lang="en-US"/>
              <a:t>A user terminals accesses the network always from a fixed location</a:t>
            </a:r>
          </a:p>
          <a:p>
            <a:pPr>
              <a:lnSpc>
                <a:spcPct val="90000"/>
              </a:lnSpc>
            </a:pPr>
            <a:r>
              <a:rPr lang="en-US"/>
              <a:t>Mobility and portability</a:t>
            </a:r>
          </a:p>
          <a:p>
            <a:pPr lvl="1">
              <a:lnSpc>
                <a:spcPct val="90000"/>
              </a:lnSpc>
            </a:pPr>
            <a:r>
              <a:rPr lang="en-US"/>
              <a:t>Portability means changing point of attachment to the network offline</a:t>
            </a:r>
          </a:p>
          <a:p>
            <a:pPr lvl="1">
              <a:lnSpc>
                <a:spcPct val="90000"/>
              </a:lnSpc>
            </a:pPr>
            <a:r>
              <a:rPr lang="en-US"/>
              <a:t>Mobility means changing point of attachment to the network online 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5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B718-C4F2-4E67-81AF-9955D5990CF2}" type="slidenum">
              <a:rPr lang="en-US" altLang="en-US">
                <a:solidFill>
                  <a:srgbClr val="000000"/>
                </a:solidFill>
              </a:rPr>
              <a:pPr/>
              <a:t>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Degrees of Mobility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Walking Users</a:t>
            </a:r>
          </a:p>
          <a:p>
            <a:pPr lvl="2"/>
            <a:r>
              <a:rPr lang="en-US"/>
              <a:t>Low speed</a:t>
            </a:r>
          </a:p>
          <a:p>
            <a:pPr lvl="2"/>
            <a:r>
              <a:rPr lang="en-US"/>
              <a:t>Small roaming area</a:t>
            </a:r>
          </a:p>
          <a:p>
            <a:pPr lvl="2"/>
            <a:r>
              <a:rPr lang="en-US"/>
              <a:t>Usually uses high-bandwith/low-latency access</a:t>
            </a:r>
          </a:p>
          <a:p>
            <a:pPr lvl="2"/>
            <a:endParaRPr lang="en-US"/>
          </a:p>
          <a:p>
            <a:r>
              <a:rPr lang="en-US"/>
              <a:t>Vehicles </a:t>
            </a:r>
          </a:p>
          <a:p>
            <a:pPr lvl="2"/>
            <a:r>
              <a:rPr lang="en-US"/>
              <a:t>High speeds</a:t>
            </a:r>
          </a:p>
          <a:p>
            <a:pPr lvl="2"/>
            <a:r>
              <a:rPr lang="en-US"/>
              <a:t>Large roaming area</a:t>
            </a:r>
          </a:p>
          <a:p>
            <a:pPr lvl="2"/>
            <a:r>
              <a:rPr lang="en-US"/>
              <a:t>Usually uses low-bandwidth/high-latency access</a:t>
            </a:r>
          </a:p>
          <a:p>
            <a:pPr lvl="2"/>
            <a:r>
              <a:rPr lang="en-US"/>
              <a:t>Uses sophisticated terminal equipment (cell phones)</a:t>
            </a:r>
          </a:p>
          <a:p>
            <a:pPr lvl="2">
              <a:buFont typeface="Wingdings" pitchFamily="2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5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841C-91F7-47FC-B095-40D50D9E0E23}" type="slidenum">
              <a:rPr lang="en-US" altLang="en-US">
                <a:solidFill>
                  <a:srgbClr val="000000"/>
                </a:solidFill>
              </a:rPr>
              <a:pPr/>
              <a:t>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The Need for Wireless/Mobile Networking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Demand for Ubiquitous Computing</a:t>
            </a:r>
          </a:p>
          <a:p>
            <a:pPr lvl="1"/>
            <a:r>
              <a:rPr lang="en-US"/>
              <a:t>Anywhere, anytime computing and communication</a:t>
            </a:r>
          </a:p>
          <a:p>
            <a:pPr lvl="2"/>
            <a:r>
              <a:rPr lang="en-US"/>
              <a:t>You don’t have to go to the lab to check your email</a:t>
            </a:r>
          </a:p>
          <a:p>
            <a:pPr lvl="1"/>
            <a:r>
              <a:rPr lang="en-US"/>
              <a:t>Pushing the computers more into background</a:t>
            </a:r>
          </a:p>
          <a:p>
            <a:pPr lvl="2"/>
            <a:r>
              <a:rPr lang="en-US"/>
              <a:t>Focus on the task and life, not on the computer</a:t>
            </a:r>
          </a:p>
          <a:p>
            <a:pPr lvl="2"/>
            <a:r>
              <a:rPr lang="en-US"/>
              <a:t>Use computers </a:t>
            </a:r>
            <a:r>
              <a:rPr lang="en-US">
                <a:solidFill>
                  <a:srgbClr val="FF0000"/>
                </a:solidFill>
              </a:rPr>
              <a:t>seamlessly </a:t>
            </a:r>
            <a:r>
              <a:rPr lang="en-US">
                <a:solidFill>
                  <a:srgbClr val="000000"/>
                </a:solidFill>
              </a:rPr>
              <a:t>to help you and to make your life more easier.</a:t>
            </a:r>
          </a:p>
          <a:p>
            <a:pPr lvl="1"/>
            <a:r>
              <a:rPr lang="en-US"/>
              <a:t>Computers should be location aware</a:t>
            </a:r>
          </a:p>
          <a:p>
            <a:pPr lvl="2"/>
            <a:r>
              <a:rPr lang="en-US"/>
              <a:t>Adapt to the current location, discover services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0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4896-27CC-4D15-A825-8965F76B39EC}" type="slidenum">
              <a:rPr lang="en-US" altLang="en-US">
                <a:solidFill>
                  <a:srgbClr val="000000"/>
                </a:solidFill>
              </a:rPr>
              <a:pPr/>
              <a:t>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Some Example Applications of Ubiquitous Computing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walk into your office and your computer automatically authenticates you through your active badge and logs you into the Unix system</a:t>
            </a:r>
          </a:p>
          <a:p>
            <a:r>
              <a:rPr lang="en-US"/>
              <a:t>You go to a foreign building and your PDA automatically discovers the closest public printer where you can print your schedule and give to your friend</a:t>
            </a:r>
          </a:p>
        </p:txBody>
      </p:sp>
    </p:spTree>
    <p:extLst>
      <p:ext uri="{BB962C8B-B14F-4D97-AF65-F5344CB8AC3E}">
        <p14:creationId xmlns:p14="http://schemas.microsoft.com/office/powerpoint/2010/main" val="198204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7A85-7332-4DEA-9121-141F9F83BBF7}" type="slidenum">
              <a:rPr lang="en-US" altLang="en-US">
                <a:solidFill>
                  <a:srgbClr val="000000"/>
                </a:solidFill>
              </a:rPr>
              <a:pPr/>
              <a:t>25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How to realize Ubiquitous Computing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/>
              <a:t>Small and different size computing and communication devices</a:t>
            </a:r>
          </a:p>
          <a:p>
            <a:pPr lvl="1"/>
            <a:r>
              <a:rPr lang="en-US" sz="2200"/>
              <a:t>Tabs, pads, boards</a:t>
            </a:r>
          </a:p>
          <a:p>
            <a:pPr lvl="1"/>
            <a:r>
              <a:rPr lang="en-US" sz="2200"/>
              <a:t>PDAs, Handhelds, Laptops, Cell-phones</a:t>
            </a:r>
          </a:p>
          <a:p>
            <a:r>
              <a:rPr lang="en-US" sz="2600"/>
              <a:t>A communication network to support this</a:t>
            </a:r>
          </a:p>
          <a:p>
            <a:pPr lvl="1"/>
            <a:r>
              <a:rPr lang="en-US" sz="2200"/>
              <a:t>Anywhere, anytime access</a:t>
            </a:r>
          </a:p>
          <a:p>
            <a:pPr lvl="1"/>
            <a:r>
              <a:rPr lang="en-US" sz="2200"/>
              <a:t>Seamless, wireless and mobile access</a:t>
            </a:r>
          </a:p>
          <a:p>
            <a:pPr lvl="1"/>
            <a:r>
              <a:rPr lang="en-US" sz="2200"/>
              <a:t>Need for Personal Communication Services (PCS)</a:t>
            </a:r>
          </a:p>
          <a:p>
            <a:r>
              <a:rPr lang="en-US" sz="2600"/>
              <a:t>Ubiquitous Applications</a:t>
            </a:r>
          </a:p>
          <a:p>
            <a:pPr lvl="1"/>
            <a:r>
              <a:rPr lang="en-US" sz="2200"/>
              <a:t>New software</a:t>
            </a:r>
          </a:p>
        </p:txBody>
      </p:sp>
    </p:spTree>
    <p:extLst>
      <p:ext uri="{BB962C8B-B14F-4D97-AF65-F5344CB8AC3E}">
        <p14:creationId xmlns:p14="http://schemas.microsoft.com/office/powerpoint/2010/main" val="41661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194A-0EAF-43BC-8882-E9F7C3942932}" type="slidenum">
              <a:rPr lang="en-US" altLang="en-US">
                <a:solidFill>
                  <a:srgbClr val="000000"/>
                </a:solidFill>
              </a:rPr>
              <a:pPr/>
              <a:t>26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Wireless System Definitions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Mobile Station</a:t>
            </a:r>
          </a:p>
          <a:p>
            <a:pPr lvl="3" algn="just"/>
            <a:r>
              <a:rPr lang="en-US" dirty="0"/>
              <a:t>A station in the cellular radio service intended for use while in motion at unspecified locations. They can be either hand-held personal units (portables) or installed on vehicles (mobiles)</a:t>
            </a:r>
          </a:p>
          <a:p>
            <a:pPr lvl="1"/>
            <a:r>
              <a:rPr lang="en-US" dirty="0"/>
              <a:t> Base station</a:t>
            </a:r>
          </a:p>
          <a:p>
            <a:pPr lvl="3" algn="just"/>
            <a:r>
              <a:rPr lang="en-US" dirty="0"/>
              <a:t>A fixed station in a mobile radio system used for radio communication with the mobile stations. Base stations are located at the center or edge of a coverage region. They consists of radio channels and transmitter and receiver antennas mounted on top of a tower.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1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27D4-1856-4D2A-B7C0-E158763138E3}" type="slidenum">
              <a:rPr lang="en-US" altLang="en-US">
                <a:solidFill>
                  <a:srgbClr val="000000"/>
                </a:solidFill>
              </a:rPr>
              <a:pPr/>
              <a:t>27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Wireless System Definitions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/>
            <a:r>
              <a:rPr lang="en-US" dirty="0"/>
              <a:t>Mobile Switching Center</a:t>
            </a:r>
          </a:p>
          <a:p>
            <a:pPr lvl="3" algn="just"/>
            <a:r>
              <a:rPr lang="en-US" dirty="0"/>
              <a:t>Switching center which coordinates the routing of calls in a large service area. In a cellular radio system, the MSC connections the cellular base stations and the mobiles to the PSTN (telephone network). It is also called Mobile Telephone Switching Office (MTSO)</a:t>
            </a:r>
          </a:p>
          <a:p>
            <a:pPr lvl="1" algn="just"/>
            <a:r>
              <a:rPr lang="en-US" dirty="0"/>
              <a:t>Subscriber</a:t>
            </a:r>
          </a:p>
          <a:p>
            <a:pPr lvl="3" algn="just"/>
            <a:r>
              <a:rPr lang="en-US" dirty="0"/>
              <a:t>A user who pays subscription charges for using a mobile communication system</a:t>
            </a:r>
          </a:p>
          <a:p>
            <a:pPr lvl="1" algn="just"/>
            <a:r>
              <a:rPr lang="en-US" dirty="0"/>
              <a:t>Transceiver</a:t>
            </a:r>
          </a:p>
          <a:p>
            <a:pPr lvl="3" algn="just"/>
            <a:r>
              <a:rPr lang="en-US" dirty="0"/>
              <a:t>A device capable of simultaneously transmitting and receiving radio signals </a:t>
            </a:r>
          </a:p>
        </p:txBody>
      </p:sp>
    </p:spTree>
    <p:extLst>
      <p:ext uri="{BB962C8B-B14F-4D97-AF65-F5344CB8AC3E}">
        <p14:creationId xmlns:p14="http://schemas.microsoft.com/office/powerpoint/2010/main" val="38517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2FBD-0CAE-4776-A435-C4A851A62FF1}" type="slidenum">
              <a:rPr lang="en-US" altLang="en-US">
                <a:solidFill>
                  <a:srgbClr val="000000"/>
                </a:solidFill>
              </a:rPr>
              <a:pPr/>
              <a:t>28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Wireless System Definitions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/>
            <a:r>
              <a:rPr lang="en-US" dirty="0"/>
              <a:t>Control Channel</a:t>
            </a:r>
          </a:p>
          <a:p>
            <a:pPr lvl="3" algn="just"/>
            <a:r>
              <a:rPr lang="en-US" dirty="0"/>
              <a:t>Radio channel used for transmission of call setup, call request, call initiation and other beacon and control purposes. </a:t>
            </a:r>
          </a:p>
          <a:p>
            <a:pPr lvl="1" algn="just"/>
            <a:r>
              <a:rPr lang="en-US" dirty="0"/>
              <a:t>Forward Channel</a:t>
            </a:r>
          </a:p>
          <a:p>
            <a:pPr lvl="3" algn="just"/>
            <a:r>
              <a:rPr lang="en-US" dirty="0"/>
              <a:t>Radio channel used for transmission of information from the base station to the mobile</a:t>
            </a:r>
          </a:p>
          <a:p>
            <a:pPr lvl="1" algn="just"/>
            <a:r>
              <a:rPr lang="en-US" dirty="0"/>
              <a:t>Reverse Channel</a:t>
            </a:r>
          </a:p>
          <a:p>
            <a:pPr lvl="3" algn="just"/>
            <a:r>
              <a:rPr lang="en-US" dirty="0"/>
              <a:t>Radio channel used for transmission of information from mobile to base station </a:t>
            </a:r>
          </a:p>
        </p:txBody>
      </p:sp>
    </p:spTree>
    <p:extLst>
      <p:ext uri="{BB962C8B-B14F-4D97-AF65-F5344CB8AC3E}">
        <p14:creationId xmlns:p14="http://schemas.microsoft.com/office/powerpoint/2010/main" val="413693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865F-4C22-4BB0-BCDF-6B64DF6561CE}" type="slidenum">
              <a:rPr lang="en-US" altLang="en-US">
                <a:solidFill>
                  <a:srgbClr val="000000"/>
                </a:solidFill>
              </a:rPr>
              <a:pPr/>
              <a:t>29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Wireless System Definitions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/>
            <a:r>
              <a:rPr lang="en-US" dirty="0"/>
              <a:t>Simplex Systems	</a:t>
            </a:r>
          </a:p>
          <a:p>
            <a:pPr lvl="3" algn="just"/>
            <a:r>
              <a:rPr lang="en-US" dirty="0"/>
              <a:t>Communication systems which provide only one-way communication</a:t>
            </a:r>
          </a:p>
          <a:p>
            <a:pPr lvl="1" algn="just"/>
            <a:r>
              <a:rPr lang="en-US" dirty="0"/>
              <a:t>Half Duplex Systems</a:t>
            </a:r>
          </a:p>
          <a:p>
            <a:pPr lvl="3" algn="just"/>
            <a:r>
              <a:rPr lang="en-US" dirty="0"/>
              <a:t>Communication Systems which allow two-way communication by using the same radio channel for both transmission and reception. At any given time, the user can either  transmit or receive information.  </a:t>
            </a:r>
          </a:p>
          <a:p>
            <a:pPr lvl="1" algn="just"/>
            <a:r>
              <a:rPr lang="en-US" dirty="0"/>
              <a:t>Full Duplex Systems</a:t>
            </a:r>
          </a:p>
          <a:p>
            <a:pPr lvl="3" algn="just"/>
            <a:r>
              <a:rPr lang="en-US" dirty="0"/>
              <a:t>Communication systems which allow simultaneous two-way communication. Transmission and reception is typically on two different channels (FDD). </a:t>
            </a:r>
          </a:p>
        </p:txBody>
      </p:sp>
    </p:spTree>
    <p:extLst>
      <p:ext uri="{BB962C8B-B14F-4D97-AF65-F5344CB8AC3E}">
        <p14:creationId xmlns:p14="http://schemas.microsoft.com/office/powerpoint/2010/main" val="342845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406E-63CD-4DC5-ADEA-7ABACF9AD899}" type="slidenum">
              <a:rPr lang="en-US" altLang="en-US">
                <a:solidFill>
                  <a:srgbClr val="000000"/>
                </a:solidFill>
              </a:rPr>
              <a:pPr/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Textbooks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3600" dirty="0">
              <a:solidFill>
                <a:srgbClr val="000000"/>
              </a:solidFill>
              <a:latin typeface="Times New Roman"/>
            </a:endParaRPr>
          </a:p>
          <a:p>
            <a:pPr algn="just"/>
            <a:r>
              <a:rPr lang="en-US" sz="3200" dirty="0" smtClean="0">
                <a:solidFill>
                  <a:srgbClr val="000000"/>
                </a:solidFill>
                <a:latin typeface="Times New Roman"/>
              </a:rPr>
              <a:t>1.  Theodore 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S. Rappaport , ―</a:t>
            </a:r>
            <a:r>
              <a:rPr lang="en-US" sz="3200" i="1" dirty="0">
                <a:solidFill>
                  <a:srgbClr val="000000"/>
                </a:solidFill>
                <a:latin typeface="Times New Roman"/>
              </a:rPr>
              <a:t>Wireless </a:t>
            </a:r>
            <a:r>
              <a:rPr lang="en-US" sz="3200" i="1" dirty="0" smtClean="0">
                <a:solidFill>
                  <a:srgbClr val="000000"/>
                </a:solidFill>
                <a:latin typeface="Times New Roman"/>
              </a:rPr>
              <a:t>Communications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Prentice Hall of India, PTR publication </a:t>
            </a:r>
          </a:p>
          <a:p>
            <a:pPr algn="just"/>
            <a:endParaRPr lang="en-US" sz="3200" dirty="0">
              <a:solidFill>
                <a:srgbClr val="000000"/>
              </a:solidFill>
              <a:latin typeface="Times New Roman"/>
            </a:endParaRPr>
          </a:p>
          <a:p>
            <a:pPr algn="just"/>
            <a:r>
              <a:rPr lang="en-US" sz="3200" dirty="0">
                <a:solidFill>
                  <a:srgbClr val="000000"/>
                </a:solidFill>
                <a:latin typeface="Times New Roman"/>
              </a:rPr>
              <a:t>2. Andreas Molisch , ―</a:t>
            </a:r>
            <a:r>
              <a:rPr lang="en-US" sz="3200" i="1" dirty="0">
                <a:solidFill>
                  <a:srgbClr val="000000"/>
                </a:solidFill>
                <a:latin typeface="Times New Roman"/>
              </a:rPr>
              <a:t>Wireless </a:t>
            </a:r>
            <a:r>
              <a:rPr lang="en-US" sz="3200" i="1" dirty="0" smtClean="0">
                <a:solidFill>
                  <a:srgbClr val="000000"/>
                </a:solidFill>
                <a:latin typeface="Times New Roman"/>
              </a:rPr>
              <a:t>Communications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Wiley, Student second Edition. </a:t>
            </a:r>
          </a:p>
          <a:p>
            <a:endParaRPr lang="en-US" sz="3200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965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A6BA-C72C-4B9F-B060-12F95E49DF49}" type="slidenum">
              <a:rPr lang="en-US" altLang="en-US">
                <a:solidFill>
                  <a:srgbClr val="000000"/>
                </a:solidFill>
              </a:rPr>
              <a:pPr/>
              <a:t>30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Wireless System Definitions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/>
            <a:r>
              <a:rPr lang="en-US" dirty="0"/>
              <a:t>Handoff</a:t>
            </a:r>
          </a:p>
          <a:p>
            <a:pPr lvl="3" algn="just"/>
            <a:r>
              <a:rPr lang="en-US" dirty="0"/>
              <a:t>The process of transferring a mobile station from one channel or base station to an other. </a:t>
            </a:r>
          </a:p>
          <a:p>
            <a:pPr lvl="1" algn="just"/>
            <a:r>
              <a:rPr lang="en-US" dirty="0"/>
              <a:t>Roamer</a:t>
            </a:r>
          </a:p>
          <a:p>
            <a:pPr lvl="3" algn="just"/>
            <a:r>
              <a:rPr lang="en-US" dirty="0"/>
              <a:t>A mobile station which operates in a service area (market) other than that from which service has been subscribed. </a:t>
            </a:r>
          </a:p>
          <a:p>
            <a:pPr lvl="1" algn="just"/>
            <a:r>
              <a:rPr lang="en-US" dirty="0"/>
              <a:t>Page</a:t>
            </a:r>
          </a:p>
          <a:p>
            <a:pPr lvl="3" algn="just"/>
            <a:r>
              <a:rPr lang="en-US" dirty="0"/>
              <a:t>A brief message which is broadcast over the entire service area, usually in simulcast fashion by many base stations at the same time. </a:t>
            </a:r>
          </a:p>
        </p:txBody>
      </p:sp>
    </p:spTree>
    <p:extLst>
      <p:ext uri="{BB962C8B-B14F-4D97-AF65-F5344CB8AC3E}">
        <p14:creationId xmlns:p14="http://schemas.microsoft.com/office/powerpoint/2010/main" val="376472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25C8-742A-41D5-A03B-8D09711E343D}" type="slidenum">
              <a:rPr lang="en-US" altLang="en-US">
                <a:solidFill>
                  <a:srgbClr val="000000"/>
                </a:solidFill>
              </a:rPr>
              <a:pPr/>
              <a:t>31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Cordless Telephones</a:t>
            </a: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4419600" y="3124200"/>
            <a:ext cx="1143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tr-TR" b="1">
              <a:solidFill>
                <a:srgbClr val="000000"/>
              </a:solidFill>
            </a:endParaRPr>
          </a:p>
        </p:txBody>
      </p:sp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1752600" y="2895600"/>
            <a:ext cx="381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1981200" y="2514600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1255" name="Rectangle 7"/>
          <p:cNvSpPr>
            <a:spLocks noChangeArrowheads="1"/>
          </p:cNvSpPr>
          <p:nvPr/>
        </p:nvSpPr>
        <p:spPr bwMode="auto">
          <a:xfrm>
            <a:off x="1828800" y="30480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1371600" y="3733800"/>
            <a:ext cx="1162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Cordless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  Phone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4343400" y="3657600"/>
            <a:ext cx="1212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Base unit</a:t>
            </a:r>
          </a:p>
        </p:txBody>
      </p:sp>
      <p:sp>
        <p:nvSpPr>
          <p:cNvPr id="181259" name="Rectangle 11"/>
          <p:cNvSpPr>
            <a:spLocks noChangeArrowheads="1"/>
          </p:cNvSpPr>
          <p:nvPr/>
        </p:nvSpPr>
        <p:spPr bwMode="auto">
          <a:xfrm>
            <a:off x="4572000" y="2514600"/>
            <a:ext cx="76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1260" name="AutoShape 12"/>
          <p:cNvSpPr>
            <a:spLocks noChangeArrowheads="1"/>
          </p:cNvSpPr>
          <p:nvPr/>
        </p:nvSpPr>
        <p:spPr bwMode="auto">
          <a:xfrm rot="10800000">
            <a:off x="2438400" y="2590800"/>
            <a:ext cx="1676400" cy="457200"/>
          </a:xfrm>
          <a:prstGeom prst="lightningBol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1262" name="Oval 14"/>
          <p:cNvSpPr>
            <a:spLocks noChangeArrowheads="1"/>
          </p:cNvSpPr>
          <p:nvPr/>
        </p:nvSpPr>
        <p:spPr bwMode="auto">
          <a:xfrm>
            <a:off x="6934200" y="2362200"/>
            <a:ext cx="1752600" cy="1905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PSTN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Telephone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181263" name="Line 15"/>
          <p:cNvSpPr>
            <a:spLocks noChangeShapeType="1"/>
          </p:cNvSpPr>
          <p:nvPr/>
        </p:nvSpPr>
        <p:spPr bwMode="auto">
          <a:xfrm>
            <a:off x="5562600" y="33528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080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B7E9-573E-40EA-8806-08F9A7C0F2A0}" type="slidenum">
              <a:rPr lang="en-US" altLang="en-US">
                <a:solidFill>
                  <a:srgbClr val="000000"/>
                </a:solidFill>
              </a:rPr>
              <a:pPr/>
              <a:t>32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Cordless Telephones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600" dirty="0"/>
              <a:t>Characterized by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/>
              <a:t>Low mobility (in terms of range and speed)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/>
              <a:t>Low power consumption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/>
              <a:t>Two-way </a:t>
            </a:r>
            <a:r>
              <a:rPr lang="en-US" sz="2200" dirty="0" err="1"/>
              <a:t>tetherless</a:t>
            </a:r>
            <a:r>
              <a:rPr lang="en-US" sz="2200" dirty="0"/>
              <a:t> (wireless) voice communication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/>
              <a:t>High circuit quality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/>
              <a:t>Low cost equipment, small form factor and long talk-time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/>
              <a:t>No handoffs between base units</a:t>
            </a:r>
          </a:p>
          <a:p>
            <a:pPr algn="just">
              <a:lnSpc>
                <a:spcPct val="90000"/>
              </a:lnSpc>
            </a:pPr>
            <a:r>
              <a:rPr lang="en-US" sz="2600" dirty="0"/>
              <a:t>Appeared as analog devices </a:t>
            </a:r>
          </a:p>
          <a:p>
            <a:pPr algn="just">
              <a:lnSpc>
                <a:spcPct val="90000"/>
              </a:lnSpc>
            </a:pPr>
            <a:r>
              <a:rPr lang="en-US" sz="2600" dirty="0"/>
              <a:t>Digital devices appeared later with CT2, DECT standards in Europe and ISM band technologies in USA</a:t>
            </a:r>
          </a:p>
        </p:txBody>
      </p:sp>
    </p:spTree>
    <p:extLst>
      <p:ext uri="{BB962C8B-B14F-4D97-AF65-F5344CB8AC3E}">
        <p14:creationId xmlns:p14="http://schemas.microsoft.com/office/powerpoint/2010/main" val="2683047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237-C19B-4249-B4EB-7F1AD5D53C71}" type="slidenum">
              <a:rPr lang="en-US" altLang="en-US">
                <a:solidFill>
                  <a:srgbClr val="000000"/>
                </a:solidFill>
              </a:rPr>
              <a:pPr/>
              <a:t>33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Cordless Telephones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/>
              <a:t>Usage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At homes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At public places where cordless phone base units are available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Design Choices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Few users per MHz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Few users per base unit</a:t>
            </a:r>
          </a:p>
          <a:p>
            <a:pPr lvl="2" algn="just">
              <a:lnSpc>
                <a:spcPct val="90000"/>
              </a:lnSpc>
            </a:pPr>
            <a:r>
              <a:rPr lang="en-US" dirty="0"/>
              <a:t>Many base units are connected to only one handset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Large number of base units per usage area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Short transmission range</a:t>
            </a:r>
          </a:p>
        </p:txBody>
      </p:sp>
    </p:spTree>
    <p:extLst>
      <p:ext uri="{BB962C8B-B14F-4D97-AF65-F5344CB8AC3E}">
        <p14:creationId xmlns:p14="http://schemas.microsoft.com/office/powerpoint/2010/main" val="3512074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4B-75BE-4D3E-8431-E2F97E0D1DF6}" type="slidenum">
              <a:rPr lang="en-US" altLang="en-US">
                <a:solidFill>
                  <a:srgbClr val="000000"/>
                </a:solidFill>
              </a:rPr>
              <a:pPr/>
              <a:t>34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Cordless Phone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Some more features</a:t>
            </a:r>
          </a:p>
          <a:p>
            <a:pPr lvl="1" algn="just"/>
            <a:r>
              <a:rPr lang="en-US" dirty="0"/>
              <a:t>32 Kb/s adaptive differential pulse code modulation (ADPCM) digital speech encoding</a:t>
            </a:r>
          </a:p>
          <a:p>
            <a:pPr lvl="1" algn="just"/>
            <a:r>
              <a:rPr lang="en-US" dirty="0"/>
              <a:t>Tx power &lt;= 10 </a:t>
            </a:r>
            <a:r>
              <a:rPr lang="en-US" dirty="0" err="1"/>
              <a:t>mW</a:t>
            </a:r>
            <a:endParaRPr lang="en-US" dirty="0"/>
          </a:p>
          <a:p>
            <a:pPr lvl="1" algn="just"/>
            <a:r>
              <a:rPr lang="en-US" dirty="0"/>
              <a:t>Low-complexity radio signal processing</a:t>
            </a:r>
          </a:p>
          <a:p>
            <a:pPr lvl="3" algn="just"/>
            <a:r>
              <a:rPr lang="en-US" dirty="0"/>
              <a:t>No forward error correction (FEC) or whatsoever.</a:t>
            </a:r>
          </a:p>
          <a:p>
            <a:pPr lvl="1" algn="just"/>
            <a:r>
              <a:rPr lang="en-US" dirty="0"/>
              <a:t>Low transmission delay &lt; 50ms</a:t>
            </a:r>
          </a:p>
          <a:p>
            <a:pPr lvl="1" algn="just"/>
            <a:r>
              <a:rPr lang="en-US" dirty="0"/>
              <a:t>Simple Frequency Shift Modulation (FSK)</a:t>
            </a:r>
          </a:p>
          <a:p>
            <a:pPr lvl="1" algn="just"/>
            <a:r>
              <a:rPr lang="en-US" dirty="0"/>
              <a:t>Time Division Duplex (TDD)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55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E05B-0B48-4D91-A847-B2D00A758B68}" type="slidenum">
              <a:rPr lang="en-US" altLang="en-US">
                <a:solidFill>
                  <a:srgbClr val="000000"/>
                </a:solidFill>
              </a:rPr>
              <a:pPr/>
              <a:t>35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Cellular Telephony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Characterized by</a:t>
            </a:r>
          </a:p>
          <a:p>
            <a:pPr lvl="1" algn="just"/>
            <a:r>
              <a:rPr lang="en-US" dirty="0"/>
              <a:t>High mobility provision</a:t>
            </a:r>
          </a:p>
          <a:p>
            <a:pPr lvl="1" algn="just"/>
            <a:r>
              <a:rPr lang="en-US" dirty="0"/>
              <a:t>Wide-range</a:t>
            </a:r>
          </a:p>
          <a:p>
            <a:pPr lvl="1" algn="just"/>
            <a:r>
              <a:rPr lang="en-US" dirty="0"/>
              <a:t>Two-way </a:t>
            </a:r>
            <a:r>
              <a:rPr lang="en-US" dirty="0" err="1"/>
              <a:t>tetherless</a:t>
            </a:r>
            <a:r>
              <a:rPr lang="en-US" dirty="0"/>
              <a:t> voice communication</a:t>
            </a:r>
          </a:p>
          <a:p>
            <a:pPr lvl="1" algn="just"/>
            <a:r>
              <a:rPr lang="en-US" dirty="0"/>
              <a:t>Handoff and roaming support</a:t>
            </a:r>
          </a:p>
          <a:p>
            <a:pPr lvl="1" algn="just"/>
            <a:r>
              <a:rPr lang="en-US" dirty="0"/>
              <a:t>Integrated with sophisticated public switched telephone network (PSTN)</a:t>
            </a:r>
          </a:p>
          <a:p>
            <a:pPr lvl="1" algn="just"/>
            <a:r>
              <a:rPr lang="en-US" dirty="0"/>
              <a:t>High transmit power requires at the handsets (~2W)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158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4EA8-C49E-4DB8-866E-0BF81EF26196}" type="slidenum">
              <a:rPr lang="en-US" altLang="en-US">
                <a:solidFill>
                  <a:srgbClr val="000000"/>
                </a:solidFill>
              </a:rPr>
              <a:pPr/>
              <a:t>36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Cellular Telephony - Architecture</a:t>
            </a:r>
          </a:p>
        </p:txBody>
      </p:sp>
      <p:graphicFrame>
        <p:nvGraphicFramePr>
          <p:cNvPr id="185432" name="Object 88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057400" y="3048000"/>
          <a:ext cx="1016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2" name="VISIO" r:id="rId3" imgW="1015920" imgH="1044000" progId="Visio.Drawing.5">
                  <p:embed/>
                </p:oleObj>
              </mc:Choice>
              <mc:Fallback>
                <p:oleObj name="VISIO" r:id="rId3" imgW="1015920" imgH="104400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48000"/>
                        <a:ext cx="10160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445" name="Object 10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86200" y="2667000"/>
          <a:ext cx="1016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3" name="VISIO" r:id="rId5" imgW="1015920" imgH="1044000" progId="Visio.Drawing.5">
                  <p:embed/>
                </p:oleObj>
              </mc:Choice>
              <mc:Fallback>
                <p:oleObj name="VISIO" r:id="rId5" imgW="1015920" imgH="104400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667000"/>
                        <a:ext cx="10160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447" name="Object 10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362200" y="2362200"/>
          <a:ext cx="1016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4" name="VISIO" r:id="rId7" imgW="1015920" imgH="1044000" progId="Visio.Drawing.5">
                  <p:embed/>
                </p:oleObj>
              </mc:Choice>
              <mc:Fallback>
                <p:oleObj name="VISIO" r:id="rId7" imgW="1015920" imgH="104400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362200"/>
                        <a:ext cx="10160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49" name="Line 5"/>
          <p:cNvSpPr>
            <a:spLocks noChangeShapeType="1"/>
          </p:cNvSpPr>
          <p:nvPr/>
        </p:nvSpPr>
        <p:spPr bwMode="auto">
          <a:xfrm>
            <a:off x="2362200" y="3429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350" name="Line 6"/>
          <p:cNvSpPr>
            <a:spLocks noChangeShapeType="1"/>
          </p:cNvSpPr>
          <p:nvPr/>
        </p:nvSpPr>
        <p:spPr bwMode="auto">
          <a:xfrm>
            <a:off x="2057400" y="4114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351" name="Line 7"/>
          <p:cNvSpPr>
            <a:spLocks noChangeShapeType="1"/>
          </p:cNvSpPr>
          <p:nvPr/>
        </p:nvSpPr>
        <p:spPr bwMode="auto">
          <a:xfrm>
            <a:off x="3352800" y="34290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352" name="Line 8"/>
          <p:cNvSpPr>
            <a:spLocks noChangeShapeType="1"/>
          </p:cNvSpPr>
          <p:nvPr/>
        </p:nvSpPr>
        <p:spPr bwMode="auto">
          <a:xfrm flipV="1">
            <a:off x="3048000" y="37338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354" name="Line 10"/>
          <p:cNvSpPr>
            <a:spLocks noChangeShapeType="1"/>
          </p:cNvSpPr>
          <p:nvPr/>
        </p:nvSpPr>
        <p:spPr bwMode="auto">
          <a:xfrm flipV="1">
            <a:off x="1524000" y="3429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355" name="Line 11"/>
          <p:cNvSpPr>
            <a:spLocks noChangeShapeType="1"/>
          </p:cNvSpPr>
          <p:nvPr/>
        </p:nvSpPr>
        <p:spPr bwMode="auto">
          <a:xfrm>
            <a:off x="1524000" y="38100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362" name="Line 18"/>
          <p:cNvSpPr>
            <a:spLocks noChangeShapeType="1"/>
          </p:cNvSpPr>
          <p:nvPr/>
        </p:nvSpPr>
        <p:spPr bwMode="auto">
          <a:xfrm>
            <a:off x="3886200" y="3733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363" name="Line 19"/>
          <p:cNvSpPr>
            <a:spLocks noChangeShapeType="1"/>
          </p:cNvSpPr>
          <p:nvPr/>
        </p:nvSpPr>
        <p:spPr bwMode="auto">
          <a:xfrm>
            <a:off x="3581400" y="4419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364" name="Line 20"/>
          <p:cNvSpPr>
            <a:spLocks noChangeShapeType="1"/>
          </p:cNvSpPr>
          <p:nvPr/>
        </p:nvSpPr>
        <p:spPr bwMode="auto">
          <a:xfrm>
            <a:off x="4876800" y="37338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365" name="Line 21"/>
          <p:cNvSpPr>
            <a:spLocks noChangeShapeType="1"/>
          </p:cNvSpPr>
          <p:nvPr/>
        </p:nvSpPr>
        <p:spPr bwMode="auto">
          <a:xfrm flipV="1">
            <a:off x="4572000" y="40386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366" name="Line 22"/>
          <p:cNvSpPr>
            <a:spLocks noChangeShapeType="1"/>
          </p:cNvSpPr>
          <p:nvPr/>
        </p:nvSpPr>
        <p:spPr bwMode="auto">
          <a:xfrm flipV="1">
            <a:off x="3048000" y="37338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367" name="Line 23"/>
          <p:cNvSpPr>
            <a:spLocks noChangeShapeType="1"/>
          </p:cNvSpPr>
          <p:nvPr/>
        </p:nvSpPr>
        <p:spPr bwMode="auto">
          <a:xfrm>
            <a:off x="3048000" y="41148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368" name="Line 24"/>
          <p:cNvSpPr>
            <a:spLocks noChangeShapeType="1"/>
          </p:cNvSpPr>
          <p:nvPr/>
        </p:nvSpPr>
        <p:spPr bwMode="auto">
          <a:xfrm>
            <a:off x="4191000" y="3048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369" name="Line 25"/>
          <p:cNvSpPr>
            <a:spLocks noChangeShapeType="1"/>
          </p:cNvSpPr>
          <p:nvPr/>
        </p:nvSpPr>
        <p:spPr bwMode="auto">
          <a:xfrm>
            <a:off x="3886200" y="3733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370" name="Line 26"/>
          <p:cNvSpPr>
            <a:spLocks noChangeShapeType="1"/>
          </p:cNvSpPr>
          <p:nvPr/>
        </p:nvSpPr>
        <p:spPr bwMode="auto">
          <a:xfrm>
            <a:off x="5181600" y="30480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371" name="Line 27"/>
          <p:cNvSpPr>
            <a:spLocks noChangeShapeType="1"/>
          </p:cNvSpPr>
          <p:nvPr/>
        </p:nvSpPr>
        <p:spPr bwMode="auto">
          <a:xfrm flipV="1">
            <a:off x="4876800" y="33528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372" name="Line 28"/>
          <p:cNvSpPr>
            <a:spLocks noChangeShapeType="1"/>
          </p:cNvSpPr>
          <p:nvPr/>
        </p:nvSpPr>
        <p:spPr bwMode="auto">
          <a:xfrm flipV="1">
            <a:off x="3352800" y="3048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373" name="Line 29"/>
          <p:cNvSpPr>
            <a:spLocks noChangeShapeType="1"/>
          </p:cNvSpPr>
          <p:nvPr/>
        </p:nvSpPr>
        <p:spPr bwMode="auto">
          <a:xfrm>
            <a:off x="3352800" y="34290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374" name="Line 30"/>
          <p:cNvSpPr>
            <a:spLocks noChangeShapeType="1"/>
          </p:cNvSpPr>
          <p:nvPr/>
        </p:nvSpPr>
        <p:spPr bwMode="auto">
          <a:xfrm>
            <a:off x="5715000" y="3352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375" name="Line 31"/>
          <p:cNvSpPr>
            <a:spLocks noChangeShapeType="1"/>
          </p:cNvSpPr>
          <p:nvPr/>
        </p:nvSpPr>
        <p:spPr bwMode="auto">
          <a:xfrm>
            <a:off x="5410200" y="4038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376" name="Line 32"/>
          <p:cNvSpPr>
            <a:spLocks noChangeShapeType="1"/>
          </p:cNvSpPr>
          <p:nvPr/>
        </p:nvSpPr>
        <p:spPr bwMode="auto">
          <a:xfrm>
            <a:off x="6705600" y="33528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377" name="Line 33"/>
          <p:cNvSpPr>
            <a:spLocks noChangeShapeType="1"/>
          </p:cNvSpPr>
          <p:nvPr/>
        </p:nvSpPr>
        <p:spPr bwMode="auto">
          <a:xfrm flipV="1">
            <a:off x="6400800" y="36576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378" name="Line 34"/>
          <p:cNvSpPr>
            <a:spLocks noChangeShapeType="1"/>
          </p:cNvSpPr>
          <p:nvPr/>
        </p:nvSpPr>
        <p:spPr bwMode="auto">
          <a:xfrm flipV="1">
            <a:off x="4876800" y="33528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379" name="Line 35"/>
          <p:cNvSpPr>
            <a:spLocks noChangeShapeType="1"/>
          </p:cNvSpPr>
          <p:nvPr/>
        </p:nvSpPr>
        <p:spPr bwMode="auto">
          <a:xfrm>
            <a:off x="4876800" y="37338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380" name="Line 36"/>
          <p:cNvSpPr>
            <a:spLocks noChangeShapeType="1"/>
          </p:cNvSpPr>
          <p:nvPr/>
        </p:nvSpPr>
        <p:spPr bwMode="auto">
          <a:xfrm>
            <a:off x="6019800" y="2667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381" name="Line 37"/>
          <p:cNvSpPr>
            <a:spLocks noChangeShapeType="1"/>
          </p:cNvSpPr>
          <p:nvPr/>
        </p:nvSpPr>
        <p:spPr bwMode="auto">
          <a:xfrm>
            <a:off x="5715000" y="3352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382" name="Line 38"/>
          <p:cNvSpPr>
            <a:spLocks noChangeShapeType="1"/>
          </p:cNvSpPr>
          <p:nvPr/>
        </p:nvSpPr>
        <p:spPr bwMode="auto">
          <a:xfrm>
            <a:off x="7010400" y="26670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383" name="Line 39"/>
          <p:cNvSpPr>
            <a:spLocks noChangeShapeType="1"/>
          </p:cNvSpPr>
          <p:nvPr/>
        </p:nvSpPr>
        <p:spPr bwMode="auto">
          <a:xfrm flipV="1">
            <a:off x="6705600" y="29718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384" name="Line 40"/>
          <p:cNvSpPr>
            <a:spLocks noChangeShapeType="1"/>
          </p:cNvSpPr>
          <p:nvPr/>
        </p:nvSpPr>
        <p:spPr bwMode="auto">
          <a:xfrm flipV="1">
            <a:off x="5181600" y="2667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385" name="Line 41"/>
          <p:cNvSpPr>
            <a:spLocks noChangeShapeType="1"/>
          </p:cNvSpPr>
          <p:nvPr/>
        </p:nvSpPr>
        <p:spPr bwMode="auto">
          <a:xfrm>
            <a:off x="5181600" y="30480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386" name="Line 42"/>
          <p:cNvSpPr>
            <a:spLocks noChangeShapeType="1"/>
          </p:cNvSpPr>
          <p:nvPr/>
        </p:nvSpPr>
        <p:spPr bwMode="auto">
          <a:xfrm>
            <a:off x="2667000" y="2743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387" name="Line 43"/>
          <p:cNvSpPr>
            <a:spLocks noChangeShapeType="1"/>
          </p:cNvSpPr>
          <p:nvPr/>
        </p:nvSpPr>
        <p:spPr bwMode="auto">
          <a:xfrm>
            <a:off x="2362200" y="3429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388" name="Line 44"/>
          <p:cNvSpPr>
            <a:spLocks noChangeShapeType="1"/>
          </p:cNvSpPr>
          <p:nvPr/>
        </p:nvSpPr>
        <p:spPr bwMode="auto">
          <a:xfrm>
            <a:off x="3657600" y="27432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389" name="Line 45"/>
          <p:cNvSpPr>
            <a:spLocks noChangeShapeType="1"/>
          </p:cNvSpPr>
          <p:nvPr/>
        </p:nvSpPr>
        <p:spPr bwMode="auto">
          <a:xfrm flipV="1">
            <a:off x="3352800" y="3048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390" name="Line 46"/>
          <p:cNvSpPr>
            <a:spLocks noChangeShapeType="1"/>
          </p:cNvSpPr>
          <p:nvPr/>
        </p:nvSpPr>
        <p:spPr bwMode="auto">
          <a:xfrm flipV="1">
            <a:off x="1828800" y="27432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391" name="Line 47"/>
          <p:cNvSpPr>
            <a:spLocks noChangeShapeType="1"/>
          </p:cNvSpPr>
          <p:nvPr/>
        </p:nvSpPr>
        <p:spPr bwMode="auto">
          <a:xfrm>
            <a:off x="1828800" y="31242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392" name="Line 48"/>
          <p:cNvSpPr>
            <a:spLocks noChangeShapeType="1"/>
          </p:cNvSpPr>
          <p:nvPr/>
        </p:nvSpPr>
        <p:spPr bwMode="auto">
          <a:xfrm>
            <a:off x="4495800" y="2362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393" name="Line 49"/>
          <p:cNvSpPr>
            <a:spLocks noChangeShapeType="1"/>
          </p:cNvSpPr>
          <p:nvPr/>
        </p:nvSpPr>
        <p:spPr bwMode="auto">
          <a:xfrm>
            <a:off x="4191000" y="3048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394" name="Line 50"/>
          <p:cNvSpPr>
            <a:spLocks noChangeShapeType="1"/>
          </p:cNvSpPr>
          <p:nvPr/>
        </p:nvSpPr>
        <p:spPr bwMode="auto">
          <a:xfrm>
            <a:off x="5486400" y="23622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395" name="Line 51"/>
          <p:cNvSpPr>
            <a:spLocks noChangeShapeType="1"/>
          </p:cNvSpPr>
          <p:nvPr/>
        </p:nvSpPr>
        <p:spPr bwMode="auto">
          <a:xfrm flipV="1">
            <a:off x="5181600" y="2667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396" name="Line 52"/>
          <p:cNvSpPr>
            <a:spLocks noChangeShapeType="1"/>
          </p:cNvSpPr>
          <p:nvPr/>
        </p:nvSpPr>
        <p:spPr bwMode="auto">
          <a:xfrm flipV="1">
            <a:off x="3657600" y="23622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397" name="Line 53"/>
          <p:cNvSpPr>
            <a:spLocks noChangeShapeType="1"/>
          </p:cNvSpPr>
          <p:nvPr/>
        </p:nvSpPr>
        <p:spPr bwMode="auto">
          <a:xfrm>
            <a:off x="3657600" y="27432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398" name="Line 54"/>
          <p:cNvSpPr>
            <a:spLocks noChangeShapeType="1"/>
          </p:cNvSpPr>
          <p:nvPr/>
        </p:nvSpPr>
        <p:spPr bwMode="auto">
          <a:xfrm>
            <a:off x="2971800" y="2057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399" name="Line 55"/>
          <p:cNvSpPr>
            <a:spLocks noChangeShapeType="1"/>
          </p:cNvSpPr>
          <p:nvPr/>
        </p:nvSpPr>
        <p:spPr bwMode="auto">
          <a:xfrm>
            <a:off x="2667000" y="2743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400" name="Line 56"/>
          <p:cNvSpPr>
            <a:spLocks noChangeShapeType="1"/>
          </p:cNvSpPr>
          <p:nvPr/>
        </p:nvSpPr>
        <p:spPr bwMode="auto">
          <a:xfrm>
            <a:off x="3962400" y="2057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401" name="Line 57"/>
          <p:cNvSpPr>
            <a:spLocks noChangeShapeType="1"/>
          </p:cNvSpPr>
          <p:nvPr/>
        </p:nvSpPr>
        <p:spPr bwMode="auto">
          <a:xfrm flipV="1">
            <a:off x="3657600" y="23622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402" name="Line 58"/>
          <p:cNvSpPr>
            <a:spLocks noChangeShapeType="1"/>
          </p:cNvSpPr>
          <p:nvPr/>
        </p:nvSpPr>
        <p:spPr bwMode="auto">
          <a:xfrm flipV="1">
            <a:off x="2133600" y="20574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403" name="Line 59"/>
          <p:cNvSpPr>
            <a:spLocks noChangeShapeType="1"/>
          </p:cNvSpPr>
          <p:nvPr/>
        </p:nvSpPr>
        <p:spPr bwMode="auto">
          <a:xfrm>
            <a:off x="2133600" y="2438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404" name="Line 60"/>
          <p:cNvSpPr>
            <a:spLocks noChangeShapeType="1"/>
          </p:cNvSpPr>
          <p:nvPr/>
        </p:nvSpPr>
        <p:spPr bwMode="auto">
          <a:xfrm>
            <a:off x="6324600" y="1981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405" name="Line 61"/>
          <p:cNvSpPr>
            <a:spLocks noChangeShapeType="1"/>
          </p:cNvSpPr>
          <p:nvPr/>
        </p:nvSpPr>
        <p:spPr bwMode="auto">
          <a:xfrm>
            <a:off x="6019800" y="2667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406" name="Line 62"/>
          <p:cNvSpPr>
            <a:spLocks noChangeShapeType="1"/>
          </p:cNvSpPr>
          <p:nvPr/>
        </p:nvSpPr>
        <p:spPr bwMode="auto">
          <a:xfrm>
            <a:off x="7315200" y="19812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407" name="Line 63"/>
          <p:cNvSpPr>
            <a:spLocks noChangeShapeType="1"/>
          </p:cNvSpPr>
          <p:nvPr/>
        </p:nvSpPr>
        <p:spPr bwMode="auto">
          <a:xfrm flipV="1">
            <a:off x="7010400" y="2286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408" name="Line 64"/>
          <p:cNvSpPr>
            <a:spLocks noChangeShapeType="1"/>
          </p:cNvSpPr>
          <p:nvPr/>
        </p:nvSpPr>
        <p:spPr bwMode="auto">
          <a:xfrm flipV="1">
            <a:off x="5486400" y="19812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409" name="Line 65"/>
          <p:cNvSpPr>
            <a:spLocks noChangeShapeType="1"/>
          </p:cNvSpPr>
          <p:nvPr/>
        </p:nvSpPr>
        <p:spPr bwMode="auto">
          <a:xfrm>
            <a:off x="5486400" y="23622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410" name="Line 66"/>
          <p:cNvSpPr>
            <a:spLocks noChangeShapeType="1"/>
          </p:cNvSpPr>
          <p:nvPr/>
        </p:nvSpPr>
        <p:spPr bwMode="auto">
          <a:xfrm>
            <a:off x="4800600" y="1676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411" name="Line 67"/>
          <p:cNvSpPr>
            <a:spLocks noChangeShapeType="1"/>
          </p:cNvSpPr>
          <p:nvPr/>
        </p:nvSpPr>
        <p:spPr bwMode="auto">
          <a:xfrm>
            <a:off x="4495800" y="2362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412" name="Line 68"/>
          <p:cNvSpPr>
            <a:spLocks noChangeShapeType="1"/>
          </p:cNvSpPr>
          <p:nvPr/>
        </p:nvSpPr>
        <p:spPr bwMode="auto">
          <a:xfrm>
            <a:off x="5791200" y="1676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413" name="Line 69"/>
          <p:cNvSpPr>
            <a:spLocks noChangeShapeType="1"/>
          </p:cNvSpPr>
          <p:nvPr/>
        </p:nvSpPr>
        <p:spPr bwMode="auto">
          <a:xfrm flipV="1">
            <a:off x="5486400" y="19812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414" name="Line 70"/>
          <p:cNvSpPr>
            <a:spLocks noChangeShapeType="1"/>
          </p:cNvSpPr>
          <p:nvPr/>
        </p:nvSpPr>
        <p:spPr bwMode="auto">
          <a:xfrm flipV="1">
            <a:off x="3962400" y="16764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415" name="Line 71"/>
          <p:cNvSpPr>
            <a:spLocks noChangeShapeType="1"/>
          </p:cNvSpPr>
          <p:nvPr/>
        </p:nvSpPr>
        <p:spPr bwMode="auto">
          <a:xfrm>
            <a:off x="3962400" y="2057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graphicFrame>
        <p:nvGraphicFramePr>
          <p:cNvPr id="185438" name="Object 94"/>
          <p:cNvGraphicFramePr>
            <a:graphicFrameLocks noChangeAspect="1"/>
          </p:cNvGraphicFramePr>
          <p:nvPr/>
        </p:nvGraphicFramePr>
        <p:xfrm>
          <a:off x="3581400" y="3352800"/>
          <a:ext cx="1016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5" name="VISIO" r:id="rId8" imgW="1015920" imgH="1044000" progId="Visio.Drawing.5">
                  <p:embed/>
                </p:oleObj>
              </mc:Choice>
              <mc:Fallback>
                <p:oleObj name="VISIO" r:id="rId8" imgW="1015920" imgH="104400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352800"/>
                        <a:ext cx="10160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449" name="Object 105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6019800" y="1600200"/>
          <a:ext cx="1016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6" name="VISIO" r:id="rId9" imgW="1015920" imgH="1044000" progId="Visio.Drawing.5">
                  <p:embed/>
                </p:oleObj>
              </mc:Choice>
              <mc:Fallback>
                <p:oleObj name="VISIO" r:id="rId9" imgW="1015920" imgH="104400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600200"/>
                        <a:ext cx="10160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451" name="Object 107"/>
          <p:cNvGraphicFramePr>
            <a:graphicFrameLocks noChangeAspect="1"/>
          </p:cNvGraphicFramePr>
          <p:nvPr/>
        </p:nvGraphicFramePr>
        <p:xfrm>
          <a:off x="5715000" y="2286000"/>
          <a:ext cx="1016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7" name="VISIO" r:id="rId10" imgW="1015920" imgH="1044000" progId="Visio.Drawing.5">
                  <p:embed/>
                </p:oleObj>
              </mc:Choice>
              <mc:Fallback>
                <p:oleObj name="VISIO" r:id="rId10" imgW="1015920" imgH="104400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286000"/>
                        <a:ext cx="10160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452" name="Object 108"/>
          <p:cNvGraphicFramePr>
            <a:graphicFrameLocks noChangeAspect="1"/>
          </p:cNvGraphicFramePr>
          <p:nvPr/>
        </p:nvGraphicFramePr>
        <p:xfrm>
          <a:off x="4191000" y="1981200"/>
          <a:ext cx="1016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8" name="VISIO" r:id="rId11" imgW="1015920" imgH="1044000" progId="Visio.Drawing.5">
                  <p:embed/>
                </p:oleObj>
              </mc:Choice>
              <mc:Fallback>
                <p:oleObj name="VISIO" r:id="rId11" imgW="1015920" imgH="104400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981200"/>
                        <a:ext cx="10160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453" name="Object 109"/>
          <p:cNvGraphicFramePr>
            <a:graphicFrameLocks noChangeAspect="1"/>
          </p:cNvGraphicFramePr>
          <p:nvPr/>
        </p:nvGraphicFramePr>
        <p:xfrm>
          <a:off x="4495800" y="1295400"/>
          <a:ext cx="1016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9" name="VISIO" r:id="rId12" imgW="1015920" imgH="1044000" progId="Visio.Drawing.5">
                  <p:embed/>
                </p:oleObj>
              </mc:Choice>
              <mc:Fallback>
                <p:oleObj name="VISIO" r:id="rId12" imgW="1015920" imgH="104400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295400"/>
                        <a:ext cx="10160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454" name="Object 110"/>
          <p:cNvGraphicFramePr>
            <a:graphicFrameLocks noChangeAspect="1"/>
          </p:cNvGraphicFramePr>
          <p:nvPr/>
        </p:nvGraphicFramePr>
        <p:xfrm>
          <a:off x="5410200" y="2971800"/>
          <a:ext cx="1016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0" name="VISIO" r:id="rId13" imgW="1015920" imgH="1044000" progId="Visio.Drawing.5">
                  <p:embed/>
                </p:oleObj>
              </mc:Choice>
              <mc:Fallback>
                <p:oleObj name="VISIO" r:id="rId13" imgW="1015920" imgH="104400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971800"/>
                        <a:ext cx="10160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457" name="Object 113"/>
          <p:cNvGraphicFramePr>
            <a:graphicFrameLocks noChangeAspect="1"/>
          </p:cNvGraphicFramePr>
          <p:nvPr/>
        </p:nvGraphicFramePr>
        <p:xfrm>
          <a:off x="2667000" y="1752600"/>
          <a:ext cx="1016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1" name="VISIO" r:id="rId14" imgW="1015920" imgH="1044000" progId="Visio.Drawing.5">
                  <p:embed/>
                </p:oleObj>
              </mc:Choice>
              <mc:Fallback>
                <p:oleObj name="VISIO" r:id="rId14" imgW="1015920" imgH="104400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752600"/>
                        <a:ext cx="10160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459" name="Object 115"/>
          <p:cNvGraphicFramePr>
            <a:graphicFrameLocks noChangeAspect="1"/>
          </p:cNvGraphicFramePr>
          <p:nvPr/>
        </p:nvGraphicFramePr>
        <p:xfrm>
          <a:off x="4876800" y="4572000"/>
          <a:ext cx="1828800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2" name="VISIO" r:id="rId15" imgW="950760" imgH="722160" progId="Visio.Drawing.5">
                  <p:embed/>
                </p:oleObj>
              </mc:Choice>
              <mc:Fallback>
                <p:oleObj name="VISIO" r:id="rId15" imgW="950760" imgH="7221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572000"/>
                        <a:ext cx="1828800" cy="138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461" name="Line 117"/>
          <p:cNvSpPr>
            <a:spLocks noChangeShapeType="1"/>
          </p:cNvSpPr>
          <p:nvPr/>
        </p:nvSpPr>
        <p:spPr bwMode="auto">
          <a:xfrm>
            <a:off x="2895600" y="53340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462" name="Line 118"/>
          <p:cNvSpPr>
            <a:spLocks noChangeShapeType="1"/>
          </p:cNvSpPr>
          <p:nvPr/>
        </p:nvSpPr>
        <p:spPr bwMode="auto">
          <a:xfrm>
            <a:off x="2590800" y="3810000"/>
            <a:ext cx="152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464" name="Line 120"/>
          <p:cNvSpPr>
            <a:spLocks noChangeShapeType="1"/>
          </p:cNvSpPr>
          <p:nvPr/>
        </p:nvSpPr>
        <p:spPr bwMode="auto">
          <a:xfrm flipV="1">
            <a:off x="2743200" y="3733800"/>
            <a:ext cx="3124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465" name="Line 121"/>
          <p:cNvSpPr>
            <a:spLocks noChangeShapeType="1"/>
          </p:cNvSpPr>
          <p:nvPr/>
        </p:nvSpPr>
        <p:spPr bwMode="auto">
          <a:xfrm flipH="1">
            <a:off x="2743200" y="2514600"/>
            <a:ext cx="45720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466" name="Line 122"/>
          <p:cNvSpPr>
            <a:spLocks noChangeShapeType="1"/>
          </p:cNvSpPr>
          <p:nvPr/>
        </p:nvSpPr>
        <p:spPr bwMode="auto">
          <a:xfrm flipH="1">
            <a:off x="2743200" y="3124200"/>
            <a:ext cx="1524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467" name="Line 123"/>
          <p:cNvSpPr>
            <a:spLocks noChangeShapeType="1"/>
          </p:cNvSpPr>
          <p:nvPr/>
        </p:nvSpPr>
        <p:spPr bwMode="auto">
          <a:xfrm flipV="1">
            <a:off x="2743200" y="4114800"/>
            <a:ext cx="1295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graphicFrame>
        <p:nvGraphicFramePr>
          <p:cNvPr id="185469" name="Object 125"/>
          <p:cNvGraphicFramePr>
            <a:graphicFrameLocks noChangeAspect="1"/>
          </p:cNvGraphicFramePr>
          <p:nvPr/>
        </p:nvGraphicFramePr>
        <p:xfrm>
          <a:off x="2057400" y="5181600"/>
          <a:ext cx="12192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3" name="VISIO" r:id="rId17" imgW="1015920" imgH="823320" progId="Visio.Drawing.5">
                  <p:embed/>
                </p:oleObj>
              </mc:Choice>
              <mc:Fallback>
                <p:oleObj name="VISIO" r:id="rId17" imgW="1015920" imgH="82332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181600"/>
                        <a:ext cx="121920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473" name="Line 129"/>
          <p:cNvSpPr>
            <a:spLocks noChangeShapeType="1"/>
          </p:cNvSpPr>
          <p:nvPr/>
        </p:nvSpPr>
        <p:spPr bwMode="auto">
          <a:xfrm>
            <a:off x="4191000" y="3581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5474" name="Line 130"/>
          <p:cNvSpPr>
            <a:spLocks noChangeShapeType="1"/>
          </p:cNvSpPr>
          <p:nvPr/>
        </p:nvSpPr>
        <p:spPr bwMode="auto">
          <a:xfrm>
            <a:off x="4495800" y="2971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pic>
        <p:nvPicPr>
          <p:cNvPr id="185477" name="Picture 133" descr="car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10000"/>
            <a:ext cx="4683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5478" name="Picture 134" descr="car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00400"/>
            <a:ext cx="4683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882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534E-EBDA-47B9-B798-5DF420BEAF37}" type="slidenum">
              <a:rPr lang="en-US" altLang="en-US">
                <a:solidFill>
                  <a:srgbClr val="000000"/>
                </a:solidFill>
              </a:rPr>
              <a:pPr/>
              <a:t>37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Cellular Telephony Systems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Mobile users and handsets</a:t>
            </a:r>
          </a:p>
          <a:p>
            <a:pPr lvl="1" algn="just"/>
            <a:r>
              <a:rPr lang="en-US" dirty="0"/>
              <a:t>Very complex circuitry and design</a:t>
            </a:r>
          </a:p>
          <a:p>
            <a:pPr algn="just"/>
            <a:r>
              <a:rPr lang="en-US" dirty="0"/>
              <a:t>Base stations</a:t>
            </a:r>
          </a:p>
          <a:p>
            <a:pPr lvl="1" algn="just"/>
            <a:r>
              <a:rPr lang="en-US" dirty="0"/>
              <a:t>Provides gateway functionality between wireless and </a:t>
            </a:r>
            <a:r>
              <a:rPr lang="en-US" dirty="0" err="1"/>
              <a:t>wireline</a:t>
            </a:r>
            <a:r>
              <a:rPr lang="en-US" dirty="0"/>
              <a:t> links</a:t>
            </a:r>
          </a:p>
          <a:p>
            <a:pPr lvl="1" algn="just"/>
            <a:r>
              <a:rPr lang="en-US" dirty="0"/>
              <a:t>~1 million dollar</a:t>
            </a:r>
          </a:p>
          <a:p>
            <a:pPr algn="just"/>
            <a:r>
              <a:rPr lang="en-US" dirty="0"/>
              <a:t>Mobile switching centers</a:t>
            </a:r>
          </a:p>
          <a:p>
            <a:pPr lvl="1" algn="just"/>
            <a:r>
              <a:rPr lang="en-US" dirty="0"/>
              <a:t>Connect cellular system to the terrestrial telephone network</a:t>
            </a:r>
          </a:p>
        </p:txBody>
      </p:sp>
    </p:spTree>
    <p:extLst>
      <p:ext uri="{BB962C8B-B14F-4D97-AF65-F5344CB8AC3E}">
        <p14:creationId xmlns:p14="http://schemas.microsoft.com/office/powerpoint/2010/main" val="42850533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One-way communication (SX)</a:t>
            </a:r>
          </a:p>
          <a:p>
            <a:pPr algn="just"/>
            <a:r>
              <a:rPr lang="en-US" dirty="0" smtClean="0"/>
              <a:t>Send short message to mobile unit (pager)</a:t>
            </a:r>
          </a:p>
          <a:p>
            <a:pPr algn="just"/>
            <a:r>
              <a:rPr lang="en-US" dirty="0" smtClean="0"/>
              <a:t>Wide area coverage</a:t>
            </a:r>
          </a:p>
          <a:p>
            <a:pPr algn="just"/>
            <a:r>
              <a:rPr lang="en-US" dirty="0" smtClean="0"/>
              <a:t>Page broadcast from many base stations simultaneously to remote units</a:t>
            </a:r>
          </a:p>
          <a:p>
            <a:pPr algn="just"/>
            <a:r>
              <a:rPr lang="en-US" dirty="0" smtClean="0"/>
              <a:t>no information as to user location</a:t>
            </a:r>
          </a:p>
          <a:p>
            <a:pPr algn="just"/>
            <a:r>
              <a:rPr lang="en-US" dirty="0" smtClean="0"/>
              <a:t>Reliable communication everywhere (need good Signal to Noise performance)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69F1-9F52-4035-8BCA-487D0060EF8E}" type="slidenum">
              <a:rPr lang="en-US" altLang="en-US" smtClean="0">
                <a:solidFill>
                  <a:srgbClr val="000000"/>
                </a:solidFill>
              </a:rPr>
              <a:pPr/>
              <a:t>38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52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Requires large Tx power and low data rate 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(~ 2-8 kbps)</a:t>
            </a:r>
          </a:p>
          <a:p>
            <a:pPr algn="just"/>
            <a:r>
              <a:rPr lang="en-US" dirty="0" smtClean="0"/>
              <a:t>Noise has less of an effect when the data rate is lower.</a:t>
            </a:r>
          </a:p>
          <a:p>
            <a:pPr algn="just"/>
            <a:r>
              <a:rPr lang="en-US" dirty="0" smtClean="0"/>
              <a:t>Coverage needed even inside buildings w/ 20-30 dB signal attenuation</a:t>
            </a:r>
          </a:p>
          <a:p>
            <a:pPr algn="just"/>
            <a:r>
              <a:rPr lang="en-US" dirty="0" smtClean="0"/>
              <a:t>Needs an extensive network of transmitters to transmit the signal everywhere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69F1-9F52-4035-8BCA-487D0060EF8E}" type="slidenum">
              <a:rPr lang="en-US" altLang="en-US" smtClean="0">
                <a:solidFill>
                  <a:srgbClr val="000000"/>
                </a:solidFill>
              </a:rPr>
              <a:pPr/>
              <a:t>39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2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Textbooks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Clr>
                <a:srgbClr val="009999"/>
              </a:buClr>
            </a:pPr>
            <a:r>
              <a:rPr lang="en-US" sz="3200" dirty="0">
                <a:solidFill>
                  <a:srgbClr val="000000"/>
                </a:solidFill>
                <a:latin typeface="Times New Roman"/>
              </a:rPr>
              <a:t>3. Vijay Garg , ―</a:t>
            </a:r>
            <a:r>
              <a:rPr lang="en-US" sz="3200" i="1" dirty="0">
                <a:solidFill>
                  <a:srgbClr val="000000"/>
                </a:solidFill>
                <a:latin typeface="Times New Roman"/>
              </a:rPr>
              <a:t>Wireless Network Evolution </a:t>
            </a:r>
            <a:r>
              <a:rPr lang="en-US" sz="3200" i="1" dirty="0" smtClean="0">
                <a:solidFill>
                  <a:srgbClr val="000000"/>
                </a:solidFill>
                <a:latin typeface="Times New Roman"/>
              </a:rPr>
              <a:t>2G-3G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Pearson Education. </a:t>
            </a:r>
          </a:p>
          <a:p>
            <a:pPr lvl="0" algn="just">
              <a:buClr>
                <a:srgbClr val="009999"/>
              </a:buClr>
            </a:pPr>
            <a:endParaRPr lang="en-US" sz="3200" dirty="0">
              <a:solidFill>
                <a:srgbClr val="000000"/>
              </a:solidFill>
              <a:latin typeface="Times New Roman"/>
            </a:endParaRPr>
          </a:p>
          <a:p>
            <a:pPr lvl="0" algn="just">
              <a:buClr>
                <a:srgbClr val="009999"/>
              </a:buClr>
            </a:pPr>
            <a:r>
              <a:rPr lang="en-US" sz="3200" dirty="0">
                <a:solidFill>
                  <a:srgbClr val="000000"/>
                </a:solidFill>
                <a:latin typeface="Times New Roman"/>
              </a:rPr>
              <a:t>4. Young Kyun Kim and Ramjee Prasad, ―</a:t>
            </a:r>
            <a:r>
              <a:rPr lang="en-US" sz="3200" i="1" dirty="0">
                <a:solidFill>
                  <a:srgbClr val="000000"/>
                </a:solidFill>
                <a:latin typeface="Times New Roman"/>
              </a:rPr>
              <a:t>4 G Roadmap and Emerging Communication Technologies 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―, Artech house.: </a:t>
            </a:r>
          </a:p>
          <a:p>
            <a:pPr lvl="0">
              <a:buClr>
                <a:srgbClr val="009999"/>
              </a:buClr>
            </a:pPr>
            <a:endParaRPr lang="en-US" sz="3200" dirty="0">
              <a:solidFill>
                <a:srgbClr val="000000"/>
              </a:solidFill>
              <a:latin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8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Systems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0"/>
            <a:ext cx="7924799" cy="45307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69F1-9F52-4035-8BCA-487D0060EF8E}" type="slidenum">
              <a:rPr lang="en-US" altLang="en-US" smtClean="0">
                <a:solidFill>
                  <a:srgbClr val="000000"/>
                </a:solidFill>
              </a:rPr>
              <a:pPr/>
              <a:t>40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9696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Phone Call Timing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Mobile Identification Number (MIN) is the subscriber's telephone number</a:t>
            </a:r>
          </a:p>
          <a:p>
            <a:pPr algn="just"/>
            <a:r>
              <a:rPr lang="en-US" dirty="0" smtClean="0"/>
              <a:t>Electronic Serial Number (ESN) is device identifier.</a:t>
            </a:r>
          </a:p>
          <a:p>
            <a:pPr algn="just"/>
            <a:r>
              <a:rPr lang="en-US" dirty="0" smtClean="0"/>
              <a:t>Station Class Mark (SCM) identifies the class of the device, based on its maximum transmit power level.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69F1-9F52-4035-8BCA-487D0060EF8E}" type="slidenum">
              <a:rPr lang="en-US" altLang="en-US" smtClean="0">
                <a:solidFill>
                  <a:srgbClr val="000000"/>
                </a:solidFill>
              </a:rPr>
              <a:pPr/>
              <a:t>41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1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en-US" sz="3600" dirty="0" smtClean="0"/>
              <a:t>How a Cellular Telephone Call is Made</a:t>
            </a:r>
            <a:endParaRPr lang="en-US" sz="3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44" y="990600"/>
            <a:ext cx="7422311" cy="49530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69F1-9F52-4035-8BCA-487D0060EF8E}" type="slidenum">
              <a:rPr lang="en-US" altLang="en-US" smtClean="0">
                <a:solidFill>
                  <a:srgbClr val="000000"/>
                </a:solidFill>
              </a:rPr>
              <a:pPr/>
              <a:t>42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74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How a Cellular Telephone Call is Made</a:t>
            </a:r>
            <a:endParaRPr lang="en-US" sz="3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20" y="1143000"/>
            <a:ext cx="6902360" cy="51816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69F1-9F52-4035-8BCA-487D0060EF8E}" type="slidenum">
              <a:rPr lang="en-US" altLang="en-US" smtClean="0">
                <a:solidFill>
                  <a:srgbClr val="000000"/>
                </a:solidFill>
              </a:rPr>
              <a:pPr/>
              <a:t>43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7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3600" dirty="0" smtClean="0"/>
              <a:t>Comparison of Common Mobile Radio Systems</a:t>
            </a:r>
            <a:endParaRPr lang="en-US" sz="36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1689100"/>
            <a:ext cx="7829550" cy="43529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69F1-9F52-4035-8BCA-487D0060EF8E}" type="slidenum">
              <a:rPr lang="en-US" altLang="en-US" smtClean="0">
                <a:solidFill>
                  <a:srgbClr val="000000"/>
                </a:solidFill>
              </a:rPr>
              <a:pPr/>
              <a:t>44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6494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Comparison of Common Mobile Radio Systems</a:t>
            </a:r>
            <a:endParaRPr lang="en-US" sz="3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1447800"/>
            <a:ext cx="7677150" cy="451326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69F1-9F52-4035-8BCA-487D0060EF8E}" type="slidenum">
              <a:rPr lang="en-US" altLang="en-US" smtClean="0">
                <a:solidFill>
                  <a:srgbClr val="000000"/>
                </a:solidFill>
              </a:rPr>
              <a:pPr/>
              <a:t>45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6599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147-BAE0-4462-976D-C925F9858A09}" type="slidenum">
              <a:rPr lang="en-US" altLang="en-US">
                <a:solidFill>
                  <a:srgbClr val="000000"/>
                </a:solidFill>
              </a:rPr>
              <a:pPr/>
              <a:t>46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Cellular Networks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Generation</a:t>
            </a:r>
          </a:p>
          <a:p>
            <a:pPr lvl="2" algn="just">
              <a:lnSpc>
                <a:spcPct val="80000"/>
              </a:lnSpc>
            </a:pPr>
            <a:r>
              <a:rPr 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 Systems</a:t>
            </a:r>
          </a:p>
          <a:p>
            <a:pPr lvl="2" algn="just">
              <a:lnSpc>
                <a:spcPct val="80000"/>
              </a:lnSpc>
            </a:pPr>
            <a:r>
              <a:rPr 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 Modulation, mostly FM </a:t>
            </a:r>
          </a:p>
          <a:p>
            <a:pPr lvl="2" algn="just">
              <a:lnSpc>
                <a:spcPct val="80000"/>
              </a:lnSpc>
            </a:pPr>
            <a:r>
              <a:rPr 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AMPS</a:t>
            </a:r>
          </a:p>
          <a:p>
            <a:pPr lvl="2" algn="just">
              <a:lnSpc>
                <a:spcPct val="80000"/>
              </a:lnSpc>
            </a:pPr>
            <a:r>
              <a:rPr 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Traffic</a:t>
            </a:r>
          </a:p>
          <a:p>
            <a:pPr lvl="2" algn="just">
              <a:lnSpc>
                <a:spcPct val="80000"/>
              </a:lnSpc>
            </a:pPr>
            <a:r>
              <a:rPr 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FDMA/FDD multiple access</a:t>
            </a:r>
          </a:p>
          <a:p>
            <a:pPr algn="just">
              <a:lnSpc>
                <a:spcPct val="80000"/>
              </a:lnSpc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Generation (2G)</a:t>
            </a:r>
          </a:p>
          <a:p>
            <a:pPr lvl="2" algn="just">
              <a:lnSpc>
                <a:spcPct val="80000"/>
              </a:lnSpc>
            </a:pPr>
            <a:r>
              <a:rPr 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Systems</a:t>
            </a:r>
          </a:p>
          <a:p>
            <a:pPr lvl="2" algn="just">
              <a:lnSpc>
                <a:spcPct val="80000"/>
              </a:lnSpc>
            </a:pPr>
            <a:r>
              <a:rPr 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Modulation</a:t>
            </a:r>
          </a:p>
          <a:p>
            <a:pPr lvl="2" algn="just">
              <a:lnSpc>
                <a:spcPct val="80000"/>
              </a:lnSpc>
            </a:pPr>
            <a:r>
              <a:rPr 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Traffic</a:t>
            </a:r>
          </a:p>
          <a:p>
            <a:pPr lvl="2" algn="just">
              <a:lnSpc>
                <a:spcPct val="80000"/>
              </a:lnSpc>
            </a:pPr>
            <a:r>
              <a:rPr 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TDMA/FDD and CDMA/FDD multiple access</a:t>
            </a:r>
          </a:p>
          <a:p>
            <a:pPr algn="just">
              <a:lnSpc>
                <a:spcPct val="80000"/>
              </a:lnSpc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2.5G</a:t>
            </a:r>
          </a:p>
          <a:p>
            <a:pPr lvl="2" algn="just">
              <a:lnSpc>
                <a:spcPct val="80000"/>
              </a:lnSpc>
            </a:pPr>
            <a:r>
              <a:rPr 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Systems</a:t>
            </a:r>
          </a:p>
          <a:p>
            <a:pPr lvl="2" algn="just">
              <a:lnSpc>
                <a:spcPct val="80000"/>
              </a:lnSpc>
            </a:pPr>
            <a:r>
              <a:rPr 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+ Low-datarate Data </a:t>
            </a:r>
          </a:p>
          <a:p>
            <a:pPr algn="just">
              <a:lnSpc>
                <a:spcPct val="80000"/>
              </a:lnSpc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Generation</a:t>
            </a:r>
          </a:p>
          <a:p>
            <a:pPr lvl="2" algn="just">
              <a:lnSpc>
                <a:spcPct val="80000"/>
              </a:lnSpc>
            </a:pPr>
            <a:r>
              <a:rPr 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</a:p>
          <a:p>
            <a:pPr lvl="2" algn="just">
              <a:lnSpc>
                <a:spcPct val="80000"/>
              </a:lnSpc>
            </a:pPr>
            <a:r>
              <a:rPr 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+ High-datarate Data </a:t>
            </a:r>
          </a:p>
          <a:p>
            <a:pPr lvl="2" algn="just">
              <a:lnSpc>
                <a:spcPct val="80000"/>
              </a:lnSpc>
            </a:pPr>
            <a:r>
              <a:rPr 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Multimedia Transmission also</a:t>
            </a:r>
          </a:p>
          <a:p>
            <a:pPr>
              <a:lnSpc>
                <a:spcPct val="80000"/>
              </a:lnSpc>
            </a:pPr>
            <a:endParaRPr lang="tr-TR" sz="1900" dirty="0"/>
          </a:p>
        </p:txBody>
      </p:sp>
    </p:spTree>
    <p:extLst>
      <p:ext uri="{BB962C8B-B14F-4D97-AF65-F5344CB8AC3E}">
        <p14:creationId xmlns:p14="http://schemas.microsoft.com/office/powerpoint/2010/main" val="137888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908F-D9FD-4627-AE25-A05A86B43EB1}" type="slidenum">
              <a:rPr lang="en-US" altLang="en-US">
                <a:solidFill>
                  <a:srgbClr val="000000"/>
                </a:solidFill>
              </a:rPr>
              <a:pPr/>
              <a:t>47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2G and Data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tr-TR" dirty="0"/>
              <a:t>2G is developed for voice communications</a:t>
            </a:r>
          </a:p>
          <a:p>
            <a:pPr algn="just"/>
            <a:r>
              <a:rPr lang="tr-TR" dirty="0"/>
              <a:t>You can send data over 2G channels by using modem</a:t>
            </a:r>
          </a:p>
          <a:p>
            <a:pPr algn="just"/>
            <a:r>
              <a:rPr lang="tr-TR" dirty="0"/>
              <a:t>Provides adat rates in the order of </a:t>
            </a:r>
            <a:r>
              <a:rPr lang="tr-TR" dirty="0" smtClean="0"/>
              <a:t>~</a:t>
            </a:r>
            <a:r>
              <a:rPr lang="en-US" sz="2800" dirty="0" smtClean="0"/>
              <a:t>14</a:t>
            </a:r>
            <a:r>
              <a:rPr lang="tr-TR" sz="2800" dirty="0" smtClean="0"/>
              <a:t>.</a:t>
            </a:r>
            <a:r>
              <a:rPr lang="en-US" sz="2800" dirty="0" smtClean="0"/>
              <a:t>4</a:t>
            </a:r>
            <a:r>
              <a:rPr lang="tr-TR" sz="2800" dirty="0" smtClean="0"/>
              <a:t> </a:t>
            </a:r>
            <a:r>
              <a:rPr lang="tr-TR" sz="2800" dirty="0"/>
              <a:t>Kbps</a:t>
            </a:r>
          </a:p>
          <a:p>
            <a:pPr algn="just"/>
            <a:r>
              <a:rPr lang="tr-TR" dirty="0"/>
              <a:t>Increased data rates are requires for internet application</a:t>
            </a:r>
          </a:p>
          <a:p>
            <a:pPr algn="just"/>
            <a:r>
              <a:rPr lang="tr-TR" dirty="0"/>
              <a:t>This requires evolution towards new systems: 2.5 G</a:t>
            </a:r>
          </a:p>
        </p:txBody>
      </p:sp>
    </p:spTree>
    <p:extLst>
      <p:ext uri="{BB962C8B-B14F-4D97-AF65-F5344CB8AC3E}">
        <p14:creationId xmlns:p14="http://schemas.microsoft.com/office/powerpoint/2010/main" val="426430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73A6-79E9-4FCF-95F5-66065A4E79C8}" type="slidenum">
              <a:rPr lang="en-US" altLang="en-US">
                <a:solidFill>
                  <a:srgbClr val="000000"/>
                </a:solidFill>
              </a:rPr>
              <a:pPr/>
              <a:t>48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2.5 Technologies 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tr-TR" dirty="0"/>
              <a:t>Evolution of TDMA Systems</a:t>
            </a:r>
          </a:p>
          <a:p>
            <a:pPr lvl="1" algn="just"/>
            <a:r>
              <a:rPr lang="tr-TR" dirty="0"/>
              <a:t>HSCSD	 for 2.5G GSM</a:t>
            </a:r>
          </a:p>
          <a:p>
            <a:pPr lvl="3" algn="just"/>
            <a:r>
              <a:rPr lang="tr-TR" dirty="0"/>
              <a:t>Up to 57.6 Kbps data-rate</a:t>
            </a:r>
          </a:p>
          <a:p>
            <a:pPr lvl="1" algn="just"/>
            <a:r>
              <a:rPr lang="tr-TR" dirty="0"/>
              <a:t>GPRS for GSM and IS-136</a:t>
            </a:r>
          </a:p>
          <a:p>
            <a:pPr lvl="3" algn="just"/>
            <a:r>
              <a:rPr lang="tr-TR" dirty="0"/>
              <a:t>Up to 171.2 Kbps data-rate</a:t>
            </a:r>
          </a:p>
          <a:p>
            <a:pPr lvl="1" algn="just"/>
            <a:r>
              <a:rPr lang="tr-TR" dirty="0"/>
              <a:t>EDGE for 2.5G GSM and IS-136</a:t>
            </a:r>
          </a:p>
          <a:p>
            <a:pPr lvl="3" algn="just"/>
            <a:r>
              <a:rPr lang="tr-TR" dirty="0"/>
              <a:t>Up to 384 Kbps data-rate</a:t>
            </a:r>
          </a:p>
          <a:p>
            <a:pPr algn="just"/>
            <a:r>
              <a:rPr lang="tr-TR" dirty="0"/>
              <a:t>Evolution of CDMA Systems</a:t>
            </a:r>
          </a:p>
          <a:p>
            <a:pPr lvl="1" algn="just"/>
            <a:r>
              <a:rPr lang="tr-TR" dirty="0"/>
              <a:t>IS-95B</a:t>
            </a:r>
          </a:p>
          <a:p>
            <a:pPr lvl="3" algn="just"/>
            <a:r>
              <a:rPr lang="tr-TR" dirty="0"/>
              <a:t>Up to 64 Kbps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599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6B34-6517-43CF-B4EE-4A8E3F673031}" type="slidenum">
              <a:rPr lang="en-US" altLang="en-US">
                <a:solidFill>
                  <a:srgbClr val="000000"/>
                </a:solidFill>
              </a:rPr>
              <a:pPr/>
              <a:t>49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3G Systems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tr-TR" dirty="0"/>
              <a:t>Goals</a:t>
            </a:r>
          </a:p>
          <a:p>
            <a:pPr lvl="1" algn="just"/>
            <a:r>
              <a:rPr lang="tr-TR" dirty="0"/>
              <a:t>Voice and Data Transmission</a:t>
            </a:r>
          </a:p>
          <a:p>
            <a:pPr lvl="2" algn="just"/>
            <a:r>
              <a:rPr lang="tr-TR" dirty="0"/>
              <a:t>Simultanous voice and data access</a:t>
            </a:r>
          </a:p>
          <a:p>
            <a:pPr lvl="1" algn="just"/>
            <a:r>
              <a:rPr lang="tr-TR" dirty="0"/>
              <a:t>Multi-megabit Internet access</a:t>
            </a:r>
          </a:p>
          <a:p>
            <a:pPr lvl="2" algn="just"/>
            <a:r>
              <a:rPr lang="tr-TR" dirty="0"/>
              <a:t>Interactive web sessions</a:t>
            </a:r>
          </a:p>
          <a:p>
            <a:pPr lvl="1" algn="just"/>
            <a:r>
              <a:rPr lang="tr-TR" dirty="0"/>
              <a:t>Voice-activated calls</a:t>
            </a:r>
          </a:p>
          <a:p>
            <a:pPr lvl="1" algn="just"/>
            <a:r>
              <a:rPr lang="tr-TR" dirty="0"/>
              <a:t>Multimedia Content</a:t>
            </a:r>
          </a:p>
          <a:p>
            <a:pPr lvl="2" algn="just"/>
            <a:r>
              <a:rPr lang="tr-TR" dirty="0"/>
              <a:t>Live music</a:t>
            </a:r>
          </a:p>
          <a:p>
            <a:pPr lvl="1"/>
            <a:endParaRPr lang="tr-TR" dirty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9207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Textbooks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Clr>
                <a:srgbClr val="009999"/>
              </a:buClr>
            </a:pPr>
            <a:r>
              <a:rPr lang="en-US" sz="3200" dirty="0">
                <a:solidFill>
                  <a:srgbClr val="000000"/>
                </a:solidFill>
                <a:latin typeface="Times New Roman"/>
              </a:rPr>
              <a:t>5. Raj Pandya , ―</a:t>
            </a:r>
            <a:r>
              <a:rPr lang="en-US" sz="3200" i="1" dirty="0">
                <a:solidFill>
                  <a:srgbClr val="000000"/>
                </a:solidFill>
                <a:latin typeface="Times New Roman"/>
              </a:rPr>
              <a:t>Mobile And Personal Communications Systems And </a:t>
            </a:r>
            <a:r>
              <a:rPr lang="en-US" sz="3200" i="1" dirty="0" smtClean="0">
                <a:solidFill>
                  <a:srgbClr val="000000"/>
                </a:solidFill>
                <a:latin typeface="Times New Roman"/>
              </a:rPr>
              <a:t>Services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Prentice hall. </a:t>
            </a:r>
          </a:p>
          <a:p>
            <a:pPr lvl="0" algn="just">
              <a:buClr>
                <a:srgbClr val="009999"/>
              </a:buClr>
            </a:pPr>
            <a:r>
              <a:rPr lang="en-US" sz="3200" dirty="0">
                <a:solidFill>
                  <a:srgbClr val="000000"/>
                </a:solidFill>
                <a:latin typeface="Times New Roman"/>
              </a:rPr>
              <a:t>6. Singhal , ―</a:t>
            </a:r>
            <a:r>
              <a:rPr lang="en-US" sz="3200" i="1" dirty="0">
                <a:solidFill>
                  <a:srgbClr val="000000"/>
                </a:solidFill>
                <a:latin typeface="Times New Roman"/>
              </a:rPr>
              <a:t>Wireless </a:t>
            </a:r>
            <a:r>
              <a:rPr lang="en-US" sz="3200" i="1" dirty="0" smtClean="0">
                <a:solidFill>
                  <a:srgbClr val="000000"/>
                </a:solidFill>
                <a:latin typeface="Times New Roman"/>
              </a:rPr>
              <a:t>Communication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TMH </a:t>
            </a:r>
          </a:p>
          <a:p>
            <a:pPr lvl="0" algn="just">
              <a:buClr>
                <a:srgbClr val="009999"/>
              </a:buClr>
            </a:pPr>
            <a:r>
              <a:rPr lang="en-US" sz="3200" dirty="0">
                <a:solidFill>
                  <a:srgbClr val="000000"/>
                </a:solidFill>
                <a:latin typeface="Times New Roman"/>
              </a:rPr>
              <a:t>7. C.Y Lee , ―Mobile 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</a:rPr>
              <a:t>Communication, 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</a:rPr>
              <a:t>Wiley</a:t>
            </a:r>
            <a:endParaRPr lang="en-US" sz="3200" dirty="0">
              <a:solidFill>
                <a:srgbClr val="000000"/>
              </a:solidFill>
              <a:latin typeface="Times New Roman"/>
            </a:endParaRPr>
          </a:p>
          <a:p>
            <a:pPr lvl="0" algn="just">
              <a:buClr>
                <a:srgbClr val="009999"/>
              </a:buClr>
            </a:pPr>
            <a:r>
              <a:rPr lang="en-IN" sz="3200" dirty="0" smtClean="0">
                <a:solidFill>
                  <a:srgbClr val="000000"/>
                </a:solidFill>
                <a:latin typeface="Times New Roman"/>
              </a:rPr>
              <a:t>8. Upena </a:t>
            </a:r>
            <a:r>
              <a:rPr lang="en-IN" sz="3200" dirty="0">
                <a:solidFill>
                  <a:srgbClr val="000000"/>
                </a:solidFill>
                <a:latin typeface="Times New Roman"/>
              </a:rPr>
              <a:t>Dalal ―Wireless and Mobile </a:t>
            </a:r>
            <a:r>
              <a:rPr lang="en-IN" sz="3200" dirty="0" smtClean="0">
                <a:solidFill>
                  <a:srgbClr val="000000"/>
                </a:solidFill>
                <a:latin typeface="Times New Roman"/>
              </a:rPr>
              <a:t>Communications, </a:t>
            </a:r>
            <a:r>
              <a:rPr lang="en-IN" sz="3200" dirty="0">
                <a:solidFill>
                  <a:srgbClr val="000000"/>
                </a:solidFill>
                <a:latin typeface="Times New Roman"/>
              </a:rPr>
              <a:t>Oxford university Press.</a:t>
            </a:r>
            <a:endParaRPr lang="en-US" sz="3200" dirty="0" smtClean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28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078D3-66FF-408D-B713-8502FCD00109}" type="slidenum">
              <a:rPr lang="en-US" altLang="en-US">
                <a:solidFill>
                  <a:srgbClr val="000000"/>
                </a:solidFill>
              </a:rPr>
              <a:pPr/>
              <a:t>50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3G Systems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tr-TR" dirty="0"/>
              <a:t>Evolution of Systems</a:t>
            </a:r>
          </a:p>
          <a:p>
            <a:pPr lvl="2" algn="just">
              <a:lnSpc>
                <a:spcPct val="90000"/>
              </a:lnSpc>
            </a:pPr>
            <a:r>
              <a:rPr lang="tr-TR" dirty="0"/>
              <a:t>CDMA sysystem evaolved to CDMA2000</a:t>
            </a:r>
          </a:p>
          <a:p>
            <a:pPr lvl="4" algn="just">
              <a:lnSpc>
                <a:spcPct val="90000"/>
              </a:lnSpc>
            </a:pPr>
            <a:r>
              <a:rPr lang="tr-TR" dirty="0"/>
              <a:t>CDMA2000-1xRTT: Upto 307 Kbps</a:t>
            </a:r>
          </a:p>
          <a:p>
            <a:pPr lvl="4" algn="just">
              <a:lnSpc>
                <a:spcPct val="90000"/>
              </a:lnSpc>
            </a:pPr>
            <a:r>
              <a:rPr lang="tr-TR" dirty="0"/>
              <a:t>CDMA2000-1xEV:</a:t>
            </a:r>
          </a:p>
          <a:p>
            <a:pPr lvl="4" algn="just">
              <a:lnSpc>
                <a:spcPct val="90000"/>
              </a:lnSpc>
            </a:pPr>
            <a:r>
              <a:rPr lang="tr-TR" dirty="0"/>
              <a:t>CDMA2000-1xEVDO: upto 2.4 Mbps</a:t>
            </a:r>
          </a:p>
          <a:p>
            <a:pPr lvl="4" algn="just">
              <a:lnSpc>
                <a:spcPct val="90000"/>
              </a:lnSpc>
            </a:pPr>
            <a:r>
              <a:rPr lang="tr-TR" dirty="0"/>
              <a:t>CDMA2000-1xEVDV: 144 Kbps datarate</a:t>
            </a:r>
          </a:p>
          <a:p>
            <a:pPr lvl="2" algn="just">
              <a:lnSpc>
                <a:spcPct val="90000"/>
              </a:lnSpc>
            </a:pPr>
            <a:r>
              <a:rPr lang="tr-TR" dirty="0"/>
              <a:t>GSM, IS-136 and PDC evolved to W-CDMA (Wideband CDMA) (also called UMTS) </a:t>
            </a:r>
          </a:p>
          <a:p>
            <a:pPr lvl="4" algn="just">
              <a:lnSpc>
                <a:spcPct val="90000"/>
              </a:lnSpc>
            </a:pPr>
            <a:r>
              <a:rPr lang="tr-TR" dirty="0"/>
              <a:t>Up to 2.048 Mbps data-rates</a:t>
            </a:r>
          </a:p>
          <a:p>
            <a:pPr lvl="4" algn="just">
              <a:lnSpc>
                <a:spcPct val="90000"/>
              </a:lnSpc>
            </a:pPr>
            <a:r>
              <a:rPr lang="tr-TR" dirty="0"/>
              <a:t>Future systems 8Mbps</a:t>
            </a:r>
          </a:p>
          <a:p>
            <a:pPr lvl="4" algn="just">
              <a:lnSpc>
                <a:spcPct val="90000"/>
              </a:lnSpc>
            </a:pPr>
            <a:r>
              <a:rPr lang="tr-TR" dirty="0"/>
              <a:t>Expected to be fully deployed by 2010-2015</a:t>
            </a:r>
          </a:p>
          <a:p>
            <a:pPr lvl="2" algn="just">
              <a:lnSpc>
                <a:spcPct val="90000"/>
              </a:lnSpc>
            </a:pPr>
            <a:r>
              <a:rPr lang="tr-TR" dirty="0"/>
              <a:t>New spectrum is allocated for these technologies</a:t>
            </a:r>
          </a:p>
          <a:p>
            <a:pPr lvl="2">
              <a:lnSpc>
                <a:spcPct val="90000"/>
              </a:lnSpc>
            </a:pPr>
            <a:endParaRPr lang="tr-TR" dirty="0"/>
          </a:p>
          <a:p>
            <a:pPr lvl="2">
              <a:lnSpc>
                <a:spcPct val="90000"/>
              </a:lnSpc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5502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A53A-ECB2-4D75-867B-2F1ADF2495AA}" type="slidenum">
              <a:rPr lang="en-US" altLang="en-US">
                <a:solidFill>
                  <a:srgbClr val="000000"/>
                </a:solidFill>
              </a:rPr>
              <a:pPr/>
              <a:t>51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248" name="Rectangle 24"/>
          <p:cNvSpPr>
            <a:spLocks noChangeArrowheads="1"/>
          </p:cNvSpPr>
          <p:nvPr/>
        </p:nvSpPr>
        <p:spPr bwMode="auto">
          <a:xfrm>
            <a:off x="304800" y="1219200"/>
            <a:ext cx="8610600" cy="990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tr-TR" b="1">
              <a:solidFill>
                <a:srgbClr val="000000"/>
              </a:solidFill>
            </a:endParaRPr>
          </a:p>
        </p:txBody>
      </p:sp>
      <p:sp>
        <p:nvSpPr>
          <p:cNvPr id="308247" name="Rectangle 23"/>
          <p:cNvSpPr>
            <a:spLocks noChangeArrowheads="1"/>
          </p:cNvSpPr>
          <p:nvPr/>
        </p:nvSpPr>
        <p:spPr bwMode="auto">
          <a:xfrm>
            <a:off x="304800" y="2362200"/>
            <a:ext cx="861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08244" name="Rectangle 20"/>
          <p:cNvSpPr>
            <a:spLocks noChangeArrowheads="1"/>
          </p:cNvSpPr>
          <p:nvPr/>
        </p:nvSpPr>
        <p:spPr bwMode="auto">
          <a:xfrm>
            <a:off x="304800" y="3962400"/>
            <a:ext cx="8610600" cy="2286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08246" name="Rectangle 22"/>
          <p:cNvSpPr>
            <a:spLocks noChangeArrowheads="1"/>
          </p:cNvSpPr>
          <p:nvPr/>
        </p:nvSpPr>
        <p:spPr bwMode="auto">
          <a:xfrm>
            <a:off x="4724400" y="4191000"/>
            <a:ext cx="4038600" cy="1981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08245" name="Rectangle 21"/>
          <p:cNvSpPr>
            <a:spLocks noChangeArrowheads="1"/>
          </p:cNvSpPr>
          <p:nvPr/>
        </p:nvSpPr>
        <p:spPr bwMode="auto">
          <a:xfrm>
            <a:off x="457200" y="4191000"/>
            <a:ext cx="4038600" cy="1981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3800"/>
              <a:t>Upgrade Paths for 2G Technologies</a:t>
            </a:r>
          </a:p>
        </p:txBody>
      </p:sp>
      <p:sp>
        <p:nvSpPr>
          <p:cNvPr id="308230" name="Oval 6"/>
          <p:cNvSpPr>
            <a:spLocks noChangeArrowheads="1"/>
          </p:cNvSpPr>
          <p:nvPr/>
        </p:nvSpPr>
        <p:spPr bwMode="auto">
          <a:xfrm>
            <a:off x="6172200" y="1371600"/>
            <a:ext cx="1371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r-TR" sz="1600" b="1">
                <a:solidFill>
                  <a:srgbClr val="000000"/>
                </a:solidFill>
              </a:rPr>
              <a:t>IS-136</a:t>
            </a:r>
            <a:br>
              <a:rPr lang="tr-TR" sz="1600" b="1">
                <a:solidFill>
                  <a:srgbClr val="000000"/>
                </a:solidFill>
              </a:rPr>
            </a:br>
            <a:r>
              <a:rPr lang="tr-TR" sz="1600" b="1">
                <a:solidFill>
                  <a:srgbClr val="000000"/>
                </a:solidFill>
              </a:rPr>
              <a:t>PDC</a:t>
            </a:r>
          </a:p>
        </p:txBody>
      </p:sp>
      <p:sp>
        <p:nvSpPr>
          <p:cNvPr id="308231" name="Oval 7"/>
          <p:cNvSpPr>
            <a:spLocks noChangeArrowheads="1"/>
          </p:cNvSpPr>
          <p:nvPr/>
        </p:nvSpPr>
        <p:spPr bwMode="auto">
          <a:xfrm>
            <a:off x="3657600" y="1371600"/>
            <a:ext cx="1371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r-TR" sz="1600" b="1">
                <a:solidFill>
                  <a:srgbClr val="000000"/>
                </a:solidFill>
              </a:rPr>
              <a:t>GSM</a:t>
            </a:r>
          </a:p>
        </p:txBody>
      </p:sp>
      <p:sp>
        <p:nvSpPr>
          <p:cNvPr id="308232" name="Oval 8"/>
          <p:cNvSpPr>
            <a:spLocks noChangeArrowheads="1"/>
          </p:cNvSpPr>
          <p:nvPr/>
        </p:nvSpPr>
        <p:spPr bwMode="auto">
          <a:xfrm>
            <a:off x="1143000" y="1371600"/>
            <a:ext cx="1371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r-TR" sz="1600" b="1">
                <a:solidFill>
                  <a:srgbClr val="000000"/>
                </a:solidFill>
              </a:rPr>
              <a:t>IS-95</a:t>
            </a:r>
          </a:p>
        </p:txBody>
      </p:sp>
      <p:sp>
        <p:nvSpPr>
          <p:cNvPr id="308234" name="Oval 10"/>
          <p:cNvSpPr>
            <a:spLocks noChangeArrowheads="1"/>
          </p:cNvSpPr>
          <p:nvPr/>
        </p:nvSpPr>
        <p:spPr bwMode="auto">
          <a:xfrm>
            <a:off x="1066800" y="2819400"/>
            <a:ext cx="1371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r-TR" sz="1600" b="1">
                <a:solidFill>
                  <a:srgbClr val="000000"/>
                </a:solidFill>
              </a:rPr>
              <a:t>IS-95B</a:t>
            </a:r>
          </a:p>
        </p:txBody>
      </p:sp>
      <p:sp>
        <p:nvSpPr>
          <p:cNvPr id="308235" name="Oval 11"/>
          <p:cNvSpPr>
            <a:spLocks noChangeArrowheads="1"/>
          </p:cNvSpPr>
          <p:nvPr/>
        </p:nvSpPr>
        <p:spPr bwMode="auto">
          <a:xfrm>
            <a:off x="3124200" y="2743200"/>
            <a:ext cx="1371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r-TR" sz="1600" b="1">
                <a:solidFill>
                  <a:srgbClr val="000000"/>
                </a:solidFill>
              </a:rPr>
              <a:t>HSCSD</a:t>
            </a:r>
          </a:p>
        </p:txBody>
      </p:sp>
      <p:sp>
        <p:nvSpPr>
          <p:cNvPr id="308236" name="Oval 12"/>
          <p:cNvSpPr>
            <a:spLocks noChangeArrowheads="1"/>
          </p:cNvSpPr>
          <p:nvPr/>
        </p:nvSpPr>
        <p:spPr bwMode="auto">
          <a:xfrm>
            <a:off x="5105400" y="2438400"/>
            <a:ext cx="1371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r-TR" sz="1600" b="1">
                <a:solidFill>
                  <a:srgbClr val="000000"/>
                </a:solidFill>
              </a:rPr>
              <a:t>GPRS</a:t>
            </a:r>
          </a:p>
        </p:txBody>
      </p:sp>
      <p:sp>
        <p:nvSpPr>
          <p:cNvPr id="308237" name="Oval 13"/>
          <p:cNvSpPr>
            <a:spLocks noChangeArrowheads="1"/>
          </p:cNvSpPr>
          <p:nvPr/>
        </p:nvSpPr>
        <p:spPr bwMode="auto">
          <a:xfrm>
            <a:off x="6553200" y="3048000"/>
            <a:ext cx="1371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r-TR" sz="1600" b="1">
                <a:solidFill>
                  <a:srgbClr val="000000"/>
                </a:solidFill>
              </a:rPr>
              <a:t>EDGE</a:t>
            </a:r>
          </a:p>
        </p:txBody>
      </p:sp>
      <p:sp>
        <p:nvSpPr>
          <p:cNvPr id="308238" name="Oval 14"/>
          <p:cNvSpPr>
            <a:spLocks noChangeArrowheads="1"/>
          </p:cNvSpPr>
          <p:nvPr/>
        </p:nvSpPr>
        <p:spPr bwMode="auto">
          <a:xfrm>
            <a:off x="5486400" y="4572000"/>
            <a:ext cx="1371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r-TR" sz="1600" b="1">
                <a:solidFill>
                  <a:srgbClr val="000000"/>
                </a:solidFill>
              </a:rPr>
              <a:t>W-CDMA</a:t>
            </a:r>
          </a:p>
        </p:txBody>
      </p:sp>
      <p:sp>
        <p:nvSpPr>
          <p:cNvPr id="308239" name="Oval 15"/>
          <p:cNvSpPr>
            <a:spLocks noChangeArrowheads="1"/>
          </p:cNvSpPr>
          <p:nvPr/>
        </p:nvSpPr>
        <p:spPr bwMode="auto">
          <a:xfrm>
            <a:off x="7010400" y="4724400"/>
            <a:ext cx="1371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r-TR" sz="1600" b="1">
                <a:solidFill>
                  <a:srgbClr val="000000"/>
                </a:solidFill>
              </a:rPr>
              <a:t>EDGE</a:t>
            </a:r>
          </a:p>
        </p:txBody>
      </p:sp>
      <p:sp>
        <p:nvSpPr>
          <p:cNvPr id="308240" name="Oval 16"/>
          <p:cNvSpPr>
            <a:spLocks noChangeArrowheads="1"/>
          </p:cNvSpPr>
          <p:nvPr/>
        </p:nvSpPr>
        <p:spPr bwMode="auto">
          <a:xfrm>
            <a:off x="5486400" y="5257800"/>
            <a:ext cx="1371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r-TR" sz="1600" b="1">
                <a:solidFill>
                  <a:srgbClr val="000000"/>
                </a:solidFill>
              </a:rPr>
              <a:t>TD-SCDMA</a:t>
            </a:r>
          </a:p>
        </p:txBody>
      </p:sp>
      <p:sp>
        <p:nvSpPr>
          <p:cNvPr id="308241" name="Oval 17"/>
          <p:cNvSpPr>
            <a:spLocks noChangeArrowheads="1"/>
          </p:cNvSpPr>
          <p:nvPr/>
        </p:nvSpPr>
        <p:spPr bwMode="auto">
          <a:xfrm>
            <a:off x="1219200" y="4343400"/>
            <a:ext cx="17526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r-TR" sz="1600" b="1">
                <a:solidFill>
                  <a:srgbClr val="000000"/>
                </a:solidFill>
              </a:rPr>
              <a:t>cdma200-1xRTT</a:t>
            </a:r>
          </a:p>
        </p:txBody>
      </p:sp>
      <p:sp>
        <p:nvSpPr>
          <p:cNvPr id="308242" name="Oval 18"/>
          <p:cNvSpPr>
            <a:spLocks noChangeArrowheads="1"/>
          </p:cNvSpPr>
          <p:nvPr/>
        </p:nvSpPr>
        <p:spPr bwMode="auto">
          <a:xfrm>
            <a:off x="914400" y="5029200"/>
            <a:ext cx="2438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r-TR" sz="1600" b="1" dirty="0">
                <a:solidFill>
                  <a:srgbClr val="000000"/>
                </a:solidFill>
              </a:rPr>
              <a:t>cdma2000-1xEV,DV,DO</a:t>
            </a:r>
          </a:p>
        </p:txBody>
      </p:sp>
      <p:sp>
        <p:nvSpPr>
          <p:cNvPr id="308243" name="Oval 19"/>
          <p:cNvSpPr>
            <a:spLocks noChangeArrowheads="1"/>
          </p:cNvSpPr>
          <p:nvPr/>
        </p:nvSpPr>
        <p:spPr bwMode="auto">
          <a:xfrm>
            <a:off x="1219200" y="5638800"/>
            <a:ext cx="17526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r-TR" sz="1600" b="1">
                <a:solidFill>
                  <a:srgbClr val="000000"/>
                </a:solidFill>
              </a:rPr>
              <a:t>cdma200-3xRTT</a:t>
            </a:r>
          </a:p>
        </p:txBody>
      </p:sp>
      <p:sp>
        <p:nvSpPr>
          <p:cNvPr id="308249" name="Line 25"/>
          <p:cNvSpPr>
            <a:spLocks noChangeShapeType="1"/>
          </p:cNvSpPr>
          <p:nvPr/>
        </p:nvSpPr>
        <p:spPr bwMode="auto">
          <a:xfrm>
            <a:off x="1752600" y="1981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08250" name="Line 26"/>
          <p:cNvSpPr>
            <a:spLocks noChangeShapeType="1"/>
          </p:cNvSpPr>
          <p:nvPr/>
        </p:nvSpPr>
        <p:spPr bwMode="auto">
          <a:xfrm flipH="1">
            <a:off x="3886200" y="1981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08251" name="Line 27"/>
          <p:cNvSpPr>
            <a:spLocks noChangeShapeType="1"/>
          </p:cNvSpPr>
          <p:nvPr/>
        </p:nvSpPr>
        <p:spPr bwMode="auto">
          <a:xfrm>
            <a:off x="4800600" y="19050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08252" name="Line 28"/>
          <p:cNvSpPr>
            <a:spLocks noChangeShapeType="1"/>
          </p:cNvSpPr>
          <p:nvPr/>
        </p:nvSpPr>
        <p:spPr bwMode="auto">
          <a:xfrm flipH="1">
            <a:off x="6172200" y="1981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08253" name="Line 29"/>
          <p:cNvSpPr>
            <a:spLocks noChangeShapeType="1"/>
          </p:cNvSpPr>
          <p:nvPr/>
        </p:nvSpPr>
        <p:spPr bwMode="auto">
          <a:xfrm>
            <a:off x="6324600" y="2971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08254" name="Line 30"/>
          <p:cNvSpPr>
            <a:spLocks noChangeShapeType="1"/>
          </p:cNvSpPr>
          <p:nvPr/>
        </p:nvSpPr>
        <p:spPr bwMode="auto">
          <a:xfrm>
            <a:off x="5943600" y="3048000"/>
            <a:ext cx="304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08255" name="Line 31"/>
          <p:cNvSpPr>
            <a:spLocks noChangeShapeType="1"/>
          </p:cNvSpPr>
          <p:nvPr/>
        </p:nvSpPr>
        <p:spPr bwMode="auto">
          <a:xfrm>
            <a:off x="3962400" y="3352800"/>
            <a:ext cx="1981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08256" name="Line 32"/>
          <p:cNvSpPr>
            <a:spLocks noChangeShapeType="1"/>
          </p:cNvSpPr>
          <p:nvPr/>
        </p:nvSpPr>
        <p:spPr bwMode="auto">
          <a:xfrm flipH="1">
            <a:off x="6553200" y="3657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08257" name="Line 33"/>
          <p:cNvSpPr>
            <a:spLocks noChangeShapeType="1"/>
          </p:cNvSpPr>
          <p:nvPr/>
        </p:nvSpPr>
        <p:spPr bwMode="auto">
          <a:xfrm>
            <a:off x="1752600" y="34290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08259" name="Text Box 35"/>
          <p:cNvSpPr txBox="1">
            <a:spLocks noChangeArrowheads="1"/>
          </p:cNvSpPr>
          <p:nvPr/>
        </p:nvSpPr>
        <p:spPr bwMode="auto">
          <a:xfrm>
            <a:off x="8366125" y="1179513"/>
            <a:ext cx="488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b="1">
                <a:solidFill>
                  <a:srgbClr val="000000"/>
                </a:solidFill>
              </a:rPr>
              <a:t>2G</a:t>
            </a:r>
          </a:p>
        </p:txBody>
      </p:sp>
      <p:sp>
        <p:nvSpPr>
          <p:cNvPr id="308260" name="Text Box 36"/>
          <p:cNvSpPr txBox="1">
            <a:spLocks noChangeArrowheads="1"/>
          </p:cNvSpPr>
          <p:nvPr/>
        </p:nvSpPr>
        <p:spPr bwMode="auto">
          <a:xfrm>
            <a:off x="8153400" y="2362200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b="1">
                <a:solidFill>
                  <a:srgbClr val="000000"/>
                </a:solidFill>
              </a:rPr>
              <a:t>2.5G</a:t>
            </a:r>
          </a:p>
        </p:txBody>
      </p:sp>
      <p:sp>
        <p:nvSpPr>
          <p:cNvPr id="308261" name="Text Box 37"/>
          <p:cNvSpPr txBox="1">
            <a:spLocks noChangeArrowheads="1"/>
          </p:cNvSpPr>
          <p:nvPr/>
        </p:nvSpPr>
        <p:spPr bwMode="auto">
          <a:xfrm>
            <a:off x="8305800" y="4191000"/>
            <a:ext cx="488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b="1">
                <a:solidFill>
                  <a:srgbClr val="000000"/>
                </a:solidFill>
              </a:rPr>
              <a:t>3G</a:t>
            </a:r>
          </a:p>
        </p:txBody>
      </p:sp>
    </p:spTree>
    <p:extLst>
      <p:ext uri="{BB962C8B-B14F-4D97-AF65-F5344CB8AC3E}">
        <p14:creationId xmlns:p14="http://schemas.microsoft.com/office/powerpoint/2010/main" val="247221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1C55-052E-446B-ACB8-0CED2E68B13F}" type="slidenum">
              <a:rPr lang="en-US" altLang="en-US">
                <a:solidFill>
                  <a:srgbClr val="000000"/>
                </a:solidFill>
              </a:rPr>
              <a:pPr/>
              <a:t>52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GSM and CDMA Coverage Map Worldwide</a:t>
            </a:r>
          </a:p>
        </p:txBody>
      </p:sp>
      <p:pic>
        <p:nvPicPr>
          <p:cNvPr id="267267" name="Picture 3" descr="gsm_cdma_ma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676400"/>
            <a:ext cx="6227763" cy="4235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24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700" dirty="0">
                <a:solidFill>
                  <a:srgbClr val="FF0000"/>
                </a:solidFill>
              </a:rPr>
              <a:t>Narrowband Systems</a:t>
            </a:r>
          </a:p>
          <a:p>
            <a:pPr algn="just"/>
            <a:r>
              <a:rPr lang="en-US" sz="2700" dirty="0"/>
              <a:t>Narrowband systems support low-bit-rate transmission;</a:t>
            </a:r>
          </a:p>
          <a:p>
            <a:pPr algn="just"/>
            <a:r>
              <a:rPr lang="en-US" sz="2700" dirty="0"/>
              <a:t>Systems operating with channels substantially narrower than the coherence bandwidth are known as narrowband system;  </a:t>
            </a:r>
          </a:p>
          <a:p>
            <a:pPr algn="just"/>
            <a:r>
              <a:rPr lang="en-US" sz="2700" dirty="0"/>
              <a:t>In narrowband systems, all the components of signals are equally influenced by multipath propagation;</a:t>
            </a:r>
          </a:p>
          <a:p>
            <a:pPr algn="just"/>
            <a:r>
              <a:rPr lang="en-US" sz="2700" dirty="0"/>
              <a:t>Narrowband systems are affected by selective fading.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53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4367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Wideband Systems</a:t>
            </a:r>
          </a:p>
          <a:p>
            <a:pPr algn="just"/>
            <a:r>
              <a:rPr lang="en-US" dirty="0"/>
              <a:t>wideband systems support high-bit-rate transmission; </a:t>
            </a:r>
          </a:p>
          <a:p>
            <a:pPr algn="just"/>
            <a:r>
              <a:rPr lang="en-US" dirty="0"/>
              <a:t>Wideband systems operate with channels substantially wider than the coherence bandwidth;</a:t>
            </a:r>
          </a:p>
          <a:p>
            <a:pPr algn="just"/>
            <a:r>
              <a:rPr lang="en-US" dirty="0"/>
              <a:t>In wideband systems, the various frequency components of the signal may be differently affected by fading.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54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8371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Wireless networks are multiuser systems in which information is conveyed by means of radio waves.</a:t>
            </a:r>
          </a:p>
          <a:p>
            <a:r>
              <a:rPr lang="en-US" dirty="0"/>
              <a:t>In a multiuser environment, access coordination can be accomplished via several mechanisms:</a:t>
            </a:r>
          </a:p>
          <a:p>
            <a:r>
              <a:rPr lang="en-US" dirty="0"/>
              <a:t>by insulating the various signals sharing the same access medium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</a:rPr>
              <a:t>Venkataramanan.V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55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5880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algn="just"/>
            <a:r>
              <a:rPr lang="en-US" dirty="0"/>
              <a:t>by allowing the signals to contend for the access;</a:t>
            </a:r>
          </a:p>
          <a:p>
            <a:pPr algn="just"/>
            <a:r>
              <a:rPr lang="en-US" dirty="0"/>
              <a:t>or by combining these two approaches.</a:t>
            </a:r>
          </a:p>
          <a:p>
            <a:pPr algn="just"/>
            <a:r>
              <a:rPr lang="en-US" dirty="0"/>
              <a:t>The choice for the appropriate scheme must take into account a number of factors, such as:</a:t>
            </a:r>
          </a:p>
          <a:p>
            <a:pPr algn="just"/>
            <a:r>
              <a:rPr lang="en-US" dirty="0"/>
              <a:t> type of traffic under consideration;</a:t>
            </a:r>
          </a:p>
          <a:p>
            <a:pPr algn="just"/>
            <a:r>
              <a:rPr lang="en-US" dirty="0"/>
              <a:t>available technology;</a:t>
            </a:r>
          </a:p>
          <a:p>
            <a:pPr algn="just"/>
            <a:r>
              <a:rPr lang="en-US" dirty="0"/>
              <a:t>cost and complexity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56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3169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en-US" dirty="0"/>
              <a:t>Multiple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300" dirty="0"/>
              <a:t>Access coordination may be carried out in different domains:</a:t>
            </a:r>
          </a:p>
          <a:p>
            <a:pPr algn="just"/>
            <a:r>
              <a:rPr lang="en-US" sz="2300" dirty="0"/>
              <a:t>frequency domain</a:t>
            </a:r>
          </a:p>
          <a:p>
            <a:pPr algn="just"/>
            <a:r>
              <a:rPr lang="en-US" sz="2300" dirty="0"/>
              <a:t>time domain</a:t>
            </a:r>
          </a:p>
          <a:p>
            <a:pPr algn="just"/>
            <a:r>
              <a:rPr lang="en-US" sz="2300" dirty="0"/>
              <a:t>code domain</a:t>
            </a:r>
          </a:p>
          <a:p>
            <a:pPr algn="just"/>
            <a:r>
              <a:rPr lang="en-US" sz="2300" dirty="0"/>
              <a:t>space domain.</a:t>
            </a:r>
          </a:p>
          <a:p>
            <a:pPr marL="0" indent="0" algn="just">
              <a:buNone/>
            </a:pPr>
            <a:endParaRPr lang="en-US" sz="2300" dirty="0"/>
          </a:p>
          <a:p>
            <a:pPr marL="0" indent="0" algn="just">
              <a:buNone/>
            </a:pPr>
            <a:r>
              <a:rPr lang="en-US" sz="2300" dirty="0"/>
              <a:t>Four main multiple access technologies are used by the wireless networks:</a:t>
            </a:r>
          </a:p>
          <a:p>
            <a:pPr algn="just"/>
            <a:r>
              <a:rPr lang="en-US" sz="2300" dirty="0"/>
              <a:t>frequency division multiple access (FDMA)</a:t>
            </a:r>
          </a:p>
          <a:p>
            <a:pPr algn="just"/>
            <a:r>
              <a:rPr lang="en-US" sz="2300" dirty="0"/>
              <a:t>time division multiple access (TDMA)</a:t>
            </a:r>
          </a:p>
          <a:p>
            <a:pPr algn="just"/>
            <a:r>
              <a:rPr lang="en-US" sz="2300" dirty="0"/>
              <a:t>code division multiple access (CDMA)</a:t>
            </a:r>
          </a:p>
          <a:p>
            <a:pPr algn="just"/>
            <a:r>
              <a:rPr lang="en-US" sz="2300" dirty="0"/>
              <a:t>space division multiple access (SDMA).</a:t>
            </a:r>
          </a:p>
          <a:p>
            <a:pPr algn="just"/>
            <a:endParaRPr lang="en-US" sz="23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57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2963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58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7" name="Picture 11" descr="FD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784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0103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7813"/>
            <a:ext cx="8382000" cy="1139825"/>
          </a:xfrm>
        </p:spPr>
        <p:txBody>
          <a:bodyPr/>
          <a:lstStyle/>
          <a:p>
            <a:pPr algn="just"/>
            <a:r>
              <a:rPr lang="en-US" sz="3600" dirty="0"/>
              <a:t>Multiple </a:t>
            </a:r>
            <a:r>
              <a:rPr lang="en-US" sz="3600" dirty="0" smtClean="0"/>
              <a:t>Access (International </a:t>
            </a:r>
            <a:r>
              <a:rPr lang="en-US" sz="3600" dirty="0"/>
              <a:t>Cocktail </a:t>
            </a:r>
            <a:r>
              <a:rPr lang="en-US" sz="3600" dirty="0" smtClean="0"/>
              <a:t>Party)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FDMA – Large room divided up into small rooms.  Each pair of people takes turns speaking.</a:t>
            </a:r>
          </a:p>
          <a:p>
            <a:pPr algn="just"/>
            <a:r>
              <a:rPr lang="en-US" sz="2800" dirty="0"/>
              <a:t>TDMA – Large room divided up into small rooms.  Three pairs of people per room, however, each pair gets 20 seconds to speak.</a:t>
            </a:r>
          </a:p>
          <a:p>
            <a:pPr algn="just"/>
            <a:r>
              <a:rPr lang="en-US" sz="2800" dirty="0"/>
              <a:t>CDMA – No small rooms.  Everyone is speaking in different languages.  If voice volume is minimized, the number of people is maximized.</a:t>
            </a:r>
          </a:p>
          <a:p>
            <a:pPr algn="just"/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59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9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5EA8-F4F0-4814-9F56-667FB2D085EE}" type="slidenum">
              <a:rPr lang="en-US" altLang="en-US">
                <a:solidFill>
                  <a:srgbClr val="000000"/>
                </a:solidFill>
              </a:rPr>
              <a:pPr/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30725"/>
          </a:xfrm>
        </p:spPr>
        <p:txBody>
          <a:bodyPr/>
          <a:lstStyle/>
          <a:p>
            <a:pPr algn="just"/>
            <a:r>
              <a:rPr lang="en-US" dirty="0"/>
              <a:t>Introduction</a:t>
            </a:r>
          </a:p>
          <a:p>
            <a:pPr lvl="1" algn="just"/>
            <a:r>
              <a:rPr lang="en-US" dirty="0"/>
              <a:t>T</a:t>
            </a:r>
            <a:r>
              <a:rPr lang="en-US" dirty="0" smtClean="0"/>
              <a:t>he concept of Mobile radio propagation, cellular system design.</a:t>
            </a:r>
          </a:p>
          <a:p>
            <a:pPr lvl="1" algn="just"/>
            <a:r>
              <a:rPr lang="en-US" dirty="0" smtClean="0"/>
              <a:t>To understand mobile technologies like GSM and CDMA</a:t>
            </a:r>
          </a:p>
          <a:p>
            <a:pPr lvl="1" algn="just"/>
            <a:r>
              <a:rPr lang="en-US" dirty="0" smtClean="0"/>
              <a:t>To know the mobile communication evolution of 2G, 3G and 3 GPP in detail</a:t>
            </a:r>
          </a:p>
          <a:p>
            <a:pPr lvl="1" algn="just"/>
            <a:r>
              <a:rPr lang="en-US" dirty="0" smtClean="0"/>
              <a:t>To have overview of Emerging technologies for 4 G standards.</a:t>
            </a:r>
          </a:p>
        </p:txBody>
      </p:sp>
    </p:spTree>
    <p:extLst>
      <p:ext uri="{BB962C8B-B14F-4D97-AF65-F5344CB8AC3E}">
        <p14:creationId xmlns:p14="http://schemas.microsoft.com/office/powerpoint/2010/main" val="115314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Specification of TDMA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800" dirty="0"/>
              <a:t>Rx:  869-894MHz     Tx:  824-849MHz</a:t>
            </a:r>
          </a:p>
          <a:p>
            <a:pPr algn="just"/>
            <a:r>
              <a:rPr lang="en-US" sz="2800" dirty="0"/>
              <a:t>832 Channels spaced 30kHz apart</a:t>
            </a:r>
            <a:br>
              <a:rPr lang="en-US" sz="2800" dirty="0"/>
            </a:br>
            <a:r>
              <a:rPr lang="en-US" sz="2800" dirty="0"/>
              <a:t>(3 users/channel)</a:t>
            </a:r>
          </a:p>
          <a:p>
            <a:pPr algn="just"/>
            <a:r>
              <a:rPr lang="en-US" sz="2800" dirty="0"/>
              <a:t>DQPSK modulation scheme</a:t>
            </a:r>
          </a:p>
          <a:p>
            <a:pPr algn="just"/>
            <a:r>
              <a:rPr lang="en-US" sz="2800" dirty="0"/>
              <a:t>48.6kbps bit rate</a:t>
            </a:r>
          </a:p>
          <a:p>
            <a:pPr algn="just"/>
            <a:r>
              <a:rPr lang="en-US" sz="2800" dirty="0"/>
              <a:t>Interim Standard (IS) – 54</a:t>
            </a:r>
          </a:p>
          <a:p>
            <a:pPr algn="just"/>
            <a:r>
              <a:rPr lang="en-US" sz="2800" dirty="0"/>
              <a:t>Digital AMPS (Advanced Mobile Phone System)</a:t>
            </a:r>
          </a:p>
          <a:p>
            <a:pPr algn="just"/>
            <a:r>
              <a:rPr lang="en-US" sz="2800" dirty="0"/>
              <a:t>Uses Time Division Duplexing (TDD) usually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60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1536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TDMA Operation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Efficiency of TDMA frame:</a:t>
            </a:r>
            <a:br>
              <a:rPr lang="en-US"/>
            </a:br>
            <a:endParaRPr lang="en-US"/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914400" y="2209800"/>
          <a:ext cx="4102100" cy="341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3" imgW="4101840" imgH="3416040" progId="Equation.DSMT4">
                  <p:embed/>
                </p:oleObj>
              </mc:Choice>
              <mc:Fallback>
                <p:oleObj name="Equation" r:id="rId3" imgW="4101840" imgH="3416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09800"/>
                        <a:ext cx="4102100" cy="341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61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439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TDMA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/>
              <a:t>Flexible bit rate</a:t>
            </a:r>
          </a:p>
          <a:p>
            <a:pPr algn="just">
              <a:lnSpc>
                <a:spcPct val="90000"/>
              </a:lnSpc>
            </a:pPr>
            <a:r>
              <a:rPr lang="en-US" sz="2800" dirty="0"/>
              <a:t>No frequency guard band required</a:t>
            </a:r>
          </a:p>
          <a:p>
            <a:pPr algn="just">
              <a:lnSpc>
                <a:spcPct val="90000"/>
              </a:lnSpc>
            </a:pPr>
            <a:r>
              <a:rPr lang="en-US" sz="2800" dirty="0"/>
              <a:t>No need for precise narrowband filters</a:t>
            </a:r>
          </a:p>
          <a:p>
            <a:pPr algn="just">
              <a:lnSpc>
                <a:spcPct val="90000"/>
              </a:lnSpc>
            </a:pPr>
            <a:r>
              <a:rPr lang="en-US" sz="2800" dirty="0"/>
              <a:t>Easy for mobile or base stations to initiate and execute hands off</a:t>
            </a:r>
          </a:p>
          <a:p>
            <a:pPr algn="just">
              <a:lnSpc>
                <a:spcPct val="90000"/>
              </a:lnSpc>
            </a:pPr>
            <a:r>
              <a:rPr lang="en-US" sz="2800" dirty="0"/>
              <a:t>Extended battery life</a:t>
            </a:r>
          </a:p>
          <a:p>
            <a:pPr algn="just">
              <a:lnSpc>
                <a:spcPct val="90000"/>
              </a:lnSpc>
            </a:pPr>
            <a:r>
              <a:rPr lang="en-US" sz="2800" dirty="0"/>
              <a:t>TDMA installations offer savings in base station equipment, space and maintenance</a:t>
            </a:r>
          </a:p>
          <a:p>
            <a:pPr algn="just">
              <a:lnSpc>
                <a:spcPct val="90000"/>
              </a:lnSpc>
            </a:pPr>
            <a:r>
              <a:rPr lang="en-US" sz="2800" dirty="0"/>
              <a:t>The most cost-effective technology for upgrading a current analog system to digital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62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7325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Disadvantages to using TDMA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Requires network-wide timing synchronization</a:t>
            </a:r>
          </a:p>
          <a:p>
            <a:pPr algn="just"/>
            <a:r>
              <a:rPr lang="en-US" dirty="0"/>
              <a:t>Requires signal processing fro matched filtering and correlation detection</a:t>
            </a:r>
          </a:p>
          <a:p>
            <a:pPr algn="just"/>
            <a:r>
              <a:rPr lang="en-US" dirty="0"/>
              <a:t>Demands high peak power on uplink in transient mode</a:t>
            </a:r>
          </a:p>
          <a:p>
            <a:pPr algn="just"/>
            <a:r>
              <a:rPr lang="en-US" dirty="0"/>
              <a:t>Multipath distortion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63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4234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239000" cy="914400"/>
          </a:xfrm>
        </p:spPr>
        <p:txBody>
          <a:bodyPr/>
          <a:lstStyle/>
          <a:p>
            <a:pPr algn="ctr">
              <a:defRPr/>
            </a:pPr>
            <a:r>
              <a:rPr lang="en-US" u="sng" dirty="0" smtClean="0"/>
              <a:t>TDMA Frame Structure</a:t>
            </a:r>
          </a:p>
        </p:txBody>
      </p:sp>
      <p:graphicFrame>
        <p:nvGraphicFramePr>
          <p:cNvPr id="943149" name="Group 4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9147249"/>
              </p:ext>
            </p:extLst>
          </p:nvPr>
        </p:nvGraphicFramePr>
        <p:xfrm>
          <a:off x="1905000" y="1600200"/>
          <a:ext cx="6248400" cy="869950"/>
        </p:xfrm>
        <a:graphic>
          <a:graphicData uri="http://schemas.openxmlformats.org/drawingml/2006/table">
            <a:tbl>
              <a:tblPr/>
              <a:tblGrid>
                <a:gridCol w="1822450"/>
                <a:gridCol w="1822450"/>
                <a:gridCol w="2603500"/>
              </a:tblGrid>
              <a:tr h="869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Preamble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Information message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Trail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43135" name="Group 31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175543694"/>
              </p:ext>
            </p:extLst>
          </p:nvPr>
        </p:nvGraphicFramePr>
        <p:xfrm>
          <a:off x="2438400" y="3124200"/>
          <a:ext cx="5029200" cy="762000"/>
        </p:xfrm>
        <a:graphic>
          <a:graphicData uri="http://schemas.openxmlformats.org/drawingml/2006/table">
            <a:tbl>
              <a:tblPr/>
              <a:tblGrid>
                <a:gridCol w="1257300"/>
                <a:gridCol w="1257300"/>
                <a:gridCol w="1257300"/>
                <a:gridCol w="125730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Slot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Slot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Slot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43136" name="Group 32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703405706"/>
              </p:ext>
            </p:extLst>
          </p:nvPr>
        </p:nvGraphicFramePr>
        <p:xfrm>
          <a:off x="1371600" y="4648200"/>
          <a:ext cx="7162800" cy="838200"/>
        </p:xfrm>
        <a:graphic>
          <a:graphicData uri="http://schemas.openxmlformats.org/drawingml/2006/table">
            <a:tbl>
              <a:tblPr/>
              <a:tblGrid>
                <a:gridCol w="1790700"/>
                <a:gridCol w="1790700"/>
                <a:gridCol w="1790700"/>
                <a:gridCol w="1790700"/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Trail Bit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Sync 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Information 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Guard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25" name="Line 47"/>
          <p:cNvSpPr>
            <a:spLocks noChangeShapeType="1"/>
          </p:cNvSpPr>
          <p:nvPr/>
        </p:nvSpPr>
        <p:spPr bwMode="auto">
          <a:xfrm flipV="1">
            <a:off x="2514600" y="2514600"/>
            <a:ext cx="11430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326" name="Line 48"/>
          <p:cNvSpPr>
            <a:spLocks noChangeShapeType="1"/>
          </p:cNvSpPr>
          <p:nvPr/>
        </p:nvSpPr>
        <p:spPr bwMode="auto">
          <a:xfrm flipV="1">
            <a:off x="1371600" y="3886200"/>
            <a:ext cx="228600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327" name="Line 49"/>
          <p:cNvSpPr>
            <a:spLocks noChangeShapeType="1"/>
          </p:cNvSpPr>
          <p:nvPr/>
        </p:nvSpPr>
        <p:spPr bwMode="auto">
          <a:xfrm>
            <a:off x="4953000" y="3886200"/>
            <a:ext cx="358140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328" name="Line 50"/>
          <p:cNvSpPr>
            <a:spLocks noChangeShapeType="1"/>
          </p:cNvSpPr>
          <p:nvPr/>
        </p:nvSpPr>
        <p:spPr bwMode="auto">
          <a:xfrm flipH="1" flipV="1">
            <a:off x="5562600" y="2514600"/>
            <a:ext cx="17526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54807"/>
      </p:ext>
    </p:extLst>
  </p:cSld>
  <p:clrMapOvr>
    <a:masterClrMapping/>
  </p:clrMapOvr>
  <p:transition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FDMA Operation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FDMA Channels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In the U.S. each cellular carrier is allocated 416 channels where: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575893"/>
              </p:ext>
            </p:extLst>
          </p:nvPr>
        </p:nvGraphicFramePr>
        <p:xfrm>
          <a:off x="914400" y="2209800"/>
          <a:ext cx="27432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Equation" r:id="rId3" imgW="1714320" imgH="1384200" progId="Equation.DSMT4">
                  <p:embed/>
                </p:oleObj>
              </mc:Choice>
              <mc:Fallback>
                <p:oleObj name="Equation" r:id="rId3" imgW="1714320" imgH="1384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09800"/>
                        <a:ext cx="274320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914400" y="4724400"/>
          <a:ext cx="22733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Equation" r:id="rId5" imgW="2273040" imgH="1307880" progId="Equation.DSMT4">
                  <p:embed/>
                </p:oleObj>
              </mc:Choice>
              <mc:Fallback>
                <p:oleObj name="Equation" r:id="rId5" imgW="2273040" imgH="1307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24400"/>
                        <a:ext cx="22733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65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3612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Specification of FDMA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800" dirty="0"/>
              <a:t>Rx:  869-894MHz     Tx:  824-849MHz</a:t>
            </a:r>
          </a:p>
          <a:p>
            <a:pPr algn="just"/>
            <a:r>
              <a:rPr lang="en-US" sz="2800" dirty="0"/>
              <a:t>832 Channels spaced 30kHz apart</a:t>
            </a:r>
            <a:br>
              <a:rPr lang="en-US" sz="2800" dirty="0"/>
            </a:br>
            <a:r>
              <a:rPr lang="en-US" sz="2800" dirty="0"/>
              <a:t>(3 users/channel)</a:t>
            </a:r>
          </a:p>
          <a:p>
            <a:pPr algn="just"/>
            <a:r>
              <a:rPr lang="en-US" sz="2800" dirty="0"/>
              <a:t>DQPSK modulation scheme</a:t>
            </a:r>
          </a:p>
          <a:p>
            <a:pPr algn="just"/>
            <a:r>
              <a:rPr lang="en-US" sz="2800" dirty="0"/>
              <a:t>48.6kbps bit rate</a:t>
            </a:r>
          </a:p>
          <a:p>
            <a:pPr algn="just"/>
            <a:r>
              <a:rPr lang="en-US" sz="2800" dirty="0"/>
              <a:t>Used in analog cellular phone systems (i.e. AMPS)</a:t>
            </a:r>
          </a:p>
          <a:p>
            <a:pPr algn="just"/>
            <a:r>
              <a:rPr lang="en-US" sz="2800" dirty="0"/>
              <a:t>Uses Frequency Division Duplexing (FDD)</a:t>
            </a:r>
          </a:p>
          <a:p>
            <a:pPr algn="just"/>
            <a:r>
              <a:rPr lang="en-US" sz="2800" dirty="0"/>
              <a:t>ISI (</a:t>
            </a:r>
            <a:r>
              <a:rPr lang="en-US" sz="2800" dirty="0" smtClean="0"/>
              <a:t>Inter symbol </a:t>
            </a:r>
            <a:r>
              <a:rPr lang="en-US" sz="2800" dirty="0"/>
              <a:t>Interference) is low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66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4338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FDMA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algn="just"/>
            <a:r>
              <a:rPr lang="en-US" sz="2500" dirty="0"/>
              <a:t>If channel is not in use, it sits idle</a:t>
            </a:r>
          </a:p>
          <a:p>
            <a:pPr algn="just"/>
            <a:r>
              <a:rPr lang="en-US" sz="2500" dirty="0"/>
              <a:t>Channel bandwidth is relatively narrow (30kHz)</a:t>
            </a:r>
          </a:p>
          <a:p>
            <a:pPr algn="just"/>
            <a:r>
              <a:rPr lang="en-US" sz="2500" dirty="0"/>
              <a:t>Simple algorithmically, and from a hardware standpoint</a:t>
            </a:r>
          </a:p>
          <a:p>
            <a:pPr algn="just"/>
            <a:r>
              <a:rPr lang="en-US" sz="2500" dirty="0"/>
              <a:t>Fairly efficient when the number of stations is small and the traffic is uniformly constant</a:t>
            </a:r>
          </a:p>
          <a:p>
            <a:pPr algn="just"/>
            <a:r>
              <a:rPr lang="en-US" sz="2500" dirty="0"/>
              <a:t>Capacity increase can be obtained by reducing the information bit rate and using efficient digital code</a:t>
            </a:r>
          </a:p>
          <a:p>
            <a:pPr algn="just"/>
            <a:r>
              <a:rPr lang="en-US" sz="2500" dirty="0"/>
              <a:t>No need for network timing</a:t>
            </a:r>
          </a:p>
          <a:p>
            <a:pPr algn="just"/>
            <a:r>
              <a:rPr lang="en-US" sz="2500" dirty="0"/>
              <a:t>No restriction regarding the type of baseband or type of modulation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67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1017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 Channel Interference: Crosstalk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two different radio transmitters using the same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frequency.</a:t>
            </a:r>
          </a:p>
          <a:p>
            <a:pPr algn="just"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Adjacent-channel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interference : Interference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caused by extraneous power from a signal in an adjacent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channel.</a:t>
            </a:r>
          </a:p>
          <a:p>
            <a:pPr algn="just"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 symbol Interference : Reflected Signal with Smaller Amplitudes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68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1596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Disadvantages to using FDMA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The presence of guard bands</a:t>
            </a:r>
          </a:p>
          <a:p>
            <a:pPr algn="just"/>
            <a:r>
              <a:rPr lang="en-US" dirty="0"/>
              <a:t>Requires right RF filtering to minimize adjacent channel interference</a:t>
            </a:r>
          </a:p>
          <a:p>
            <a:pPr algn="just"/>
            <a:r>
              <a:rPr lang="en-US" dirty="0"/>
              <a:t>Maximum bit rate per channel is fixed </a:t>
            </a:r>
          </a:p>
          <a:p>
            <a:pPr algn="just"/>
            <a:r>
              <a:rPr lang="en-US" dirty="0"/>
              <a:t>Small inhibiting flexibility in bit rate capability</a:t>
            </a:r>
          </a:p>
          <a:p>
            <a:pPr algn="just"/>
            <a:r>
              <a:rPr lang="en-US" dirty="0"/>
              <a:t>Does not differ significantly from analog system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69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20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570AF-D3F8-4FE2-94A9-F2B56E2C308A}" type="slidenum">
              <a:rPr lang="en-US" altLang="en-US">
                <a:solidFill>
                  <a:srgbClr val="000000"/>
                </a:solidFill>
              </a:rPr>
              <a:pPr/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r>
              <a:rPr lang="en-US" dirty="0" smtClean="0"/>
              <a:t>Fundamentals of Mobile Communication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904209"/>
              </p:ext>
            </p:extLst>
          </p:nvPr>
        </p:nvGraphicFramePr>
        <p:xfrm>
          <a:off x="693738" y="1608138"/>
          <a:ext cx="7772400" cy="409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ocument" r:id="rId3" imgW="5887174" imgH="3095882" progId="Word.Document.12">
                  <p:embed/>
                </p:oleObj>
              </mc:Choice>
              <mc:Fallback>
                <p:oleObj name="Document" r:id="rId3" imgW="5887174" imgH="30958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738" y="1608138"/>
                        <a:ext cx="7772400" cy="409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396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Specification of CDMA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800" dirty="0"/>
              <a:t>Rx:  869-894MHz     Tx:  824-849MHz</a:t>
            </a:r>
          </a:p>
          <a:p>
            <a:pPr algn="just"/>
            <a:r>
              <a:rPr lang="en-US" sz="2800" dirty="0"/>
              <a:t>20 Channels spaced 1250kHz apart</a:t>
            </a:r>
            <a:br>
              <a:rPr lang="en-US" sz="2800" dirty="0"/>
            </a:br>
            <a:r>
              <a:rPr lang="en-US" sz="2800" dirty="0"/>
              <a:t>(798 users/channel)</a:t>
            </a:r>
          </a:p>
          <a:p>
            <a:pPr algn="just"/>
            <a:r>
              <a:rPr lang="en-US" sz="2800" dirty="0"/>
              <a:t>QPSK/(Offset) OQPSK modulation scheme</a:t>
            </a:r>
          </a:p>
          <a:p>
            <a:pPr algn="just"/>
            <a:r>
              <a:rPr lang="en-US" sz="2800" dirty="0"/>
              <a:t>1.2288Mbps bit rate</a:t>
            </a:r>
          </a:p>
          <a:p>
            <a:pPr algn="just"/>
            <a:r>
              <a:rPr lang="en-US" sz="2800" dirty="0"/>
              <a:t>IS-95 standard</a:t>
            </a:r>
          </a:p>
          <a:p>
            <a:pPr algn="just"/>
            <a:r>
              <a:rPr lang="en-US" sz="2800" dirty="0"/>
              <a:t>Operates at both 800 and 1900 MHz frequency bands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70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6858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CDMA Operation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r>
              <a:rPr lang="en-US" sz="2800" dirty="0"/>
              <a:t>Spread Spectrum Multiple Access Technologies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6553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71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271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CDMA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800" dirty="0"/>
              <a:t>Many users of CDMA use the same frequency, TDD or FDD may be used</a:t>
            </a:r>
          </a:p>
          <a:p>
            <a:pPr algn="just"/>
            <a:r>
              <a:rPr lang="en-US" sz="2800" dirty="0"/>
              <a:t>Multipath fading may be substantially reduced because of large signal bandwidth</a:t>
            </a:r>
          </a:p>
          <a:p>
            <a:pPr algn="just"/>
            <a:r>
              <a:rPr lang="en-US" sz="2800" dirty="0"/>
              <a:t>No absolute limit on the number of users</a:t>
            </a:r>
          </a:p>
          <a:p>
            <a:pPr algn="just"/>
            <a:r>
              <a:rPr lang="en-US" sz="2800" dirty="0"/>
              <a:t>Easy addition of more users</a:t>
            </a:r>
          </a:p>
          <a:p>
            <a:pPr algn="just"/>
            <a:r>
              <a:rPr lang="en-US" sz="2800" dirty="0"/>
              <a:t>Impossible for hackers to decipher the code sent</a:t>
            </a:r>
          </a:p>
          <a:p>
            <a:pPr algn="just"/>
            <a:r>
              <a:rPr lang="en-US" sz="2800" dirty="0"/>
              <a:t>Better signal quality</a:t>
            </a:r>
          </a:p>
          <a:p>
            <a:pPr algn="just"/>
            <a:r>
              <a:rPr lang="en-US" sz="2800" dirty="0"/>
              <a:t>No sense of handoff when changing cells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72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1469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Disadvantages to using CDMA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/>
              <a:t>As the number of users increases, the overall quality of service decreases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Self-jamming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Near- Far- problem </a:t>
            </a:r>
            <a:r>
              <a:rPr lang="en-US" sz="2400" dirty="0" smtClean="0"/>
              <a:t>arises (</a:t>
            </a:r>
            <a:r>
              <a:rPr lang="en-US" sz="2400" dirty="0"/>
              <a:t>The near-far problem is a condition in which a receiver captures a strong signal and thereby makes it impossible for the receiver to detect a weaker signal</a:t>
            </a:r>
            <a:r>
              <a:rPr lang="en-US" sz="2400" dirty="0" smtClean="0"/>
              <a:t>.)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73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1089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Hybrid Spread Spectrum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/>
              <a:t>H</a:t>
            </a:r>
            <a:r>
              <a:rPr lang="en-US" sz="2400" dirty="0" smtClean="0"/>
              <a:t>ybrid </a:t>
            </a:r>
            <a:r>
              <a:rPr lang="en-US" sz="2400" dirty="0"/>
              <a:t>combinations that provide certain advantages. 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Hybrid </a:t>
            </a:r>
            <a:r>
              <a:rPr lang="en-US" sz="2400" dirty="0"/>
              <a:t>FDMA CDMA (FCDMA) — This technique can be used as an alternative to the DS-CDMA techniques 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available wideband spectrum is divided into a number of sub spectras with smaller bandwidths. 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Each </a:t>
            </a:r>
            <a:r>
              <a:rPr lang="en-US" sz="2400" dirty="0"/>
              <a:t>of these smaller sub channels becomes a narrowband CDMA system having processing gain lower than the original CDMA system.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74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3244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3600" dirty="0"/>
              <a:t>Hybrid Spread Spectrum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required bandwidth need not be </a:t>
            </a:r>
            <a:r>
              <a:rPr lang="en-US" sz="2400" dirty="0" smtClean="0"/>
              <a:t>continuous </a:t>
            </a:r>
            <a:r>
              <a:rPr lang="en-US" sz="2400" dirty="0"/>
              <a:t>and different users can be allotted different sub spectrum </a:t>
            </a:r>
            <a:r>
              <a:rPr lang="en-US" sz="2400" dirty="0" smtClean="0"/>
              <a:t>bandwidths. 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capacity of this FDMA/CDMA technique is calculated as the sum of the capacities of a system operating in the sub spectra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75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4267200"/>
            <a:ext cx="4114801" cy="182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68340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3200" dirty="0"/>
              <a:t>Hybrid Direct </a:t>
            </a:r>
            <a:r>
              <a:rPr lang="en-US" sz="3200" dirty="0" smtClean="0"/>
              <a:t>Sequence / Frequency </a:t>
            </a:r>
            <a:r>
              <a:rPr lang="en-US" sz="3200" dirty="0"/>
              <a:t>Hopped Multiple </a:t>
            </a:r>
            <a:r>
              <a:rPr lang="en-US" sz="3200" dirty="0" smtClean="0"/>
              <a:t>Access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Direct </a:t>
            </a:r>
            <a:r>
              <a:rPr lang="en-US" dirty="0"/>
              <a:t>sequence modulated signal whose center frequency is made to hop periodically in a pseudorandom </a:t>
            </a:r>
            <a:r>
              <a:rPr lang="en-US" dirty="0" smtClean="0"/>
              <a:t>fashion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76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05200"/>
            <a:ext cx="5334000" cy="190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59105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3600" dirty="0"/>
              <a:t>Hybrid Direct Sequence / Frequency Hopped Multiple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/>
              <a:t>Direct sequence, frequency hopped systems </a:t>
            </a:r>
            <a:r>
              <a:rPr lang="en-US" sz="2400" dirty="0" smtClean="0"/>
              <a:t>- advantage - avoid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near-far effect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However</a:t>
            </a:r>
            <a:r>
              <a:rPr lang="en-US" sz="2400" dirty="0"/>
              <a:t>, frequency hopped CDMA systems are not adaptable to the </a:t>
            </a:r>
            <a:r>
              <a:rPr lang="en-US" sz="2400" dirty="0">
                <a:solidFill>
                  <a:srgbClr val="FF0000"/>
                </a:solidFill>
              </a:rPr>
              <a:t>soft handoff </a:t>
            </a:r>
            <a:r>
              <a:rPr lang="en-US" sz="2400" dirty="0" smtClean="0"/>
              <a:t>process</a:t>
            </a:r>
            <a:r>
              <a:rPr lang="en-US" sz="2400" dirty="0"/>
              <a:t>. [Soft handoff refers to the overlapping of repeater coverage </a:t>
            </a:r>
            <a:r>
              <a:rPr lang="en-US" sz="2400" dirty="0" smtClean="0"/>
              <a:t>zones]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I</a:t>
            </a:r>
            <a:r>
              <a:rPr lang="en-US" sz="2400" dirty="0" smtClean="0"/>
              <a:t>t </a:t>
            </a:r>
            <a:r>
              <a:rPr lang="en-US" sz="2400" dirty="0"/>
              <a:t>is difficult to synchronize the frequency hopped base station receiver to the multiple hopped signals.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77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6316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Division CDMA (TCDMA)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In a TCDMA (also called TDMA/ CDMA) system, different spreading codes are assigned to different cells. </a:t>
            </a:r>
            <a:endParaRPr lang="en-US" sz="2800" dirty="0" smtClean="0"/>
          </a:p>
          <a:p>
            <a:pPr algn="just"/>
            <a:r>
              <a:rPr lang="en-US" sz="2800" dirty="0" smtClean="0"/>
              <a:t>Within </a:t>
            </a:r>
            <a:r>
              <a:rPr lang="en-US" sz="2800" dirty="0"/>
              <a:t>each cell, only one user per cell is allotted a particular time slot. </a:t>
            </a:r>
            <a:endParaRPr lang="en-US" sz="2800" dirty="0" smtClean="0"/>
          </a:p>
          <a:p>
            <a:pPr algn="just"/>
            <a:r>
              <a:rPr lang="en-US" sz="2800" dirty="0"/>
              <a:t>A</a:t>
            </a:r>
            <a:r>
              <a:rPr lang="en-US" sz="2800" dirty="0" smtClean="0"/>
              <a:t>t </a:t>
            </a:r>
            <a:r>
              <a:rPr lang="en-US" sz="2800" dirty="0"/>
              <a:t>any time, only one CDMA user is transmitting in each cell. </a:t>
            </a:r>
            <a:endParaRPr lang="en-US" sz="2800" dirty="0" smtClean="0"/>
          </a:p>
          <a:p>
            <a:pPr algn="just"/>
            <a:r>
              <a:rPr lang="en-US" sz="2800" dirty="0" smtClean="0"/>
              <a:t>When </a:t>
            </a:r>
            <a:r>
              <a:rPr lang="en-US" sz="2800" dirty="0"/>
              <a:t>a handoff takes place, the spreading code of the user is changed to that of the new cell.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78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4953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3600" dirty="0"/>
              <a:t>Time Division Frequency Hopping (TDFH)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This multiple access technique has an advantage in severe multipath or when severe co-channel interference occurs. 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subscriber can hop to a new frequency at the start of a new TDMA frame, thus avoiding a severe fade or erasure event on a particular channel. 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/>
              <a:t>This technique has been adopted for the GSM </a:t>
            </a:r>
            <a:r>
              <a:rPr lang="en-US" sz="2400" dirty="0" smtClean="0"/>
              <a:t>standard.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Hop :  Move </a:t>
            </a:r>
            <a:r>
              <a:rPr lang="en-US" sz="2400" dirty="0"/>
              <a:t>by jumping on one foot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79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518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570AF-D3F8-4FE2-94A9-F2B56E2C308A}" type="slidenum">
              <a:rPr lang="en-US" altLang="en-US">
                <a:solidFill>
                  <a:srgbClr val="000000"/>
                </a:solidFill>
              </a:rPr>
              <a:pPr/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r>
              <a:rPr lang="en-US" dirty="0" smtClean="0"/>
              <a:t>Mobile Radio Propagation</a:t>
            </a:r>
            <a:endParaRPr lang="en-US" dirty="0" smtClean="0"/>
          </a:p>
          <a:p>
            <a:pPr lvl="1">
              <a:buFont typeface="Wingdings" pitchFamily="2" charset="2"/>
              <a:buNone/>
            </a:pP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569789"/>
              </p:ext>
            </p:extLst>
          </p:nvPr>
        </p:nvGraphicFramePr>
        <p:xfrm>
          <a:off x="693738" y="1608138"/>
          <a:ext cx="7772400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Document" r:id="rId3" imgW="5887174" imgH="3076830" progId="Word.Document.12">
                  <p:embed/>
                </p:oleObj>
              </mc:Choice>
              <mc:Fallback>
                <p:oleObj name="Document" r:id="rId3" imgW="5887174" imgH="30768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738" y="1608138"/>
                        <a:ext cx="7772400" cy="406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9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3600" dirty="0"/>
              <a:t>Time Division Frequency Hopping (TDFH)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/>
              <a:t>This scheme also avoids co-channel interference problems between neighboring cells </a:t>
            </a:r>
            <a:endParaRPr lang="en-US" sz="2800" dirty="0" smtClean="0"/>
          </a:p>
          <a:p>
            <a:pPr algn="just">
              <a:lnSpc>
                <a:spcPct val="150000"/>
              </a:lnSpc>
            </a:pPr>
            <a:r>
              <a:rPr lang="en-US" sz="2800" dirty="0"/>
              <a:t>T</a:t>
            </a:r>
            <a:r>
              <a:rPr lang="en-US" sz="2800" dirty="0" smtClean="0"/>
              <a:t>wo </a:t>
            </a:r>
            <a:r>
              <a:rPr lang="en-US" sz="2800" dirty="0"/>
              <a:t>interfering base station transmitters are made to transmit on different frequencies at different times. </a:t>
            </a:r>
            <a:endParaRPr lang="en-US" sz="2800" dirty="0" smtClean="0"/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The </a:t>
            </a:r>
            <a:r>
              <a:rPr lang="en-US" sz="2800" dirty="0"/>
              <a:t>use of TDFH can increase the </a:t>
            </a:r>
            <a:r>
              <a:rPr lang="en-US" sz="2800" dirty="0" smtClean="0"/>
              <a:t>capacity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80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60415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Space Division Multiple Access (SDMA)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/>
              <a:t>Space division multiple access (SDMA) controls the radiated energy for each user in </a:t>
            </a:r>
            <a:r>
              <a:rPr lang="en-US" sz="2000" dirty="0" smtClean="0"/>
              <a:t>space.</a:t>
            </a:r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Sectorized antennas may be thought of as a primitive application of </a:t>
            </a:r>
            <a:r>
              <a:rPr lang="en-US" sz="2000" dirty="0" smtClean="0"/>
              <a:t>SDMA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A </a:t>
            </a:r>
            <a:r>
              <a:rPr lang="en-US" sz="2000" dirty="0"/>
              <a:t>sector antenna is a type of directional microwave antenna with a sector-shaped radiation pattern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Adaptive </a:t>
            </a:r>
            <a:r>
              <a:rPr lang="en-US" sz="2000" dirty="0"/>
              <a:t>antennas </a:t>
            </a:r>
            <a:r>
              <a:rPr lang="en-US" sz="2000" dirty="0" smtClean="0"/>
              <a:t>used </a:t>
            </a:r>
            <a:r>
              <a:rPr lang="en-US" sz="2000" dirty="0"/>
              <a:t>to simultaneously steer energy in the direction of many </a:t>
            </a:r>
            <a:r>
              <a:rPr lang="en-US" sz="2000" dirty="0" smtClean="0"/>
              <a:t>users</a:t>
            </a:r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81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99" y="2209800"/>
            <a:ext cx="3886199" cy="106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57042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3600" dirty="0"/>
              <a:t>Space Division Multiple Access (SDMA)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4820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Transmit </a:t>
            </a:r>
            <a:r>
              <a:rPr lang="en-US" sz="2800" dirty="0"/>
              <a:t>power is limited by </a:t>
            </a:r>
            <a:r>
              <a:rPr lang="en-US" sz="2800" dirty="0" smtClean="0"/>
              <a:t>battery Consumption </a:t>
            </a:r>
            <a:r>
              <a:rPr lang="en-US" sz="2800" dirty="0"/>
              <a:t>at the subscriber </a:t>
            </a:r>
            <a:r>
              <a:rPr lang="en-US" sz="2800" dirty="0" smtClean="0"/>
              <a:t>unit.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Adaptive antennas used at the base station </a:t>
            </a:r>
            <a:r>
              <a:rPr lang="en-US" sz="2800" dirty="0" smtClean="0"/>
              <a:t>promise </a:t>
            </a:r>
            <a:r>
              <a:rPr lang="en-US" sz="2800" dirty="0"/>
              <a:t>to mitigate some of the problems on the reverse </a:t>
            </a:r>
            <a:r>
              <a:rPr lang="en-US" sz="2800" dirty="0" smtClean="0"/>
              <a:t>link.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The perfect adaptive antenna system is not feasible since it requires infinitely large antennas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82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83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Oval 1077"/>
          <p:cNvSpPr>
            <a:spLocks noChangeArrowheads="1"/>
          </p:cNvSpPr>
          <p:nvPr/>
        </p:nvSpPr>
        <p:spPr bwMode="auto">
          <a:xfrm>
            <a:off x="685800" y="2346325"/>
            <a:ext cx="1209675" cy="1214438"/>
          </a:xfrm>
          <a:prstGeom prst="ellipse">
            <a:avLst/>
          </a:prstGeom>
          <a:solidFill>
            <a:srgbClr val="99FF99">
              <a:alpha val="50000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" name="Rectangle 1078"/>
          <p:cNvSpPr>
            <a:spLocks noChangeArrowheads="1"/>
          </p:cNvSpPr>
          <p:nvPr/>
        </p:nvSpPr>
        <p:spPr bwMode="auto">
          <a:xfrm>
            <a:off x="1066800" y="3001963"/>
            <a:ext cx="381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charset="0"/>
              </a:rPr>
              <a:t>Cell</a:t>
            </a:r>
          </a:p>
        </p:txBody>
      </p:sp>
      <p:grpSp>
        <p:nvGrpSpPr>
          <p:cNvPr id="9" name="Group 1079"/>
          <p:cNvGrpSpPr>
            <a:grpSpLocks/>
          </p:cNvGrpSpPr>
          <p:nvPr/>
        </p:nvGrpSpPr>
        <p:grpSpPr bwMode="auto">
          <a:xfrm>
            <a:off x="1219200" y="2316163"/>
            <a:ext cx="114300" cy="533400"/>
            <a:chOff x="1033" y="2065"/>
            <a:chExt cx="44" cy="233"/>
          </a:xfrm>
        </p:grpSpPr>
        <p:sp>
          <p:nvSpPr>
            <p:cNvPr id="10" name="Line 1080"/>
            <p:cNvSpPr>
              <a:spLocks noChangeShapeType="1"/>
            </p:cNvSpPr>
            <p:nvPr/>
          </p:nvSpPr>
          <p:spPr bwMode="auto">
            <a:xfrm>
              <a:off x="1055" y="2107"/>
              <a:ext cx="1" cy="19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1081"/>
            <p:cNvSpPr>
              <a:spLocks/>
            </p:cNvSpPr>
            <p:nvPr/>
          </p:nvSpPr>
          <p:spPr bwMode="auto">
            <a:xfrm>
              <a:off x="1033" y="2065"/>
              <a:ext cx="44" cy="44"/>
            </a:xfrm>
            <a:custGeom>
              <a:avLst/>
              <a:gdLst>
                <a:gd name="T0" fmla="*/ 88 w 88"/>
                <a:gd name="T1" fmla="*/ 87 h 87"/>
                <a:gd name="T2" fmla="*/ 43 w 88"/>
                <a:gd name="T3" fmla="*/ 0 h 87"/>
                <a:gd name="T4" fmla="*/ 0 w 88"/>
                <a:gd name="T5" fmla="*/ 87 h 87"/>
                <a:gd name="T6" fmla="*/ 88 w 88"/>
                <a:gd name="T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87">
                  <a:moveTo>
                    <a:pt x="88" y="87"/>
                  </a:moveTo>
                  <a:lnTo>
                    <a:pt x="43" y="0"/>
                  </a:lnTo>
                  <a:lnTo>
                    <a:pt x="0" y="87"/>
                  </a:lnTo>
                  <a:lnTo>
                    <a:pt x="88" y="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2" name="Rectangle 1082"/>
          <p:cNvSpPr>
            <a:spLocks noChangeArrowheads="1"/>
          </p:cNvSpPr>
          <p:nvPr/>
        </p:nvSpPr>
        <p:spPr bwMode="auto">
          <a:xfrm>
            <a:off x="1376363" y="2527300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charset="0"/>
              </a:rPr>
              <a:t>R</a:t>
            </a:r>
          </a:p>
        </p:txBody>
      </p:sp>
      <p:sp>
        <p:nvSpPr>
          <p:cNvPr id="13" name="Rectangle 1083"/>
          <p:cNvSpPr>
            <a:spLocks noChangeArrowheads="1"/>
          </p:cNvSpPr>
          <p:nvPr/>
        </p:nvSpPr>
        <p:spPr bwMode="auto">
          <a:xfrm>
            <a:off x="762000" y="3840163"/>
            <a:ext cx="1279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rgbClr val="3333CC"/>
                </a:solidFill>
                <a:latin typeface="Times New Roman" charset="0"/>
              </a:rPr>
              <a:t>(a) Ideal cell</a:t>
            </a:r>
          </a:p>
        </p:txBody>
      </p:sp>
      <p:sp>
        <p:nvSpPr>
          <p:cNvPr id="14" name="Rectangle 1084"/>
          <p:cNvSpPr>
            <a:spLocks noChangeArrowheads="1"/>
          </p:cNvSpPr>
          <p:nvPr/>
        </p:nvSpPr>
        <p:spPr bwMode="auto">
          <a:xfrm>
            <a:off x="2654300" y="3840163"/>
            <a:ext cx="1463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(b) Actual cell</a:t>
            </a:r>
          </a:p>
        </p:txBody>
      </p:sp>
      <p:sp>
        <p:nvSpPr>
          <p:cNvPr id="15" name="Freeform 1085"/>
          <p:cNvSpPr>
            <a:spLocks/>
          </p:cNvSpPr>
          <p:nvPr/>
        </p:nvSpPr>
        <p:spPr bwMode="auto">
          <a:xfrm>
            <a:off x="4572000" y="2498725"/>
            <a:ext cx="936625" cy="762000"/>
          </a:xfrm>
          <a:custGeom>
            <a:avLst/>
            <a:gdLst>
              <a:gd name="T0" fmla="*/ 283 w 1131"/>
              <a:gd name="T1" fmla="*/ 0 h 731"/>
              <a:gd name="T2" fmla="*/ 0 w 1131"/>
              <a:gd name="T3" fmla="*/ 365 h 731"/>
              <a:gd name="T4" fmla="*/ 283 w 1131"/>
              <a:gd name="T5" fmla="*/ 731 h 731"/>
              <a:gd name="T6" fmla="*/ 848 w 1131"/>
              <a:gd name="T7" fmla="*/ 731 h 731"/>
              <a:gd name="T8" fmla="*/ 1131 w 1131"/>
              <a:gd name="T9" fmla="*/ 365 h 731"/>
              <a:gd name="T10" fmla="*/ 848 w 1131"/>
              <a:gd name="T11" fmla="*/ 0 h 731"/>
              <a:gd name="T12" fmla="*/ 283 w 1131"/>
              <a:gd name="T13" fmla="*/ 0 h 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1" h="731">
                <a:moveTo>
                  <a:pt x="283" y="0"/>
                </a:moveTo>
                <a:lnTo>
                  <a:pt x="0" y="365"/>
                </a:lnTo>
                <a:lnTo>
                  <a:pt x="283" y="731"/>
                </a:lnTo>
                <a:lnTo>
                  <a:pt x="848" y="731"/>
                </a:lnTo>
                <a:lnTo>
                  <a:pt x="1131" y="365"/>
                </a:lnTo>
                <a:lnTo>
                  <a:pt x="848" y="0"/>
                </a:lnTo>
                <a:lnTo>
                  <a:pt x="283" y="0"/>
                </a:lnTo>
                <a:close/>
              </a:path>
            </a:pathLst>
          </a:custGeom>
          <a:solidFill>
            <a:srgbClr val="99FF99">
              <a:alpha val="50000"/>
            </a:srgbClr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086"/>
          <p:cNvSpPr>
            <a:spLocks noChangeArrowheads="1"/>
          </p:cNvSpPr>
          <p:nvPr/>
        </p:nvSpPr>
        <p:spPr bwMode="auto">
          <a:xfrm>
            <a:off x="5943600" y="2468563"/>
            <a:ext cx="804863" cy="757237"/>
          </a:xfrm>
          <a:prstGeom prst="rect">
            <a:avLst/>
          </a:prstGeom>
          <a:solidFill>
            <a:srgbClr val="99FF99">
              <a:alpha val="50000"/>
            </a:srgb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087"/>
          <p:cNvSpPr>
            <a:spLocks noChangeArrowheads="1"/>
          </p:cNvSpPr>
          <p:nvPr/>
        </p:nvSpPr>
        <p:spPr bwMode="auto">
          <a:xfrm>
            <a:off x="5048250" y="2779713"/>
            <a:ext cx="2651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088"/>
          <p:cNvSpPr>
            <a:spLocks noChangeArrowheads="1"/>
          </p:cNvSpPr>
          <p:nvPr/>
        </p:nvSpPr>
        <p:spPr bwMode="auto">
          <a:xfrm>
            <a:off x="5203825" y="2681288"/>
            <a:ext cx="152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charset="0"/>
              </a:rPr>
              <a:t>R</a:t>
            </a:r>
          </a:p>
        </p:txBody>
      </p:sp>
      <p:sp>
        <p:nvSpPr>
          <p:cNvPr id="19" name="Rectangle 1089"/>
          <p:cNvSpPr>
            <a:spLocks noChangeArrowheads="1"/>
          </p:cNvSpPr>
          <p:nvPr/>
        </p:nvSpPr>
        <p:spPr bwMode="auto">
          <a:xfrm>
            <a:off x="4941888" y="3254375"/>
            <a:ext cx="2127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090"/>
          <p:cNvSpPr>
            <a:spLocks noChangeArrowheads="1"/>
          </p:cNvSpPr>
          <p:nvPr/>
        </p:nvSpPr>
        <p:spPr bwMode="auto">
          <a:xfrm>
            <a:off x="5006975" y="3295650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charset="0"/>
              </a:rPr>
              <a:t>R</a:t>
            </a:r>
          </a:p>
        </p:txBody>
      </p:sp>
      <p:sp>
        <p:nvSpPr>
          <p:cNvPr id="21" name="Rectangle 1091"/>
          <p:cNvSpPr>
            <a:spLocks noChangeArrowheads="1"/>
          </p:cNvSpPr>
          <p:nvPr/>
        </p:nvSpPr>
        <p:spPr bwMode="auto">
          <a:xfrm>
            <a:off x="6272213" y="3278188"/>
            <a:ext cx="3175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2" name="Rectangle 1092"/>
          <p:cNvSpPr>
            <a:spLocks noChangeArrowheads="1"/>
          </p:cNvSpPr>
          <p:nvPr/>
        </p:nvSpPr>
        <p:spPr bwMode="auto">
          <a:xfrm>
            <a:off x="6335713" y="3317875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charset="0"/>
              </a:rPr>
              <a:t>R</a:t>
            </a:r>
          </a:p>
        </p:txBody>
      </p:sp>
      <p:grpSp>
        <p:nvGrpSpPr>
          <p:cNvPr id="23" name="Group 1093"/>
          <p:cNvGrpSpPr>
            <a:grpSpLocks/>
          </p:cNvGrpSpPr>
          <p:nvPr/>
        </p:nvGrpSpPr>
        <p:grpSpPr bwMode="auto">
          <a:xfrm>
            <a:off x="6016625" y="3382963"/>
            <a:ext cx="211138" cy="68262"/>
            <a:chOff x="3217" y="2676"/>
            <a:chExt cx="133" cy="43"/>
          </a:xfrm>
        </p:grpSpPr>
        <p:sp>
          <p:nvSpPr>
            <p:cNvPr id="24" name="Line 1094"/>
            <p:cNvSpPr>
              <a:spLocks noChangeShapeType="1"/>
            </p:cNvSpPr>
            <p:nvPr/>
          </p:nvSpPr>
          <p:spPr bwMode="auto">
            <a:xfrm flipH="1">
              <a:off x="3258" y="2697"/>
              <a:ext cx="9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reeform 1095"/>
            <p:cNvSpPr>
              <a:spLocks/>
            </p:cNvSpPr>
            <p:nvPr/>
          </p:nvSpPr>
          <p:spPr bwMode="auto">
            <a:xfrm>
              <a:off x="3217" y="2676"/>
              <a:ext cx="43" cy="43"/>
            </a:xfrm>
            <a:custGeom>
              <a:avLst/>
              <a:gdLst>
                <a:gd name="T0" fmla="*/ 88 w 88"/>
                <a:gd name="T1" fmla="*/ 0 h 87"/>
                <a:gd name="T2" fmla="*/ 0 w 88"/>
                <a:gd name="T3" fmla="*/ 43 h 87"/>
                <a:gd name="T4" fmla="*/ 88 w 88"/>
                <a:gd name="T5" fmla="*/ 87 h 87"/>
                <a:gd name="T6" fmla="*/ 88 w 88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87">
                  <a:moveTo>
                    <a:pt x="88" y="0"/>
                  </a:moveTo>
                  <a:lnTo>
                    <a:pt x="0" y="43"/>
                  </a:lnTo>
                  <a:lnTo>
                    <a:pt x="88" y="87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6" name="Group 1096"/>
          <p:cNvGrpSpPr>
            <a:grpSpLocks/>
          </p:cNvGrpSpPr>
          <p:nvPr/>
        </p:nvGrpSpPr>
        <p:grpSpPr bwMode="auto">
          <a:xfrm>
            <a:off x="6473825" y="3382963"/>
            <a:ext cx="211138" cy="68262"/>
            <a:chOff x="3450" y="2676"/>
            <a:chExt cx="133" cy="43"/>
          </a:xfrm>
        </p:grpSpPr>
        <p:sp>
          <p:nvSpPr>
            <p:cNvPr id="27" name="Line 1097"/>
            <p:cNvSpPr>
              <a:spLocks noChangeShapeType="1"/>
            </p:cNvSpPr>
            <p:nvPr/>
          </p:nvSpPr>
          <p:spPr bwMode="auto">
            <a:xfrm>
              <a:off x="3450" y="2697"/>
              <a:ext cx="9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Freeform 1098"/>
            <p:cNvSpPr>
              <a:spLocks/>
            </p:cNvSpPr>
            <p:nvPr/>
          </p:nvSpPr>
          <p:spPr bwMode="auto">
            <a:xfrm>
              <a:off x="3540" y="2676"/>
              <a:ext cx="43" cy="43"/>
            </a:xfrm>
            <a:custGeom>
              <a:avLst/>
              <a:gdLst>
                <a:gd name="T0" fmla="*/ 0 w 86"/>
                <a:gd name="T1" fmla="*/ 87 h 87"/>
                <a:gd name="T2" fmla="*/ 86 w 86"/>
                <a:gd name="T3" fmla="*/ 43 h 87"/>
                <a:gd name="T4" fmla="*/ 0 w 86"/>
                <a:gd name="T5" fmla="*/ 0 h 87"/>
                <a:gd name="T6" fmla="*/ 0 w 86"/>
                <a:gd name="T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87">
                  <a:moveTo>
                    <a:pt x="0" y="87"/>
                  </a:moveTo>
                  <a:lnTo>
                    <a:pt x="86" y="43"/>
                  </a:lnTo>
                  <a:lnTo>
                    <a:pt x="0" y="0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9" name="Group 1099"/>
          <p:cNvGrpSpPr>
            <a:grpSpLocks/>
          </p:cNvGrpSpPr>
          <p:nvPr/>
        </p:nvGrpSpPr>
        <p:grpSpPr bwMode="auto">
          <a:xfrm>
            <a:off x="4594225" y="3419475"/>
            <a:ext cx="211138" cy="69850"/>
            <a:chOff x="2618" y="2642"/>
            <a:chExt cx="133" cy="44"/>
          </a:xfrm>
        </p:grpSpPr>
        <p:sp>
          <p:nvSpPr>
            <p:cNvPr id="30" name="Line 1100"/>
            <p:cNvSpPr>
              <a:spLocks noChangeShapeType="1"/>
            </p:cNvSpPr>
            <p:nvPr/>
          </p:nvSpPr>
          <p:spPr bwMode="auto">
            <a:xfrm>
              <a:off x="2618" y="2664"/>
              <a:ext cx="9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101"/>
            <p:cNvSpPr>
              <a:spLocks/>
            </p:cNvSpPr>
            <p:nvPr/>
          </p:nvSpPr>
          <p:spPr bwMode="auto">
            <a:xfrm>
              <a:off x="2708" y="2642"/>
              <a:ext cx="43" cy="44"/>
            </a:xfrm>
            <a:custGeom>
              <a:avLst/>
              <a:gdLst>
                <a:gd name="T0" fmla="*/ 0 w 86"/>
                <a:gd name="T1" fmla="*/ 87 h 87"/>
                <a:gd name="T2" fmla="*/ 86 w 86"/>
                <a:gd name="T3" fmla="*/ 43 h 87"/>
                <a:gd name="T4" fmla="*/ 0 w 86"/>
                <a:gd name="T5" fmla="*/ 0 h 87"/>
                <a:gd name="T6" fmla="*/ 0 w 86"/>
                <a:gd name="T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87">
                  <a:moveTo>
                    <a:pt x="0" y="87"/>
                  </a:moveTo>
                  <a:lnTo>
                    <a:pt x="86" y="43"/>
                  </a:lnTo>
                  <a:lnTo>
                    <a:pt x="0" y="0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2" name="Group 1102"/>
          <p:cNvGrpSpPr>
            <a:grpSpLocks/>
          </p:cNvGrpSpPr>
          <p:nvPr/>
        </p:nvGrpSpPr>
        <p:grpSpPr bwMode="auto">
          <a:xfrm>
            <a:off x="5297488" y="3419475"/>
            <a:ext cx="211137" cy="69850"/>
            <a:chOff x="2917" y="2642"/>
            <a:chExt cx="133" cy="44"/>
          </a:xfrm>
        </p:grpSpPr>
        <p:sp>
          <p:nvSpPr>
            <p:cNvPr id="33" name="Line 1103"/>
            <p:cNvSpPr>
              <a:spLocks noChangeShapeType="1"/>
            </p:cNvSpPr>
            <p:nvPr/>
          </p:nvSpPr>
          <p:spPr bwMode="auto">
            <a:xfrm flipH="1">
              <a:off x="2959" y="2664"/>
              <a:ext cx="9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Freeform 1104"/>
            <p:cNvSpPr>
              <a:spLocks/>
            </p:cNvSpPr>
            <p:nvPr/>
          </p:nvSpPr>
          <p:spPr bwMode="auto">
            <a:xfrm>
              <a:off x="2917" y="2642"/>
              <a:ext cx="44" cy="44"/>
            </a:xfrm>
            <a:custGeom>
              <a:avLst/>
              <a:gdLst>
                <a:gd name="T0" fmla="*/ 87 w 87"/>
                <a:gd name="T1" fmla="*/ 0 h 87"/>
                <a:gd name="T2" fmla="*/ 0 w 87"/>
                <a:gd name="T3" fmla="*/ 43 h 87"/>
                <a:gd name="T4" fmla="*/ 87 w 87"/>
                <a:gd name="T5" fmla="*/ 87 h 87"/>
                <a:gd name="T6" fmla="*/ 87 w 87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87">
                  <a:moveTo>
                    <a:pt x="87" y="0"/>
                  </a:moveTo>
                  <a:lnTo>
                    <a:pt x="0" y="43"/>
                  </a:lnTo>
                  <a:lnTo>
                    <a:pt x="87" y="87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Line 1105"/>
          <p:cNvSpPr>
            <a:spLocks noChangeShapeType="1"/>
          </p:cNvSpPr>
          <p:nvPr/>
        </p:nvSpPr>
        <p:spPr bwMode="auto">
          <a:xfrm>
            <a:off x="4821238" y="3254375"/>
            <a:ext cx="1587" cy="2635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6" name="Line 1106"/>
          <p:cNvSpPr>
            <a:spLocks noChangeShapeType="1"/>
          </p:cNvSpPr>
          <p:nvPr/>
        </p:nvSpPr>
        <p:spPr bwMode="auto">
          <a:xfrm>
            <a:off x="5278438" y="3254375"/>
            <a:ext cx="1587" cy="2635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7" name="Freeform 1107"/>
          <p:cNvSpPr>
            <a:spLocks/>
          </p:cNvSpPr>
          <p:nvPr/>
        </p:nvSpPr>
        <p:spPr bwMode="auto">
          <a:xfrm>
            <a:off x="7239000" y="2574925"/>
            <a:ext cx="838200" cy="838200"/>
          </a:xfrm>
          <a:custGeom>
            <a:avLst/>
            <a:gdLst>
              <a:gd name="T0" fmla="*/ 355 w 732"/>
              <a:gd name="T1" fmla="*/ 804 h 804"/>
              <a:gd name="T2" fmla="*/ 732 w 732"/>
              <a:gd name="T3" fmla="*/ 11 h 804"/>
              <a:gd name="T4" fmla="*/ 0 w 732"/>
              <a:gd name="T5" fmla="*/ 0 h 804"/>
              <a:gd name="T6" fmla="*/ 355 w 732"/>
              <a:gd name="T7" fmla="*/ 804 h 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32" h="804">
                <a:moveTo>
                  <a:pt x="355" y="804"/>
                </a:moveTo>
                <a:lnTo>
                  <a:pt x="732" y="11"/>
                </a:lnTo>
                <a:lnTo>
                  <a:pt x="0" y="0"/>
                </a:lnTo>
                <a:lnTo>
                  <a:pt x="355" y="804"/>
                </a:lnTo>
                <a:close/>
              </a:path>
            </a:pathLst>
          </a:custGeom>
          <a:solidFill>
            <a:srgbClr val="99FF99">
              <a:alpha val="50000"/>
            </a:srgbClr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8" name="Rectangle 1108"/>
          <p:cNvSpPr>
            <a:spLocks noChangeArrowheads="1"/>
          </p:cNvSpPr>
          <p:nvPr/>
        </p:nvSpPr>
        <p:spPr bwMode="auto">
          <a:xfrm>
            <a:off x="7543800" y="2270125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charset="0"/>
              </a:rPr>
              <a:t>R</a:t>
            </a:r>
          </a:p>
        </p:txBody>
      </p:sp>
      <p:grpSp>
        <p:nvGrpSpPr>
          <p:cNvPr id="39" name="Group 1109"/>
          <p:cNvGrpSpPr>
            <a:grpSpLocks/>
          </p:cNvGrpSpPr>
          <p:nvPr/>
        </p:nvGrpSpPr>
        <p:grpSpPr bwMode="auto">
          <a:xfrm>
            <a:off x="7239000" y="2398713"/>
            <a:ext cx="158750" cy="69850"/>
            <a:chOff x="3815" y="2077"/>
            <a:chExt cx="100" cy="44"/>
          </a:xfrm>
        </p:grpSpPr>
        <p:sp>
          <p:nvSpPr>
            <p:cNvPr id="40" name="Line 1110"/>
            <p:cNvSpPr>
              <a:spLocks noChangeShapeType="1"/>
            </p:cNvSpPr>
            <p:nvPr/>
          </p:nvSpPr>
          <p:spPr bwMode="auto">
            <a:xfrm flipH="1">
              <a:off x="3857" y="2099"/>
              <a:ext cx="5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Freeform 1111"/>
            <p:cNvSpPr>
              <a:spLocks/>
            </p:cNvSpPr>
            <p:nvPr/>
          </p:nvSpPr>
          <p:spPr bwMode="auto">
            <a:xfrm>
              <a:off x="3815" y="2077"/>
              <a:ext cx="44" cy="44"/>
            </a:xfrm>
            <a:custGeom>
              <a:avLst/>
              <a:gdLst>
                <a:gd name="T0" fmla="*/ 87 w 87"/>
                <a:gd name="T1" fmla="*/ 0 h 87"/>
                <a:gd name="T2" fmla="*/ 0 w 87"/>
                <a:gd name="T3" fmla="*/ 43 h 87"/>
                <a:gd name="T4" fmla="*/ 87 w 87"/>
                <a:gd name="T5" fmla="*/ 87 h 87"/>
                <a:gd name="T6" fmla="*/ 87 w 87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87">
                  <a:moveTo>
                    <a:pt x="87" y="0"/>
                  </a:moveTo>
                  <a:lnTo>
                    <a:pt x="0" y="43"/>
                  </a:lnTo>
                  <a:lnTo>
                    <a:pt x="87" y="87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2" name="Group 1112"/>
          <p:cNvGrpSpPr>
            <a:grpSpLocks/>
          </p:cNvGrpSpPr>
          <p:nvPr/>
        </p:nvGrpSpPr>
        <p:grpSpPr bwMode="auto">
          <a:xfrm>
            <a:off x="7842250" y="2398713"/>
            <a:ext cx="158750" cy="69850"/>
            <a:chOff x="4015" y="2077"/>
            <a:chExt cx="100" cy="44"/>
          </a:xfrm>
        </p:grpSpPr>
        <p:sp>
          <p:nvSpPr>
            <p:cNvPr id="43" name="Line 1113"/>
            <p:cNvSpPr>
              <a:spLocks noChangeShapeType="1"/>
            </p:cNvSpPr>
            <p:nvPr/>
          </p:nvSpPr>
          <p:spPr bwMode="auto">
            <a:xfrm>
              <a:off x="4015" y="2099"/>
              <a:ext cx="5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114"/>
            <p:cNvSpPr>
              <a:spLocks/>
            </p:cNvSpPr>
            <p:nvPr/>
          </p:nvSpPr>
          <p:spPr bwMode="auto">
            <a:xfrm>
              <a:off x="4072" y="2077"/>
              <a:ext cx="43" cy="44"/>
            </a:xfrm>
            <a:custGeom>
              <a:avLst/>
              <a:gdLst>
                <a:gd name="T0" fmla="*/ 0 w 86"/>
                <a:gd name="T1" fmla="*/ 87 h 87"/>
                <a:gd name="T2" fmla="*/ 86 w 86"/>
                <a:gd name="T3" fmla="*/ 43 h 87"/>
                <a:gd name="T4" fmla="*/ 0 w 86"/>
                <a:gd name="T5" fmla="*/ 0 h 87"/>
                <a:gd name="T6" fmla="*/ 0 w 86"/>
                <a:gd name="T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87">
                  <a:moveTo>
                    <a:pt x="0" y="87"/>
                  </a:moveTo>
                  <a:lnTo>
                    <a:pt x="86" y="43"/>
                  </a:lnTo>
                  <a:lnTo>
                    <a:pt x="0" y="0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5" name="Group 1115"/>
          <p:cNvGrpSpPr>
            <a:grpSpLocks/>
          </p:cNvGrpSpPr>
          <p:nvPr/>
        </p:nvGrpSpPr>
        <p:grpSpPr bwMode="auto">
          <a:xfrm flipV="1">
            <a:off x="5051425" y="2498725"/>
            <a:ext cx="228600" cy="381000"/>
            <a:chOff x="2784" y="2365"/>
            <a:chExt cx="200" cy="99"/>
          </a:xfrm>
        </p:grpSpPr>
        <p:sp>
          <p:nvSpPr>
            <p:cNvPr id="46" name="Line 1116"/>
            <p:cNvSpPr>
              <a:spLocks noChangeShapeType="1"/>
            </p:cNvSpPr>
            <p:nvPr/>
          </p:nvSpPr>
          <p:spPr bwMode="auto">
            <a:xfrm>
              <a:off x="2784" y="2365"/>
              <a:ext cx="163" cy="8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Freeform 1117"/>
            <p:cNvSpPr>
              <a:spLocks/>
            </p:cNvSpPr>
            <p:nvPr/>
          </p:nvSpPr>
          <p:spPr bwMode="auto">
            <a:xfrm>
              <a:off x="2935" y="2425"/>
              <a:ext cx="49" cy="39"/>
            </a:xfrm>
            <a:custGeom>
              <a:avLst/>
              <a:gdLst>
                <a:gd name="T0" fmla="*/ 0 w 97"/>
                <a:gd name="T1" fmla="*/ 78 h 78"/>
                <a:gd name="T2" fmla="*/ 97 w 97"/>
                <a:gd name="T3" fmla="*/ 78 h 78"/>
                <a:gd name="T4" fmla="*/ 40 w 97"/>
                <a:gd name="T5" fmla="*/ 0 h 78"/>
                <a:gd name="T6" fmla="*/ 0 w 97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78">
                  <a:moveTo>
                    <a:pt x="0" y="78"/>
                  </a:moveTo>
                  <a:lnTo>
                    <a:pt x="97" y="78"/>
                  </a:lnTo>
                  <a:lnTo>
                    <a:pt x="40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8" name="Rectangle 1118"/>
          <p:cNvSpPr>
            <a:spLocks noChangeArrowheads="1"/>
          </p:cNvSpPr>
          <p:nvPr/>
        </p:nvSpPr>
        <p:spPr bwMode="auto">
          <a:xfrm>
            <a:off x="5181600" y="3824288"/>
            <a:ext cx="2497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(c) Different cell models</a:t>
            </a:r>
          </a:p>
        </p:txBody>
      </p:sp>
      <p:sp>
        <p:nvSpPr>
          <p:cNvPr id="49" name="Freeform 1119"/>
          <p:cNvSpPr>
            <a:spLocks/>
          </p:cNvSpPr>
          <p:nvPr/>
        </p:nvSpPr>
        <p:spPr bwMode="auto">
          <a:xfrm>
            <a:off x="2590800" y="2422525"/>
            <a:ext cx="1295400" cy="1219200"/>
          </a:xfrm>
          <a:custGeom>
            <a:avLst/>
            <a:gdLst>
              <a:gd name="T0" fmla="*/ 432 w 696"/>
              <a:gd name="T1" fmla="*/ 0 h 632"/>
              <a:gd name="T2" fmla="*/ 96 w 696"/>
              <a:gd name="T3" fmla="*/ 48 h 632"/>
              <a:gd name="T4" fmla="*/ 48 w 696"/>
              <a:gd name="T5" fmla="*/ 240 h 632"/>
              <a:gd name="T6" fmla="*/ 0 w 696"/>
              <a:gd name="T7" fmla="*/ 384 h 632"/>
              <a:gd name="T8" fmla="*/ 48 w 696"/>
              <a:gd name="T9" fmla="*/ 432 h 632"/>
              <a:gd name="T10" fmla="*/ 0 w 696"/>
              <a:gd name="T11" fmla="*/ 480 h 632"/>
              <a:gd name="T12" fmla="*/ 48 w 696"/>
              <a:gd name="T13" fmla="*/ 576 h 632"/>
              <a:gd name="T14" fmla="*/ 288 w 696"/>
              <a:gd name="T15" fmla="*/ 624 h 632"/>
              <a:gd name="T16" fmla="*/ 432 w 696"/>
              <a:gd name="T17" fmla="*/ 528 h 632"/>
              <a:gd name="T18" fmla="*/ 528 w 696"/>
              <a:gd name="T19" fmla="*/ 480 h 632"/>
              <a:gd name="T20" fmla="*/ 672 w 696"/>
              <a:gd name="T21" fmla="*/ 432 h 632"/>
              <a:gd name="T22" fmla="*/ 672 w 696"/>
              <a:gd name="T23" fmla="*/ 192 h 632"/>
              <a:gd name="T24" fmla="*/ 624 w 696"/>
              <a:gd name="T25" fmla="*/ 96 h 632"/>
              <a:gd name="T26" fmla="*/ 480 w 696"/>
              <a:gd name="T27" fmla="*/ 48 h 632"/>
              <a:gd name="T28" fmla="*/ 432 w 696"/>
              <a:gd name="T29" fmla="*/ 0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96" h="632">
                <a:moveTo>
                  <a:pt x="432" y="0"/>
                </a:moveTo>
                <a:cubicBezTo>
                  <a:pt x="368" y="0"/>
                  <a:pt x="160" y="8"/>
                  <a:pt x="96" y="48"/>
                </a:cubicBezTo>
                <a:cubicBezTo>
                  <a:pt x="32" y="88"/>
                  <a:pt x="64" y="184"/>
                  <a:pt x="48" y="240"/>
                </a:cubicBezTo>
                <a:cubicBezTo>
                  <a:pt x="32" y="296"/>
                  <a:pt x="0" y="352"/>
                  <a:pt x="0" y="384"/>
                </a:cubicBezTo>
                <a:cubicBezTo>
                  <a:pt x="0" y="416"/>
                  <a:pt x="48" y="416"/>
                  <a:pt x="48" y="432"/>
                </a:cubicBezTo>
                <a:cubicBezTo>
                  <a:pt x="48" y="448"/>
                  <a:pt x="0" y="456"/>
                  <a:pt x="0" y="480"/>
                </a:cubicBezTo>
                <a:cubicBezTo>
                  <a:pt x="0" y="504"/>
                  <a:pt x="0" y="552"/>
                  <a:pt x="48" y="576"/>
                </a:cubicBezTo>
                <a:cubicBezTo>
                  <a:pt x="96" y="600"/>
                  <a:pt x="224" y="632"/>
                  <a:pt x="288" y="624"/>
                </a:cubicBezTo>
                <a:cubicBezTo>
                  <a:pt x="352" y="616"/>
                  <a:pt x="392" y="552"/>
                  <a:pt x="432" y="528"/>
                </a:cubicBezTo>
                <a:cubicBezTo>
                  <a:pt x="472" y="504"/>
                  <a:pt x="488" y="496"/>
                  <a:pt x="528" y="480"/>
                </a:cubicBezTo>
                <a:cubicBezTo>
                  <a:pt x="568" y="464"/>
                  <a:pt x="648" y="480"/>
                  <a:pt x="672" y="432"/>
                </a:cubicBezTo>
                <a:cubicBezTo>
                  <a:pt x="696" y="384"/>
                  <a:pt x="680" y="248"/>
                  <a:pt x="672" y="192"/>
                </a:cubicBezTo>
                <a:cubicBezTo>
                  <a:pt x="664" y="136"/>
                  <a:pt x="656" y="120"/>
                  <a:pt x="624" y="96"/>
                </a:cubicBezTo>
                <a:cubicBezTo>
                  <a:pt x="592" y="72"/>
                  <a:pt x="512" y="64"/>
                  <a:pt x="480" y="48"/>
                </a:cubicBezTo>
                <a:cubicBezTo>
                  <a:pt x="448" y="32"/>
                  <a:pt x="496" y="0"/>
                  <a:pt x="432" y="0"/>
                </a:cubicBezTo>
                <a:close/>
              </a:path>
            </a:pathLst>
          </a:custGeom>
          <a:solidFill>
            <a:srgbClr val="99FF99">
              <a:alpha val="50000"/>
            </a:srgbClr>
          </a:solidFill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45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Shape of a 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sz="2000" dirty="0"/>
              <a:t>without overlap and with equal area, there are three sensible choices: a square; an equilateral triangle; and a </a:t>
            </a:r>
            <a:r>
              <a:rPr lang="en-US" sz="2000" dirty="0" smtClean="0"/>
              <a:t>hexagon.</a:t>
            </a:r>
          </a:p>
          <a:p>
            <a:pPr algn="just">
              <a:lnSpc>
                <a:spcPct val="200000"/>
              </a:lnSpc>
            </a:pPr>
            <a:r>
              <a:rPr lang="en-US" sz="2000" dirty="0"/>
              <a:t>A cell must </a:t>
            </a:r>
            <a:r>
              <a:rPr lang="en-US" sz="2000" dirty="0" smtClean="0"/>
              <a:t>be designed </a:t>
            </a:r>
            <a:r>
              <a:rPr lang="en-US" sz="2000" dirty="0"/>
              <a:t>to serve the weakest mobiles within the footprint, and these are </a:t>
            </a:r>
            <a:r>
              <a:rPr lang="en-US" sz="2000" dirty="0" smtClean="0"/>
              <a:t>typically located </a:t>
            </a:r>
            <a:r>
              <a:rPr lang="en-US" sz="2000" dirty="0"/>
              <a:t>at the edge of the cell</a:t>
            </a:r>
            <a:r>
              <a:rPr lang="en-US" sz="2000" dirty="0" smtClean="0"/>
              <a:t>.</a:t>
            </a:r>
          </a:p>
          <a:p>
            <a:pPr algn="just">
              <a:lnSpc>
                <a:spcPct val="20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hexagon has the largest area of </a:t>
            </a:r>
            <a:r>
              <a:rPr lang="en-US" sz="2000" dirty="0" smtClean="0"/>
              <a:t>the three</a:t>
            </a:r>
            <a:r>
              <a:rPr lang="en-US" sz="2000" dirty="0"/>
              <a:t>. </a:t>
            </a:r>
            <a:endParaRPr lang="en-US" sz="2000" dirty="0" smtClean="0"/>
          </a:p>
          <a:p>
            <a:pPr algn="just">
              <a:lnSpc>
                <a:spcPct val="20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hexagon closely approximates a circular </a:t>
            </a:r>
            <a:r>
              <a:rPr lang="en-US" sz="2000" dirty="0" smtClean="0"/>
              <a:t>radiation pattern </a:t>
            </a:r>
            <a:r>
              <a:rPr lang="en-US" sz="2000" dirty="0"/>
              <a:t>which would occur for an </a:t>
            </a:r>
            <a:r>
              <a:rPr lang="en-US" sz="2000" dirty="0" smtClean="0"/>
              <a:t>Omni-directional </a:t>
            </a:r>
            <a:r>
              <a:rPr lang="en-US" sz="2000" dirty="0"/>
              <a:t>base station antenna and </a:t>
            </a:r>
            <a:r>
              <a:rPr lang="en-US" sz="2000" dirty="0" smtClean="0"/>
              <a:t>free space </a:t>
            </a:r>
            <a:r>
              <a:rPr lang="en-US" sz="2000" dirty="0"/>
              <a:t>propagation.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84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22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consider a cellular </a:t>
            </a:r>
            <a:r>
              <a:rPr lang="en-US" dirty="0" smtClean="0"/>
              <a:t>system which </a:t>
            </a:r>
            <a:r>
              <a:rPr lang="en-US" dirty="0"/>
              <a:t>has a total of S duplex channels available for </a:t>
            </a:r>
            <a:r>
              <a:rPr lang="en-US" dirty="0" smtClean="0"/>
              <a:t>use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If each </a:t>
            </a:r>
            <a:r>
              <a:rPr lang="en-US" dirty="0"/>
              <a:t>cell is </a:t>
            </a:r>
            <a:r>
              <a:rPr lang="en-US" dirty="0" smtClean="0"/>
              <a:t>allocated a </a:t>
            </a:r>
            <a:r>
              <a:rPr lang="en-US" dirty="0"/>
              <a:t>group of k channels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If </a:t>
            </a:r>
            <a:r>
              <a:rPr lang="en-US" dirty="0"/>
              <a:t>the S channels are divided among N </a:t>
            </a:r>
            <a:r>
              <a:rPr lang="en-US" dirty="0" smtClean="0"/>
              <a:t>cells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total number of available radio channels can be expressed </a:t>
            </a:r>
            <a:r>
              <a:rPr lang="en-US" dirty="0" smtClean="0"/>
              <a:t>as S=</a:t>
            </a:r>
            <a:r>
              <a:rPr lang="en-US" dirty="0" err="1" smtClean="0"/>
              <a:t>kN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85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70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/>
              <a:t>The N cells which collectively use the complete set of available </a:t>
            </a:r>
            <a:r>
              <a:rPr lang="en-US" sz="2800" dirty="0" smtClean="0"/>
              <a:t>frequencies is </a:t>
            </a:r>
            <a:r>
              <a:rPr lang="en-US" sz="2800" dirty="0"/>
              <a:t>called a cluster. </a:t>
            </a:r>
            <a:endParaRPr lang="en-US" sz="2800" dirty="0" smtClean="0"/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If </a:t>
            </a:r>
            <a:r>
              <a:rPr lang="en-US" sz="2800" dirty="0"/>
              <a:t>a cluster is replicated M times within the system, the </a:t>
            </a:r>
            <a:r>
              <a:rPr lang="en-US" sz="2800" dirty="0" smtClean="0"/>
              <a:t>total number </a:t>
            </a:r>
            <a:r>
              <a:rPr lang="en-US" sz="2800" dirty="0"/>
              <a:t>of duplex channels, C, can be used as a measure of capacity and is given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C = </a:t>
            </a:r>
            <a:r>
              <a:rPr lang="en-US" sz="2800" dirty="0" err="1"/>
              <a:t>MkN</a:t>
            </a:r>
            <a:r>
              <a:rPr lang="en-US" sz="2800" dirty="0"/>
              <a:t> = 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86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41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Strength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87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Oval 1059"/>
          <p:cNvSpPr>
            <a:spLocks noChangeArrowheads="1"/>
          </p:cNvSpPr>
          <p:nvPr/>
        </p:nvSpPr>
        <p:spPr bwMode="auto">
          <a:xfrm>
            <a:off x="2667000" y="2743200"/>
            <a:ext cx="1066800" cy="990600"/>
          </a:xfrm>
          <a:prstGeom prst="ellips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" name="Oval 1060"/>
          <p:cNvSpPr>
            <a:spLocks noChangeArrowheads="1"/>
          </p:cNvSpPr>
          <p:nvPr/>
        </p:nvSpPr>
        <p:spPr bwMode="auto">
          <a:xfrm>
            <a:off x="2286000" y="2362200"/>
            <a:ext cx="1828800" cy="1752600"/>
          </a:xfrm>
          <a:prstGeom prst="ellips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" name="Oval 1061"/>
          <p:cNvSpPr>
            <a:spLocks noChangeArrowheads="1"/>
          </p:cNvSpPr>
          <p:nvPr/>
        </p:nvSpPr>
        <p:spPr bwMode="auto">
          <a:xfrm>
            <a:off x="1905000" y="1981200"/>
            <a:ext cx="2590800" cy="2514600"/>
          </a:xfrm>
          <a:prstGeom prst="ellips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" name="Oval 1062"/>
          <p:cNvSpPr>
            <a:spLocks noChangeArrowheads="1"/>
          </p:cNvSpPr>
          <p:nvPr/>
        </p:nvSpPr>
        <p:spPr bwMode="auto">
          <a:xfrm>
            <a:off x="1524000" y="1600200"/>
            <a:ext cx="3352800" cy="3276600"/>
          </a:xfrm>
          <a:prstGeom prst="ellips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" name="Oval 1063"/>
          <p:cNvSpPr>
            <a:spLocks noChangeArrowheads="1"/>
          </p:cNvSpPr>
          <p:nvPr/>
        </p:nvSpPr>
        <p:spPr bwMode="auto">
          <a:xfrm>
            <a:off x="1143000" y="1219200"/>
            <a:ext cx="4114800" cy="4038600"/>
          </a:xfrm>
          <a:prstGeom prst="ellips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" name="Text Box 1064"/>
          <p:cNvSpPr txBox="1">
            <a:spLocks noChangeArrowheads="1"/>
          </p:cNvSpPr>
          <p:nvPr/>
        </p:nvSpPr>
        <p:spPr bwMode="auto">
          <a:xfrm>
            <a:off x="762000" y="5562600"/>
            <a:ext cx="3706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Select cell i on left of boundary</a:t>
            </a:r>
          </a:p>
        </p:txBody>
      </p:sp>
      <p:sp>
        <p:nvSpPr>
          <p:cNvPr id="13" name="Oval 1065"/>
          <p:cNvSpPr>
            <a:spLocks noChangeArrowheads="1"/>
          </p:cNvSpPr>
          <p:nvPr/>
        </p:nvSpPr>
        <p:spPr bwMode="auto">
          <a:xfrm>
            <a:off x="5257800" y="2743200"/>
            <a:ext cx="1066800" cy="99060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" name="Oval 1066"/>
          <p:cNvSpPr>
            <a:spLocks noChangeArrowheads="1"/>
          </p:cNvSpPr>
          <p:nvPr/>
        </p:nvSpPr>
        <p:spPr bwMode="auto">
          <a:xfrm>
            <a:off x="4876800" y="2362200"/>
            <a:ext cx="1828800" cy="175260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5" name="Oval 1067"/>
          <p:cNvSpPr>
            <a:spLocks noChangeArrowheads="1"/>
          </p:cNvSpPr>
          <p:nvPr/>
        </p:nvSpPr>
        <p:spPr bwMode="auto">
          <a:xfrm>
            <a:off x="4495800" y="1981200"/>
            <a:ext cx="2590800" cy="251460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6" name="Oval 1068"/>
          <p:cNvSpPr>
            <a:spLocks noChangeArrowheads="1"/>
          </p:cNvSpPr>
          <p:nvPr/>
        </p:nvSpPr>
        <p:spPr bwMode="auto">
          <a:xfrm>
            <a:off x="4114800" y="1600200"/>
            <a:ext cx="3352800" cy="327660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7" name="Oval 1069"/>
          <p:cNvSpPr>
            <a:spLocks noChangeArrowheads="1"/>
          </p:cNvSpPr>
          <p:nvPr/>
        </p:nvSpPr>
        <p:spPr bwMode="auto">
          <a:xfrm>
            <a:off x="3733800" y="1219200"/>
            <a:ext cx="4114800" cy="403860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8" name="Text Box 1070"/>
          <p:cNvSpPr txBox="1">
            <a:spLocks noChangeArrowheads="1"/>
          </p:cNvSpPr>
          <p:nvPr/>
        </p:nvSpPr>
        <p:spPr bwMode="auto">
          <a:xfrm>
            <a:off x="4775200" y="5562600"/>
            <a:ext cx="368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kern="0" dirty="0">
                <a:solidFill>
                  <a:srgbClr val="3333CC"/>
                </a:solidFill>
                <a:latin typeface="Times New Roman" charset="0"/>
              </a:rPr>
              <a:t>Select cell j on right of boundary</a:t>
            </a:r>
          </a:p>
        </p:txBody>
      </p:sp>
      <p:sp>
        <p:nvSpPr>
          <p:cNvPr id="19" name="Text Box 1071"/>
          <p:cNvSpPr txBox="1">
            <a:spLocks noChangeArrowheads="1"/>
          </p:cNvSpPr>
          <p:nvPr/>
        </p:nvSpPr>
        <p:spPr bwMode="auto">
          <a:xfrm>
            <a:off x="3611563" y="6019800"/>
            <a:ext cx="1874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Ideal boundary</a:t>
            </a:r>
          </a:p>
        </p:txBody>
      </p:sp>
      <p:sp>
        <p:nvSpPr>
          <p:cNvPr id="20" name="Line 1072"/>
          <p:cNvSpPr>
            <a:spLocks noChangeShapeType="1"/>
          </p:cNvSpPr>
          <p:nvPr/>
        </p:nvSpPr>
        <p:spPr bwMode="auto">
          <a:xfrm>
            <a:off x="4495800" y="914400"/>
            <a:ext cx="0" cy="4953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1" name="Text Box 1073"/>
          <p:cNvSpPr txBox="1">
            <a:spLocks noChangeArrowheads="1"/>
          </p:cNvSpPr>
          <p:nvPr/>
        </p:nvSpPr>
        <p:spPr bwMode="auto">
          <a:xfrm>
            <a:off x="2819400" y="3032125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Cell i</a:t>
            </a:r>
          </a:p>
        </p:txBody>
      </p:sp>
      <p:sp>
        <p:nvSpPr>
          <p:cNvPr id="22" name="Text Box 1074"/>
          <p:cNvSpPr txBox="1">
            <a:spLocks noChangeArrowheads="1"/>
          </p:cNvSpPr>
          <p:nvPr/>
        </p:nvSpPr>
        <p:spPr bwMode="auto">
          <a:xfrm>
            <a:off x="5410200" y="3108325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Cell j</a:t>
            </a:r>
          </a:p>
        </p:txBody>
      </p:sp>
      <p:sp>
        <p:nvSpPr>
          <p:cNvPr id="23" name="Text Box 1075"/>
          <p:cNvSpPr txBox="1">
            <a:spLocks noChangeArrowheads="1"/>
          </p:cNvSpPr>
          <p:nvPr/>
        </p:nvSpPr>
        <p:spPr bwMode="auto">
          <a:xfrm>
            <a:off x="2438400" y="3505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-60</a:t>
            </a:r>
          </a:p>
        </p:txBody>
      </p:sp>
      <p:sp>
        <p:nvSpPr>
          <p:cNvPr id="24" name="Text Box 1076"/>
          <p:cNvSpPr txBox="1">
            <a:spLocks noChangeArrowheads="1"/>
          </p:cNvSpPr>
          <p:nvPr/>
        </p:nvSpPr>
        <p:spPr bwMode="auto">
          <a:xfrm>
            <a:off x="2209800" y="38703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-70</a:t>
            </a:r>
          </a:p>
        </p:txBody>
      </p:sp>
      <p:sp>
        <p:nvSpPr>
          <p:cNvPr id="25" name="Text Box 1077"/>
          <p:cNvSpPr txBox="1">
            <a:spLocks noChangeArrowheads="1"/>
          </p:cNvSpPr>
          <p:nvPr/>
        </p:nvSpPr>
        <p:spPr bwMode="auto">
          <a:xfrm>
            <a:off x="1981200" y="41751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-80</a:t>
            </a:r>
          </a:p>
        </p:txBody>
      </p:sp>
      <p:sp>
        <p:nvSpPr>
          <p:cNvPr id="26" name="Text Box 1078"/>
          <p:cNvSpPr txBox="1">
            <a:spLocks noChangeArrowheads="1"/>
          </p:cNvSpPr>
          <p:nvPr/>
        </p:nvSpPr>
        <p:spPr bwMode="auto">
          <a:xfrm>
            <a:off x="1828800" y="44799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-90</a:t>
            </a:r>
          </a:p>
        </p:txBody>
      </p:sp>
      <p:sp>
        <p:nvSpPr>
          <p:cNvPr id="27" name="Text Box 1079"/>
          <p:cNvSpPr txBox="1">
            <a:spLocks noChangeArrowheads="1"/>
          </p:cNvSpPr>
          <p:nvPr/>
        </p:nvSpPr>
        <p:spPr bwMode="auto">
          <a:xfrm>
            <a:off x="1524000" y="48768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-100</a:t>
            </a:r>
          </a:p>
        </p:txBody>
      </p:sp>
      <p:sp>
        <p:nvSpPr>
          <p:cNvPr id="28" name="Text Box 1080"/>
          <p:cNvSpPr txBox="1">
            <a:spLocks noChangeArrowheads="1"/>
          </p:cNvSpPr>
          <p:nvPr/>
        </p:nvSpPr>
        <p:spPr bwMode="auto">
          <a:xfrm>
            <a:off x="6019800" y="3505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-60</a:t>
            </a:r>
          </a:p>
        </p:txBody>
      </p:sp>
      <p:sp>
        <p:nvSpPr>
          <p:cNvPr id="29" name="Text Box 1081"/>
          <p:cNvSpPr txBox="1">
            <a:spLocks noChangeArrowheads="1"/>
          </p:cNvSpPr>
          <p:nvPr/>
        </p:nvSpPr>
        <p:spPr bwMode="auto">
          <a:xfrm>
            <a:off x="6324600" y="3794125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-70</a:t>
            </a:r>
          </a:p>
        </p:txBody>
      </p:sp>
      <p:sp>
        <p:nvSpPr>
          <p:cNvPr id="30" name="Text Box 1082"/>
          <p:cNvSpPr txBox="1">
            <a:spLocks noChangeArrowheads="1"/>
          </p:cNvSpPr>
          <p:nvPr/>
        </p:nvSpPr>
        <p:spPr bwMode="auto">
          <a:xfrm>
            <a:off x="6553200" y="4098925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-80</a:t>
            </a:r>
          </a:p>
        </p:txBody>
      </p:sp>
      <p:sp>
        <p:nvSpPr>
          <p:cNvPr id="31" name="Text Box 1083"/>
          <p:cNvSpPr txBox="1">
            <a:spLocks noChangeArrowheads="1"/>
          </p:cNvSpPr>
          <p:nvPr/>
        </p:nvSpPr>
        <p:spPr bwMode="auto">
          <a:xfrm>
            <a:off x="6858000" y="4327525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-90</a:t>
            </a:r>
          </a:p>
        </p:txBody>
      </p:sp>
      <p:sp>
        <p:nvSpPr>
          <p:cNvPr id="32" name="Text Box 1084"/>
          <p:cNvSpPr txBox="1">
            <a:spLocks noChangeArrowheads="1"/>
          </p:cNvSpPr>
          <p:nvPr/>
        </p:nvSpPr>
        <p:spPr bwMode="auto">
          <a:xfrm>
            <a:off x="7162800" y="45720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-100</a:t>
            </a:r>
          </a:p>
        </p:txBody>
      </p:sp>
      <p:sp>
        <p:nvSpPr>
          <p:cNvPr id="33" name="Text Box 1085"/>
          <p:cNvSpPr txBox="1">
            <a:spLocks noChangeArrowheads="1"/>
          </p:cNvSpPr>
          <p:nvPr/>
        </p:nvSpPr>
        <p:spPr bwMode="auto">
          <a:xfrm>
            <a:off x="7239000" y="1066800"/>
            <a:ext cx="1752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Signal strength (in dB)</a:t>
            </a:r>
          </a:p>
        </p:txBody>
      </p:sp>
      <p:sp>
        <p:nvSpPr>
          <p:cNvPr id="34" name="Line 1086"/>
          <p:cNvSpPr>
            <a:spLocks noChangeShapeType="1"/>
          </p:cNvSpPr>
          <p:nvPr/>
        </p:nvSpPr>
        <p:spPr bwMode="auto">
          <a:xfrm flipH="1">
            <a:off x="7391400" y="1616075"/>
            <a:ext cx="2286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97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Strength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88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Text Box 1082"/>
          <p:cNvSpPr txBox="1">
            <a:spLocks noChangeArrowheads="1"/>
          </p:cNvSpPr>
          <p:nvPr/>
        </p:nvSpPr>
        <p:spPr bwMode="auto">
          <a:xfrm>
            <a:off x="3886200" y="5561013"/>
            <a:ext cx="51816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Signal strength contours indicating actual cell tiling. This happens because of terrain, presence of obstacles and signal attenuation in the atmosphere.</a:t>
            </a:r>
          </a:p>
        </p:txBody>
      </p:sp>
      <p:grpSp>
        <p:nvGrpSpPr>
          <p:cNvPr id="8" name="Group 1083"/>
          <p:cNvGrpSpPr>
            <a:grpSpLocks/>
          </p:cNvGrpSpPr>
          <p:nvPr/>
        </p:nvGrpSpPr>
        <p:grpSpPr bwMode="auto">
          <a:xfrm>
            <a:off x="304800" y="1066800"/>
            <a:ext cx="8534400" cy="5181600"/>
            <a:chOff x="152" y="288"/>
            <a:chExt cx="5656" cy="3304"/>
          </a:xfrm>
        </p:grpSpPr>
        <p:sp>
          <p:nvSpPr>
            <p:cNvPr id="9" name="Freeform 1084"/>
            <p:cNvSpPr>
              <a:spLocks/>
            </p:cNvSpPr>
            <p:nvPr/>
          </p:nvSpPr>
          <p:spPr bwMode="auto">
            <a:xfrm>
              <a:off x="152" y="392"/>
              <a:ext cx="3200" cy="3200"/>
            </a:xfrm>
            <a:custGeom>
              <a:avLst/>
              <a:gdLst>
                <a:gd name="T0" fmla="*/ 1000 w 3200"/>
                <a:gd name="T1" fmla="*/ 88 h 3200"/>
                <a:gd name="T2" fmla="*/ 520 w 3200"/>
                <a:gd name="T3" fmla="*/ 184 h 3200"/>
                <a:gd name="T4" fmla="*/ 280 w 3200"/>
                <a:gd name="T5" fmla="*/ 568 h 3200"/>
                <a:gd name="T6" fmla="*/ 280 w 3200"/>
                <a:gd name="T7" fmla="*/ 1240 h 3200"/>
                <a:gd name="T8" fmla="*/ 232 w 3200"/>
                <a:gd name="T9" fmla="*/ 1672 h 3200"/>
                <a:gd name="T10" fmla="*/ 136 w 3200"/>
                <a:gd name="T11" fmla="*/ 2248 h 3200"/>
                <a:gd name="T12" fmla="*/ 184 w 3200"/>
                <a:gd name="T13" fmla="*/ 2872 h 3200"/>
                <a:gd name="T14" fmla="*/ 1240 w 3200"/>
                <a:gd name="T15" fmla="*/ 3112 h 3200"/>
                <a:gd name="T16" fmla="*/ 1960 w 3200"/>
                <a:gd name="T17" fmla="*/ 3064 h 3200"/>
                <a:gd name="T18" fmla="*/ 2824 w 3200"/>
                <a:gd name="T19" fmla="*/ 2296 h 3200"/>
                <a:gd name="T20" fmla="*/ 3112 w 3200"/>
                <a:gd name="T21" fmla="*/ 1384 h 3200"/>
                <a:gd name="T22" fmla="*/ 2296 w 3200"/>
                <a:gd name="T23" fmla="*/ 328 h 3200"/>
                <a:gd name="T24" fmla="*/ 1864 w 3200"/>
                <a:gd name="T25" fmla="*/ 40 h 3200"/>
                <a:gd name="T26" fmla="*/ 1000 w 3200"/>
                <a:gd name="T27" fmla="*/ 88 h 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00" h="3200">
                  <a:moveTo>
                    <a:pt x="1000" y="88"/>
                  </a:moveTo>
                  <a:cubicBezTo>
                    <a:pt x="776" y="112"/>
                    <a:pt x="640" y="104"/>
                    <a:pt x="520" y="184"/>
                  </a:cubicBezTo>
                  <a:cubicBezTo>
                    <a:pt x="400" y="264"/>
                    <a:pt x="320" y="392"/>
                    <a:pt x="280" y="568"/>
                  </a:cubicBezTo>
                  <a:cubicBezTo>
                    <a:pt x="240" y="744"/>
                    <a:pt x="288" y="1056"/>
                    <a:pt x="280" y="1240"/>
                  </a:cubicBezTo>
                  <a:cubicBezTo>
                    <a:pt x="272" y="1424"/>
                    <a:pt x="256" y="1504"/>
                    <a:pt x="232" y="1672"/>
                  </a:cubicBezTo>
                  <a:cubicBezTo>
                    <a:pt x="208" y="1840"/>
                    <a:pt x="144" y="2048"/>
                    <a:pt x="136" y="2248"/>
                  </a:cubicBezTo>
                  <a:cubicBezTo>
                    <a:pt x="128" y="2448"/>
                    <a:pt x="0" y="2728"/>
                    <a:pt x="184" y="2872"/>
                  </a:cubicBezTo>
                  <a:cubicBezTo>
                    <a:pt x="368" y="3016"/>
                    <a:pt x="944" y="3080"/>
                    <a:pt x="1240" y="3112"/>
                  </a:cubicBezTo>
                  <a:cubicBezTo>
                    <a:pt x="1536" y="3144"/>
                    <a:pt x="1696" y="3200"/>
                    <a:pt x="1960" y="3064"/>
                  </a:cubicBezTo>
                  <a:cubicBezTo>
                    <a:pt x="2224" y="2928"/>
                    <a:pt x="2632" y="2576"/>
                    <a:pt x="2824" y="2296"/>
                  </a:cubicBezTo>
                  <a:cubicBezTo>
                    <a:pt x="3016" y="2016"/>
                    <a:pt x="3200" y="1712"/>
                    <a:pt x="3112" y="1384"/>
                  </a:cubicBezTo>
                  <a:cubicBezTo>
                    <a:pt x="3024" y="1056"/>
                    <a:pt x="2504" y="552"/>
                    <a:pt x="2296" y="328"/>
                  </a:cubicBezTo>
                  <a:cubicBezTo>
                    <a:pt x="2088" y="104"/>
                    <a:pt x="2080" y="80"/>
                    <a:pt x="1864" y="40"/>
                  </a:cubicBezTo>
                  <a:cubicBezTo>
                    <a:pt x="1648" y="0"/>
                    <a:pt x="1224" y="64"/>
                    <a:pt x="1000" y="88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1085"/>
            <p:cNvSpPr>
              <a:spLocks/>
            </p:cNvSpPr>
            <p:nvPr/>
          </p:nvSpPr>
          <p:spPr bwMode="auto">
            <a:xfrm>
              <a:off x="480" y="624"/>
              <a:ext cx="2688" cy="2640"/>
            </a:xfrm>
            <a:custGeom>
              <a:avLst/>
              <a:gdLst>
                <a:gd name="T0" fmla="*/ 1000 w 3200"/>
                <a:gd name="T1" fmla="*/ 88 h 3200"/>
                <a:gd name="T2" fmla="*/ 520 w 3200"/>
                <a:gd name="T3" fmla="*/ 184 h 3200"/>
                <a:gd name="T4" fmla="*/ 280 w 3200"/>
                <a:gd name="T5" fmla="*/ 568 h 3200"/>
                <a:gd name="T6" fmla="*/ 280 w 3200"/>
                <a:gd name="T7" fmla="*/ 1240 h 3200"/>
                <a:gd name="T8" fmla="*/ 232 w 3200"/>
                <a:gd name="T9" fmla="*/ 1672 h 3200"/>
                <a:gd name="T10" fmla="*/ 136 w 3200"/>
                <a:gd name="T11" fmla="*/ 2248 h 3200"/>
                <a:gd name="T12" fmla="*/ 184 w 3200"/>
                <a:gd name="T13" fmla="*/ 2872 h 3200"/>
                <a:gd name="T14" fmla="*/ 1240 w 3200"/>
                <a:gd name="T15" fmla="*/ 3112 h 3200"/>
                <a:gd name="T16" fmla="*/ 1960 w 3200"/>
                <a:gd name="T17" fmla="*/ 3064 h 3200"/>
                <a:gd name="T18" fmla="*/ 2824 w 3200"/>
                <a:gd name="T19" fmla="*/ 2296 h 3200"/>
                <a:gd name="T20" fmla="*/ 3112 w 3200"/>
                <a:gd name="T21" fmla="*/ 1384 h 3200"/>
                <a:gd name="T22" fmla="*/ 2296 w 3200"/>
                <a:gd name="T23" fmla="*/ 328 h 3200"/>
                <a:gd name="T24" fmla="*/ 1864 w 3200"/>
                <a:gd name="T25" fmla="*/ 40 h 3200"/>
                <a:gd name="T26" fmla="*/ 1000 w 3200"/>
                <a:gd name="T27" fmla="*/ 88 h 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00" h="3200">
                  <a:moveTo>
                    <a:pt x="1000" y="88"/>
                  </a:moveTo>
                  <a:cubicBezTo>
                    <a:pt x="776" y="112"/>
                    <a:pt x="640" y="104"/>
                    <a:pt x="520" y="184"/>
                  </a:cubicBezTo>
                  <a:cubicBezTo>
                    <a:pt x="400" y="264"/>
                    <a:pt x="320" y="392"/>
                    <a:pt x="280" y="568"/>
                  </a:cubicBezTo>
                  <a:cubicBezTo>
                    <a:pt x="240" y="744"/>
                    <a:pt x="288" y="1056"/>
                    <a:pt x="280" y="1240"/>
                  </a:cubicBezTo>
                  <a:cubicBezTo>
                    <a:pt x="272" y="1424"/>
                    <a:pt x="256" y="1504"/>
                    <a:pt x="232" y="1672"/>
                  </a:cubicBezTo>
                  <a:cubicBezTo>
                    <a:pt x="208" y="1840"/>
                    <a:pt x="144" y="2048"/>
                    <a:pt x="136" y="2248"/>
                  </a:cubicBezTo>
                  <a:cubicBezTo>
                    <a:pt x="128" y="2448"/>
                    <a:pt x="0" y="2728"/>
                    <a:pt x="184" y="2872"/>
                  </a:cubicBezTo>
                  <a:cubicBezTo>
                    <a:pt x="368" y="3016"/>
                    <a:pt x="944" y="3080"/>
                    <a:pt x="1240" y="3112"/>
                  </a:cubicBezTo>
                  <a:cubicBezTo>
                    <a:pt x="1536" y="3144"/>
                    <a:pt x="1696" y="3200"/>
                    <a:pt x="1960" y="3064"/>
                  </a:cubicBezTo>
                  <a:cubicBezTo>
                    <a:pt x="2224" y="2928"/>
                    <a:pt x="2632" y="2576"/>
                    <a:pt x="2824" y="2296"/>
                  </a:cubicBezTo>
                  <a:cubicBezTo>
                    <a:pt x="3016" y="2016"/>
                    <a:pt x="3200" y="1712"/>
                    <a:pt x="3112" y="1384"/>
                  </a:cubicBezTo>
                  <a:cubicBezTo>
                    <a:pt x="3024" y="1056"/>
                    <a:pt x="2504" y="552"/>
                    <a:pt x="2296" y="328"/>
                  </a:cubicBezTo>
                  <a:cubicBezTo>
                    <a:pt x="2088" y="104"/>
                    <a:pt x="2080" y="80"/>
                    <a:pt x="1864" y="40"/>
                  </a:cubicBezTo>
                  <a:cubicBezTo>
                    <a:pt x="1648" y="0"/>
                    <a:pt x="1224" y="64"/>
                    <a:pt x="1000" y="88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1086"/>
            <p:cNvSpPr>
              <a:spLocks/>
            </p:cNvSpPr>
            <p:nvPr/>
          </p:nvSpPr>
          <p:spPr bwMode="auto">
            <a:xfrm>
              <a:off x="768" y="768"/>
              <a:ext cx="2112" cy="2304"/>
            </a:xfrm>
            <a:custGeom>
              <a:avLst/>
              <a:gdLst>
                <a:gd name="T0" fmla="*/ 1000 w 3200"/>
                <a:gd name="T1" fmla="*/ 88 h 3200"/>
                <a:gd name="T2" fmla="*/ 520 w 3200"/>
                <a:gd name="T3" fmla="*/ 184 h 3200"/>
                <a:gd name="T4" fmla="*/ 280 w 3200"/>
                <a:gd name="T5" fmla="*/ 568 h 3200"/>
                <a:gd name="T6" fmla="*/ 280 w 3200"/>
                <a:gd name="T7" fmla="*/ 1240 h 3200"/>
                <a:gd name="T8" fmla="*/ 232 w 3200"/>
                <a:gd name="T9" fmla="*/ 1672 h 3200"/>
                <a:gd name="T10" fmla="*/ 136 w 3200"/>
                <a:gd name="T11" fmla="*/ 2248 h 3200"/>
                <a:gd name="T12" fmla="*/ 184 w 3200"/>
                <a:gd name="T13" fmla="*/ 2872 h 3200"/>
                <a:gd name="T14" fmla="*/ 1240 w 3200"/>
                <a:gd name="T15" fmla="*/ 3112 h 3200"/>
                <a:gd name="T16" fmla="*/ 1960 w 3200"/>
                <a:gd name="T17" fmla="*/ 3064 h 3200"/>
                <a:gd name="T18" fmla="*/ 2824 w 3200"/>
                <a:gd name="T19" fmla="*/ 2296 h 3200"/>
                <a:gd name="T20" fmla="*/ 3112 w 3200"/>
                <a:gd name="T21" fmla="*/ 1384 h 3200"/>
                <a:gd name="T22" fmla="*/ 2296 w 3200"/>
                <a:gd name="T23" fmla="*/ 328 h 3200"/>
                <a:gd name="T24" fmla="*/ 1864 w 3200"/>
                <a:gd name="T25" fmla="*/ 40 h 3200"/>
                <a:gd name="T26" fmla="*/ 1000 w 3200"/>
                <a:gd name="T27" fmla="*/ 88 h 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00" h="3200">
                  <a:moveTo>
                    <a:pt x="1000" y="88"/>
                  </a:moveTo>
                  <a:cubicBezTo>
                    <a:pt x="776" y="112"/>
                    <a:pt x="640" y="104"/>
                    <a:pt x="520" y="184"/>
                  </a:cubicBezTo>
                  <a:cubicBezTo>
                    <a:pt x="400" y="264"/>
                    <a:pt x="320" y="392"/>
                    <a:pt x="280" y="568"/>
                  </a:cubicBezTo>
                  <a:cubicBezTo>
                    <a:pt x="240" y="744"/>
                    <a:pt x="288" y="1056"/>
                    <a:pt x="280" y="1240"/>
                  </a:cubicBezTo>
                  <a:cubicBezTo>
                    <a:pt x="272" y="1424"/>
                    <a:pt x="256" y="1504"/>
                    <a:pt x="232" y="1672"/>
                  </a:cubicBezTo>
                  <a:cubicBezTo>
                    <a:pt x="208" y="1840"/>
                    <a:pt x="144" y="2048"/>
                    <a:pt x="136" y="2248"/>
                  </a:cubicBezTo>
                  <a:cubicBezTo>
                    <a:pt x="128" y="2448"/>
                    <a:pt x="0" y="2728"/>
                    <a:pt x="184" y="2872"/>
                  </a:cubicBezTo>
                  <a:cubicBezTo>
                    <a:pt x="368" y="3016"/>
                    <a:pt x="944" y="3080"/>
                    <a:pt x="1240" y="3112"/>
                  </a:cubicBezTo>
                  <a:cubicBezTo>
                    <a:pt x="1536" y="3144"/>
                    <a:pt x="1696" y="3200"/>
                    <a:pt x="1960" y="3064"/>
                  </a:cubicBezTo>
                  <a:cubicBezTo>
                    <a:pt x="2224" y="2928"/>
                    <a:pt x="2632" y="2576"/>
                    <a:pt x="2824" y="2296"/>
                  </a:cubicBezTo>
                  <a:cubicBezTo>
                    <a:pt x="3016" y="2016"/>
                    <a:pt x="3200" y="1712"/>
                    <a:pt x="3112" y="1384"/>
                  </a:cubicBezTo>
                  <a:cubicBezTo>
                    <a:pt x="3024" y="1056"/>
                    <a:pt x="2504" y="552"/>
                    <a:pt x="2296" y="328"/>
                  </a:cubicBezTo>
                  <a:cubicBezTo>
                    <a:pt x="2088" y="104"/>
                    <a:pt x="2080" y="80"/>
                    <a:pt x="1864" y="40"/>
                  </a:cubicBezTo>
                  <a:cubicBezTo>
                    <a:pt x="1648" y="0"/>
                    <a:pt x="1224" y="64"/>
                    <a:pt x="1000" y="88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1087"/>
            <p:cNvSpPr>
              <a:spLocks/>
            </p:cNvSpPr>
            <p:nvPr/>
          </p:nvSpPr>
          <p:spPr bwMode="auto">
            <a:xfrm>
              <a:off x="960" y="1056"/>
              <a:ext cx="1632" cy="1728"/>
            </a:xfrm>
            <a:custGeom>
              <a:avLst/>
              <a:gdLst>
                <a:gd name="T0" fmla="*/ 1000 w 3200"/>
                <a:gd name="T1" fmla="*/ 88 h 3200"/>
                <a:gd name="T2" fmla="*/ 520 w 3200"/>
                <a:gd name="T3" fmla="*/ 184 h 3200"/>
                <a:gd name="T4" fmla="*/ 280 w 3200"/>
                <a:gd name="T5" fmla="*/ 568 h 3200"/>
                <a:gd name="T6" fmla="*/ 280 w 3200"/>
                <a:gd name="T7" fmla="*/ 1240 h 3200"/>
                <a:gd name="T8" fmla="*/ 232 w 3200"/>
                <a:gd name="T9" fmla="*/ 1672 h 3200"/>
                <a:gd name="T10" fmla="*/ 136 w 3200"/>
                <a:gd name="T11" fmla="*/ 2248 h 3200"/>
                <a:gd name="T12" fmla="*/ 184 w 3200"/>
                <a:gd name="T13" fmla="*/ 2872 h 3200"/>
                <a:gd name="T14" fmla="*/ 1240 w 3200"/>
                <a:gd name="T15" fmla="*/ 3112 h 3200"/>
                <a:gd name="T16" fmla="*/ 1960 w 3200"/>
                <a:gd name="T17" fmla="*/ 3064 h 3200"/>
                <a:gd name="T18" fmla="*/ 2824 w 3200"/>
                <a:gd name="T19" fmla="*/ 2296 h 3200"/>
                <a:gd name="T20" fmla="*/ 3112 w 3200"/>
                <a:gd name="T21" fmla="*/ 1384 h 3200"/>
                <a:gd name="T22" fmla="*/ 2296 w 3200"/>
                <a:gd name="T23" fmla="*/ 328 h 3200"/>
                <a:gd name="T24" fmla="*/ 1864 w 3200"/>
                <a:gd name="T25" fmla="*/ 40 h 3200"/>
                <a:gd name="T26" fmla="*/ 1000 w 3200"/>
                <a:gd name="T27" fmla="*/ 88 h 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00" h="3200">
                  <a:moveTo>
                    <a:pt x="1000" y="88"/>
                  </a:moveTo>
                  <a:cubicBezTo>
                    <a:pt x="776" y="112"/>
                    <a:pt x="640" y="104"/>
                    <a:pt x="520" y="184"/>
                  </a:cubicBezTo>
                  <a:cubicBezTo>
                    <a:pt x="400" y="264"/>
                    <a:pt x="320" y="392"/>
                    <a:pt x="280" y="568"/>
                  </a:cubicBezTo>
                  <a:cubicBezTo>
                    <a:pt x="240" y="744"/>
                    <a:pt x="288" y="1056"/>
                    <a:pt x="280" y="1240"/>
                  </a:cubicBezTo>
                  <a:cubicBezTo>
                    <a:pt x="272" y="1424"/>
                    <a:pt x="256" y="1504"/>
                    <a:pt x="232" y="1672"/>
                  </a:cubicBezTo>
                  <a:cubicBezTo>
                    <a:pt x="208" y="1840"/>
                    <a:pt x="144" y="2048"/>
                    <a:pt x="136" y="2248"/>
                  </a:cubicBezTo>
                  <a:cubicBezTo>
                    <a:pt x="128" y="2448"/>
                    <a:pt x="0" y="2728"/>
                    <a:pt x="184" y="2872"/>
                  </a:cubicBezTo>
                  <a:cubicBezTo>
                    <a:pt x="368" y="3016"/>
                    <a:pt x="944" y="3080"/>
                    <a:pt x="1240" y="3112"/>
                  </a:cubicBezTo>
                  <a:cubicBezTo>
                    <a:pt x="1536" y="3144"/>
                    <a:pt x="1696" y="3200"/>
                    <a:pt x="1960" y="3064"/>
                  </a:cubicBezTo>
                  <a:cubicBezTo>
                    <a:pt x="2224" y="2928"/>
                    <a:pt x="2632" y="2576"/>
                    <a:pt x="2824" y="2296"/>
                  </a:cubicBezTo>
                  <a:cubicBezTo>
                    <a:pt x="3016" y="2016"/>
                    <a:pt x="3200" y="1712"/>
                    <a:pt x="3112" y="1384"/>
                  </a:cubicBezTo>
                  <a:cubicBezTo>
                    <a:pt x="3024" y="1056"/>
                    <a:pt x="2504" y="552"/>
                    <a:pt x="2296" y="328"/>
                  </a:cubicBezTo>
                  <a:cubicBezTo>
                    <a:pt x="2088" y="104"/>
                    <a:pt x="2080" y="80"/>
                    <a:pt x="1864" y="40"/>
                  </a:cubicBezTo>
                  <a:cubicBezTo>
                    <a:pt x="1648" y="0"/>
                    <a:pt x="1224" y="64"/>
                    <a:pt x="1000" y="88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088"/>
            <p:cNvSpPr>
              <a:spLocks/>
            </p:cNvSpPr>
            <p:nvPr/>
          </p:nvSpPr>
          <p:spPr bwMode="auto">
            <a:xfrm>
              <a:off x="1152" y="1344"/>
              <a:ext cx="1152" cy="1104"/>
            </a:xfrm>
            <a:custGeom>
              <a:avLst/>
              <a:gdLst>
                <a:gd name="T0" fmla="*/ 1000 w 3200"/>
                <a:gd name="T1" fmla="*/ 88 h 3200"/>
                <a:gd name="T2" fmla="*/ 520 w 3200"/>
                <a:gd name="T3" fmla="*/ 184 h 3200"/>
                <a:gd name="T4" fmla="*/ 280 w 3200"/>
                <a:gd name="T5" fmla="*/ 568 h 3200"/>
                <a:gd name="T6" fmla="*/ 280 w 3200"/>
                <a:gd name="T7" fmla="*/ 1240 h 3200"/>
                <a:gd name="T8" fmla="*/ 232 w 3200"/>
                <a:gd name="T9" fmla="*/ 1672 h 3200"/>
                <a:gd name="T10" fmla="*/ 136 w 3200"/>
                <a:gd name="T11" fmla="*/ 2248 h 3200"/>
                <a:gd name="T12" fmla="*/ 184 w 3200"/>
                <a:gd name="T13" fmla="*/ 2872 h 3200"/>
                <a:gd name="T14" fmla="*/ 1240 w 3200"/>
                <a:gd name="T15" fmla="*/ 3112 h 3200"/>
                <a:gd name="T16" fmla="*/ 1960 w 3200"/>
                <a:gd name="T17" fmla="*/ 3064 h 3200"/>
                <a:gd name="T18" fmla="*/ 2824 w 3200"/>
                <a:gd name="T19" fmla="*/ 2296 h 3200"/>
                <a:gd name="T20" fmla="*/ 3112 w 3200"/>
                <a:gd name="T21" fmla="*/ 1384 h 3200"/>
                <a:gd name="T22" fmla="*/ 2296 w 3200"/>
                <a:gd name="T23" fmla="*/ 328 h 3200"/>
                <a:gd name="T24" fmla="*/ 1864 w 3200"/>
                <a:gd name="T25" fmla="*/ 40 h 3200"/>
                <a:gd name="T26" fmla="*/ 1000 w 3200"/>
                <a:gd name="T27" fmla="*/ 88 h 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00" h="3200">
                  <a:moveTo>
                    <a:pt x="1000" y="88"/>
                  </a:moveTo>
                  <a:cubicBezTo>
                    <a:pt x="776" y="112"/>
                    <a:pt x="640" y="104"/>
                    <a:pt x="520" y="184"/>
                  </a:cubicBezTo>
                  <a:cubicBezTo>
                    <a:pt x="400" y="264"/>
                    <a:pt x="320" y="392"/>
                    <a:pt x="280" y="568"/>
                  </a:cubicBezTo>
                  <a:cubicBezTo>
                    <a:pt x="240" y="744"/>
                    <a:pt x="288" y="1056"/>
                    <a:pt x="280" y="1240"/>
                  </a:cubicBezTo>
                  <a:cubicBezTo>
                    <a:pt x="272" y="1424"/>
                    <a:pt x="256" y="1504"/>
                    <a:pt x="232" y="1672"/>
                  </a:cubicBezTo>
                  <a:cubicBezTo>
                    <a:pt x="208" y="1840"/>
                    <a:pt x="144" y="2048"/>
                    <a:pt x="136" y="2248"/>
                  </a:cubicBezTo>
                  <a:cubicBezTo>
                    <a:pt x="128" y="2448"/>
                    <a:pt x="0" y="2728"/>
                    <a:pt x="184" y="2872"/>
                  </a:cubicBezTo>
                  <a:cubicBezTo>
                    <a:pt x="368" y="3016"/>
                    <a:pt x="944" y="3080"/>
                    <a:pt x="1240" y="3112"/>
                  </a:cubicBezTo>
                  <a:cubicBezTo>
                    <a:pt x="1536" y="3144"/>
                    <a:pt x="1696" y="3200"/>
                    <a:pt x="1960" y="3064"/>
                  </a:cubicBezTo>
                  <a:cubicBezTo>
                    <a:pt x="2224" y="2928"/>
                    <a:pt x="2632" y="2576"/>
                    <a:pt x="2824" y="2296"/>
                  </a:cubicBezTo>
                  <a:cubicBezTo>
                    <a:pt x="3016" y="2016"/>
                    <a:pt x="3200" y="1712"/>
                    <a:pt x="3112" y="1384"/>
                  </a:cubicBezTo>
                  <a:cubicBezTo>
                    <a:pt x="3024" y="1056"/>
                    <a:pt x="2504" y="552"/>
                    <a:pt x="2296" y="328"/>
                  </a:cubicBezTo>
                  <a:cubicBezTo>
                    <a:pt x="2088" y="104"/>
                    <a:pt x="2080" y="80"/>
                    <a:pt x="1864" y="40"/>
                  </a:cubicBezTo>
                  <a:cubicBezTo>
                    <a:pt x="1648" y="0"/>
                    <a:pt x="1224" y="64"/>
                    <a:pt x="1000" y="88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AutoShape 1089"/>
            <p:cNvSpPr>
              <a:spLocks noChangeArrowheads="1"/>
            </p:cNvSpPr>
            <p:nvPr/>
          </p:nvSpPr>
          <p:spPr bwMode="auto">
            <a:xfrm>
              <a:off x="1632" y="1776"/>
              <a:ext cx="96" cy="9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090"/>
            <p:cNvSpPr>
              <a:spLocks/>
            </p:cNvSpPr>
            <p:nvPr/>
          </p:nvSpPr>
          <p:spPr bwMode="auto">
            <a:xfrm>
              <a:off x="3648" y="1344"/>
              <a:ext cx="1056" cy="768"/>
            </a:xfrm>
            <a:custGeom>
              <a:avLst/>
              <a:gdLst>
                <a:gd name="T0" fmla="*/ 1656 w 3552"/>
                <a:gd name="T1" fmla="*/ 72 h 2040"/>
                <a:gd name="T2" fmla="*/ 1416 w 3552"/>
                <a:gd name="T3" fmla="*/ 120 h 2040"/>
                <a:gd name="T4" fmla="*/ 1224 w 3552"/>
                <a:gd name="T5" fmla="*/ 312 h 2040"/>
                <a:gd name="T6" fmla="*/ 1176 w 3552"/>
                <a:gd name="T7" fmla="*/ 456 h 2040"/>
                <a:gd name="T8" fmla="*/ 1080 w 3552"/>
                <a:gd name="T9" fmla="*/ 600 h 2040"/>
                <a:gd name="T10" fmla="*/ 792 w 3552"/>
                <a:gd name="T11" fmla="*/ 840 h 2040"/>
                <a:gd name="T12" fmla="*/ 552 w 3552"/>
                <a:gd name="T13" fmla="*/ 984 h 2040"/>
                <a:gd name="T14" fmla="*/ 312 w 3552"/>
                <a:gd name="T15" fmla="*/ 1224 h 2040"/>
                <a:gd name="T16" fmla="*/ 168 w 3552"/>
                <a:gd name="T17" fmla="*/ 1320 h 2040"/>
                <a:gd name="T18" fmla="*/ 24 w 3552"/>
                <a:gd name="T19" fmla="*/ 1704 h 2040"/>
                <a:gd name="T20" fmla="*/ 312 w 3552"/>
                <a:gd name="T21" fmla="*/ 1848 h 2040"/>
                <a:gd name="T22" fmla="*/ 1032 w 3552"/>
                <a:gd name="T23" fmla="*/ 1800 h 2040"/>
                <a:gd name="T24" fmla="*/ 1848 w 3552"/>
                <a:gd name="T25" fmla="*/ 1896 h 2040"/>
                <a:gd name="T26" fmla="*/ 2664 w 3552"/>
                <a:gd name="T27" fmla="*/ 1896 h 2040"/>
                <a:gd name="T28" fmla="*/ 3144 w 3552"/>
                <a:gd name="T29" fmla="*/ 2040 h 2040"/>
                <a:gd name="T30" fmla="*/ 3480 w 3552"/>
                <a:gd name="T31" fmla="*/ 1896 h 2040"/>
                <a:gd name="T32" fmla="*/ 3480 w 3552"/>
                <a:gd name="T33" fmla="*/ 1272 h 2040"/>
                <a:gd name="T34" fmla="*/ 3048 w 3552"/>
                <a:gd name="T35" fmla="*/ 792 h 2040"/>
                <a:gd name="T36" fmla="*/ 2472 w 3552"/>
                <a:gd name="T37" fmla="*/ 120 h 2040"/>
                <a:gd name="T38" fmla="*/ 1656 w 3552"/>
                <a:gd name="T39" fmla="*/ 72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52" h="2040">
                  <a:moveTo>
                    <a:pt x="1656" y="72"/>
                  </a:moveTo>
                  <a:cubicBezTo>
                    <a:pt x="1480" y="72"/>
                    <a:pt x="1488" y="80"/>
                    <a:pt x="1416" y="120"/>
                  </a:cubicBezTo>
                  <a:cubicBezTo>
                    <a:pt x="1344" y="160"/>
                    <a:pt x="1264" y="256"/>
                    <a:pt x="1224" y="312"/>
                  </a:cubicBezTo>
                  <a:cubicBezTo>
                    <a:pt x="1184" y="368"/>
                    <a:pt x="1200" y="408"/>
                    <a:pt x="1176" y="456"/>
                  </a:cubicBezTo>
                  <a:cubicBezTo>
                    <a:pt x="1152" y="504"/>
                    <a:pt x="1144" y="536"/>
                    <a:pt x="1080" y="600"/>
                  </a:cubicBezTo>
                  <a:cubicBezTo>
                    <a:pt x="1016" y="664"/>
                    <a:pt x="880" y="776"/>
                    <a:pt x="792" y="840"/>
                  </a:cubicBezTo>
                  <a:cubicBezTo>
                    <a:pt x="704" y="904"/>
                    <a:pt x="632" y="920"/>
                    <a:pt x="552" y="984"/>
                  </a:cubicBezTo>
                  <a:cubicBezTo>
                    <a:pt x="472" y="1048"/>
                    <a:pt x="376" y="1168"/>
                    <a:pt x="312" y="1224"/>
                  </a:cubicBezTo>
                  <a:cubicBezTo>
                    <a:pt x="248" y="1280"/>
                    <a:pt x="216" y="1240"/>
                    <a:pt x="168" y="1320"/>
                  </a:cubicBezTo>
                  <a:cubicBezTo>
                    <a:pt x="120" y="1400"/>
                    <a:pt x="0" y="1616"/>
                    <a:pt x="24" y="1704"/>
                  </a:cubicBezTo>
                  <a:cubicBezTo>
                    <a:pt x="48" y="1792"/>
                    <a:pt x="144" y="1832"/>
                    <a:pt x="312" y="1848"/>
                  </a:cubicBezTo>
                  <a:cubicBezTo>
                    <a:pt x="480" y="1864"/>
                    <a:pt x="776" y="1792"/>
                    <a:pt x="1032" y="1800"/>
                  </a:cubicBezTo>
                  <a:cubicBezTo>
                    <a:pt x="1288" y="1808"/>
                    <a:pt x="1576" y="1880"/>
                    <a:pt x="1848" y="1896"/>
                  </a:cubicBezTo>
                  <a:cubicBezTo>
                    <a:pt x="2120" y="1912"/>
                    <a:pt x="2448" y="1872"/>
                    <a:pt x="2664" y="1896"/>
                  </a:cubicBezTo>
                  <a:cubicBezTo>
                    <a:pt x="2880" y="1920"/>
                    <a:pt x="3008" y="2040"/>
                    <a:pt x="3144" y="2040"/>
                  </a:cubicBezTo>
                  <a:cubicBezTo>
                    <a:pt x="3280" y="2040"/>
                    <a:pt x="3424" y="2024"/>
                    <a:pt x="3480" y="1896"/>
                  </a:cubicBezTo>
                  <a:cubicBezTo>
                    <a:pt x="3536" y="1768"/>
                    <a:pt x="3552" y="1456"/>
                    <a:pt x="3480" y="1272"/>
                  </a:cubicBezTo>
                  <a:cubicBezTo>
                    <a:pt x="3408" y="1088"/>
                    <a:pt x="3216" y="984"/>
                    <a:pt x="3048" y="792"/>
                  </a:cubicBezTo>
                  <a:cubicBezTo>
                    <a:pt x="2880" y="600"/>
                    <a:pt x="2704" y="240"/>
                    <a:pt x="2472" y="120"/>
                  </a:cubicBezTo>
                  <a:cubicBezTo>
                    <a:pt x="2240" y="0"/>
                    <a:pt x="1832" y="72"/>
                    <a:pt x="1656" y="72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AutoShape 1091"/>
            <p:cNvSpPr>
              <a:spLocks noChangeArrowheads="1"/>
            </p:cNvSpPr>
            <p:nvPr/>
          </p:nvSpPr>
          <p:spPr bwMode="auto">
            <a:xfrm>
              <a:off x="4176" y="1680"/>
              <a:ext cx="96" cy="9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092"/>
            <p:cNvSpPr>
              <a:spLocks/>
            </p:cNvSpPr>
            <p:nvPr/>
          </p:nvSpPr>
          <p:spPr bwMode="auto">
            <a:xfrm>
              <a:off x="3240" y="1040"/>
              <a:ext cx="1928" cy="1264"/>
            </a:xfrm>
            <a:custGeom>
              <a:avLst/>
              <a:gdLst>
                <a:gd name="T0" fmla="*/ 120 w 1928"/>
                <a:gd name="T1" fmla="*/ 1120 h 1264"/>
                <a:gd name="T2" fmla="*/ 504 w 1928"/>
                <a:gd name="T3" fmla="*/ 1072 h 1264"/>
                <a:gd name="T4" fmla="*/ 1272 w 1928"/>
                <a:gd name="T5" fmla="*/ 1168 h 1264"/>
                <a:gd name="T6" fmla="*/ 1848 w 1928"/>
                <a:gd name="T7" fmla="*/ 1168 h 1264"/>
                <a:gd name="T8" fmla="*/ 1752 w 1928"/>
                <a:gd name="T9" fmla="*/ 592 h 1264"/>
                <a:gd name="T10" fmla="*/ 1656 w 1928"/>
                <a:gd name="T11" fmla="*/ 352 h 1264"/>
                <a:gd name="T12" fmla="*/ 1272 w 1928"/>
                <a:gd name="T13" fmla="*/ 64 h 1264"/>
                <a:gd name="T14" fmla="*/ 648 w 1928"/>
                <a:gd name="T15" fmla="*/ 64 h 1264"/>
                <a:gd name="T16" fmla="*/ 264 w 1928"/>
                <a:gd name="T17" fmla="*/ 448 h 1264"/>
                <a:gd name="T18" fmla="*/ 24 w 1928"/>
                <a:gd name="T19" fmla="*/ 832 h 1264"/>
                <a:gd name="T20" fmla="*/ 120 w 1928"/>
                <a:gd name="T21" fmla="*/ 1120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8" h="1264">
                  <a:moveTo>
                    <a:pt x="120" y="1120"/>
                  </a:moveTo>
                  <a:cubicBezTo>
                    <a:pt x="200" y="1160"/>
                    <a:pt x="312" y="1064"/>
                    <a:pt x="504" y="1072"/>
                  </a:cubicBezTo>
                  <a:cubicBezTo>
                    <a:pt x="696" y="1080"/>
                    <a:pt x="1048" y="1152"/>
                    <a:pt x="1272" y="1168"/>
                  </a:cubicBezTo>
                  <a:cubicBezTo>
                    <a:pt x="1496" y="1184"/>
                    <a:pt x="1768" y="1264"/>
                    <a:pt x="1848" y="1168"/>
                  </a:cubicBezTo>
                  <a:cubicBezTo>
                    <a:pt x="1928" y="1072"/>
                    <a:pt x="1784" y="728"/>
                    <a:pt x="1752" y="592"/>
                  </a:cubicBezTo>
                  <a:cubicBezTo>
                    <a:pt x="1720" y="456"/>
                    <a:pt x="1736" y="440"/>
                    <a:pt x="1656" y="352"/>
                  </a:cubicBezTo>
                  <a:cubicBezTo>
                    <a:pt x="1576" y="264"/>
                    <a:pt x="1440" y="112"/>
                    <a:pt x="1272" y="64"/>
                  </a:cubicBezTo>
                  <a:cubicBezTo>
                    <a:pt x="1104" y="16"/>
                    <a:pt x="816" y="0"/>
                    <a:pt x="648" y="64"/>
                  </a:cubicBezTo>
                  <a:cubicBezTo>
                    <a:pt x="480" y="128"/>
                    <a:pt x="368" y="320"/>
                    <a:pt x="264" y="448"/>
                  </a:cubicBezTo>
                  <a:cubicBezTo>
                    <a:pt x="160" y="576"/>
                    <a:pt x="48" y="720"/>
                    <a:pt x="24" y="832"/>
                  </a:cubicBezTo>
                  <a:cubicBezTo>
                    <a:pt x="0" y="944"/>
                    <a:pt x="40" y="1080"/>
                    <a:pt x="120" y="112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093"/>
            <p:cNvSpPr>
              <a:spLocks/>
            </p:cNvSpPr>
            <p:nvPr/>
          </p:nvSpPr>
          <p:spPr bwMode="auto">
            <a:xfrm>
              <a:off x="2928" y="672"/>
              <a:ext cx="2448" cy="1920"/>
            </a:xfrm>
            <a:custGeom>
              <a:avLst/>
              <a:gdLst>
                <a:gd name="T0" fmla="*/ 120 w 1928"/>
                <a:gd name="T1" fmla="*/ 1120 h 1264"/>
                <a:gd name="T2" fmla="*/ 504 w 1928"/>
                <a:gd name="T3" fmla="*/ 1072 h 1264"/>
                <a:gd name="T4" fmla="*/ 1272 w 1928"/>
                <a:gd name="T5" fmla="*/ 1168 h 1264"/>
                <a:gd name="T6" fmla="*/ 1848 w 1928"/>
                <a:gd name="T7" fmla="*/ 1168 h 1264"/>
                <a:gd name="T8" fmla="*/ 1752 w 1928"/>
                <a:gd name="T9" fmla="*/ 592 h 1264"/>
                <a:gd name="T10" fmla="*/ 1656 w 1928"/>
                <a:gd name="T11" fmla="*/ 352 h 1264"/>
                <a:gd name="T12" fmla="*/ 1272 w 1928"/>
                <a:gd name="T13" fmla="*/ 64 h 1264"/>
                <a:gd name="T14" fmla="*/ 648 w 1928"/>
                <a:gd name="T15" fmla="*/ 64 h 1264"/>
                <a:gd name="T16" fmla="*/ 264 w 1928"/>
                <a:gd name="T17" fmla="*/ 448 h 1264"/>
                <a:gd name="T18" fmla="*/ 24 w 1928"/>
                <a:gd name="T19" fmla="*/ 832 h 1264"/>
                <a:gd name="T20" fmla="*/ 120 w 1928"/>
                <a:gd name="T21" fmla="*/ 1120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8" h="1264">
                  <a:moveTo>
                    <a:pt x="120" y="1120"/>
                  </a:moveTo>
                  <a:cubicBezTo>
                    <a:pt x="200" y="1160"/>
                    <a:pt x="312" y="1064"/>
                    <a:pt x="504" y="1072"/>
                  </a:cubicBezTo>
                  <a:cubicBezTo>
                    <a:pt x="696" y="1080"/>
                    <a:pt x="1048" y="1152"/>
                    <a:pt x="1272" y="1168"/>
                  </a:cubicBezTo>
                  <a:cubicBezTo>
                    <a:pt x="1496" y="1184"/>
                    <a:pt x="1768" y="1264"/>
                    <a:pt x="1848" y="1168"/>
                  </a:cubicBezTo>
                  <a:cubicBezTo>
                    <a:pt x="1928" y="1072"/>
                    <a:pt x="1784" y="728"/>
                    <a:pt x="1752" y="592"/>
                  </a:cubicBezTo>
                  <a:cubicBezTo>
                    <a:pt x="1720" y="456"/>
                    <a:pt x="1736" y="440"/>
                    <a:pt x="1656" y="352"/>
                  </a:cubicBezTo>
                  <a:cubicBezTo>
                    <a:pt x="1576" y="264"/>
                    <a:pt x="1440" y="112"/>
                    <a:pt x="1272" y="64"/>
                  </a:cubicBezTo>
                  <a:cubicBezTo>
                    <a:pt x="1104" y="16"/>
                    <a:pt x="816" y="0"/>
                    <a:pt x="648" y="64"/>
                  </a:cubicBezTo>
                  <a:cubicBezTo>
                    <a:pt x="480" y="128"/>
                    <a:pt x="368" y="320"/>
                    <a:pt x="264" y="448"/>
                  </a:cubicBezTo>
                  <a:cubicBezTo>
                    <a:pt x="160" y="576"/>
                    <a:pt x="48" y="720"/>
                    <a:pt x="24" y="832"/>
                  </a:cubicBezTo>
                  <a:cubicBezTo>
                    <a:pt x="0" y="944"/>
                    <a:pt x="40" y="1080"/>
                    <a:pt x="120" y="112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1094"/>
            <p:cNvSpPr>
              <a:spLocks/>
            </p:cNvSpPr>
            <p:nvPr/>
          </p:nvSpPr>
          <p:spPr bwMode="auto">
            <a:xfrm>
              <a:off x="2592" y="528"/>
              <a:ext cx="3024" cy="2352"/>
            </a:xfrm>
            <a:custGeom>
              <a:avLst/>
              <a:gdLst>
                <a:gd name="T0" fmla="*/ 120 w 1928"/>
                <a:gd name="T1" fmla="*/ 1120 h 1264"/>
                <a:gd name="T2" fmla="*/ 504 w 1928"/>
                <a:gd name="T3" fmla="*/ 1072 h 1264"/>
                <a:gd name="T4" fmla="*/ 1272 w 1928"/>
                <a:gd name="T5" fmla="*/ 1168 h 1264"/>
                <a:gd name="T6" fmla="*/ 1848 w 1928"/>
                <a:gd name="T7" fmla="*/ 1168 h 1264"/>
                <a:gd name="T8" fmla="*/ 1752 w 1928"/>
                <a:gd name="T9" fmla="*/ 592 h 1264"/>
                <a:gd name="T10" fmla="*/ 1656 w 1928"/>
                <a:gd name="T11" fmla="*/ 352 h 1264"/>
                <a:gd name="T12" fmla="*/ 1272 w 1928"/>
                <a:gd name="T13" fmla="*/ 64 h 1264"/>
                <a:gd name="T14" fmla="*/ 648 w 1928"/>
                <a:gd name="T15" fmla="*/ 64 h 1264"/>
                <a:gd name="T16" fmla="*/ 264 w 1928"/>
                <a:gd name="T17" fmla="*/ 448 h 1264"/>
                <a:gd name="T18" fmla="*/ 24 w 1928"/>
                <a:gd name="T19" fmla="*/ 832 h 1264"/>
                <a:gd name="T20" fmla="*/ 120 w 1928"/>
                <a:gd name="T21" fmla="*/ 1120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8" h="1264">
                  <a:moveTo>
                    <a:pt x="120" y="1120"/>
                  </a:moveTo>
                  <a:cubicBezTo>
                    <a:pt x="200" y="1160"/>
                    <a:pt x="312" y="1064"/>
                    <a:pt x="504" y="1072"/>
                  </a:cubicBezTo>
                  <a:cubicBezTo>
                    <a:pt x="696" y="1080"/>
                    <a:pt x="1048" y="1152"/>
                    <a:pt x="1272" y="1168"/>
                  </a:cubicBezTo>
                  <a:cubicBezTo>
                    <a:pt x="1496" y="1184"/>
                    <a:pt x="1768" y="1264"/>
                    <a:pt x="1848" y="1168"/>
                  </a:cubicBezTo>
                  <a:cubicBezTo>
                    <a:pt x="1928" y="1072"/>
                    <a:pt x="1784" y="728"/>
                    <a:pt x="1752" y="592"/>
                  </a:cubicBezTo>
                  <a:cubicBezTo>
                    <a:pt x="1720" y="456"/>
                    <a:pt x="1736" y="440"/>
                    <a:pt x="1656" y="352"/>
                  </a:cubicBezTo>
                  <a:cubicBezTo>
                    <a:pt x="1576" y="264"/>
                    <a:pt x="1440" y="112"/>
                    <a:pt x="1272" y="64"/>
                  </a:cubicBezTo>
                  <a:cubicBezTo>
                    <a:pt x="1104" y="16"/>
                    <a:pt x="816" y="0"/>
                    <a:pt x="648" y="64"/>
                  </a:cubicBezTo>
                  <a:cubicBezTo>
                    <a:pt x="480" y="128"/>
                    <a:pt x="368" y="320"/>
                    <a:pt x="264" y="448"/>
                  </a:cubicBezTo>
                  <a:cubicBezTo>
                    <a:pt x="160" y="576"/>
                    <a:pt x="48" y="720"/>
                    <a:pt x="24" y="832"/>
                  </a:cubicBezTo>
                  <a:cubicBezTo>
                    <a:pt x="0" y="944"/>
                    <a:pt x="40" y="1080"/>
                    <a:pt x="120" y="112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1095"/>
            <p:cNvSpPr>
              <a:spLocks/>
            </p:cNvSpPr>
            <p:nvPr/>
          </p:nvSpPr>
          <p:spPr bwMode="auto">
            <a:xfrm>
              <a:off x="1872" y="288"/>
              <a:ext cx="3936" cy="2880"/>
            </a:xfrm>
            <a:custGeom>
              <a:avLst/>
              <a:gdLst>
                <a:gd name="T0" fmla="*/ 120 w 1928"/>
                <a:gd name="T1" fmla="*/ 1120 h 1264"/>
                <a:gd name="T2" fmla="*/ 504 w 1928"/>
                <a:gd name="T3" fmla="*/ 1072 h 1264"/>
                <a:gd name="T4" fmla="*/ 1272 w 1928"/>
                <a:gd name="T5" fmla="*/ 1168 h 1264"/>
                <a:gd name="T6" fmla="*/ 1848 w 1928"/>
                <a:gd name="T7" fmla="*/ 1168 h 1264"/>
                <a:gd name="T8" fmla="*/ 1752 w 1928"/>
                <a:gd name="T9" fmla="*/ 592 h 1264"/>
                <a:gd name="T10" fmla="*/ 1656 w 1928"/>
                <a:gd name="T11" fmla="*/ 352 h 1264"/>
                <a:gd name="T12" fmla="*/ 1272 w 1928"/>
                <a:gd name="T13" fmla="*/ 64 h 1264"/>
                <a:gd name="T14" fmla="*/ 648 w 1928"/>
                <a:gd name="T15" fmla="*/ 64 h 1264"/>
                <a:gd name="T16" fmla="*/ 264 w 1928"/>
                <a:gd name="T17" fmla="*/ 448 h 1264"/>
                <a:gd name="T18" fmla="*/ 24 w 1928"/>
                <a:gd name="T19" fmla="*/ 832 h 1264"/>
                <a:gd name="T20" fmla="*/ 120 w 1928"/>
                <a:gd name="T21" fmla="*/ 1120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8" h="1264">
                  <a:moveTo>
                    <a:pt x="120" y="1120"/>
                  </a:moveTo>
                  <a:cubicBezTo>
                    <a:pt x="200" y="1160"/>
                    <a:pt x="312" y="1064"/>
                    <a:pt x="504" y="1072"/>
                  </a:cubicBezTo>
                  <a:cubicBezTo>
                    <a:pt x="696" y="1080"/>
                    <a:pt x="1048" y="1152"/>
                    <a:pt x="1272" y="1168"/>
                  </a:cubicBezTo>
                  <a:cubicBezTo>
                    <a:pt x="1496" y="1184"/>
                    <a:pt x="1768" y="1264"/>
                    <a:pt x="1848" y="1168"/>
                  </a:cubicBezTo>
                  <a:cubicBezTo>
                    <a:pt x="1928" y="1072"/>
                    <a:pt x="1784" y="728"/>
                    <a:pt x="1752" y="592"/>
                  </a:cubicBezTo>
                  <a:cubicBezTo>
                    <a:pt x="1720" y="456"/>
                    <a:pt x="1736" y="440"/>
                    <a:pt x="1656" y="352"/>
                  </a:cubicBezTo>
                  <a:cubicBezTo>
                    <a:pt x="1576" y="264"/>
                    <a:pt x="1440" y="112"/>
                    <a:pt x="1272" y="64"/>
                  </a:cubicBezTo>
                  <a:cubicBezTo>
                    <a:pt x="1104" y="16"/>
                    <a:pt x="816" y="0"/>
                    <a:pt x="648" y="64"/>
                  </a:cubicBezTo>
                  <a:cubicBezTo>
                    <a:pt x="480" y="128"/>
                    <a:pt x="368" y="320"/>
                    <a:pt x="264" y="448"/>
                  </a:cubicBezTo>
                  <a:cubicBezTo>
                    <a:pt x="160" y="576"/>
                    <a:pt x="48" y="720"/>
                    <a:pt x="24" y="832"/>
                  </a:cubicBezTo>
                  <a:cubicBezTo>
                    <a:pt x="0" y="944"/>
                    <a:pt x="40" y="1080"/>
                    <a:pt x="120" y="112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" name="Text Box 1096"/>
          <p:cNvSpPr txBox="1">
            <a:spLocks noChangeArrowheads="1"/>
          </p:cNvSpPr>
          <p:nvPr/>
        </p:nvSpPr>
        <p:spPr bwMode="auto">
          <a:xfrm>
            <a:off x="684213" y="5494338"/>
            <a:ext cx="758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-100</a:t>
            </a:r>
          </a:p>
        </p:txBody>
      </p:sp>
      <p:sp>
        <p:nvSpPr>
          <p:cNvPr id="22" name="Text Box 1097"/>
          <p:cNvSpPr txBox="1">
            <a:spLocks noChangeArrowheads="1"/>
          </p:cNvSpPr>
          <p:nvPr/>
        </p:nvSpPr>
        <p:spPr bwMode="auto">
          <a:xfrm>
            <a:off x="974725" y="5011738"/>
            <a:ext cx="758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-90</a:t>
            </a:r>
          </a:p>
        </p:txBody>
      </p:sp>
      <p:sp>
        <p:nvSpPr>
          <p:cNvPr id="23" name="Text Box 1098"/>
          <p:cNvSpPr txBox="1">
            <a:spLocks noChangeArrowheads="1"/>
          </p:cNvSpPr>
          <p:nvPr/>
        </p:nvSpPr>
        <p:spPr bwMode="auto">
          <a:xfrm>
            <a:off x="1336675" y="4741863"/>
            <a:ext cx="758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-80</a:t>
            </a:r>
          </a:p>
        </p:txBody>
      </p:sp>
      <p:sp>
        <p:nvSpPr>
          <p:cNvPr id="24" name="Text Box 1099"/>
          <p:cNvSpPr txBox="1">
            <a:spLocks noChangeArrowheads="1"/>
          </p:cNvSpPr>
          <p:nvPr/>
        </p:nvSpPr>
        <p:spPr bwMode="auto">
          <a:xfrm>
            <a:off x="1627188" y="4365625"/>
            <a:ext cx="757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-70</a:t>
            </a:r>
          </a:p>
        </p:txBody>
      </p:sp>
      <p:sp>
        <p:nvSpPr>
          <p:cNvPr id="25" name="Text Box 1100"/>
          <p:cNvSpPr txBox="1">
            <a:spLocks noChangeArrowheads="1"/>
          </p:cNvSpPr>
          <p:nvPr/>
        </p:nvSpPr>
        <p:spPr bwMode="auto">
          <a:xfrm>
            <a:off x="1843088" y="3913188"/>
            <a:ext cx="758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-60</a:t>
            </a:r>
          </a:p>
        </p:txBody>
      </p:sp>
      <p:sp>
        <p:nvSpPr>
          <p:cNvPr id="26" name="Text Box 1101"/>
          <p:cNvSpPr txBox="1">
            <a:spLocks noChangeArrowheads="1"/>
          </p:cNvSpPr>
          <p:nvPr/>
        </p:nvSpPr>
        <p:spPr bwMode="auto">
          <a:xfrm>
            <a:off x="6696075" y="3505200"/>
            <a:ext cx="757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-60</a:t>
            </a:r>
          </a:p>
        </p:txBody>
      </p:sp>
      <p:sp>
        <p:nvSpPr>
          <p:cNvPr id="27" name="Text Box 1102"/>
          <p:cNvSpPr txBox="1">
            <a:spLocks noChangeArrowheads="1"/>
          </p:cNvSpPr>
          <p:nvPr/>
        </p:nvSpPr>
        <p:spPr bwMode="auto">
          <a:xfrm>
            <a:off x="7131050" y="3762375"/>
            <a:ext cx="758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-70</a:t>
            </a:r>
          </a:p>
        </p:txBody>
      </p:sp>
      <p:sp>
        <p:nvSpPr>
          <p:cNvPr id="28" name="Text Box 1103"/>
          <p:cNvSpPr txBox="1">
            <a:spLocks noChangeArrowheads="1"/>
          </p:cNvSpPr>
          <p:nvPr/>
        </p:nvSpPr>
        <p:spPr bwMode="auto">
          <a:xfrm>
            <a:off x="7493000" y="4140200"/>
            <a:ext cx="757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-80</a:t>
            </a:r>
          </a:p>
        </p:txBody>
      </p:sp>
      <p:sp>
        <p:nvSpPr>
          <p:cNvPr id="29" name="Text Box 1104"/>
          <p:cNvSpPr txBox="1">
            <a:spLocks noChangeArrowheads="1"/>
          </p:cNvSpPr>
          <p:nvPr/>
        </p:nvSpPr>
        <p:spPr bwMode="auto">
          <a:xfrm>
            <a:off x="7781925" y="4559300"/>
            <a:ext cx="758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-90</a:t>
            </a:r>
          </a:p>
        </p:txBody>
      </p:sp>
      <p:sp>
        <p:nvSpPr>
          <p:cNvPr id="30" name="Text Box 1105"/>
          <p:cNvSpPr txBox="1">
            <a:spLocks noChangeArrowheads="1"/>
          </p:cNvSpPr>
          <p:nvPr/>
        </p:nvSpPr>
        <p:spPr bwMode="auto">
          <a:xfrm>
            <a:off x="7927975" y="5011738"/>
            <a:ext cx="758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-100</a:t>
            </a:r>
          </a:p>
        </p:txBody>
      </p:sp>
      <p:sp>
        <p:nvSpPr>
          <p:cNvPr id="31" name="Text Box 1106"/>
          <p:cNvSpPr txBox="1">
            <a:spLocks noChangeArrowheads="1"/>
          </p:cNvSpPr>
          <p:nvPr/>
        </p:nvSpPr>
        <p:spPr bwMode="auto">
          <a:xfrm>
            <a:off x="7315200" y="1127125"/>
            <a:ext cx="1752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Signal strength  (in dB)</a:t>
            </a:r>
          </a:p>
        </p:txBody>
      </p:sp>
      <p:sp>
        <p:nvSpPr>
          <p:cNvPr id="32" name="Line 1107"/>
          <p:cNvSpPr>
            <a:spLocks noChangeShapeType="1"/>
          </p:cNvSpPr>
          <p:nvPr/>
        </p:nvSpPr>
        <p:spPr bwMode="auto">
          <a:xfrm flipH="1">
            <a:off x="7543800" y="1600200"/>
            <a:ext cx="1524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3" name="Text Box 1108"/>
          <p:cNvSpPr txBox="1">
            <a:spLocks noChangeArrowheads="1"/>
          </p:cNvSpPr>
          <p:nvPr/>
        </p:nvSpPr>
        <p:spPr bwMode="auto">
          <a:xfrm>
            <a:off x="2286000" y="29718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Cell </a:t>
            </a:r>
            <a:r>
              <a:rPr lang="en-US" sz="2000" i="1" kern="0">
                <a:solidFill>
                  <a:srgbClr val="3333CC"/>
                </a:solidFill>
                <a:latin typeface="Times New Roman" charset="0"/>
              </a:rPr>
              <a:t>i</a:t>
            </a:r>
            <a:endParaRPr lang="en-US" sz="2000" kern="0">
              <a:solidFill>
                <a:srgbClr val="3333CC"/>
              </a:solidFill>
              <a:latin typeface="Times New Roman" charset="0"/>
            </a:endParaRPr>
          </a:p>
        </p:txBody>
      </p:sp>
      <p:sp>
        <p:nvSpPr>
          <p:cNvPr id="34" name="Text Box 1109"/>
          <p:cNvSpPr txBox="1">
            <a:spLocks noChangeArrowheads="1"/>
          </p:cNvSpPr>
          <p:nvPr/>
        </p:nvSpPr>
        <p:spPr bwMode="auto">
          <a:xfrm>
            <a:off x="6096000" y="28956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Cell </a:t>
            </a:r>
            <a:r>
              <a:rPr lang="en-US" sz="2000" i="1" kern="0">
                <a:solidFill>
                  <a:srgbClr val="3333CC"/>
                </a:solidFill>
                <a:latin typeface="Times New Roman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42437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Handoff 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89</a:t>
            </a:fld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7" name="Group 1031"/>
          <p:cNvGrpSpPr>
            <a:grpSpLocks/>
          </p:cNvGrpSpPr>
          <p:nvPr/>
        </p:nvGrpSpPr>
        <p:grpSpPr bwMode="auto">
          <a:xfrm>
            <a:off x="1666875" y="2097088"/>
            <a:ext cx="5810250" cy="2571750"/>
            <a:chOff x="1104" y="1372"/>
            <a:chExt cx="3696" cy="1968"/>
          </a:xfrm>
        </p:grpSpPr>
        <p:sp>
          <p:nvSpPr>
            <p:cNvPr id="8" name="Line 1032"/>
            <p:cNvSpPr>
              <a:spLocks noChangeShapeType="1"/>
            </p:cNvSpPr>
            <p:nvPr/>
          </p:nvSpPr>
          <p:spPr bwMode="auto">
            <a:xfrm>
              <a:off x="1104" y="3340"/>
              <a:ext cx="36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1033"/>
            <p:cNvSpPr>
              <a:spLocks/>
            </p:cNvSpPr>
            <p:nvPr/>
          </p:nvSpPr>
          <p:spPr bwMode="auto">
            <a:xfrm>
              <a:off x="1200" y="1372"/>
              <a:ext cx="3456" cy="1968"/>
            </a:xfrm>
            <a:custGeom>
              <a:avLst/>
              <a:gdLst>
                <a:gd name="T0" fmla="*/ 3120 w 3120"/>
                <a:gd name="T1" fmla="*/ 0 h 2016"/>
                <a:gd name="T2" fmla="*/ 2640 w 3120"/>
                <a:gd name="T3" fmla="*/ 672 h 2016"/>
                <a:gd name="T4" fmla="*/ 2112 w 3120"/>
                <a:gd name="T5" fmla="*/ 1152 h 2016"/>
                <a:gd name="T6" fmla="*/ 1392 w 3120"/>
                <a:gd name="T7" fmla="*/ 1584 h 2016"/>
                <a:gd name="T8" fmla="*/ 624 w 3120"/>
                <a:gd name="T9" fmla="*/ 1872 h 2016"/>
                <a:gd name="T10" fmla="*/ 0 w 3120"/>
                <a:gd name="T11" fmla="*/ 2016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0" h="2016">
                  <a:moveTo>
                    <a:pt x="3120" y="0"/>
                  </a:moveTo>
                  <a:cubicBezTo>
                    <a:pt x="2964" y="240"/>
                    <a:pt x="2808" y="480"/>
                    <a:pt x="2640" y="672"/>
                  </a:cubicBezTo>
                  <a:cubicBezTo>
                    <a:pt x="2472" y="864"/>
                    <a:pt x="2320" y="1000"/>
                    <a:pt x="2112" y="1152"/>
                  </a:cubicBezTo>
                  <a:cubicBezTo>
                    <a:pt x="1904" y="1304"/>
                    <a:pt x="1640" y="1464"/>
                    <a:pt x="1392" y="1584"/>
                  </a:cubicBezTo>
                  <a:cubicBezTo>
                    <a:pt x="1144" y="1704"/>
                    <a:pt x="856" y="1800"/>
                    <a:pt x="624" y="1872"/>
                  </a:cubicBezTo>
                  <a:cubicBezTo>
                    <a:pt x="392" y="1944"/>
                    <a:pt x="104" y="1992"/>
                    <a:pt x="0" y="201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" name="Line 1035"/>
          <p:cNvSpPr>
            <a:spLocks noChangeShapeType="1"/>
          </p:cNvSpPr>
          <p:nvPr/>
        </p:nvSpPr>
        <p:spPr bwMode="auto">
          <a:xfrm flipV="1">
            <a:off x="1666875" y="1770063"/>
            <a:ext cx="0" cy="2886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" name="Line 1036"/>
          <p:cNvSpPr>
            <a:spLocks noChangeShapeType="1"/>
          </p:cNvSpPr>
          <p:nvPr/>
        </p:nvSpPr>
        <p:spPr bwMode="auto">
          <a:xfrm flipV="1">
            <a:off x="7477125" y="1770063"/>
            <a:ext cx="0" cy="2886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" name="Line 1037"/>
          <p:cNvSpPr>
            <a:spLocks noChangeShapeType="1"/>
          </p:cNvSpPr>
          <p:nvPr/>
        </p:nvSpPr>
        <p:spPr bwMode="auto">
          <a:xfrm flipV="1">
            <a:off x="4533900" y="4029075"/>
            <a:ext cx="0" cy="62706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" name="Freeform 1038"/>
          <p:cNvSpPr>
            <a:spLocks/>
          </p:cNvSpPr>
          <p:nvPr/>
        </p:nvSpPr>
        <p:spPr bwMode="auto">
          <a:xfrm>
            <a:off x="1817688" y="2084388"/>
            <a:ext cx="5357812" cy="2571750"/>
          </a:xfrm>
          <a:custGeom>
            <a:avLst/>
            <a:gdLst>
              <a:gd name="T0" fmla="*/ 0 w 3168"/>
              <a:gd name="T1" fmla="*/ 0 h 1968"/>
              <a:gd name="T2" fmla="*/ 432 w 3168"/>
              <a:gd name="T3" fmla="*/ 624 h 1968"/>
              <a:gd name="T4" fmla="*/ 1392 w 3168"/>
              <a:gd name="T5" fmla="*/ 1344 h 1968"/>
              <a:gd name="T6" fmla="*/ 2400 w 3168"/>
              <a:gd name="T7" fmla="*/ 1776 h 1968"/>
              <a:gd name="T8" fmla="*/ 3168 w 3168"/>
              <a:gd name="T9" fmla="*/ 1968 h 1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8" h="1968">
                <a:moveTo>
                  <a:pt x="0" y="0"/>
                </a:moveTo>
                <a:cubicBezTo>
                  <a:pt x="100" y="200"/>
                  <a:pt x="200" y="400"/>
                  <a:pt x="432" y="624"/>
                </a:cubicBezTo>
                <a:cubicBezTo>
                  <a:pt x="664" y="848"/>
                  <a:pt x="1064" y="1152"/>
                  <a:pt x="1392" y="1344"/>
                </a:cubicBezTo>
                <a:cubicBezTo>
                  <a:pt x="1720" y="1536"/>
                  <a:pt x="2104" y="1672"/>
                  <a:pt x="2400" y="1776"/>
                </a:cubicBezTo>
                <a:cubicBezTo>
                  <a:pt x="2696" y="1880"/>
                  <a:pt x="2932" y="1924"/>
                  <a:pt x="3168" y="196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" name="Line 1039"/>
          <p:cNvSpPr>
            <a:spLocks noChangeShapeType="1"/>
          </p:cNvSpPr>
          <p:nvPr/>
        </p:nvSpPr>
        <p:spPr bwMode="auto">
          <a:xfrm flipV="1">
            <a:off x="5213350" y="3714750"/>
            <a:ext cx="0" cy="501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5" name="Line 1040"/>
          <p:cNvSpPr>
            <a:spLocks noChangeShapeType="1"/>
          </p:cNvSpPr>
          <p:nvPr/>
        </p:nvSpPr>
        <p:spPr bwMode="auto">
          <a:xfrm>
            <a:off x="5213350" y="4154488"/>
            <a:ext cx="0" cy="5016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6" name="Line 1041"/>
          <p:cNvSpPr>
            <a:spLocks noChangeShapeType="1"/>
          </p:cNvSpPr>
          <p:nvPr/>
        </p:nvSpPr>
        <p:spPr bwMode="auto">
          <a:xfrm flipH="1">
            <a:off x="1666875" y="4467225"/>
            <a:ext cx="5357813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7" name="Line 1042"/>
          <p:cNvSpPr>
            <a:spLocks noChangeShapeType="1"/>
          </p:cNvSpPr>
          <p:nvPr/>
        </p:nvSpPr>
        <p:spPr bwMode="auto">
          <a:xfrm flipV="1">
            <a:off x="1968500" y="4656138"/>
            <a:ext cx="0" cy="187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8" name="Line 1043"/>
          <p:cNvSpPr>
            <a:spLocks noChangeShapeType="1"/>
          </p:cNvSpPr>
          <p:nvPr/>
        </p:nvSpPr>
        <p:spPr bwMode="auto">
          <a:xfrm>
            <a:off x="2949575" y="4467225"/>
            <a:ext cx="0" cy="18891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9" name="Line 1044"/>
          <p:cNvSpPr>
            <a:spLocks noChangeShapeType="1"/>
          </p:cNvSpPr>
          <p:nvPr/>
        </p:nvSpPr>
        <p:spPr bwMode="auto">
          <a:xfrm>
            <a:off x="6118225" y="4467225"/>
            <a:ext cx="0" cy="18891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" name="Text Box 1045"/>
          <p:cNvSpPr txBox="1">
            <a:spLocks noChangeArrowheads="1"/>
          </p:cNvSpPr>
          <p:nvPr/>
        </p:nvSpPr>
        <p:spPr bwMode="auto">
          <a:xfrm>
            <a:off x="1290638" y="4643438"/>
            <a:ext cx="603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BS</a:t>
            </a:r>
            <a:r>
              <a:rPr lang="en-US" sz="2000" kern="0" baseline="-25000">
                <a:solidFill>
                  <a:srgbClr val="3333CC"/>
                </a:solidFill>
                <a:latin typeface="Times New Roman" charset="0"/>
              </a:rPr>
              <a:t>i</a:t>
            </a:r>
          </a:p>
        </p:txBody>
      </p:sp>
      <p:sp>
        <p:nvSpPr>
          <p:cNvPr id="21" name="Text Box 1046"/>
          <p:cNvSpPr txBox="1">
            <a:spLocks noChangeArrowheads="1"/>
          </p:cNvSpPr>
          <p:nvPr/>
        </p:nvSpPr>
        <p:spPr bwMode="auto">
          <a:xfrm>
            <a:off x="6570663" y="1143000"/>
            <a:ext cx="18113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Signal strength due to BS</a:t>
            </a:r>
            <a:r>
              <a:rPr lang="en-US" sz="2000" kern="0" baseline="-25000">
                <a:solidFill>
                  <a:srgbClr val="3333CC"/>
                </a:solidFill>
                <a:latin typeface="Times New Roman" charset="0"/>
              </a:rPr>
              <a:t>j</a:t>
            </a:r>
            <a:endParaRPr lang="en-US" sz="2000" kern="0">
              <a:solidFill>
                <a:srgbClr val="3333CC"/>
              </a:solidFill>
              <a:latin typeface="Times New Roman" charset="0"/>
            </a:endParaRPr>
          </a:p>
        </p:txBody>
      </p:sp>
      <p:sp>
        <p:nvSpPr>
          <p:cNvPr id="22" name="Text Box 1047"/>
          <p:cNvSpPr txBox="1">
            <a:spLocks noChangeArrowheads="1"/>
          </p:cNvSpPr>
          <p:nvPr/>
        </p:nvSpPr>
        <p:spPr bwMode="auto">
          <a:xfrm>
            <a:off x="5213350" y="3816350"/>
            <a:ext cx="301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kern="0">
                <a:solidFill>
                  <a:srgbClr val="3333CC"/>
                </a:solidFill>
                <a:latin typeface="Times New Roman" charset="0"/>
              </a:rPr>
              <a:t>E</a:t>
            </a:r>
          </a:p>
        </p:txBody>
      </p:sp>
      <p:sp>
        <p:nvSpPr>
          <p:cNvPr id="23" name="Text Box 1048"/>
          <p:cNvSpPr txBox="1">
            <a:spLocks noChangeArrowheads="1"/>
          </p:cNvSpPr>
          <p:nvPr/>
        </p:nvSpPr>
        <p:spPr bwMode="auto">
          <a:xfrm>
            <a:off x="1817688" y="4843463"/>
            <a:ext cx="452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X</a:t>
            </a:r>
            <a:r>
              <a:rPr lang="en-US" sz="2000" kern="0" baseline="-25000">
                <a:solidFill>
                  <a:srgbClr val="3333CC"/>
                </a:solidFill>
                <a:latin typeface="Times New Roman" charset="0"/>
              </a:rPr>
              <a:t>1</a:t>
            </a:r>
          </a:p>
        </p:txBody>
      </p:sp>
      <p:sp>
        <p:nvSpPr>
          <p:cNvPr id="24" name="Text Box 1049"/>
          <p:cNvSpPr txBox="1">
            <a:spLocks noChangeArrowheads="1"/>
          </p:cNvSpPr>
          <p:nvPr/>
        </p:nvSpPr>
        <p:spPr bwMode="auto">
          <a:xfrm>
            <a:off x="762000" y="1143000"/>
            <a:ext cx="18113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Signal strength due to BS</a:t>
            </a:r>
            <a:r>
              <a:rPr lang="en-US" sz="2000" kern="0" baseline="-25000">
                <a:solidFill>
                  <a:srgbClr val="3333CC"/>
                </a:solidFill>
                <a:latin typeface="Times New Roman" charset="0"/>
              </a:rPr>
              <a:t>i</a:t>
            </a:r>
            <a:endParaRPr lang="en-US" sz="2000" kern="0">
              <a:solidFill>
                <a:srgbClr val="3333CC"/>
              </a:solidFill>
              <a:latin typeface="Times New Roman" charset="0"/>
            </a:endParaRPr>
          </a:p>
        </p:txBody>
      </p:sp>
      <p:sp>
        <p:nvSpPr>
          <p:cNvPr id="25" name="Text Box 1050"/>
          <p:cNvSpPr txBox="1">
            <a:spLocks noChangeArrowheads="1"/>
          </p:cNvSpPr>
          <p:nvPr/>
        </p:nvSpPr>
        <p:spPr bwMode="auto">
          <a:xfrm>
            <a:off x="7250113" y="4656138"/>
            <a:ext cx="603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BS</a:t>
            </a:r>
            <a:r>
              <a:rPr lang="en-US" sz="2000" kern="0" baseline="-25000">
                <a:solidFill>
                  <a:srgbClr val="3333CC"/>
                </a:solidFill>
                <a:latin typeface="Times New Roman" charset="0"/>
              </a:rPr>
              <a:t>j</a:t>
            </a:r>
          </a:p>
        </p:txBody>
      </p:sp>
      <p:sp>
        <p:nvSpPr>
          <p:cNvPr id="26" name="Line 1051"/>
          <p:cNvSpPr>
            <a:spLocks noChangeShapeType="1"/>
          </p:cNvSpPr>
          <p:nvPr/>
        </p:nvSpPr>
        <p:spPr bwMode="auto">
          <a:xfrm flipV="1">
            <a:off x="2949575" y="4656138"/>
            <a:ext cx="0" cy="187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7" name="Text Box 1052"/>
          <p:cNvSpPr txBox="1">
            <a:spLocks noChangeArrowheads="1"/>
          </p:cNvSpPr>
          <p:nvPr/>
        </p:nvSpPr>
        <p:spPr bwMode="auto">
          <a:xfrm>
            <a:off x="2798763" y="4843463"/>
            <a:ext cx="452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X</a:t>
            </a:r>
            <a:r>
              <a:rPr lang="en-US" sz="2000" kern="0" baseline="-25000">
                <a:solidFill>
                  <a:srgbClr val="3333CC"/>
                </a:solidFill>
                <a:latin typeface="Times New Roman" charset="0"/>
              </a:rPr>
              <a:t>3</a:t>
            </a:r>
          </a:p>
        </p:txBody>
      </p:sp>
      <p:sp>
        <p:nvSpPr>
          <p:cNvPr id="28" name="Line 1053"/>
          <p:cNvSpPr>
            <a:spLocks noChangeShapeType="1"/>
          </p:cNvSpPr>
          <p:nvPr/>
        </p:nvSpPr>
        <p:spPr bwMode="auto">
          <a:xfrm flipV="1">
            <a:off x="6118225" y="4656138"/>
            <a:ext cx="0" cy="187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9" name="Text Box 1054"/>
          <p:cNvSpPr txBox="1">
            <a:spLocks noChangeArrowheads="1"/>
          </p:cNvSpPr>
          <p:nvPr/>
        </p:nvSpPr>
        <p:spPr bwMode="auto">
          <a:xfrm>
            <a:off x="5967413" y="4843463"/>
            <a:ext cx="452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X</a:t>
            </a:r>
            <a:r>
              <a:rPr lang="en-US" sz="2000" kern="0" baseline="-25000">
                <a:solidFill>
                  <a:srgbClr val="3333CC"/>
                </a:solidFill>
                <a:latin typeface="Times New Roman" charset="0"/>
              </a:rPr>
              <a:t>4</a:t>
            </a:r>
          </a:p>
        </p:txBody>
      </p:sp>
      <p:sp>
        <p:nvSpPr>
          <p:cNvPr id="30" name="Line 1055"/>
          <p:cNvSpPr>
            <a:spLocks noChangeShapeType="1"/>
          </p:cNvSpPr>
          <p:nvPr/>
        </p:nvSpPr>
        <p:spPr bwMode="auto">
          <a:xfrm flipV="1">
            <a:off x="7175500" y="4656138"/>
            <a:ext cx="0" cy="187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1" name="Text Box 1056"/>
          <p:cNvSpPr txBox="1">
            <a:spLocks noChangeArrowheads="1"/>
          </p:cNvSpPr>
          <p:nvPr/>
        </p:nvSpPr>
        <p:spPr bwMode="auto">
          <a:xfrm>
            <a:off x="7024688" y="4843463"/>
            <a:ext cx="452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X</a:t>
            </a:r>
            <a:r>
              <a:rPr lang="en-US" sz="2000" kern="0" baseline="-25000">
                <a:solidFill>
                  <a:srgbClr val="3333CC"/>
                </a:solidFill>
                <a:latin typeface="Times New Roman" charset="0"/>
              </a:rPr>
              <a:t>2</a:t>
            </a:r>
          </a:p>
        </p:txBody>
      </p:sp>
      <p:sp>
        <p:nvSpPr>
          <p:cNvPr id="32" name="Line 1057"/>
          <p:cNvSpPr>
            <a:spLocks noChangeShapeType="1"/>
          </p:cNvSpPr>
          <p:nvPr/>
        </p:nvSpPr>
        <p:spPr bwMode="auto">
          <a:xfrm flipV="1">
            <a:off x="4533900" y="4656138"/>
            <a:ext cx="0" cy="187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3" name="Text Box 1058"/>
          <p:cNvSpPr txBox="1">
            <a:spLocks noChangeArrowheads="1"/>
          </p:cNvSpPr>
          <p:nvPr/>
        </p:nvSpPr>
        <p:spPr bwMode="auto">
          <a:xfrm>
            <a:off x="4383088" y="4843463"/>
            <a:ext cx="452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X</a:t>
            </a:r>
            <a:r>
              <a:rPr lang="en-US" sz="2000" kern="0" baseline="-25000">
                <a:solidFill>
                  <a:srgbClr val="3333CC"/>
                </a:solidFill>
                <a:latin typeface="Times New Roman" charset="0"/>
              </a:rPr>
              <a:t>5</a:t>
            </a:r>
          </a:p>
        </p:txBody>
      </p:sp>
      <p:sp>
        <p:nvSpPr>
          <p:cNvPr id="34" name="Line 1059"/>
          <p:cNvSpPr>
            <a:spLocks noChangeShapeType="1"/>
          </p:cNvSpPr>
          <p:nvPr/>
        </p:nvSpPr>
        <p:spPr bwMode="auto">
          <a:xfrm flipV="1">
            <a:off x="5213350" y="4656138"/>
            <a:ext cx="0" cy="187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5" name="Text Box 1060"/>
          <p:cNvSpPr txBox="1">
            <a:spLocks noChangeArrowheads="1"/>
          </p:cNvSpPr>
          <p:nvPr/>
        </p:nvSpPr>
        <p:spPr bwMode="auto">
          <a:xfrm>
            <a:off x="5062538" y="4843463"/>
            <a:ext cx="603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X</a:t>
            </a:r>
            <a:r>
              <a:rPr lang="en-US" sz="2000" kern="0" baseline="-25000">
                <a:solidFill>
                  <a:srgbClr val="3333CC"/>
                </a:solidFill>
                <a:latin typeface="Times New Roman" charset="0"/>
              </a:rPr>
              <a:t>th</a:t>
            </a:r>
          </a:p>
        </p:txBody>
      </p:sp>
      <p:grpSp>
        <p:nvGrpSpPr>
          <p:cNvPr id="36" name="Group 1061"/>
          <p:cNvGrpSpPr>
            <a:grpSpLocks/>
          </p:cNvGrpSpPr>
          <p:nvPr/>
        </p:nvGrpSpPr>
        <p:grpSpPr bwMode="auto">
          <a:xfrm rot="77045">
            <a:off x="3478213" y="4354513"/>
            <a:ext cx="511175" cy="285750"/>
            <a:chOff x="1008" y="3744"/>
            <a:chExt cx="912" cy="480"/>
          </a:xfrm>
        </p:grpSpPr>
        <p:sp>
          <p:nvSpPr>
            <p:cNvPr id="37" name="Freeform 1062"/>
            <p:cNvSpPr>
              <a:spLocks/>
            </p:cNvSpPr>
            <p:nvPr/>
          </p:nvSpPr>
          <p:spPr bwMode="auto">
            <a:xfrm>
              <a:off x="1008" y="3888"/>
              <a:ext cx="912" cy="240"/>
            </a:xfrm>
            <a:custGeom>
              <a:avLst/>
              <a:gdLst>
                <a:gd name="T0" fmla="*/ 0 w 912"/>
                <a:gd name="T1" fmla="*/ 192 h 240"/>
                <a:gd name="T2" fmla="*/ 96 w 912"/>
                <a:gd name="T3" fmla="*/ 0 h 240"/>
                <a:gd name="T4" fmla="*/ 576 w 912"/>
                <a:gd name="T5" fmla="*/ 0 h 240"/>
                <a:gd name="T6" fmla="*/ 672 w 912"/>
                <a:gd name="T7" fmla="*/ 144 h 240"/>
                <a:gd name="T8" fmla="*/ 864 w 912"/>
                <a:gd name="T9" fmla="*/ 144 h 240"/>
                <a:gd name="T10" fmla="*/ 912 w 912"/>
                <a:gd name="T11" fmla="*/ 240 h 240"/>
                <a:gd name="T12" fmla="*/ 48 w 912"/>
                <a:gd name="T13" fmla="*/ 240 h 240"/>
                <a:gd name="T14" fmla="*/ 0 w 912"/>
                <a:gd name="T15" fmla="*/ 19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2" h="240">
                  <a:moveTo>
                    <a:pt x="0" y="192"/>
                  </a:moveTo>
                  <a:lnTo>
                    <a:pt x="96" y="0"/>
                  </a:lnTo>
                  <a:lnTo>
                    <a:pt x="576" y="0"/>
                  </a:lnTo>
                  <a:lnTo>
                    <a:pt x="672" y="144"/>
                  </a:lnTo>
                  <a:lnTo>
                    <a:pt x="864" y="144"/>
                  </a:lnTo>
                  <a:lnTo>
                    <a:pt x="912" y="240"/>
                  </a:lnTo>
                  <a:lnTo>
                    <a:pt x="48" y="24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00E4A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Oval 1063"/>
            <p:cNvSpPr>
              <a:spLocks noChangeArrowheads="1"/>
            </p:cNvSpPr>
            <p:nvPr/>
          </p:nvSpPr>
          <p:spPr bwMode="auto">
            <a:xfrm>
              <a:off x="1104" y="4080"/>
              <a:ext cx="144" cy="144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Oval 1064"/>
            <p:cNvSpPr>
              <a:spLocks noChangeArrowheads="1"/>
            </p:cNvSpPr>
            <p:nvPr/>
          </p:nvSpPr>
          <p:spPr bwMode="auto">
            <a:xfrm>
              <a:off x="1728" y="4080"/>
              <a:ext cx="144" cy="144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Oval 1065"/>
            <p:cNvSpPr>
              <a:spLocks noChangeArrowheads="1"/>
            </p:cNvSpPr>
            <p:nvPr/>
          </p:nvSpPr>
          <p:spPr bwMode="auto">
            <a:xfrm flipV="1">
              <a:off x="1152" y="4128"/>
              <a:ext cx="48" cy="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Oval 1066"/>
            <p:cNvSpPr>
              <a:spLocks noChangeArrowheads="1"/>
            </p:cNvSpPr>
            <p:nvPr/>
          </p:nvSpPr>
          <p:spPr bwMode="auto">
            <a:xfrm flipV="1">
              <a:off x="1776" y="4128"/>
              <a:ext cx="48" cy="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Line 1067"/>
            <p:cNvSpPr>
              <a:spLocks noChangeShapeType="1"/>
            </p:cNvSpPr>
            <p:nvPr/>
          </p:nvSpPr>
          <p:spPr bwMode="auto">
            <a:xfrm flipV="1">
              <a:off x="1344" y="3744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3" name="Text Box 1068"/>
          <p:cNvSpPr txBox="1">
            <a:spLocks noChangeArrowheads="1"/>
          </p:cNvSpPr>
          <p:nvPr/>
        </p:nvSpPr>
        <p:spPr bwMode="auto">
          <a:xfrm>
            <a:off x="3429000" y="4656138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MS</a:t>
            </a:r>
          </a:p>
        </p:txBody>
      </p:sp>
      <p:sp>
        <p:nvSpPr>
          <p:cNvPr id="44" name="Text Box 1069"/>
          <p:cNvSpPr txBox="1">
            <a:spLocks noChangeArrowheads="1"/>
          </p:cNvSpPr>
          <p:nvPr/>
        </p:nvSpPr>
        <p:spPr bwMode="auto">
          <a:xfrm>
            <a:off x="1066800" y="4279900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P</a:t>
            </a:r>
            <a:r>
              <a:rPr lang="en-US" sz="2000" kern="0" baseline="-25000">
                <a:solidFill>
                  <a:srgbClr val="3333CC"/>
                </a:solidFill>
                <a:latin typeface="Times New Roman" charset="0"/>
              </a:rPr>
              <a:t>min</a:t>
            </a:r>
          </a:p>
        </p:txBody>
      </p:sp>
      <p:sp>
        <p:nvSpPr>
          <p:cNvPr id="45" name="Text Box 1070"/>
          <p:cNvSpPr txBox="1">
            <a:spLocks noChangeArrowheads="1"/>
          </p:cNvSpPr>
          <p:nvPr/>
        </p:nvSpPr>
        <p:spPr bwMode="auto">
          <a:xfrm>
            <a:off x="2497138" y="2498725"/>
            <a:ext cx="679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P</a:t>
            </a:r>
            <a:r>
              <a:rPr lang="en-US" sz="2000" kern="0" baseline="-25000">
                <a:solidFill>
                  <a:srgbClr val="3333CC"/>
                </a:solidFill>
                <a:latin typeface="Times New Roman" charset="0"/>
              </a:rPr>
              <a:t>i</a:t>
            </a: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(x)</a:t>
            </a:r>
          </a:p>
        </p:txBody>
      </p:sp>
      <p:sp>
        <p:nvSpPr>
          <p:cNvPr id="46" name="Text Box 1071"/>
          <p:cNvSpPr txBox="1">
            <a:spLocks noChangeArrowheads="1"/>
          </p:cNvSpPr>
          <p:nvPr/>
        </p:nvSpPr>
        <p:spPr bwMode="auto">
          <a:xfrm>
            <a:off x="5967413" y="2487613"/>
            <a:ext cx="679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P</a:t>
            </a:r>
            <a:r>
              <a:rPr lang="en-US" sz="2000" kern="0" baseline="-25000">
                <a:solidFill>
                  <a:srgbClr val="3333CC"/>
                </a:solidFill>
                <a:latin typeface="Times New Roman" charset="0"/>
              </a:rPr>
              <a:t>j</a:t>
            </a: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(x)</a:t>
            </a:r>
          </a:p>
        </p:txBody>
      </p:sp>
      <p:sp>
        <p:nvSpPr>
          <p:cNvPr id="47" name="Text Box 1072"/>
          <p:cNvSpPr txBox="1">
            <a:spLocks noChangeArrowheads="1"/>
          </p:cNvSpPr>
          <p:nvPr/>
        </p:nvSpPr>
        <p:spPr bwMode="auto">
          <a:xfrm>
            <a:off x="762000" y="5546725"/>
            <a:ext cx="777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Tx/>
              <a:buChar char="•"/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 By looking at the variation of signal strength from either base station it is  possible to decide on the optimum area where handoff can take place.</a:t>
            </a:r>
          </a:p>
        </p:txBody>
      </p:sp>
    </p:spTree>
    <p:extLst>
      <p:ext uri="{BB962C8B-B14F-4D97-AF65-F5344CB8AC3E}">
        <p14:creationId xmlns:p14="http://schemas.microsoft.com/office/powerpoint/2010/main" val="345835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A715-4C34-494E-954D-13FB76F9CDAC}" type="slidenum">
              <a:rPr lang="en-US" altLang="en-US">
                <a:solidFill>
                  <a:srgbClr val="000000"/>
                </a:solidFill>
              </a:rPr>
              <a:pPr/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r>
              <a:rPr lang="en-US" dirty="0" smtClean="0"/>
              <a:t>2G Technologies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712736"/>
              </p:ext>
            </p:extLst>
          </p:nvPr>
        </p:nvGraphicFramePr>
        <p:xfrm>
          <a:off x="835025" y="1450975"/>
          <a:ext cx="7772400" cy="526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Document" r:id="rId3" imgW="5887174" imgH="3977339" progId="Word.Document.12">
                  <p:embed/>
                </p:oleObj>
              </mc:Choice>
              <mc:Fallback>
                <p:oleObj name="Document" r:id="rId3" imgW="5887174" imgH="39773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5025" y="1450975"/>
                        <a:ext cx="7772400" cy="5265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545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90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5800" y="76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ctr">
              <a:defRPr/>
            </a:pPr>
            <a:endParaRPr lang="en-US" sz="3600" b="1" kern="0" dirty="0" smtClean="0">
              <a:solidFill>
                <a:srgbClr val="3333CC"/>
              </a:solidFill>
              <a:latin typeface="Times New Roman" charset="0"/>
            </a:endParaRP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1919288" y="2713038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H="1">
            <a:off x="1554163" y="3170238"/>
            <a:ext cx="365125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 flipH="1" flipV="1">
            <a:off x="1919288" y="3170238"/>
            <a:ext cx="366712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2651125" y="2713038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H="1">
            <a:off x="2286000" y="3170238"/>
            <a:ext cx="365125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457200" y="2713038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 flipV="1">
            <a:off x="457200" y="3170238"/>
            <a:ext cx="365125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1189038" y="2713038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H="1">
            <a:off x="822325" y="3170238"/>
            <a:ext cx="366713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 flipV="1">
            <a:off x="1189038" y="3170238"/>
            <a:ext cx="365125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 flipH="1">
            <a:off x="1189038" y="2438400"/>
            <a:ext cx="365125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 flipH="1" flipV="1">
            <a:off x="1554163" y="2438400"/>
            <a:ext cx="365125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H="1">
            <a:off x="1919288" y="2438400"/>
            <a:ext cx="366712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 flipV="1">
            <a:off x="2286000" y="2438400"/>
            <a:ext cx="365125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 flipH="1">
            <a:off x="457200" y="2438400"/>
            <a:ext cx="365125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 flipH="1" flipV="1">
            <a:off x="822325" y="2438400"/>
            <a:ext cx="366713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 flipH="1">
            <a:off x="2286000" y="3170238"/>
            <a:ext cx="365125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1371600" y="272891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F2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057400" y="271303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F3</a:t>
            </a: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609600" y="272891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F1</a:t>
            </a:r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>
            <a:off x="3992563" y="3032125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H="1">
            <a:off x="3627438" y="3489325"/>
            <a:ext cx="365125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3262313" y="3032125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 flipV="1">
            <a:off x="3262313" y="3489325"/>
            <a:ext cx="365125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 flipH="1">
            <a:off x="3627438" y="2027238"/>
            <a:ext cx="365125" cy="273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3" name="Line 28"/>
          <p:cNvSpPr>
            <a:spLocks noChangeShapeType="1"/>
          </p:cNvSpPr>
          <p:nvPr/>
        </p:nvSpPr>
        <p:spPr bwMode="auto">
          <a:xfrm flipH="1" flipV="1">
            <a:off x="3992563" y="2027238"/>
            <a:ext cx="366712" cy="273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H="1">
            <a:off x="2895600" y="2027238"/>
            <a:ext cx="366713" cy="273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5" name="Line 30"/>
          <p:cNvSpPr>
            <a:spLocks noChangeShapeType="1"/>
          </p:cNvSpPr>
          <p:nvPr/>
        </p:nvSpPr>
        <p:spPr bwMode="auto">
          <a:xfrm flipH="1" flipV="1">
            <a:off x="3262313" y="2027238"/>
            <a:ext cx="365125" cy="273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>
            <a:off x="3627438" y="2300288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7" name="Line 32"/>
          <p:cNvSpPr>
            <a:spLocks noChangeShapeType="1"/>
          </p:cNvSpPr>
          <p:nvPr/>
        </p:nvSpPr>
        <p:spPr bwMode="auto">
          <a:xfrm flipH="1">
            <a:off x="3262313" y="2757488"/>
            <a:ext cx="365125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8" name="Line 33"/>
          <p:cNvSpPr>
            <a:spLocks noChangeShapeType="1"/>
          </p:cNvSpPr>
          <p:nvPr/>
        </p:nvSpPr>
        <p:spPr bwMode="auto">
          <a:xfrm flipH="1" flipV="1">
            <a:off x="3627438" y="2757488"/>
            <a:ext cx="365125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>
            <a:off x="4359275" y="2300288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 flipH="1">
            <a:off x="3992563" y="2757488"/>
            <a:ext cx="366712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>
            <a:off x="2895600" y="2300288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 flipH="1" flipV="1">
            <a:off x="2895600" y="2757488"/>
            <a:ext cx="366713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3444875" y="3048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F3</a:t>
            </a:r>
          </a:p>
        </p:txBody>
      </p:sp>
      <p:sp>
        <p:nvSpPr>
          <p:cNvPr id="44" name="Text Box 39"/>
          <p:cNvSpPr txBox="1">
            <a:spLocks noChangeArrowheads="1"/>
          </p:cNvSpPr>
          <p:nvPr/>
        </p:nvSpPr>
        <p:spPr bwMode="auto">
          <a:xfrm>
            <a:off x="3749675" y="23463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F2</a:t>
            </a:r>
          </a:p>
        </p:txBody>
      </p:sp>
      <p:sp>
        <p:nvSpPr>
          <p:cNvPr id="45" name="Text Box 40"/>
          <p:cNvSpPr txBox="1">
            <a:spLocks noChangeArrowheads="1"/>
          </p:cNvSpPr>
          <p:nvPr/>
        </p:nvSpPr>
        <p:spPr bwMode="auto">
          <a:xfrm>
            <a:off x="3063875" y="23463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F1</a:t>
            </a:r>
          </a:p>
        </p:txBody>
      </p:sp>
      <p:sp>
        <p:nvSpPr>
          <p:cNvPr id="46" name="Line 41"/>
          <p:cNvSpPr>
            <a:spLocks noChangeShapeType="1"/>
          </p:cNvSpPr>
          <p:nvPr/>
        </p:nvSpPr>
        <p:spPr bwMode="auto">
          <a:xfrm>
            <a:off x="5668963" y="3032125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7" name="Line 42"/>
          <p:cNvSpPr>
            <a:spLocks noChangeShapeType="1"/>
          </p:cNvSpPr>
          <p:nvPr/>
        </p:nvSpPr>
        <p:spPr bwMode="auto">
          <a:xfrm flipH="1">
            <a:off x="5303838" y="3489325"/>
            <a:ext cx="365125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8" name="Line 43"/>
          <p:cNvSpPr>
            <a:spLocks noChangeShapeType="1"/>
          </p:cNvSpPr>
          <p:nvPr/>
        </p:nvSpPr>
        <p:spPr bwMode="auto">
          <a:xfrm flipH="1" flipV="1">
            <a:off x="5668963" y="3489325"/>
            <a:ext cx="366712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9" name="Line 44"/>
          <p:cNvSpPr>
            <a:spLocks noChangeShapeType="1"/>
          </p:cNvSpPr>
          <p:nvPr/>
        </p:nvSpPr>
        <p:spPr bwMode="auto">
          <a:xfrm>
            <a:off x="6400800" y="3032125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0" name="Line 45"/>
          <p:cNvSpPr>
            <a:spLocks noChangeShapeType="1"/>
          </p:cNvSpPr>
          <p:nvPr/>
        </p:nvSpPr>
        <p:spPr bwMode="auto">
          <a:xfrm flipH="1">
            <a:off x="6035675" y="3489325"/>
            <a:ext cx="365125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" name="Line 46"/>
          <p:cNvSpPr>
            <a:spLocks noChangeShapeType="1"/>
          </p:cNvSpPr>
          <p:nvPr/>
        </p:nvSpPr>
        <p:spPr bwMode="auto">
          <a:xfrm>
            <a:off x="4938713" y="3032125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" name="Line 47"/>
          <p:cNvSpPr>
            <a:spLocks noChangeShapeType="1"/>
          </p:cNvSpPr>
          <p:nvPr/>
        </p:nvSpPr>
        <p:spPr bwMode="auto">
          <a:xfrm flipH="1" flipV="1">
            <a:off x="4938713" y="3489325"/>
            <a:ext cx="365125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3" name="Line 48"/>
          <p:cNvSpPr>
            <a:spLocks noChangeShapeType="1"/>
          </p:cNvSpPr>
          <p:nvPr/>
        </p:nvSpPr>
        <p:spPr bwMode="auto">
          <a:xfrm flipH="1">
            <a:off x="5303838" y="2027238"/>
            <a:ext cx="365125" cy="273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4" name="Line 49"/>
          <p:cNvSpPr>
            <a:spLocks noChangeShapeType="1"/>
          </p:cNvSpPr>
          <p:nvPr/>
        </p:nvSpPr>
        <p:spPr bwMode="auto">
          <a:xfrm flipH="1" flipV="1">
            <a:off x="5668963" y="2027238"/>
            <a:ext cx="366712" cy="273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5" name="Line 50"/>
          <p:cNvSpPr>
            <a:spLocks noChangeShapeType="1"/>
          </p:cNvSpPr>
          <p:nvPr/>
        </p:nvSpPr>
        <p:spPr bwMode="auto">
          <a:xfrm flipH="1">
            <a:off x="4572000" y="2027238"/>
            <a:ext cx="366713" cy="273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6" name="Line 51"/>
          <p:cNvSpPr>
            <a:spLocks noChangeShapeType="1"/>
          </p:cNvSpPr>
          <p:nvPr/>
        </p:nvSpPr>
        <p:spPr bwMode="auto">
          <a:xfrm flipH="1" flipV="1">
            <a:off x="4938713" y="2027238"/>
            <a:ext cx="365125" cy="273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7" name="Line 52"/>
          <p:cNvSpPr>
            <a:spLocks noChangeShapeType="1"/>
          </p:cNvSpPr>
          <p:nvPr/>
        </p:nvSpPr>
        <p:spPr bwMode="auto">
          <a:xfrm>
            <a:off x="5303838" y="2300288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8" name="Line 53"/>
          <p:cNvSpPr>
            <a:spLocks noChangeShapeType="1"/>
          </p:cNvSpPr>
          <p:nvPr/>
        </p:nvSpPr>
        <p:spPr bwMode="auto">
          <a:xfrm flipH="1">
            <a:off x="4938713" y="2757488"/>
            <a:ext cx="365125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9" name="Line 54"/>
          <p:cNvSpPr>
            <a:spLocks noChangeShapeType="1"/>
          </p:cNvSpPr>
          <p:nvPr/>
        </p:nvSpPr>
        <p:spPr bwMode="auto">
          <a:xfrm flipH="1" flipV="1">
            <a:off x="5303838" y="2757488"/>
            <a:ext cx="365125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0" name="Line 55"/>
          <p:cNvSpPr>
            <a:spLocks noChangeShapeType="1"/>
          </p:cNvSpPr>
          <p:nvPr/>
        </p:nvSpPr>
        <p:spPr bwMode="auto">
          <a:xfrm>
            <a:off x="6035675" y="2300288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1" name="Line 56"/>
          <p:cNvSpPr>
            <a:spLocks noChangeShapeType="1"/>
          </p:cNvSpPr>
          <p:nvPr/>
        </p:nvSpPr>
        <p:spPr bwMode="auto">
          <a:xfrm flipH="1">
            <a:off x="5668963" y="2757488"/>
            <a:ext cx="366712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2" name="Line 57"/>
          <p:cNvSpPr>
            <a:spLocks noChangeShapeType="1"/>
          </p:cNvSpPr>
          <p:nvPr/>
        </p:nvSpPr>
        <p:spPr bwMode="auto">
          <a:xfrm flipH="1" flipV="1">
            <a:off x="6035675" y="2757488"/>
            <a:ext cx="365125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3" name="Line 58"/>
          <p:cNvSpPr>
            <a:spLocks noChangeShapeType="1"/>
          </p:cNvSpPr>
          <p:nvPr/>
        </p:nvSpPr>
        <p:spPr bwMode="auto">
          <a:xfrm>
            <a:off x="4572000" y="2300288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4" name="Line 59"/>
          <p:cNvSpPr>
            <a:spLocks noChangeShapeType="1"/>
          </p:cNvSpPr>
          <p:nvPr/>
        </p:nvSpPr>
        <p:spPr bwMode="auto">
          <a:xfrm flipH="1" flipV="1">
            <a:off x="4572000" y="2757488"/>
            <a:ext cx="366713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5" name="Line 60"/>
          <p:cNvSpPr>
            <a:spLocks noChangeShapeType="1"/>
          </p:cNvSpPr>
          <p:nvPr/>
        </p:nvSpPr>
        <p:spPr bwMode="auto">
          <a:xfrm flipH="1">
            <a:off x="6035675" y="3489325"/>
            <a:ext cx="365125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6" name="Text Box 61"/>
          <p:cNvSpPr txBox="1">
            <a:spLocks noChangeArrowheads="1"/>
          </p:cNvSpPr>
          <p:nvPr/>
        </p:nvSpPr>
        <p:spPr bwMode="auto">
          <a:xfrm>
            <a:off x="5121275" y="3048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F3</a:t>
            </a:r>
          </a:p>
        </p:txBody>
      </p:sp>
      <p:sp>
        <p:nvSpPr>
          <p:cNvPr id="67" name="Text Box 62"/>
          <p:cNvSpPr txBox="1">
            <a:spLocks noChangeArrowheads="1"/>
          </p:cNvSpPr>
          <p:nvPr/>
        </p:nvSpPr>
        <p:spPr bwMode="auto">
          <a:xfrm>
            <a:off x="5426075" y="23463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F2</a:t>
            </a:r>
          </a:p>
        </p:txBody>
      </p:sp>
      <p:sp>
        <p:nvSpPr>
          <p:cNvPr id="68" name="Text Box 63"/>
          <p:cNvSpPr txBox="1">
            <a:spLocks noChangeArrowheads="1"/>
          </p:cNvSpPr>
          <p:nvPr/>
        </p:nvSpPr>
        <p:spPr bwMode="auto">
          <a:xfrm>
            <a:off x="5807075" y="3032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F4</a:t>
            </a:r>
          </a:p>
        </p:txBody>
      </p:sp>
      <p:sp>
        <p:nvSpPr>
          <p:cNvPr id="69" name="Text Box 64"/>
          <p:cNvSpPr txBox="1">
            <a:spLocks noChangeArrowheads="1"/>
          </p:cNvSpPr>
          <p:nvPr/>
        </p:nvSpPr>
        <p:spPr bwMode="auto">
          <a:xfrm>
            <a:off x="4740275" y="23463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F1</a:t>
            </a:r>
          </a:p>
        </p:txBody>
      </p:sp>
      <p:sp>
        <p:nvSpPr>
          <p:cNvPr id="70" name="Line 65"/>
          <p:cNvSpPr>
            <a:spLocks noChangeShapeType="1"/>
          </p:cNvSpPr>
          <p:nvPr/>
        </p:nvSpPr>
        <p:spPr bwMode="auto">
          <a:xfrm>
            <a:off x="8031163" y="2528888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1" name="Line 66"/>
          <p:cNvSpPr>
            <a:spLocks noChangeShapeType="1"/>
          </p:cNvSpPr>
          <p:nvPr/>
        </p:nvSpPr>
        <p:spPr bwMode="auto">
          <a:xfrm flipH="1">
            <a:off x="7666038" y="2986088"/>
            <a:ext cx="365125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2" name="Line 67"/>
          <p:cNvSpPr>
            <a:spLocks noChangeShapeType="1"/>
          </p:cNvSpPr>
          <p:nvPr/>
        </p:nvSpPr>
        <p:spPr bwMode="auto">
          <a:xfrm flipH="1" flipV="1">
            <a:off x="8031163" y="2986088"/>
            <a:ext cx="366712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3" name="Line 68"/>
          <p:cNvSpPr>
            <a:spLocks noChangeShapeType="1"/>
          </p:cNvSpPr>
          <p:nvPr/>
        </p:nvSpPr>
        <p:spPr bwMode="auto">
          <a:xfrm>
            <a:off x="8763000" y="2528888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4" name="Line 69"/>
          <p:cNvSpPr>
            <a:spLocks noChangeShapeType="1"/>
          </p:cNvSpPr>
          <p:nvPr/>
        </p:nvSpPr>
        <p:spPr bwMode="auto">
          <a:xfrm flipH="1">
            <a:off x="8397875" y="2986088"/>
            <a:ext cx="365125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5" name="Line 70"/>
          <p:cNvSpPr>
            <a:spLocks noChangeShapeType="1"/>
          </p:cNvSpPr>
          <p:nvPr/>
        </p:nvSpPr>
        <p:spPr bwMode="auto">
          <a:xfrm>
            <a:off x="6553200" y="2528888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6" name="Line 71"/>
          <p:cNvSpPr>
            <a:spLocks noChangeShapeType="1"/>
          </p:cNvSpPr>
          <p:nvPr/>
        </p:nvSpPr>
        <p:spPr bwMode="auto">
          <a:xfrm flipH="1" flipV="1">
            <a:off x="6569075" y="2986088"/>
            <a:ext cx="365125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7" name="Line 72"/>
          <p:cNvSpPr>
            <a:spLocks noChangeShapeType="1"/>
          </p:cNvSpPr>
          <p:nvPr/>
        </p:nvSpPr>
        <p:spPr bwMode="auto">
          <a:xfrm>
            <a:off x="7300913" y="2528888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8" name="Line 73"/>
          <p:cNvSpPr>
            <a:spLocks noChangeShapeType="1"/>
          </p:cNvSpPr>
          <p:nvPr/>
        </p:nvSpPr>
        <p:spPr bwMode="auto">
          <a:xfrm flipH="1">
            <a:off x="6934200" y="2986088"/>
            <a:ext cx="366713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9" name="Line 74"/>
          <p:cNvSpPr>
            <a:spLocks noChangeShapeType="1"/>
          </p:cNvSpPr>
          <p:nvPr/>
        </p:nvSpPr>
        <p:spPr bwMode="auto">
          <a:xfrm flipH="1" flipV="1">
            <a:off x="7300913" y="2986088"/>
            <a:ext cx="365125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0" name="Line 75"/>
          <p:cNvSpPr>
            <a:spLocks noChangeShapeType="1"/>
          </p:cNvSpPr>
          <p:nvPr/>
        </p:nvSpPr>
        <p:spPr bwMode="auto">
          <a:xfrm>
            <a:off x="7666038" y="3260725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1" name="Line 76"/>
          <p:cNvSpPr>
            <a:spLocks noChangeShapeType="1"/>
          </p:cNvSpPr>
          <p:nvPr/>
        </p:nvSpPr>
        <p:spPr bwMode="auto">
          <a:xfrm flipH="1">
            <a:off x="7300913" y="3717925"/>
            <a:ext cx="365125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2" name="Line 77"/>
          <p:cNvSpPr>
            <a:spLocks noChangeShapeType="1"/>
          </p:cNvSpPr>
          <p:nvPr/>
        </p:nvSpPr>
        <p:spPr bwMode="auto">
          <a:xfrm flipH="1" flipV="1">
            <a:off x="7666038" y="3717925"/>
            <a:ext cx="365125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3" name="Line 78"/>
          <p:cNvSpPr>
            <a:spLocks noChangeShapeType="1"/>
          </p:cNvSpPr>
          <p:nvPr/>
        </p:nvSpPr>
        <p:spPr bwMode="auto">
          <a:xfrm>
            <a:off x="8397875" y="3260725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4" name="Line 79"/>
          <p:cNvSpPr>
            <a:spLocks noChangeShapeType="1"/>
          </p:cNvSpPr>
          <p:nvPr/>
        </p:nvSpPr>
        <p:spPr bwMode="auto">
          <a:xfrm flipH="1">
            <a:off x="8031163" y="3717925"/>
            <a:ext cx="366712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5" name="Line 80"/>
          <p:cNvSpPr>
            <a:spLocks noChangeShapeType="1"/>
          </p:cNvSpPr>
          <p:nvPr/>
        </p:nvSpPr>
        <p:spPr bwMode="auto">
          <a:xfrm>
            <a:off x="6934200" y="3260725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6" name="Line 81"/>
          <p:cNvSpPr>
            <a:spLocks noChangeShapeType="1"/>
          </p:cNvSpPr>
          <p:nvPr/>
        </p:nvSpPr>
        <p:spPr bwMode="auto">
          <a:xfrm flipH="1" flipV="1">
            <a:off x="6934200" y="3717925"/>
            <a:ext cx="366713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7" name="Line 82"/>
          <p:cNvSpPr>
            <a:spLocks noChangeShapeType="1"/>
          </p:cNvSpPr>
          <p:nvPr/>
        </p:nvSpPr>
        <p:spPr bwMode="auto">
          <a:xfrm flipH="1">
            <a:off x="7666038" y="1524000"/>
            <a:ext cx="365125" cy="273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8" name="Line 83"/>
          <p:cNvSpPr>
            <a:spLocks noChangeShapeType="1"/>
          </p:cNvSpPr>
          <p:nvPr/>
        </p:nvSpPr>
        <p:spPr bwMode="auto">
          <a:xfrm flipH="1" flipV="1">
            <a:off x="8031163" y="1524000"/>
            <a:ext cx="366712" cy="273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9" name="Line 84"/>
          <p:cNvSpPr>
            <a:spLocks noChangeShapeType="1"/>
          </p:cNvSpPr>
          <p:nvPr/>
        </p:nvSpPr>
        <p:spPr bwMode="auto">
          <a:xfrm flipH="1">
            <a:off x="6934200" y="1524000"/>
            <a:ext cx="366713" cy="273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0" name="Line 85"/>
          <p:cNvSpPr>
            <a:spLocks noChangeShapeType="1"/>
          </p:cNvSpPr>
          <p:nvPr/>
        </p:nvSpPr>
        <p:spPr bwMode="auto">
          <a:xfrm flipH="1" flipV="1">
            <a:off x="7300913" y="1524000"/>
            <a:ext cx="365125" cy="273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1" name="Line 86"/>
          <p:cNvSpPr>
            <a:spLocks noChangeShapeType="1"/>
          </p:cNvSpPr>
          <p:nvPr/>
        </p:nvSpPr>
        <p:spPr bwMode="auto">
          <a:xfrm>
            <a:off x="7666038" y="179705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" name="Line 87"/>
          <p:cNvSpPr>
            <a:spLocks noChangeShapeType="1"/>
          </p:cNvSpPr>
          <p:nvPr/>
        </p:nvSpPr>
        <p:spPr bwMode="auto">
          <a:xfrm flipH="1">
            <a:off x="7300913" y="2254250"/>
            <a:ext cx="365125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" name="Line 88"/>
          <p:cNvSpPr>
            <a:spLocks noChangeShapeType="1"/>
          </p:cNvSpPr>
          <p:nvPr/>
        </p:nvSpPr>
        <p:spPr bwMode="auto">
          <a:xfrm flipH="1" flipV="1">
            <a:off x="7666038" y="2254250"/>
            <a:ext cx="365125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4" name="Line 89"/>
          <p:cNvSpPr>
            <a:spLocks noChangeShapeType="1"/>
          </p:cNvSpPr>
          <p:nvPr/>
        </p:nvSpPr>
        <p:spPr bwMode="auto">
          <a:xfrm>
            <a:off x="8397875" y="179705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5" name="Line 90"/>
          <p:cNvSpPr>
            <a:spLocks noChangeShapeType="1"/>
          </p:cNvSpPr>
          <p:nvPr/>
        </p:nvSpPr>
        <p:spPr bwMode="auto">
          <a:xfrm flipH="1">
            <a:off x="8031163" y="2254250"/>
            <a:ext cx="366712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6" name="Line 91"/>
          <p:cNvSpPr>
            <a:spLocks noChangeShapeType="1"/>
          </p:cNvSpPr>
          <p:nvPr/>
        </p:nvSpPr>
        <p:spPr bwMode="auto">
          <a:xfrm flipH="1" flipV="1">
            <a:off x="8397875" y="2254250"/>
            <a:ext cx="365125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7" name="Line 92"/>
          <p:cNvSpPr>
            <a:spLocks noChangeShapeType="1"/>
          </p:cNvSpPr>
          <p:nvPr/>
        </p:nvSpPr>
        <p:spPr bwMode="auto">
          <a:xfrm>
            <a:off x="6934200" y="179705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8" name="Line 93"/>
          <p:cNvSpPr>
            <a:spLocks noChangeShapeType="1"/>
          </p:cNvSpPr>
          <p:nvPr/>
        </p:nvSpPr>
        <p:spPr bwMode="auto">
          <a:xfrm flipH="1">
            <a:off x="6569075" y="2254250"/>
            <a:ext cx="365125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9" name="Line 94"/>
          <p:cNvSpPr>
            <a:spLocks noChangeShapeType="1"/>
          </p:cNvSpPr>
          <p:nvPr/>
        </p:nvSpPr>
        <p:spPr bwMode="auto">
          <a:xfrm flipH="1" flipV="1">
            <a:off x="6934200" y="2254250"/>
            <a:ext cx="366713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0" name="Line 95"/>
          <p:cNvSpPr>
            <a:spLocks noChangeShapeType="1"/>
          </p:cNvSpPr>
          <p:nvPr/>
        </p:nvSpPr>
        <p:spPr bwMode="auto">
          <a:xfrm flipH="1">
            <a:off x="8397875" y="2986088"/>
            <a:ext cx="365125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1" name="Line 96"/>
          <p:cNvSpPr>
            <a:spLocks noChangeShapeType="1"/>
          </p:cNvSpPr>
          <p:nvPr/>
        </p:nvSpPr>
        <p:spPr bwMode="auto">
          <a:xfrm>
            <a:off x="8397875" y="3260725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2" name="Line 97"/>
          <p:cNvSpPr>
            <a:spLocks noChangeShapeType="1"/>
          </p:cNvSpPr>
          <p:nvPr/>
        </p:nvSpPr>
        <p:spPr bwMode="auto">
          <a:xfrm flipH="1">
            <a:off x="8031163" y="3717925"/>
            <a:ext cx="366712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3" name="Text Box 98"/>
          <p:cNvSpPr txBox="1">
            <a:spLocks noChangeArrowheads="1"/>
          </p:cNvSpPr>
          <p:nvPr/>
        </p:nvSpPr>
        <p:spPr bwMode="auto">
          <a:xfrm>
            <a:off x="7483475" y="254476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F1</a:t>
            </a:r>
          </a:p>
        </p:txBody>
      </p:sp>
      <p:sp>
        <p:nvSpPr>
          <p:cNvPr id="104" name="Text Box 99"/>
          <p:cNvSpPr txBox="1">
            <a:spLocks noChangeArrowheads="1"/>
          </p:cNvSpPr>
          <p:nvPr/>
        </p:nvSpPr>
        <p:spPr bwMode="auto">
          <a:xfrm>
            <a:off x="7788275" y="184308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F2</a:t>
            </a:r>
          </a:p>
        </p:txBody>
      </p:sp>
      <p:sp>
        <p:nvSpPr>
          <p:cNvPr id="105" name="Text Box 100"/>
          <p:cNvSpPr txBox="1">
            <a:spLocks noChangeArrowheads="1"/>
          </p:cNvSpPr>
          <p:nvPr/>
        </p:nvSpPr>
        <p:spPr bwMode="auto">
          <a:xfrm>
            <a:off x="8169275" y="252888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F3</a:t>
            </a:r>
          </a:p>
        </p:txBody>
      </p:sp>
      <p:sp>
        <p:nvSpPr>
          <p:cNvPr id="106" name="Text Box 101"/>
          <p:cNvSpPr txBox="1">
            <a:spLocks noChangeArrowheads="1"/>
          </p:cNvSpPr>
          <p:nvPr/>
        </p:nvSpPr>
        <p:spPr bwMode="auto">
          <a:xfrm>
            <a:off x="7788275" y="329088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F4</a:t>
            </a:r>
          </a:p>
        </p:txBody>
      </p:sp>
      <p:sp>
        <p:nvSpPr>
          <p:cNvPr id="107" name="Text Box 102"/>
          <p:cNvSpPr txBox="1">
            <a:spLocks noChangeArrowheads="1"/>
          </p:cNvSpPr>
          <p:nvPr/>
        </p:nvSpPr>
        <p:spPr bwMode="auto">
          <a:xfrm>
            <a:off x="7102475" y="329088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F5</a:t>
            </a:r>
          </a:p>
        </p:txBody>
      </p:sp>
      <p:sp>
        <p:nvSpPr>
          <p:cNvPr id="108" name="Text Box 103"/>
          <p:cNvSpPr txBox="1">
            <a:spLocks noChangeArrowheads="1"/>
          </p:cNvSpPr>
          <p:nvPr/>
        </p:nvSpPr>
        <p:spPr bwMode="auto">
          <a:xfrm>
            <a:off x="6721475" y="254476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F6</a:t>
            </a:r>
          </a:p>
        </p:txBody>
      </p:sp>
      <p:sp>
        <p:nvSpPr>
          <p:cNvPr id="109" name="Text Box 104"/>
          <p:cNvSpPr txBox="1">
            <a:spLocks noChangeArrowheads="1"/>
          </p:cNvSpPr>
          <p:nvPr/>
        </p:nvSpPr>
        <p:spPr bwMode="auto">
          <a:xfrm>
            <a:off x="7102475" y="184308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F7</a:t>
            </a:r>
          </a:p>
        </p:txBody>
      </p:sp>
      <p:sp>
        <p:nvSpPr>
          <p:cNvPr id="110" name="Text Box 105"/>
          <p:cNvSpPr txBox="1">
            <a:spLocks noChangeArrowheads="1"/>
          </p:cNvSpPr>
          <p:nvPr/>
        </p:nvSpPr>
        <p:spPr bwMode="auto">
          <a:xfrm>
            <a:off x="457200" y="45720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kern="0">
                <a:solidFill>
                  <a:srgbClr val="3333CC"/>
                </a:solidFill>
                <a:latin typeface="Times New Roman" charset="0"/>
              </a:rPr>
              <a:t>(a) Line Structure</a:t>
            </a:r>
          </a:p>
        </p:txBody>
      </p:sp>
      <p:sp>
        <p:nvSpPr>
          <p:cNvPr id="111" name="Text Box 106"/>
          <p:cNvSpPr txBox="1">
            <a:spLocks noChangeArrowheads="1"/>
          </p:cNvSpPr>
          <p:nvPr/>
        </p:nvSpPr>
        <p:spPr bwMode="auto">
          <a:xfrm>
            <a:off x="4800600" y="4648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kern="0">
                <a:solidFill>
                  <a:srgbClr val="3333CC"/>
                </a:solidFill>
                <a:latin typeface="Times New Roman" charset="0"/>
              </a:rPr>
              <a:t>(b) Plan Structure</a:t>
            </a:r>
          </a:p>
        </p:txBody>
      </p:sp>
      <p:sp>
        <p:nvSpPr>
          <p:cNvPr id="112" name="AutoShape 107"/>
          <p:cNvSpPr>
            <a:spLocks/>
          </p:cNvSpPr>
          <p:nvPr/>
        </p:nvSpPr>
        <p:spPr bwMode="auto">
          <a:xfrm rot="5400000">
            <a:off x="5715000" y="1676400"/>
            <a:ext cx="381000" cy="5410200"/>
          </a:xfrm>
          <a:prstGeom prst="rightBrace">
            <a:avLst>
              <a:gd name="adj1" fmla="val 118333"/>
              <a:gd name="adj2" fmla="val 5003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3" name="Text Box 108"/>
          <p:cNvSpPr txBox="1">
            <a:spLocks noChangeArrowheads="1"/>
          </p:cNvSpPr>
          <p:nvPr/>
        </p:nvSpPr>
        <p:spPr bwMode="auto">
          <a:xfrm>
            <a:off x="914400" y="5715000"/>
            <a:ext cx="701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Note:    Fx is set of frequency,  i.e., frequency group.</a:t>
            </a:r>
          </a:p>
        </p:txBody>
      </p:sp>
    </p:spTree>
    <p:extLst>
      <p:ext uri="{BB962C8B-B14F-4D97-AF65-F5344CB8AC3E}">
        <p14:creationId xmlns:p14="http://schemas.microsoft.com/office/powerpoint/2010/main" val="54497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Reuse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91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3138488" y="2865438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H="1">
            <a:off x="2773363" y="3322638"/>
            <a:ext cx="365125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 flipV="1">
            <a:off x="3138488" y="3322638"/>
            <a:ext cx="366712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3870325" y="2865438"/>
            <a:ext cx="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3505200" y="3322638"/>
            <a:ext cx="365125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 flipV="1">
            <a:off x="3870325" y="3322638"/>
            <a:ext cx="366713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1676400" y="2865438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 flipV="1">
            <a:off x="1676400" y="3322638"/>
            <a:ext cx="365125" cy="2746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2408238" y="2865438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2041525" y="3322638"/>
            <a:ext cx="366713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 flipV="1">
            <a:off x="2408238" y="3322638"/>
            <a:ext cx="365125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2773363" y="3597275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>
            <a:off x="2408238" y="4054475"/>
            <a:ext cx="365125" cy="2746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H="1" flipV="1">
            <a:off x="2773363" y="4054475"/>
            <a:ext cx="365125" cy="2746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3505200" y="3597275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>
            <a:off x="3138488" y="4054475"/>
            <a:ext cx="366712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2041525" y="3597275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 flipH="1" flipV="1">
            <a:off x="2041525" y="4054475"/>
            <a:ext cx="366713" cy="2746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 flipH="1">
            <a:off x="2773363" y="1860550"/>
            <a:ext cx="365125" cy="2730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 flipV="1">
            <a:off x="3138488" y="1860550"/>
            <a:ext cx="366712" cy="2730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3870325" y="1403350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 flipH="1">
            <a:off x="3505200" y="1860550"/>
            <a:ext cx="365125" cy="2730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flipH="1" flipV="1">
            <a:off x="3870325" y="1860550"/>
            <a:ext cx="366713" cy="273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>
            <a:off x="5334000" y="1403350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 flipH="1">
            <a:off x="4967288" y="1860550"/>
            <a:ext cx="366712" cy="273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 flipH="1" flipV="1">
            <a:off x="4967288" y="1128713"/>
            <a:ext cx="366712" cy="2746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 flipH="1">
            <a:off x="2041525" y="1860550"/>
            <a:ext cx="366713" cy="2730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 flipH="1" flipV="1">
            <a:off x="2408238" y="1860550"/>
            <a:ext cx="365125" cy="2730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>
            <a:off x="2773363" y="2133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 flipH="1">
            <a:off x="2408238" y="2590800"/>
            <a:ext cx="365125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 flipH="1" flipV="1">
            <a:off x="2773363" y="2590800"/>
            <a:ext cx="365125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>
            <a:off x="3505200" y="2133600"/>
            <a:ext cx="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 flipH="1">
            <a:off x="3138488" y="2590800"/>
            <a:ext cx="366712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 flipH="1" flipV="1">
            <a:off x="3505200" y="2590800"/>
            <a:ext cx="365125" cy="2746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>
            <a:off x="2041525" y="2133600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 flipH="1">
            <a:off x="1676400" y="2590800"/>
            <a:ext cx="365125" cy="2746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 flipH="1" flipV="1">
            <a:off x="2041525" y="2590800"/>
            <a:ext cx="366713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>
            <a:off x="4237038" y="2133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 flipH="1">
            <a:off x="3870325" y="2590800"/>
            <a:ext cx="366713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 flipH="1" flipV="1">
            <a:off x="4237038" y="2590800"/>
            <a:ext cx="365125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 flipH="1">
            <a:off x="3870325" y="1128713"/>
            <a:ext cx="366713" cy="2746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8" name="Line 44"/>
          <p:cNvSpPr>
            <a:spLocks noChangeShapeType="1"/>
          </p:cNvSpPr>
          <p:nvPr/>
        </p:nvSpPr>
        <p:spPr bwMode="auto">
          <a:xfrm>
            <a:off x="4602163" y="140335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9" name="Line 45"/>
          <p:cNvSpPr>
            <a:spLocks noChangeShapeType="1"/>
          </p:cNvSpPr>
          <p:nvPr/>
        </p:nvSpPr>
        <p:spPr bwMode="auto">
          <a:xfrm flipH="1">
            <a:off x="4237038" y="1860550"/>
            <a:ext cx="365125" cy="273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0" name="Line 46"/>
          <p:cNvSpPr>
            <a:spLocks noChangeShapeType="1"/>
          </p:cNvSpPr>
          <p:nvPr/>
        </p:nvSpPr>
        <p:spPr bwMode="auto">
          <a:xfrm flipH="1" flipV="1">
            <a:off x="4602163" y="1860550"/>
            <a:ext cx="365125" cy="273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" name="Line 47"/>
          <p:cNvSpPr>
            <a:spLocks noChangeShapeType="1"/>
          </p:cNvSpPr>
          <p:nvPr/>
        </p:nvSpPr>
        <p:spPr bwMode="auto">
          <a:xfrm flipH="1" flipV="1">
            <a:off x="4237038" y="1128713"/>
            <a:ext cx="365125" cy="2746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" name="Line 48"/>
          <p:cNvSpPr>
            <a:spLocks noChangeShapeType="1"/>
          </p:cNvSpPr>
          <p:nvPr/>
        </p:nvSpPr>
        <p:spPr bwMode="auto">
          <a:xfrm flipH="1">
            <a:off x="4602163" y="1128713"/>
            <a:ext cx="365125" cy="2746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3" name="Line 49"/>
          <p:cNvSpPr>
            <a:spLocks noChangeShapeType="1"/>
          </p:cNvSpPr>
          <p:nvPr/>
        </p:nvSpPr>
        <p:spPr bwMode="auto">
          <a:xfrm>
            <a:off x="4967288" y="2133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4" name="Line 50"/>
          <p:cNvSpPr>
            <a:spLocks noChangeShapeType="1"/>
          </p:cNvSpPr>
          <p:nvPr/>
        </p:nvSpPr>
        <p:spPr bwMode="auto">
          <a:xfrm flipH="1">
            <a:off x="4602163" y="2590800"/>
            <a:ext cx="365125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5" name="Line 51"/>
          <p:cNvSpPr>
            <a:spLocks noChangeShapeType="1"/>
          </p:cNvSpPr>
          <p:nvPr/>
        </p:nvSpPr>
        <p:spPr bwMode="auto">
          <a:xfrm flipH="1" flipV="1">
            <a:off x="4967288" y="2590800"/>
            <a:ext cx="366712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6" name="Line 52"/>
          <p:cNvSpPr>
            <a:spLocks noChangeShapeType="1"/>
          </p:cNvSpPr>
          <p:nvPr/>
        </p:nvSpPr>
        <p:spPr bwMode="auto">
          <a:xfrm>
            <a:off x="4602163" y="2865438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7" name="Line 53"/>
          <p:cNvSpPr>
            <a:spLocks noChangeShapeType="1"/>
          </p:cNvSpPr>
          <p:nvPr/>
        </p:nvSpPr>
        <p:spPr bwMode="auto">
          <a:xfrm flipH="1">
            <a:off x="4237038" y="3322638"/>
            <a:ext cx="365125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8" name="Line 54"/>
          <p:cNvSpPr>
            <a:spLocks noChangeShapeType="1"/>
          </p:cNvSpPr>
          <p:nvPr/>
        </p:nvSpPr>
        <p:spPr bwMode="auto">
          <a:xfrm flipH="1" flipV="1">
            <a:off x="4602163" y="3322638"/>
            <a:ext cx="365125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9" name="Line 55"/>
          <p:cNvSpPr>
            <a:spLocks noChangeShapeType="1"/>
          </p:cNvSpPr>
          <p:nvPr/>
        </p:nvSpPr>
        <p:spPr bwMode="auto">
          <a:xfrm>
            <a:off x="5334000" y="2865438"/>
            <a:ext cx="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0" name="Line 56"/>
          <p:cNvSpPr>
            <a:spLocks noChangeShapeType="1"/>
          </p:cNvSpPr>
          <p:nvPr/>
        </p:nvSpPr>
        <p:spPr bwMode="auto">
          <a:xfrm flipH="1">
            <a:off x="4967288" y="3322638"/>
            <a:ext cx="366712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1" name="Line 57"/>
          <p:cNvSpPr>
            <a:spLocks noChangeShapeType="1"/>
          </p:cNvSpPr>
          <p:nvPr/>
        </p:nvSpPr>
        <p:spPr bwMode="auto">
          <a:xfrm flipH="1" flipV="1">
            <a:off x="5334000" y="1860550"/>
            <a:ext cx="365125" cy="2730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2" name="Line 58"/>
          <p:cNvSpPr>
            <a:spLocks noChangeShapeType="1"/>
          </p:cNvSpPr>
          <p:nvPr/>
        </p:nvSpPr>
        <p:spPr bwMode="auto">
          <a:xfrm>
            <a:off x="5699125" y="2133600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3" name="Line 59"/>
          <p:cNvSpPr>
            <a:spLocks noChangeShapeType="1"/>
          </p:cNvSpPr>
          <p:nvPr/>
        </p:nvSpPr>
        <p:spPr bwMode="auto">
          <a:xfrm flipH="1">
            <a:off x="5334000" y="2590800"/>
            <a:ext cx="365125" cy="2746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4" name="Line 60"/>
          <p:cNvSpPr>
            <a:spLocks noChangeShapeType="1"/>
          </p:cNvSpPr>
          <p:nvPr/>
        </p:nvSpPr>
        <p:spPr bwMode="auto">
          <a:xfrm>
            <a:off x="4602163" y="4329113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5" name="Line 61"/>
          <p:cNvSpPr>
            <a:spLocks noChangeShapeType="1"/>
          </p:cNvSpPr>
          <p:nvPr/>
        </p:nvSpPr>
        <p:spPr bwMode="auto">
          <a:xfrm flipH="1">
            <a:off x="4237038" y="4786313"/>
            <a:ext cx="365125" cy="273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6" name="Line 62"/>
          <p:cNvSpPr>
            <a:spLocks noChangeShapeType="1"/>
          </p:cNvSpPr>
          <p:nvPr/>
        </p:nvSpPr>
        <p:spPr bwMode="auto">
          <a:xfrm flipH="1" flipV="1">
            <a:off x="4602163" y="4786313"/>
            <a:ext cx="365125" cy="273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7" name="Line 63"/>
          <p:cNvSpPr>
            <a:spLocks noChangeShapeType="1"/>
          </p:cNvSpPr>
          <p:nvPr/>
        </p:nvSpPr>
        <p:spPr bwMode="auto">
          <a:xfrm>
            <a:off x="5334000" y="4329113"/>
            <a:ext cx="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8" name="Line 64"/>
          <p:cNvSpPr>
            <a:spLocks noChangeShapeType="1"/>
          </p:cNvSpPr>
          <p:nvPr/>
        </p:nvSpPr>
        <p:spPr bwMode="auto">
          <a:xfrm flipH="1">
            <a:off x="4967288" y="4786313"/>
            <a:ext cx="366712" cy="2730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9" name="Line 65"/>
          <p:cNvSpPr>
            <a:spLocks noChangeShapeType="1"/>
          </p:cNvSpPr>
          <p:nvPr/>
        </p:nvSpPr>
        <p:spPr bwMode="auto">
          <a:xfrm>
            <a:off x="3138488" y="4329113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0" name="Line 66"/>
          <p:cNvSpPr>
            <a:spLocks noChangeShapeType="1"/>
          </p:cNvSpPr>
          <p:nvPr/>
        </p:nvSpPr>
        <p:spPr bwMode="auto">
          <a:xfrm flipH="1" flipV="1">
            <a:off x="3138488" y="4786313"/>
            <a:ext cx="366712" cy="2730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1" name="Line 67"/>
          <p:cNvSpPr>
            <a:spLocks noChangeShapeType="1"/>
          </p:cNvSpPr>
          <p:nvPr/>
        </p:nvSpPr>
        <p:spPr bwMode="auto">
          <a:xfrm>
            <a:off x="3870325" y="4329113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2" name="Line 68"/>
          <p:cNvSpPr>
            <a:spLocks noChangeShapeType="1"/>
          </p:cNvSpPr>
          <p:nvPr/>
        </p:nvSpPr>
        <p:spPr bwMode="auto">
          <a:xfrm flipH="1">
            <a:off x="3505200" y="4786313"/>
            <a:ext cx="365125" cy="273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3" name="Line 69"/>
          <p:cNvSpPr>
            <a:spLocks noChangeShapeType="1"/>
          </p:cNvSpPr>
          <p:nvPr/>
        </p:nvSpPr>
        <p:spPr bwMode="auto">
          <a:xfrm flipH="1" flipV="1">
            <a:off x="3870325" y="4786313"/>
            <a:ext cx="366713" cy="273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4" name="Line 70"/>
          <p:cNvSpPr>
            <a:spLocks noChangeShapeType="1"/>
          </p:cNvSpPr>
          <p:nvPr/>
        </p:nvSpPr>
        <p:spPr bwMode="auto">
          <a:xfrm>
            <a:off x="4237038" y="5059363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5" name="Line 71"/>
          <p:cNvSpPr>
            <a:spLocks noChangeShapeType="1"/>
          </p:cNvSpPr>
          <p:nvPr/>
        </p:nvSpPr>
        <p:spPr bwMode="auto">
          <a:xfrm flipH="1">
            <a:off x="3870325" y="5516563"/>
            <a:ext cx="366713" cy="2746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6" name="Line 72"/>
          <p:cNvSpPr>
            <a:spLocks noChangeShapeType="1"/>
          </p:cNvSpPr>
          <p:nvPr/>
        </p:nvSpPr>
        <p:spPr bwMode="auto">
          <a:xfrm flipH="1" flipV="1">
            <a:off x="4237038" y="5516563"/>
            <a:ext cx="365125" cy="2746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7" name="Line 73"/>
          <p:cNvSpPr>
            <a:spLocks noChangeShapeType="1"/>
          </p:cNvSpPr>
          <p:nvPr/>
        </p:nvSpPr>
        <p:spPr bwMode="auto">
          <a:xfrm>
            <a:off x="4967288" y="5059363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8" name="Line 74"/>
          <p:cNvSpPr>
            <a:spLocks noChangeShapeType="1"/>
          </p:cNvSpPr>
          <p:nvPr/>
        </p:nvSpPr>
        <p:spPr bwMode="auto">
          <a:xfrm flipH="1">
            <a:off x="4602163" y="5516563"/>
            <a:ext cx="365125" cy="2746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9" name="Line 75"/>
          <p:cNvSpPr>
            <a:spLocks noChangeShapeType="1"/>
          </p:cNvSpPr>
          <p:nvPr/>
        </p:nvSpPr>
        <p:spPr bwMode="auto">
          <a:xfrm>
            <a:off x="3505200" y="5059363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0" name="Line 76"/>
          <p:cNvSpPr>
            <a:spLocks noChangeShapeType="1"/>
          </p:cNvSpPr>
          <p:nvPr/>
        </p:nvSpPr>
        <p:spPr bwMode="auto">
          <a:xfrm flipH="1" flipV="1">
            <a:off x="3505200" y="5516563"/>
            <a:ext cx="365125" cy="2746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1" name="Line 77"/>
          <p:cNvSpPr>
            <a:spLocks noChangeShapeType="1"/>
          </p:cNvSpPr>
          <p:nvPr/>
        </p:nvSpPr>
        <p:spPr bwMode="auto">
          <a:xfrm flipH="1">
            <a:off x="4237038" y="3322638"/>
            <a:ext cx="365125" cy="2746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2" name="Line 78"/>
          <p:cNvSpPr>
            <a:spLocks noChangeShapeType="1"/>
          </p:cNvSpPr>
          <p:nvPr/>
        </p:nvSpPr>
        <p:spPr bwMode="auto">
          <a:xfrm flipH="1" flipV="1">
            <a:off x="4602163" y="3322638"/>
            <a:ext cx="365125" cy="2746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3" name="Line 79"/>
          <p:cNvSpPr>
            <a:spLocks noChangeShapeType="1"/>
          </p:cNvSpPr>
          <p:nvPr/>
        </p:nvSpPr>
        <p:spPr bwMode="auto">
          <a:xfrm flipH="1">
            <a:off x="4967288" y="3322638"/>
            <a:ext cx="366712" cy="2746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4" name="Line 80"/>
          <p:cNvSpPr>
            <a:spLocks noChangeShapeType="1"/>
          </p:cNvSpPr>
          <p:nvPr/>
        </p:nvSpPr>
        <p:spPr bwMode="auto">
          <a:xfrm flipH="1">
            <a:off x="3505200" y="3322638"/>
            <a:ext cx="365125" cy="2746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5" name="Line 81"/>
          <p:cNvSpPr>
            <a:spLocks noChangeShapeType="1"/>
          </p:cNvSpPr>
          <p:nvPr/>
        </p:nvSpPr>
        <p:spPr bwMode="auto">
          <a:xfrm flipH="1" flipV="1">
            <a:off x="3870325" y="3322638"/>
            <a:ext cx="366713" cy="2746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6" name="Line 82"/>
          <p:cNvSpPr>
            <a:spLocks noChangeShapeType="1"/>
          </p:cNvSpPr>
          <p:nvPr/>
        </p:nvSpPr>
        <p:spPr bwMode="auto">
          <a:xfrm>
            <a:off x="4237038" y="3597275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7" name="Line 83"/>
          <p:cNvSpPr>
            <a:spLocks noChangeShapeType="1"/>
          </p:cNvSpPr>
          <p:nvPr/>
        </p:nvSpPr>
        <p:spPr bwMode="auto">
          <a:xfrm flipH="1">
            <a:off x="3870325" y="4054475"/>
            <a:ext cx="366713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8" name="Line 84"/>
          <p:cNvSpPr>
            <a:spLocks noChangeShapeType="1"/>
          </p:cNvSpPr>
          <p:nvPr/>
        </p:nvSpPr>
        <p:spPr bwMode="auto">
          <a:xfrm flipH="1" flipV="1">
            <a:off x="4237038" y="4054475"/>
            <a:ext cx="365125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9" name="Line 85"/>
          <p:cNvSpPr>
            <a:spLocks noChangeShapeType="1"/>
          </p:cNvSpPr>
          <p:nvPr/>
        </p:nvSpPr>
        <p:spPr bwMode="auto">
          <a:xfrm>
            <a:off x="4967288" y="3597275"/>
            <a:ext cx="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0" name="Line 86"/>
          <p:cNvSpPr>
            <a:spLocks noChangeShapeType="1"/>
          </p:cNvSpPr>
          <p:nvPr/>
        </p:nvSpPr>
        <p:spPr bwMode="auto">
          <a:xfrm flipH="1">
            <a:off x="4602163" y="4054475"/>
            <a:ext cx="365125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1" name="Line 87"/>
          <p:cNvSpPr>
            <a:spLocks noChangeShapeType="1"/>
          </p:cNvSpPr>
          <p:nvPr/>
        </p:nvSpPr>
        <p:spPr bwMode="auto">
          <a:xfrm flipH="1" flipV="1">
            <a:off x="4967288" y="4054475"/>
            <a:ext cx="366712" cy="2746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" name="Line 88"/>
          <p:cNvSpPr>
            <a:spLocks noChangeShapeType="1"/>
          </p:cNvSpPr>
          <p:nvPr/>
        </p:nvSpPr>
        <p:spPr bwMode="auto">
          <a:xfrm>
            <a:off x="3505200" y="3597275"/>
            <a:ext cx="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" name="Line 89"/>
          <p:cNvSpPr>
            <a:spLocks noChangeShapeType="1"/>
          </p:cNvSpPr>
          <p:nvPr/>
        </p:nvSpPr>
        <p:spPr bwMode="auto">
          <a:xfrm flipH="1">
            <a:off x="3138488" y="4054475"/>
            <a:ext cx="366712" cy="2746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4" name="Line 90"/>
          <p:cNvSpPr>
            <a:spLocks noChangeShapeType="1"/>
          </p:cNvSpPr>
          <p:nvPr/>
        </p:nvSpPr>
        <p:spPr bwMode="auto">
          <a:xfrm flipH="1" flipV="1">
            <a:off x="3505200" y="4054475"/>
            <a:ext cx="365125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5" name="Line 91"/>
          <p:cNvSpPr>
            <a:spLocks noChangeShapeType="1"/>
          </p:cNvSpPr>
          <p:nvPr/>
        </p:nvSpPr>
        <p:spPr bwMode="auto">
          <a:xfrm flipH="1" flipV="1">
            <a:off x="5699125" y="2576513"/>
            <a:ext cx="366713" cy="2746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6" name="Line 92"/>
          <p:cNvSpPr>
            <a:spLocks noChangeShapeType="1"/>
          </p:cNvSpPr>
          <p:nvPr/>
        </p:nvSpPr>
        <p:spPr bwMode="auto">
          <a:xfrm flipH="1">
            <a:off x="6065838" y="2576513"/>
            <a:ext cx="365125" cy="2746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7" name="Line 93"/>
          <p:cNvSpPr>
            <a:spLocks noChangeShapeType="1"/>
          </p:cNvSpPr>
          <p:nvPr/>
        </p:nvSpPr>
        <p:spPr bwMode="auto">
          <a:xfrm flipH="1" flipV="1">
            <a:off x="6430963" y="2576513"/>
            <a:ext cx="365125" cy="2746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8" name="Line 94"/>
          <p:cNvSpPr>
            <a:spLocks noChangeShapeType="1"/>
          </p:cNvSpPr>
          <p:nvPr/>
        </p:nvSpPr>
        <p:spPr bwMode="auto">
          <a:xfrm>
            <a:off x="6430963" y="3582988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9" name="Line 95"/>
          <p:cNvSpPr>
            <a:spLocks noChangeShapeType="1"/>
          </p:cNvSpPr>
          <p:nvPr/>
        </p:nvSpPr>
        <p:spPr bwMode="auto">
          <a:xfrm flipH="1">
            <a:off x="6065838" y="4040188"/>
            <a:ext cx="365125" cy="273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0" name="Line 96"/>
          <p:cNvSpPr>
            <a:spLocks noChangeShapeType="1"/>
          </p:cNvSpPr>
          <p:nvPr/>
        </p:nvSpPr>
        <p:spPr bwMode="auto">
          <a:xfrm flipH="1" flipV="1">
            <a:off x="6430963" y="4040188"/>
            <a:ext cx="365125" cy="273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1" name="Line 97"/>
          <p:cNvSpPr>
            <a:spLocks noChangeShapeType="1"/>
          </p:cNvSpPr>
          <p:nvPr/>
        </p:nvSpPr>
        <p:spPr bwMode="auto">
          <a:xfrm>
            <a:off x="7162800" y="3582988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2" name="Line 98"/>
          <p:cNvSpPr>
            <a:spLocks noChangeShapeType="1"/>
          </p:cNvSpPr>
          <p:nvPr/>
        </p:nvSpPr>
        <p:spPr bwMode="auto">
          <a:xfrm flipH="1">
            <a:off x="6796088" y="4040188"/>
            <a:ext cx="366712" cy="2730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3" name="Line 99"/>
          <p:cNvSpPr>
            <a:spLocks noChangeShapeType="1"/>
          </p:cNvSpPr>
          <p:nvPr/>
        </p:nvSpPr>
        <p:spPr bwMode="auto">
          <a:xfrm>
            <a:off x="5699125" y="3582988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4" name="Line 100"/>
          <p:cNvSpPr>
            <a:spLocks noChangeShapeType="1"/>
          </p:cNvSpPr>
          <p:nvPr/>
        </p:nvSpPr>
        <p:spPr bwMode="auto">
          <a:xfrm flipH="1">
            <a:off x="5334000" y="4040188"/>
            <a:ext cx="365125" cy="273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5" name="Line 101"/>
          <p:cNvSpPr>
            <a:spLocks noChangeShapeType="1"/>
          </p:cNvSpPr>
          <p:nvPr/>
        </p:nvSpPr>
        <p:spPr bwMode="auto">
          <a:xfrm flipH="1" flipV="1">
            <a:off x="5699125" y="4040188"/>
            <a:ext cx="366713" cy="273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6" name="Line 102"/>
          <p:cNvSpPr>
            <a:spLocks noChangeShapeType="1"/>
          </p:cNvSpPr>
          <p:nvPr/>
        </p:nvSpPr>
        <p:spPr bwMode="auto">
          <a:xfrm>
            <a:off x="6065838" y="4313238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7" name="Line 103"/>
          <p:cNvSpPr>
            <a:spLocks noChangeShapeType="1"/>
          </p:cNvSpPr>
          <p:nvPr/>
        </p:nvSpPr>
        <p:spPr bwMode="auto">
          <a:xfrm flipH="1">
            <a:off x="5699125" y="4770438"/>
            <a:ext cx="366713" cy="2746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8" name="Line 104"/>
          <p:cNvSpPr>
            <a:spLocks noChangeShapeType="1"/>
          </p:cNvSpPr>
          <p:nvPr/>
        </p:nvSpPr>
        <p:spPr bwMode="auto">
          <a:xfrm flipH="1" flipV="1">
            <a:off x="6065838" y="4770438"/>
            <a:ext cx="365125" cy="2746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9" name="Line 105"/>
          <p:cNvSpPr>
            <a:spLocks noChangeShapeType="1"/>
          </p:cNvSpPr>
          <p:nvPr/>
        </p:nvSpPr>
        <p:spPr bwMode="auto">
          <a:xfrm>
            <a:off x="6796088" y="4313238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0" name="Line 106"/>
          <p:cNvSpPr>
            <a:spLocks noChangeShapeType="1"/>
          </p:cNvSpPr>
          <p:nvPr/>
        </p:nvSpPr>
        <p:spPr bwMode="auto">
          <a:xfrm flipH="1">
            <a:off x="6430963" y="4770438"/>
            <a:ext cx="365125" cy="2746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1" name="Line 107"/>
          <p:cNvSpPr>
            <a:spLocks noChangeShapeType="1"/>
          </p:cNvSpPr>
          <p:nvPr/>
        </p:nvSpPr>
        <p:spPr bwMode="auto">
          <a:xfrm flipH="1" flipV="1">
            <a:off x="5334000" y="4770438"/>
            <a:ext cx="365125" cy="2746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2" name="Line 108"/>
          <p:cNvSpPr>
            <a:spLocks noChangeShapeType="1"/>
          </p:cNvSpPr>
          <p:nvPr/>
        </p:nvSpPr>
        <p:spPr bwMode="auto">
          <a:xfrm flipH="1">
            <a:off x="6065838" y="2576513"/>
            <a:ext cx="365125" cy="2746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3" name="Line 109"/>
          <p:cNvSpPr>
            <a:spLocks noChangeShapeType="1"/>
          </p:cNvSpPr>
          <p:nvPr/>
        </p:nvSpPr>
        <p:spPr bwMode="auto">
          <a:xfrm flipH="1" flipV="1">
            <a:off x="6430963" y="2576513"/>
            <a:ext cx="365125" cy="2746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4" name="Line 110"/>
          <p:cNvSpPr>
            <a:spLocks noChangeShapeType="1"/>
          </p:cNvSpPr>
          <p:nvPr/>
        </p:nvSpPr>
        <p:spPr bwMode="auto">
          <a:xfrm flipH="1" flipV="1">
            <a:off x="5699125" y="2576513"/>
            <a:ext cx="366713" cy="2746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5" name="Line 111"/>
          <p:cNvSpPr>
            <a:spLocks noChangeShapeType="1"/>
          </p:cNvSpPr>
          <p:nvPr/>
        </p:nvSpPr>
        <p:spPr bwMode="auto">
          <a:xfrm>
            <a:off x="6065838" y="285115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6" name="Line 112"/>
          <p:cNvSpPr>
            <a:spLocks noChangeShapeType="1"/>
          </p:cNvSpPr>
          <p:nvPr/>
        </p:nvSpPr>
        <p:spPr bwMode="auto">
          <a:xfrm flipH="1">
            <a:off x="5699125" y="3308350"/>
            <a:ext cx="366713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7" name="Line 113"/>
          <p:cNvSpPr>
            <a:spLocks noChangeShapeType="1"/>
          </p:cNvSpPr>
          <p:nvPr/>
        </p:nvSpPr>
        <p:spPr bwMode="auto">
          <a:xfrm flipH="1" flipV="1">
            <a:off x="6065838" y="3308350"/>
            <a:ext cx="365125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8" name="Line 114"/>
          <p:cNvSpPr>
            <a:spLocks noChangeShapeType="1"/>
          </p:cNvSpPr>
          <p:nvPr/>
        </p:nvSpPr>
        <p:spPr bwMode="auto">
          <a:xfrm>
            <a:off x="6796088" y="2851150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9" name="Line 115"/>
          <p:cNvSpPr>
            <a:spLocks noChangeShapeType="1"/>
          </p:cNvSpPr>
          <p:nvPr/>
        </p:nvSpPr>
        <p:spPr bwMode="auto">
          <a:xfrm flipH="1">
            <a:off x="6430963" y="3308350"/>
            <a:ext cx="365125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0" name="Line 116"/>
          <p:cNvSpPr>
            <a:spLocks noChangeShapeType="1"/>
          </p:cNvSpPr>
          <p:nvPr/>
        </p:nvSpPr>
        <p:spPr bwMode="auto">
          <a:xfrm flipH="1" flipV="1">
            <a:off x="6796088" y="3308350"/>
            <a:ext cx="366712" cy="2746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1" name="Line 117"/>
          <p:cNvSpPr>
            <a:spLocks noChangeShapeType="1"/>
          </p:cNvSpPr>
          <p:nvPr/>
        </p:nvSpPr>
        <p:spPr bwMode="auto">
          <a:xfrm flipH="1" flipV="1">
            <a:off x="5334000" y="3308350"/>
            <a:ext cx="365125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2" name="Text Box 118"/>
          <p:cNvSpPr txBox="1">
            <a:spLocks noChangeArrowheads="1"/>
          </p:cNvSpPr>
          <p:nvPr/>
        </p:nvSpPr>
        <p:spPr bwMode="auto">
          <a:xfrm>
            <a:off x="2590800" y="288131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charset="0"/>
              </a:rPr>
              <a:t>F1</a:t>
            </a:r>
          </a:p>
        </p:txBody>
      </p:sp>
      <p:sp>
        <p:nvSpPr>
          <p:cNvPr id="123" name="Text Box 119"/>
          <p:cNvSpPr txBox="1">
            <a:spLocks noChangeArrowheads="1"/>
          </p:cNvSpPr>
          <p:nvPr/>
        </p:nvSpPr>
        <p:spPr bwMode="auto">
          <a:xfrm>
            <a:off x="2895600" y="217963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charset="0"/>
              </a:rPr>
              <a:t>F2</a:t>
            </a:r>
          </a:p>
        </p:txBody>
      </p:sp>
      <p:sp>
        <p:nvSpPr>
          <p:cNvPr id="124" name="Text Box 120"/>
          <p:cNvSpPr txBox="1">
            <a:spLocks noChangeArrowheads="1"/>
          </p:cNvSpPr>
          <p:nvPr/>
        </p:nvSpPr>
        <p:spPr bwMode="auto">
          <a:xfrm>
            <a:off x="3276600" y="286543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charset="0"/>
              </a:rPr>
              <a:t>F3</a:t>
            </a:r>
          </a:p>
        </p:txBody>
      </p:sp>
      <p:sp>
        <p:nvSpPr>
          <p:cNvPr id="125" name="Text Box 121"/>
          <p:cNvSpPr txBox="1">
            <a:spLocks noChangeArrowheads="1"/>
          </p:cNvSpPr>
          <p:nvPr/>
        </p:nvSpPr>
        <p:spPr bwMode="auto">
          <a:xfrm>
            <a:off x="2895600" y="362743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charset="0"/>
              </a:rPr>
              <a:t>F4</a:t>
            </a:r>
          </a:p>
        </p:txBody>
      </p:sp>
      <p:sp>
        <p:nvSpPr>
          <p:cNvPr id="126" name="Text Box 122"/>
          <p:cNvSpPr txBox="1">
            <a:spLocks noChangeArrowheads="1"/>
          </p:cNvSpPr>
          <p:nvPr/>
        </p:nvSpPr>
        <p:spPr bwMode="auto">
          <a:xfrm>
            <a:off x="2209800" y="362743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charset="0"/>
              </a:rPr>
              <a:t>F5</a:t>
            </a:r>
          </a:p>
        </p:txBody>
      </p:sp>
      <p:sp>
        <p:nvSpPr>
          <p:cNvPr id="127" name="Text Box 123"/>
          <p:cNvSpPr txBox="1">
            <a:spLocks noChangeArrowheads="1"/>
          </p:cNvSpPr>
          <p:nvPr/>
        </p:nvSpPr>
        <p:spPr bwMode="auto">
          <a:xfrm>
            <a:off x="1828800" y="288131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charset="0"/>
              </a:rPr>
              <a:t>F6</a:t>
            </a:r>
          </a:p>
        </p:txBody>
      </p:sp>
      <p:sp>
        <p:nvSpPr>
          <p:cNvPr id="128" name="Text Box 124"/>
          <p:cNvSpPr txBox="1">
            <a:spLocks noChangeArrowheads="1"/>
          </p:cNvSpPr>
          <p:nvPr/>
        </p:nvSpPr>
        <p:spPr bwMode="auto">
          <a:xfrm>
            <a:off x="2209800" y="217963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charset="0"/>
              </a:rPr>
              <a:t>F7</a:t>
            </a:r>
          </a:p>
        </p:txBody>
      </p:sp>
      <p:sp>
        <p:nvSpPr>
          <p:cNvPr id="129" name="Text Box 125"/>
          <p:cNvSpPr txBox="1">
            <a:spLocks noChangeArrowheads="1"/>
          </p:cNvSpPr>
          <p:nvPr/>
        </p:nvSpPr>
        <p:spPr bwMode="auto">
          <a:xfrm>
            <a:off x="4419600" y="219551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charset="0"/>
              </a:rPr>
              <a:t>F1</a:t>
            </a:r>
          </a:p>
        </p:txBody>
      </p:sp>
      <p:sp>
        <p:nvSpPr>
          <p:cNvPr id="130" name="Text Box 126"/>
          <p:cNvSpPr txBox="1">
            <a:spLocks noChangeArrowheads="1"/>
          </p:cNvSpPr>
          <p:nvPr/>
        </p:nvSpPr>
        <p:spPr bwMode="auto">
          <a:xfrm>
            <a:off x="4724400" y="149383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charset="0"/>
              </a:rPr>
              <a:t>F2</a:t>
            </a:r>
          </a:p>
        </p:txBody>
      </p:sp>
      <p:sp>
        <p:nvSpPr>
          <p:cNvPr id="131" name="Text Box 127"/>
          <p:cNvSpPr txBox="1">
            <a:spLocks noChangeArrowheads="1"/>
          </p:cNvSpPr>
          <p:nvPr/>
        </p:nvSpPr>
        <p:spPr bwMode="auto">
          <a:xfrm>
            <a:off x="5105400" y="217963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charset="0"/>
              </a:rPr>
              <a:t>F3</a:t>
            </a:r>
          </a:p>
        </p:txBody>
      </p:sp>
      <p:sp>
        <p:nvSpPr>
          <p:cNvPr id="132" name="Text Box 128"/>
          <p:cNvSpPr txBox="1">
            <a:spLocks noChangeArrowheads="1"/>
          </p:cNvSpPr>
          <p:nvPr/>
        </p:nvSpPr>
        <p:spPr bwMode="auto">
          <a:xfrm>
            <a:off x="4724400" y="294163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charset="0"/>
              </a:rPr>
              <a:t>F4</a:t>
            </a:r>
          </a:p>
        </p:txBody>
      </p:sp>
      <p:sp>
        <p:nvSpPr>
          <p:cNvPr id="133" name="Text Box 129"/>
          <p:cNvSpPr txBox="1">
            <a:spLocks noChangeArrowheads="1"/>
          </p:cNvSpPr>
          <p:nvPr/>
        </p:nvSpPr>
        <p:spPr bwMode="auto">
          <a:xfrm>
            <a:off x="4038600" y="294163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charset="0"/>
              </a:rPr>
              <a:t>F5</a:t>
            </a:r>
          </a:p>
        </p:txBody>
      </p:sp>
      <p:sp>
        <p:nvSpPr>
          <p:cNvPr id="134" name="Text Box 130"/>
          <p:cNvSpPr txBox="1">
            <a:spLocks noChangeArrowheads="1"/>
          </p:cNvSpPr>
          <p:nvPr/>
        </p:nvSpPr>
        <p:spPr bwMode="auto">
          <a:xfrm>
            <a:off x="3657600" y="219551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charset="0"/>
              </a:rPr>
              <a:t>F6</a:t>
            </a:r>
          </a:p>
        </p:txBody>
      </p:sp>
      <p:sp>
        <p:nvSpPr>
          <p:cNvPr id="135" name="Text Box 131"/>
          <p:cNvSpPr txBox="1">
            <a:spLocks noChangeArrowheads="1"/>
          </p:cNvSpPr>
          <p:nvPr/>
        </p:nvSpPr>
        <p:spPr bwMode="auto">
          <a:xfrm>
            <a:off x="4038600" y="149383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charset="0"/>
              </a:rPr>
              <a:t>F7</a:t>
            </a:r>
          </a:p>
        </p:txBody>
      </p:sp>
      <p:sp>
        <p:nvSpPr>
          <p:cNvPr id="136" name="Text Box 132"/>
          <p:cNvSpPr txBox="1">
            <a:spLocks noChangeArrowheads="1"/>
          </p:cNvSpPr>
          <p:nvPr/>
        </p:nvSpPr>
        <p:spPr bwMode="auto">
          <a:xfrm>
            <a:off x="4038600" y="432911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charset="0"/>
              </a:rPr>
              <a:t>F1</a:t>
            </a:r>
          </a:p>
        </p:txBody>
      </p:sp>
      <p:sp>
        <p:nvSpPr>
          <p:cNvPr id="137" name="Text Box 133"/>
          <p:cNvSpPr txBox="1">
            <a:spLocks noChangeArrowheads="1"/>
          </p:cNvSpPr>
          <p:nvPr/>
        </p:nvSpPr>
        <p:spPr bwMode="auto">
          <a:xfrm>
            <a:off x="4343400" y="362743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charset="0"/>
              </a:rPr>
              <a:t>F2</a:t>
            </a:r>
          </a:p>
        </p:txBody>
      </p:sp>
      <p:sp>
        <p:nvSpPr>
          <p:cNvPr id="138" name="Text Box 134"/>
          <p:cNvSpPr txBox="1">
            <a:spLocks noChangeArrowheads="1"/>
          </p:cNvSpPr>
          <p:nvPr/>
        </p:nvSpPr>
        <p:spPr bwMode="auto">
          <a:xfrm>
            <a:off x="4724400" y="431323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charset="0"/>
              </a:rPr>
              <a:t>F3</a:t>
            </a:r>
          </a:p>
        </p:txBody>
      </p:sp>
      <p:sp>
        <p:nvSpPr>
          <p:cNvPr id="139" name="Text Box 135"/>
          <p:cNvSpPr txBox="1">
            <a:spLocks noChangeArrowheads="1"/>
          </p:cNvSpPr>
          <p:nvPr/>
        </p:nvSpPr>
        <p:spPr bwMode="auto">
          <a:xfrm>
            <a:off x="4343400" y="507523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charset="0"/>
              </a:rPr>
              <a:t>F4</a:t>
            </a:r>
          </a:p>
        </p:txBody>
      </p:sp>
      <p:sp>
        <p:nvSpPr>
          <p:cNvPr id="140" name="Text Box 136"/>
          <p:cNvSpPr txBox="1">
            <a:spLocks noChangeArrowheads="1"/>
          </p:cNvSpPr>
          <p:nvPr/>
        </p:nvSpPr>
        <p:spPr bwMode="auto">
          <a:xfrm>
            <a:off x="3657600" y="507523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charset="0"/>
              </a:rPr>
              <a:t>F5</a:t>
            </a:r>
          </a:p>
        </p:txBody>
      </p:sp>
      <p:sp>
        <p:nvSpPr>
          <p:cNvPr id="141" name="Text Box 137"/>
          <p:cNvSpPr txBox="1">
            <a:spLocks noChangeArrowheads="1"/>
          </p:cNvSpPr>
          <p:nvPr/>
        </p:nvSpPr>
        <p:spPr bwMode="auto">
          <a:xfrm>
            <a:off x="3276600" y="432911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charset="0"/>
              </a:rPr>
              <a:t>F6</a:t>
            </a:r>
          </a:p>
        </p:txBody>
      </p:sp>
      <p:sp>
        <p:nvSpPr>
          <p:cNvPr id="142" name="Text Box 138"/>
          <p:cNvSpPr txBox="1">
            <a:spLocks noChangeArrowheads="1"/>
          </p:cNvSpPr>
          <p:nvPr/>
        </p:nvSpPr>
        <p:spPr bwMode="auto">
          <a:xfrm>
            <a:off x="3657600" y="362743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charset="0"/>
              </a:rPr>
              <a:t>F7</a:t>
            </a:r>
          </a:p>
        </p:txBody>
      </p:sp>
      <p:sp>
        <p:nvSpPr>
          <p:cNvPr id="143" name="Text Box 139"/>
          <p:cNvSpPr txBox="1">
            <a:spLocks noChangeArrowheads="1"/>
          </p:cNvSpPr>
          <p:nvPr/>
        </p:nvSpPr>
        <p:spPr bwMode="auto">
          <a:xfrm>
            <a:off x="5867400" y="364331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charset="0"/>
              </a:rPr>
              <a:t>F1</a:t>
            </a:r>
          </a:p>
        </p:txBody>
      </p:sp>
      <p:sp>
        <p:nvSpPr>
          <p:cNvPr id="144" name="Text Box 140"/>
          <p:cNvSpPr txBox="1">
            <a:spLocks noChangeArrowheads="1"/>
          </p:cNvSpPr>
          <p:nvPr/>
        </p:nvSpPr>
        <p:spPr bwMode="auto">
          <a:xfrm>
            <a:off x="6172200" y="294163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charset="0"/>
              </a:rPr>
              <a:t>F2</a:t>
            </a:r>
          </a:p>
        </p:txBody>
      </p:sp>
      <p:sp>
        <p:nvSpPr>
          <p:cNvPr id="145" name="Text Box 141"/>
          <p:cNvSpPr txBox="1">
            <a:spLocks noChangeArrowheads="1"/>
          </p:cNvSpPr>
          <p:nvPr/>
        </p:nvSpPr>
        <p:spPr bwMode="auto">
          <a:xfrm>
            <a:off x="6553200" y="362743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charset="0"/>
              </a:rPr>
              <a:t>F3</a:t>
            </a:r>
          </a:p>
        </p:txBody>
      </p:sp>
      <p:sp>
        <p:nvSpPr>
          <p:cNvPr id="146" name="Text Box 142"/>
          <p:cNvSpPr txBox="1">
            <a:spLocks noChangeArrowheads="1"/>
          </p:cNvSpPr>
          <p:nvPr/>
        </p:nvSpPr>
        <p:spPr bwMode="auto">
          <a:xfrm>
            <a:off x="6172200" y="438943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charset="0"/>
              </a:rPr>
              <a:t>F4</a:t>
            </a:r>
          </a:p>
        </p:txBody>
      </p:sp>
      <p:sp>
        <p:nvSpPr>
          <p:cNvPr id="147" name="Text Box 143"/>
          <p:cNvSpPr txBox="1">
            <a:spLocks noChangeArrowheads="1"/>
          </p:cNvSpPr>
          <p:nvPr/>
        </p:nvSpPr>
        <p:spPr bwMode="auto">
          <a:xfrm>
            <a:off x="5486400" y="438943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charset="0"/>
              </a:rPr>
              <a:t>F5</a:t>
            </a:r>
          </a:p>
        </p:txBody>
      </p:sp>
      <p:sp>
        <p:nvSpPr>
          <p:cNvPr id="148" name="Text Box 144"/>
          <p:cNvSpPr txBox="1">
            <a:spLocks noChangeArrowheads="1"/>
          </p:cNvSpPr>
          <p:nvPr/>
        </p:nvSpPr>
        <p:spPr bwMode="auto">
          <a:xfrm>
            <a:off x="5105400" y="364331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charset="0"/>
              </a:rPr>
              <a:t>F6</a:t>
            </a:r>
          </a:p>
        </p:txBody>
      </p:sp>
      <p:sp>
        <p:nvSpPr>
          <p:cNvPr id="149" name="Text Box 145"/>
          <p:cNvSpPr txBox="1">
            <a:spLocks noChangeArrowheads="1"/>
          </p:cNvSpPr>
          <p:nvPr/>
        </p:nvSpPr>
        <p:spPr bwMode="auto">
          <a:xfrm>
            <a:off x="5486400" y="294163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charset="0"/>
              </a:rPr>
              <a:t>F7</a:t>
            </a:r>
          </a:p>
        </p:txBody>
      </p:sp>
      <p:sp>
        <p:nvSpPr>
          <p:cNvPr id="150" name="AutoShape 146"/>
          <p:cNvSpPr>
            <a:spLocks noChangeArrowheads="1"/>
          </p:cNvSpPr>
          <p:nvPr/>
        </p:nvSpPr>
        <p:spPr bwMode="auto">
          <a:xfrm rot="16200000">
            <a:off x="2270125" y="2719388"/>
            <a:ext cx="1004887" cy="731838"/>
          </a:xfrm>
          <a:prstGeom prst="hexagon">
            <a:avLst>
              <a:gd name="adj" fmla="val 36921"/>
              <a:gd name="vf" fmla="val 115470"/>
            </a:avLst>
          </a:prstGeom>
          <a:solidFill>
            <a:srgbClr val="33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51" name="AutoShape 147"/>
          <p:cNvSpPr>
            <a:spLocks noChangeArrowheads="1"/>
          </p:cNvSpPr>
          <p:nvPr/>
        </p:nvSpPr>
        <p:spPr bwMode="auto">
          <a:xfrm rot="16200000">
            <a:off x="5571331" y="3450432"/>
            <a:ext cx="987425" cy="722312"/>
          </a:xfrm>
          <a:prstGeom prst="hexagon">
            <a:avLst>
              <a:gd name="adj" fmla="val 36758"/>
              <a:gd name="vf" fmla="val 115470"/>
            </a:avLst>
          </a:prstGeom>
          <a:solidFill>
            <a:srgbClr val="33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52" name="Text Box 148"/>
          <p:cNvSpPr txBox="1">
            <a:spLocks noChangeArrowheads="1"/>
          </p:cNvSpPr>
          <p:nvPr/>
        </p:nvSpPr>
        <p:spPr bwMode="auto">
          <a:xfrm>
            <a:off x="5791200" y="362743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kern="0">
                <a:solidFill>
                  <a:srgbClr val="FF0000"/>
                </a:solidFill>
                <a:latin typeface="Times New Roman" charset="0"/>
              </a:rPr>
              <a:t>F1</a:t>
            </a:r>
          </a:p>
        </p:txBody>
      </p:sp>
      <p:sp>
        <p:nvSpPr>
          <p:cNvPr id="153" name="AutoShape 149"/>
          <p:cNvSpPr>
            <a:spLocks noChangeArrowheads="1"/>
          </p:cNvSpPr>
          <p:nvPr/>
        </p:nvSpPr>
        <p:spPr bwMode="auto">
          <a:xfrm rot="16200000">
            <a:off x="3739357" y="4198143"/>
            <a:ext cx="996950" cy="722313"/>
          </a:xfrm>
          <a:prstGeom prst="hexagon">
            <a:avLst>
              <a:gd name="adj" fmla="val 37113"/>
              <a:gd name="vf" fmla="val 115470"/>
            </a:avLst>
          </a:prstGeom>
          <a:solidFill>
            <a:srgbClr val="33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54" name="Text Box 150"/>
          <p:cNvSpPr txBox="1">
            <a:spLocks noChangeArrowheads="1"/>
          </p:cNvSpPr>
          <p:nvPr/>
        </p:nvSpPr>
        <p:spPr bwMode="auto">
          <a:xfrm>
            <a:off x="3962400" y="434498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kern="0">
                <a:solidFill>
                  <a:srgbClr val="FF0000"/>
                </a:solidFill>
                <a:latin typeface="Times New Roman" charset="0"/>
              </a:rPr>
              <a:t>F1</a:t>
            </a:r>
          </a:p>
        </p:txBody>
      </p:sp>
      <p:sp>
        <p:nvSpPr>
          <p:cNvPr id="155" name="Text Box 151"/>
          <p:cNvSpPr txBox="1">
            <a:spLocks noChangeArrowheads="1"/>
          </p:cNvSpPr>
          <p:nvPr/>
        </p:nvSpPr>
        <p:spPr bwMode="auto">
          <a:xfrm>
            <a:off x="2514600" y="288131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kern="0">
                <a:solidFill>
                  <a:srgbClr val="FF0000"/>
                </a:solidFill>
                <a:latin typeface="Times New Roman" charset="0"/>
              </a:rPr>
              <a:t>F1</a:t>
            </a:r>
          </a:p>
        </p:txBody>
      </p:sp>
      <p:sp>
        <p:nvSpPr>
          <p:cNvPr id="156" name="AutoShape 152"/>
          <p:cNvSpPr>
            <a:spLocks noChangeArrowheads="1"/>
          </p:cNvSpPr>
          <p:nvPr/>
        </p:nvSpPr>
        <p:spPr bwMode="auto">
          <a:xfrm rot="16200000">
            <a:off x="4117181" y="2002632"/>
            <a:ext cx="987425" cy="722312"/>
          </a:xfrm>
          <a:prstGeom prst="hexagon">
            <a:avLst>
              <a:gd name="adj" fmla="val 36758"/>
              <a:gd name="vf" fmla="val 115470"/>
            </a:avLst>
          </a:prstGeom>
          <a:solidFill>
            <a:srgbClr val="3399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57" name="Text Box 153"/>
          <p:cNvSpPr txBox="1">
            <a:spLocks noChangeArrowheads="1"/>
          </p:cNvSpPr>
          <p:nvPr/>
        </p:nvSpPr>
        <p:spPr bwMode="auto">
          <a:xfrm>
            <a:off x="4325938" y="219551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kern="0">
                <a:solidFill>
                  <a:srgbClr val="FF0000"/>
                </a:solidFill>
                <a:latin typeface="Times New Roman" charset="0"/>
              </a:rPr>
              <a:t>F1</a:t>
            </a:r>
          </a:p>
        </p:txBody>
      </p:sp>
      <p:sp>
        <p:nvSpPr>
          <p:cNvPr id="158" name="Text Box 154"/>
          <p:cNvSpPr txBox="1">
            <a:spLocks noChangeArrowheads="1"/>
          </p:cNvSpPr>
          <p:nvPr/>
        </p:nvSpPr>
        <p:spPr bwMode="auto">
          <a:xfrm>
            <a:off x="6019800" y="53340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kern="0">
                <a:solidFill>
                  <a:srgbClr val="3333CC"/>
                </a:solidFill>
                <a:latin typeface="Times New Roman" charset="0"/>
              </a:rPr>
              <a:t>Fx: Set of frequency</a:t>
            </a:r>
          </a:p>
        </p:txBody>
      </p:sp>
      <p:sp>
        <p:nvSpPr>
          <p:cNvPr id="159" name="Text Box 155"/>
          <p:cNvSpPr txBox="1">
            <a:spLocks noChangeArrowheads="1"/>
          </p:cNvSpPr>
          <p:nvPr/>
        </p:nvSpPr>
        <p:spPr bwMode="auto">
          <a:xfrm>
            <a:off x="3200400" y="60198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kern="0">
                <a:solidFill>
                  <a:srgbClr val="3333CC"/>
                </a:solidFill>
                <a:latin typeface="Times New Roman" charset="0"/>
              </a:rPr>
              <a:t>7 cell reuse cluster</a:t>
            </a:r>
          </a:p>
        </p:txBody>
      </p:sp>
      <p:sp>
        <p:nvSpPr>
          <p:cNvPr id="160" name="Line 156"/>
          <p:cNvSpPr>
            <a:spLocks noChangeShapeType="1"/>
          </p:cNvSpPr>
          <p:nvPr/>
        </p:nvSpPr>
        <p:spPr bwMode="auto">
          <a:xfrm flipH="1">
            <a:off x="1219200" y="3200400"/>
            <a:ext cx="1447800" cy="144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61" name="Line 157"/>
          <p:cNvSpPr>
            <a:spLocks noChangeShapeType="1"/>
          </p:cNvSpPr>
          <p:nvPr/>
        </p:nvSpPr>
        <p:spPr bwMode="auto">
          <a:xfrm flipH="1">
            <a:off x="2743200" y="4648200"/>
            <a:ext cx="1447800" cy="144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62" name="Line 158"/>
          <p:cNvSpPr>
            <a:spLocks noChangeShapeType="1"/>
          </p:cNvSpPr>
          <p:nvPr/>
        </p:nvSpPr>
        <p:spPr bwMode="auto">
          <a:xfrm>
            <a:off x="1524000" y="4343400"/>
            <a:ext cx="1447800" cy="144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63" name="Text Box 159"/>
          <p:cNvSpPr txBox="1">
            <a:spLocks noChangeArrowheads="1"/>
          </p:cNvSpPr>
          <p:nvPr/>
        </p:nvSpPr>
        <p:spPr bwMode="auto">
          <a:xfrm rot="2700079">
            <a:off x="1226344" y="5112544"/>
            <a:ext cx="190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kern="0">
                <a:solidFill>
                  <a:srgbClr val="3333CC"/>
                </a:solidFill>
                <a:latin typeface="Times New Roman" charset="0"/>
              </a:rPr>
              <a:t>Reuse distance D</a:t>
            </a:r>
          </a:p>
        </p:txBody>
      </p:sp>
    </p:spTree>
    <p:extLst>
      <p:ext uri="{BB962C8B-B14F-4D97-AF65-F5344CB8AC3E}">
        <p14:creationId xmlns:p14="http://schemas.microsoft.com/office/powerpoint/2010/main" val="375442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Reuse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92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2300288" y="2941638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H="1">
            <a:off x="1935163" y="3398838"/>
            <a:ext cx="365125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 flipV="1">
            <a:off x="2300288" y="3398838"/>
            <a:ext cx="366712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3032125" y="2941638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2667000" y="3398838"/>
            <a:ext cx="365125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 flipV="1">
            <a:off x="3032125" y="3398838"/>
            <a:ext cx="366713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838200" y="2941638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 flipV="1">
            <a:off x="838200" y="3398838"/>
            <a:ext cx="365125" cy="2746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1570038" y="2941638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1203325" y="3398838"/>
            <a:ext cx="366713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 flipV="1">
            <a:off x="1570038" y="3398838"/>
            <a:ext cx="365125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1935163" y="3673475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>
            <a:off x="1570038" y="4130675"/>
            <a:ext cx="365125" cy="2746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H="1" flipV="1">
            <a:off x="1935163" y="4130675"/>
            <a:ext cx="365125" cy="2746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2667000" y="3673475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>
            <a:off x="2300288" y="4130675"/>
            <a:ext cx="366712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1203325" y="3673475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 flipH="1" flipV="1">
            <a:off x="1203325" y="4130675"/>
            <a:ext cx="366713" cy="2746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 flipH="1">
            <a:off x="1935163" y="1936750"/>
            <a:ext cx="365125" cy="2730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 flipV="1">
            <a:off x="2300288" y="1936750"/>
            <a:ext cx="366712" cy="2730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H="1">
            <a:off x="1203325" y="1936750"/>
            <a:ext cx="366713" cy="2730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 flipV="1">
            <a:off x="1570038" y="1936750"/>
            <a:ext cx="365125" cy="2730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1935163" y="22098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1570038" y="2667000"/>
            <a:ext cx="365125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flipH="1" flipV="1">
            <a:off x="1935163" y="2667000"/>
            <a:ext cx="365125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2667000" y="2209800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 flipH="1">
            <a:off x="2300288" y="2667000"/>
            <a:ext cx="366712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H="1" flipV="1">
            <a:off x="2667000" y="2667000"/>
            <a:ext cx="365125" cy="2746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1203325" y="2209800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 flipH="1">
            <a:off x="838200" y="2667000"/>
            <a:ext cx="365125" cy="2746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 flipH="1" flipV="1">
            <a:off x="1203325" y="2667000"/>
            <a:ext cx="366713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8" name="Line 46"/>
          <p:cNvSpPr>
            <a:spLocks noChangeShapeType="1"/>
          </p:cNvSpPr>
          <p:nvPr/>
        </p:nvSpPr>
        <p:spPr bwMode="auto">
          <a:xfrm flipH="1">
            <a:off x="3398838" y="3398838"/>
            <a:ext cx="365125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9" name="Line 47"/>
          <p:cNvSpPr>
            <a:spLocks noChangeShapeType="1"/>
          </p:cNvSpPr>
          <p:nvPr/>
        </p:nvSpPr>
        <p:spPr bwMode="auto">
          <a:xfrm flipH="1" flipV="1">
            <a:off x="3763963" y="3398838"/>
            <a:ext cx="365125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0" name="Line 50"/>
          <p:cNvSpPr>
            <a:spLocks noChangeShapeType="1"/>
          </p:cNvSpPr>
          <p:nvPr/>
        </p:nvSpPr>
        <p:spPr bwMode="auto">
          <a:xfrm>
            <a:off x="3763963" y="4405313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1" name="Line 51"/>
          <p:cNvSpPr>
            <a:spLocks noChangeShapeType="1"/>
          </p:cNvSpPr>
          <p:nvPr/>
        </p:nvSpPr>
        <p:spPr bwMode="auto">
          <a:xfrm flipH="1">
            <a:off x="3398838" y="4862513"/>
            <a:ext cx="365125" cy="273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2" name="Line 52"/>
          <p:cNvSpPr>
            <a:spLocks noChangeShapeType="1"/>
          </p:cNvSpPr>
          <p:nvPr/>
        </p:nvSpPr>
        <p:spPr bwMode="auto">
          <a:xfrm flipH="1" flipV="1">
            <a:off x="3763963" y="4862513"/>
            <a:ext cx="365125" cy="273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3" name="Line 53"/>
          <p:cNvSpPr>
            <a:spLocks noChangeShapeType="1"/>
          </p:cNvSpPr>
          <p:nvPr/>
        </p:nvSpPr>
        <p:spPr bwMode="auto">
          <a:xfrm>
            <a:off x="4495800" y="4405313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4" name="Line 54"/>
          <p:cNvSpPr>
            <a:spLocks noChangeShapeType="1"/>
          </p:cNvSpPr>
          <p:nvPr/>
        </p:nvSpPr>
        <p:spPr bwMode="auto">
          <a:xfrm flipH="1">
            <a:off x="4129088" y="4862513"/>
            <a:ext cx="366712" cy="2730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5" name="Line 55"/>
          <p:cNvSpPr>
            <a:spLocks noChangeShapeType="1"/>
          </p:cNvSpPr>
          <p:nvPr/>
        </p:nvSpPr>
        <p:spPr bwMode="auto">
          <a:xfrm>
            <a:off x="2300288" y="4405313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6" name="Line 56"/>
          <p:cNvSpPr>
            <a:spLocks noChangeShapeType="1"/>
          </p:cNvSpPr>
          <p:nvPr/>
        </p:nvSpPr>
        <p:spPr bwMode="auto">
          <a:xfrm flipH="1" flipV="1">
            <a:off x="2300288" y="4862513"/>
            <a:ext cx="366712" cy="2730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7" name="Line 57"/>
          <p:cNvSpPr>
            <a:spLocks noChangeShapeType="1"/>
          </p:cNvSpPr>
          <p:nvPr/>
        </p:nvSpPr>
        <p:spPr bwMode="auto">
          <a:xfrm>
            <a:off x="3032125" y="4405313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8" name="Line 58"/>
          <p:cNvSpPr>
            <a:spLocks noChangeShapeType="1"/>
          </p:cNvSpPr>
          <p:nvPr/>
        </p:nvSpPr>
        <p:spPr bwMode="auto">
          <a:xfrm flipH="1">
            <a:off x="2667000" y="4862513"/>
            <a:ext cx="365125" cy="273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9" name="Line 59"/>
          <p:cNvSpPr>
            <a:spLocks noChangeShapeType="1"/>
          </p:cNvSpPr>
          <p:nvPr/>
        </p:nvSpPr>
        <p:spPr bwMode="auto">
          <a:xfrm flipH="1" flipV="1">
            <a:off x="3032125" y="4862513"/>
            <a:ext cx="366713" cy="273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0" name="Line 60"/>
          <p:cNvSpPr>
            <a:spLocks noChangeShapeType="1"/>
          </p:cNvSpPr>
          <p:nvPr/>
        </p:nvSpPr>
        <p:spPr bwMode="auto">
          <a:xfrm>
            <a:off x="3398838" y="5135563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" name="Line 61"/>
          <p:cNvSpPr>
            <a:spLocks noChangeShapeType="1"/>
          </p:cNvSpPr>
          <p:nvPr/>
        </p:nvSpPr>
        <p:spPr bwMode="auto">
          <a:xfrm flipH="1">
            <a:off x="3032125" y="5592763"/>
            <a:ext cx="366713" cy="2746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" name="Line 62"/>
          <p:cNvSpPr>
            <a:spLocks noChangeShapeType="1"/>
          </p:cNvSpPr>
          <p:nvPr/>
        </p:nvSpPr>
        <p:spPr bwMode="auto">
          <a:xfrm flipH="1" flipV="1">
            <a:off x="3398838" y="5592763"/>
            <a:ext cx="365125" cy="2746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3" name="Line 63"/>
          <p:cNvSpPr>
            <a:spLocks noChangeShapeType="1"/>
          </p:cNvSpPr>
          <p:nvPr/>
        </p:nvSpPr>
        <p:spPr bwMode="auto">
          <a:xfrm>
            <a:off x="4129088" y="5135563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4" name="Line 64"/>
          <p:cNvSpPr>
            <a:spLocks noChangeShapeType="1"/>
          </p:cNvSpPr>
          <p:nvPr/>
        </p:nvSpPr>
        <p:spPr bwMode="auto">
          <a:xfrm flipH="1">
            <a:off x="3763963" y="5592763"/>
            <a:ext cx="365125" cy="2746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5" name="Line 65"/>
          <p:cNvSpPr>
            <a:spLocks noChangeShapeType="1"/>
          </p:cNvSpPr>
          <p:nvPr/>
        </p:nvSpPr>
        <p:spPr bwMode="auto">
          <a:xfrm>
            <a:off x="2667000" y="5135563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6" name="Line 66"/>
          <p:cNvSpPr>
            <a:spLocks noChangeShapeType="1"/>
          </p:cNvSpPr>
          <p:nvPr/>
        </p:nvSpPr>
        <p:spPr bwMode="auto">
          <a:xfrm flipH="1" flipV="1">
            <a:off x="2667000" y="5592763"/>
            <a:ext cx="365125" cy="2746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7" name="Line 67"/>
          <p:cNvSpPr>
            <a:spLocks noChangeShapeType="1"/>
          </p:cNvSpPr>
          <p:nvPr/>
        </p:nvSpPr>
        <p:spPr bwMode="auto">
          <a:xfrm flipH="1">
            <a:off x="3398838" y="3398838"/>
            <a:ext cx="365125" cy="2746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8" name="Line 68"/>
          <p:cNvSpPr>
            <a:spLocks noChangeShapeType="1"/>
          </p:cNvSpPr>
          <p:nvPr/>
        </p:nvSpPr>
        <p:spPr bwMode="auto">
          <a:xfrm flipH="1" flipV="1">
            <a:off x="3763963" y="3398838"/>
            <a:ext cx="365125" cy="2746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9" name="Line 70"/>
          <p:cNvSpPr>
            <a:spLocks noChangeShapeType="1"/>
          </p:cNvSpPr>
          <p:nvPr/>
        </p:nvSpPr>
        <p:spPr bwMode="auto">
          <a:xfrm flipH="1">
            <a:off x="2667000" y="3398838"/>
            <a:ext cx="365125" cy="2746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0" name="Line 71"/>
          <p:cNvSpPr>
            <a:spLocks noChangeShapeType="1"/>
          </p:cNvSpPr>
          <p:nvPr/>
        </p:nvSpPr>
        <p:spPr bwMode="auto">
          <a:xfrm flipH="1" flipV="1">
            <a:off x="3032125" y="3398838"/>
            <a:ext cx="366713" cy="2746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1" name="Line 72"/>
          <p:cNvSpPr>
            <a:spLocks noChangeShapeType="1"/>
          </p:cNvSpPr>
          <p:nvPr/>
        </p:nvSpPr>
        <p:spPr bwMode="auto">
          <a:xfrm>
            <a:off x="3398838" y="3673475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2" name="Line 73"/>
          <p:cNvSpPr>
            <a:spLocks noChangeShapeType="1"/>
          </p:cNvSpPr>
          <p:nvPr/>
        </p:nvSpPr>
        <p:spPr bwMode="auto">
          <a:xfrm flipH="1">
            <a:off x="3032125" y="4130675"/>
            <a:ext cx="366713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3" name="Line 74"/>
          <p:cNvSpPr>
            <a:spLocks noChangeShapeType="1"/>
          </p:cNvSpPr>
          <p:nvPr/>
        </p:nvSpPr>
        <p:spPr bwMode="auto">
          <a:xfrm flipH="1" flipV="1">
            <a:off x="3398838" y="4130675"/>
            <a:ext cx="365125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4" name="Line 75"/>
          <p:cNvSpPr>
            <a:spLocks noChangeShapeType="1"/>
          </p:cNvSpPr>
          <p:nvPr/>
        </p:nvSpPr>
        <p:spPr bwMode="auto">
          <a:xfrm>
            <a:off x="4129088" y="3673475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5" name="Line 76"/>
          <p:cNvSpPr>
            <a:spLocks noChangeShapeType="1"/>
          </p:cNvSpPr>
          <p:nvPr/>
        </p:nvSpPr>
        <p:spPr bwMode="auto">
          <a:xfrm flipH="1">
            <a:off x="3763963" y="4130675"/>
            <a:ext cx="365125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6" name="Line 77"/>
          <p:cNvSpPr>
            <a:spLocks noChangeShapeType="1"/>
          </p:cNvSpPr>
          <p:nvPr/>
        </p:nvSpPr>
        <p:spPr bwMode="auto">
          <a:xfrm flipH="1" flipV="1">
            <a:off x="4129088" y="4130675"/>
            <a:ext cx="366712" cy="2746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7" name="Line 78"/>
          <p:cNvSpPr>
            <a:spLocks noChangeShapeType="1"/>
          </p:cNvSpPr>
          <p:nvPr/>
        </p:nvSpPr>
        <p:spPr bwMode="auto">
          <a:xfrm>
            <a:off x="2667000" y="3673475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8" name="Line 79"/>
          <p:cNvSpPr>
            <a:spLocks noChangeShapeType="1"/>
          </p:cNvSpPr>
          <p:nvPr/>
        </p:nvSpPr>
        <p:spPr bwMode="auto">
          <a:xfrm flipH="1">
            <a:off x="2300288" y="4130675"/>
            <a:ext cx="366712" cy="2746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9" name="Line 80"/>
          <p:cNvSpPr>
            <a:spLocks noChangeShapeType="1"/>
          </p:cNvSpPr>
          <p:nvPr/>
        </p:nvSpPr>
        <p:spPr bwMode="auto">
          <a:xfrm flipH="1" flipV="1">
            <a:off x="2667000" y="4130675"/>
            <a:ext cx="365125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0" name="Text Box 81"/>
          <p:cNvSpPr txBox="1">
            <a:spLocks noChangeArrowheads="1"/>
          </p:cNvSpPr>
          <p:nvPr/>
        </p:nvSpPr>
        <p:spPr bwMode="auto">
          <a:xfrm>
            <a:off x="1752600" y="295751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charset="0"/>
              </a:rPr>
              <a:t>F1</a:t>
            </a:r>
          </a:p>
        </p:txBody>
      </p:sp>
      <p:sp>
        <p:nvSpPr>
          <p:cNvPr id="71" name="Text Box 82"/>
          <p:cNvSpPr txBox="1">
            <a:spLocks noChangeArrowheads="1"/>
          </p:cNvSpPr>
          <p:nvPr/>
        </p:nvSpPr>
        <p:spPr bwMode="auto">
          <a:xfrm>
            <a:off x="2057400" y="225583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charset="0"/>
              </a:rPr>
              <a:t>F2</a:t>
            </a:r>
          </a:p>
        </p:txBody>
      </p:sp>
      <p:sp>
        <p:nvSpPr>
          <p:cNvPr id="72" name="Text Box 83"/>
          <p:cNvSpPr txBox="1">
            <a:spLocks noChangeArrowheads="1"/>
          </p:cNvSpPr>
          <p:nvPr/>
        </p:nvSpPr>
        <p:spPr bwMode="auto">
          <a:xfrm>
            <a:off x="2438400" y="294163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charset="0"/>
              </a:rPr>
              <a:t>F3</a:t>
            </a:r>
          </a:p>
        </p:txBody>
      </p:sp>
      <p:sp>
        <p:nvSpPr>
          <p:cNvPr id="73" name="Text Box 84"/>
          <p:cNvSpPr txBox="1">
            <a:spLocks noChangeArrowheads="1"/>
          </p:cNvSpPr>
          <p:nvPr/>
        </p:nvSpPr>
        <p:spPr bwMode="auto">
          <a:xfrm>
            <a:off x="2057400" y="370363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charset="0"/>
              </a:rPr>
              <a:t>F4</a:t>
            </a:r>
          </a:p>
        </p:txBody>
      </p:sp>
      <p:sp>
        <p:nvSpPr>
          <p:cNvPr id="74" name="Text Box 85"/>
          <p:cNvSpPr txBox="1">
            <a:spLocks noChangeArrowheads="1"/>
          </p:cNvSpPr>
          <p:nvPr/>
        </p:nvSpPr>
        <p:spPr bwMode="auto">
          <a:xfrm>
            <a:off x="1371600" y="370363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charset="0"/>
              </a:rPr>
              <a:t>F5</a:t>
            </a:r>
          </a:p>
        </p:txBody>
      </p:sp>
      <p:sp>
        <p:nvSpPr>
          <p:cNvPr id="75" name="Text Box 86"/>
          <p:cNvSpPr txBox="1">
            <a:spLocks noChangeArrowheads="1"/>
          </p:cNvSpPr>
          <p:nvPr/>
        </p:nvSpPr>
        <p:spPr bwMode="auto">
          <a:xfrm>
            <a:off x="990600" y="295751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charset="0"/>
              </a:rPr>
              <a:t>F6</a:t>
            </a:r>
          </a:p>
        </p:txBody>
      </p:sp>
      <p:sp>
        <p:nvSpPr>
          <p:cNvPr id="76" name="Text Box 87"/>
          <p:cNvSpPr txBox="1">
            <a:spLocks noChangeArrowheads="1"/>
          </p:cNvSpPr>
          <p:nvPr/>
        </p:nvSpPr>
        <p:spPr bwMode="auto">
          <a:xfrm>
            <a:off x="1371600" y="225583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charset="0"/>
              </a:rPr>
              <a:t>F7</a:t>
            </a:r>
          </a:p>
        </p:txBody>
      </p:sp>
      <p:sp>
        <p:nvSpPr>
          <p:cNvPr id="77" name="Text Box 94"/>
          <p:cNvSpPr txBox="1">
            <a:spLocks noChangeArrowheads="1"/>
          </p:cNvSpPr>
          <p:nvPr/>
        </p:nvSpPr>
        <p:spPr bwMode="auto">
          <a:xfrm>
            <a:off x="3200400" y="440531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charset="0"/>
              </a:rPr>
              <a:t>F1</a:t>
            </a:r>
          </a:p>
        </p:txBody>
      </p:sp>
      <p:sp>
        <p:nvSpPr>
          <p:cNvPr id="78" name="Text Box 95"/>
          <p:cNvSpPr txBox="1">
            <a:spLocks noChangeArrowheads="1"/>
          </p:cNvSpPr>
          <p:nvPr/>
        </p:nvSpPr>
        <p:spPr bwMode="auto">
          <a:xfrm>
            <a:off x="3505200" y="370363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charset="0"/>
              </a:rPr>
              <a:t>F2</a:t>
            </a:r>
          </a:p>
        </p:txBody>
      </p:sp>
      <p:sp>
        <p:nvSpPr>
          <p:cNvPr id="79" name="Text Box 96"/>
          <p:cNvSpPr txBox="1">
            <a:spLocks noChangeArrowheads="1"/>
          </p:cNvSpPr>
          <p:nvPr/>
        </p:nvSpPr>
        <p:spPr bwMode="auto">
          <a:xfrm>
            <a:off x="3886200" y="438943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charset="0"/>
              </a:rPr>
              <a:t>F3</a:t>
            </a:r>
          </a:p>
        </p:txBody>
      </p:sp>
      <p:sp>
        <p:nvSpPr>
          <p:cNvPr id="80" name="Text Box 97"/>
          <p:cNvSpPr txBox="1">
            <a:spLocks noChangeArrowheads="1"/>
          </p:cNvSpPr>
          <p:nvPr/>
        </p:nvSpPr>
        <p:spPr bwMode="auto">
          <a:xfrm>
            <a:off x="3505200" y="515143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charset="0"/>
              </a:rPr>
              <a:t>F4</a:t>
            </a:r>
          </a:p>
        </p:txBody>
      </p:sp>
      <p:sp>
        <p:nvSpPr>
          <p:cNvPr id="81" name="Text Box 98"/>
          <p:cNvSpPr txBox="1">
            <a:spLocks noChangeArrowheads="1"/>
          </p:cNvSpPr>
          <p:nvPr/>
        </p:nvSpPr>
        <p:spPr bwMode="auto">
          <a:xfrm>
            <a:off x="2819400" y="515143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charset="0"/>
              </a:rPr>
              <a:t>F5</a:t>
            </a:r>
          </a:p>
        </p:txBody>
      </p:sp>
      <p:sp>
        <p:nvSpPr>
          <p:cNvPr id="82" name="Text Box 99"/>
          <p:cNvSpPr txBox="1">
            <a:spLocks noChangeArrowheads="1"/>
          </p:cNvSpPr>
          <p:nvPr/>
        </p:nvSpPr>
        <p:spPr bwMode="auto">
          <a:xfrm>
            <a:off x="2438400" y="440531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charset="0"/>
              </a:rPr>
              <a:t>F6</a:t>
            </a:r>
          </a:p>
        </p:txBody>
      </p:sp>
      <p:sp>
        <p:nvSpPr>
          <p:cNvPr id="83" name="Text Box 100"/>
          <p:cNvSpPr txBox="1">
            <a:spLocks noChangeArrowheads="1"/>
          </p:cNvSpPr>
          <p:nvPr/>
        </p:nvSpPr>
        <p:spPr bwMode="auto">
          <a:xfrm>
            <a:off x="2819400" y="370363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charset="0"/>
              </a:rPr>
              <a:t>F7</a:t>
            </a:r>
          </a:p>
        </p:txBody>
      </p:sp>
      <p:sp>
        <p:nvSpPr>
          <p:cNvPr id="84" name="AutoShape 101"/>
          <p:cNvSpPr>
            <a:spLocks noChangeArrowheads="1"/>
          </p:cNvSpPr>
          <p:nvPr/>
        </p:nvSpPr>
        <p:spPr bwMode="auto">
          <a:xfrm rot="16200000">
            <a:off x="1431925" y="2795588"/>
            <a:ext cx="1004887" cy="731838"/>
          </a:xfrm>
          <a:prstGeom prst="hexagon">
            <a:avLst>
              <a:gd name="adj" fmla="val 36921"/>
              <a:gd name="vf" fmla="val 115470"/>
            </a:avLst>
          </a:prstGeom>
          <a:solidFill>
            <a:srgbClr val="33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5" name="AutoShape 102"/>
          <p:cNvSpPr>
            <a:spLocks noChangeArrowheads="1"/>
          </p:cNvSpPr>
          <p:nvPr/>
        </p:nvSpPr>
        <p:spPr bwMode="auto">
          <a:xfrm rot="16200000">
            <a:off x="2901157" y="4274343"/>
            <a:ext cx="996950" cy="722313"/>
          </a:xfrm>
          <a:prstGeom prst="hexagon">
            <a:avLst>
              <a:gd name="adj" fmla="val 37113"/>
              <a:gd name="vf" fmla="val 115470"/>
            </a:avLst>
          </a:prstGeom>
          <a:solidFill>
            <a:srgbClr val="33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6" name="Text Box 103"/>
          <p:cNvSpPr txBox="1">
            <a:spLocks noChangeArrowheads="1"/>
          </p:cNvSpPr>
          <p:nvPr/>
        </p:nvSpPr>
        <p:spPr bwMode="auto">
          <a:xfrm>
            <a:off x="3124200" y="442118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  <a:latin typeface="Times New Roman" charset="0"/>
              </a:rPr>
              <a:t>F1</a:t>
            </a:r>
          </a:p>
        </p:txBody>
      </p:sp>
      <p:sp>
        <p:nvSpPr>
          <p:cNvPr id="87" name="Text Box 104"/>
          <p:cNvSpPr txBox="1">
            <a:spLocks noChangeArrowheads="1"/>
          </p:cNvSpPr>
          <p:nvPr/>
        </p:nvSpPr>
        <p:spPr bwMode="auto">
          <a:xfrm>
            <a:off x="1676400" y="295751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charset="0"/>
              </a:rPr>
              <a:t>F1</a:t>
            </a:r>
          </a:p>
        </p:txBody>
      </p:sp>
      <p:sp>
        <p:nvSpPr>
          <p:cNvPr id="88" name="Line 107"/>
          <p:cNvSpPr>
            <a:spLocks noChangeShapeType="1"/>
          </p:cNvSpPr>
          <p:nvPr/>
        </p:nvSpPr>
        <p:spPr bwMode="auto">
          <a:xfrm flipH="1">
            <a:off x="381000" y="3276600"/>
            <a:ext cx="1447800" cy="144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9" name="Line 108"/>
          <p:cNvSpPr>
            <a:spLocks noChangeShapeType="1"/>
          </p:cNvSpPr>
          <p:nvPr/>
        </p:nvSpPr>
        <p:spPr bwMode="auto">
          <a:xfrm flipH="1">
            <a:off x="1905000" y="4724400"/>
            <a:ext cx="1447800" cy="144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0" name="Line 109"/>
          <p:cNvSpPr>
            <a:spLocks noChangeShapeType="1"/>
          </p:cNvSpPr>
          <p:nvPr/>
        </p:nvSpPr>
        <p:spPr bwMode="auto">
          <a:xfrm>
            <a:off x="685800" y="4419600"/>
            <a:ext cx="1447800" cy="144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1" name="Text Box 110"/>
          <p:cNvSpPr txBox="1">
            <a:spLocks noChangeArrowheads="1"/>
          </p:cNvSpPr>
          <p:nvPr/>
        </p:nvSpPr>
        <p:spPr bwMode="auto">
          <a:xfrm rot="2700079">
            <a:off x="388144" y="5188744"/>
            <a:ext cx="190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kern="0">
                <a:solidFill>
                  <a:srgbClr val="3333CC"/>
                </a:solidFill>
                <a:latin typeface="Times New Roman" charset="0"/>
              </a:rPr>
              <a:t>Reuse distance D</a:t>
            </a:r>
          </a:p>
        </p:txBody>
      </p:sp>
      <p:sp>
        <p:nvSpPr>
          <p:cNvPr id="92" name="Text Box 111"/>
          <p:cNvSpPr txBox="1">
            <a:spLocks noChangeArrowheads="1"/>
          </p:cNvSpPr>
          <p:nvPr/>
        </p:nvSpPr>
        <p:spPr bwMode="auto">
          <a:xfrm>
            <a:off x="4876800" y="1600200"/>
            <a:ext cx="4114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kern="0">
                <a:solidFill>
                  <a:srgbClr val="3333CC"/>
                </a:solidFill>
                <a:latin typeface="Times New Roman" charset="0"/>
              </a:rPr>
              <a:t> For hexagonal cells, the reuse  distance is given by</a:t>
            </a:r>
          </a:p>
        </p:txBody>
      </p:sp>
      <p:graphicFrame>
        <p:nvGraphicFramePr>
          <p:cNvPr id="93" name="Object 112"/>
          <p:cNvGraphicFramePr>
            <a:graphicFrameLocks noChangeAspect="1"/>
          </p:cNvGraphicFramePr>
          <p:nvPr/>
        </p:nvGraphicFramePr>
        <p:xfrm>
          <a:off x="5486400" y="2590800"/>
          <a:ext cx="13716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Equation" r:id="rId3" imgW="723600" imgH="228600" progId="Equation.3">
                  <p:embed/>
                </p:oleObj>
              </mc:Choice>
              <mc:Fallback>
                <p:oleObj name="Equation" r:id="rId3" imgW="723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590800"/>
                        <a:ext cx="13716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Line 113"/>
          <p:cNvSpPr>
            <a:spLocks noChangeShapeType="1"/>
          </p:cNvSpPr>
          <p:nvPr/>
        </p:nvSpPr>
        <p:spPr bwMode="auto">
          <a:xfrm flipH="1" flipV="1">
            <a:off x="838200" y="1752600"/>
            <a:ext cx="3810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5" name="Line 114"/>
          <p:cNvSpPr>
            <a:spLocks noChangeShapeType="1"/>
          </p:cNvSpPr>
          <p:nvPr/>
        </p:nvSpPr>
        <p:spPr bwMode="auto">
          <a:xfrm flipH="1" flipV="1">
            <a:off x="1219200" y="1524000"/>
            <a:ext cx="3810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6" name="Line 115"/>
          <p:cNvSpPr>
            <a:spLocks noChangeShapeType="1"/>
          </p:cNvSpPr>
          <p:nvPr/>
        </p:nvSpPr>
        <p:spPr bwMode="auto">
          <a:xfrm flipH="1">
            <a:off x="914400" y="1600200"/>
            <a:ext cx="3810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7" name="Text Box 116"/>
          <p:cNvSpPr txBox="1">
            <a:spLocks noChangeArrowheads="1"/>
          </p:cNvSpPr>
          <p:nvPr/>
        </p:nvSpPr>
        <p:spPr bwMode="auto">
          <a:xfrm>
            <a:off x="762000" y="137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kern="0">
                <a:solidFill>
                  <a:srgbClr val="3333CC"/>
                </a:solidFill>
                <a:latin typeface="Times New Roman" charset="0"/>
              </a:rPr>
              <a:t>R</a:t>
            </a:r>
          </a:p>
        </p:txBody>
      </p:sp>
      <p:sp>
        <p:nvSpPr>
          <p:cNvPr id="98" name="Text Box 117"/>
          <p:cNvSpPr txBox="1">
            <a:spLocks noChangeArrowheads="1"/>
          </p:cNvSpPr>
          <p:nvPr/>
        </p:nvSpPr>
        <p:spPr bwMode="auto">
          <a:xfrm>
            <a:off x="5105400" y="3200400"/>
            <a:ext cx="3886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where </a:t>
            </a:r>
            <a:r>
              <a:rPr lang="en-US" sz="2000" i="1" kern="0">
                <a:solidFill>
                  <a:srgbClr val="3333CC"/>
                </a:solidFill>
                <a:latin typeface="Times New Roman" charset="0"/>
              </a:rPr>
              <a:t>R</a:t>
            </a: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 is cell radius and </a:t>
            </a:r>
            <a:r>
              <a:rPr lang="en-US" sz="2000" i="1" kern="0">
                <a:solidFill>
                  <a:srgbClr val="3333CC"/>
                </a:solidFill>
                <a:latin typeface="Times New Roman" charset="0"/>
              </a:rPr>
              <a:t>N</a:t>
            </a:r>
            <a:r>
              <a:rPr lang="en-US" sz="2000" kern="0">
                <a:solidFill>
                  <a:srgbClr val="3333CC"/>
                </a:solidFill>
                <a:latin typeface="Times New Roman" charset="0"/>
              </a:rPr>
              <a:t> is the reuse pattern (the cluster size or the number of cells per cluster).</a:t>
            </a:r>
          </a:p>
        </p:txBody>
      </p:sp>
      <p:graphicFrame>
        <p:nvGraphicFramePr>
          <p:cNvPr id="99" name="Object 118"/>
          <p:cNvGraphicFramePr>
            <a:graphicFrameLocks noChangeAspect="1"/>
          </p:cNvGraphicFramePr>
          <p:nvPr/>
        </p:nvGraphicFramePr>
        <p:xfrm>
          <a:off x="5068888" y="4733925"/>
          <a:ext cx="227806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Equation" r:id="rId5" imgW="1155600" imgH="507960" progId="Equation.3">
                  <p:embed/>
                </p:oleObj>
              </mc:Choice>
              <mc:Fallback>
                <p:oleObj name="Equation" r:id="rId5" imgW="11556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8888" y="4733925"/>
                        <a:ext cx="2278062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Text Box 119"/>
          <p:cNvSpPr txBox="1">
            <a:spLocks noChangeArrowheads="1"/>
          </p:cNvSpPr>
          <p:nvPr/>
        </p:nvSpPr>
        <p:spPr bwMode="auto">
          <a:xfrm>
            <a:off x="4876800" y="42672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kern="0">
                <a:solidFill>
                  <a:srgbClr val="3333CC"/>
                </a:solidFill>
                <a:latin typeface="Times New Roman" charset="0"/>
              </a:rPr>
              <a:t> Reuse factor is</a:t>
            </a:r>
          </a:p>
        </p:txBody>
      </p:sp>
      <p:sp>
        <p:nvSpPr>
          <p:cNvPr id="101" name="Line 120"/>
          <p:cNvSpPr>
            <a:spLocks noChangeShapeType="1"/>
          </p:cNvSpPr>
          <p:nvPr/>
        </p:nvSpPr>
        <p:spPr bwMode="auto">
          <a:xfrm flipH="1">
            <a:off x="2438400" y="1600200"/>
            <a:ext cx="3810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2" name="Text Box 121"/>
          <p:cNvSpPr txBox="1">
            <a:spLocks noChangeArrowheads="1"/>
          </p:cNvSpPr>
          <p:nvPr/>
        </p:nvSpPr>
        <p:spPr bwMode="auto">
          <a:xfrm>
            <a:off x="2819400" y="1295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kern="0">
                <a:solidFill>
                  <a:srgbClr val="3333CC"/>
                </a:solidFill>
                <a:latin typeface="Times New Roman" charset="0"/>
              </a:rPr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40654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Reuse Distance 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93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33845" y="12192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kern="0">
                <a:solidFill>
                  <a:srgbClr val="3333CC"/>
                </a:solidFill>
                <a:latin typeface="Times New Roman" charset="0"/>
              </a:rPr>
              <a:t> The cluster size or the number of cells per cluster is given by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905000" y="2057400"/>
          <a:ext cx="19875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3" imgW="927000" imgH="228600" progId="Equation.3">
                  <p:embed/>
                </p:oleObj>
              </mc:Choice>
              <mc:Fallback>
                <p:oleObj name="Equation" r:id="rId3" imgW="927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57400"/>
                        <a:ext cx="198755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90600" y="27432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kern="0" dirty="0">
                <a:solidFill>
                  <a:srgbClr val="3333CC"/>
                </a:solidFill>
                <a:latin typeface="Times New Roman" charset="0"/>
              </a:rPr>
              <a:t>where </a:t>
            </a:r>
            <a:r>
              <a:rPr lang="en-US" i="1" kern="0" dirty="0">
                <a:solidFill>
                  <a:srgbClr val="3333CC"/>
                </a:solidFill>
                <a:latin typeface="Times New Roman" charset="0"/>
              </a:rPr>
              <a:t>i</a:t>
            </a:r>
            <a:r>
              <a:rPr lang="en-US" kern="0" dirty="0">
                <a:solidFill>
                  <a:srgbClr val="3333CC"/>
                </a:solidFill>
                <a:latin typeface="Times New Roman" charset="0"/>
              </a:rPr>
              <a:t> and </a:t>
            </a:r>
            <a:r>
              <a:rPr lang="en-US" i="1" kern="0" dirty="0">
                <a:solidFill>
                  <a:srgbClr val="3333CC"/>
                </a:solidFill>
                <a:latin typeface="Times New Roman" charset="0"/>
              </a:rPr>
              <a:t>j</a:t>
            </a:r>
            <a:r>
              <a:rPr lang="en-US" kern="0" dirty="0">
                <a:solidFill>
                  <a:srgbClr val="3333CC"/>
                </a:solidFill>
                <a:latin typeface="Times New Roman" charset="0"/>
              </a:rPr>
              <a:t> are integers. 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066800" y="4724400"/>
            <a:ext cx="6934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i="1" kern="0">
                <a:solidFill>
                  <a:srgbClr val="3333CC"/>
                </a:solidFill>
                <a:latin typeface="Times New Roman" charset="0"/>
              </a:rPr>
              <a:t> N</a:t>
            </a:r>
            <a:r>
              <a:rPr lang="en-US" kern="0">
                <a:solidFill>
                  <a:srgbClr val="3333CC"/>
                </a:solidFill>
                <a:latin typeface="Times New Roman" charset="0"/>
              </a:rPr>
              <a:t> = 1, 3, 4, 7, 9, 12, 13, 16, 19, 21, 28, …, etc.</a:t>
            </a:r>
          </a:p>
          <a:p>
            <a:pPr>
              <a:spcBef>
                <a:spcPct val="50000"/>
              </a:spcBef>
              <a:defRPr/>
            </a:pPr>
            <a:r>
              <a:rPr lang="en-US" kern="0">
                <a:solidFill>
                  <a:srgbClr val="3333CC"/>
                </a:solidFill>
                <a:latin typeface="Times New Roman" charset="0"/>
              </a:rPr>
              <a:t>   The popular value of </a:t>
            </a:r>
            <a:r>
              <a:rPr lang="en-US" i="1" kern="0">
                <a:solidFill>
                  <a:srgbClr val="3333CC"/>
                </a:solidFill>
                <a:latin typeface="Times New Roman" charset="0"/>
              </a:rPr>
              <a:t>N</a:t>
            </a:r>
            <a:r>
              <a:rPr lang="en-US" kern="0">
                <a:solidFill>
                  <a:srgbClr val="3333CC"/>
                </a:solidFill>
                <a:latin typeface="Times New Roman" charset="0"/>
              </a:rPr>
              <a:t> being 4 and 7. 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 rot="16200000">
            <a:off x="5414962" y="2971801"/>
            <a:ext cx="1514475" cy="1219200"/>
          </a:xfrm>
          <a:prstGeom prst="hexagon">
            <a:avLst>
              <a:gd name="adj" fmla="val 31055"/>
              <a:gd name="vf" fmla="val 115470"/>
            </a:avLst>
          </a:prstGeom>
          <a:solidFill>
            <a:srgbClr val="00E4A8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6176963" y="3581400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V="1">
            <a:off x="6176963" y="2133600"/>
            <a:ext cx="838200" cy="144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7853363" y="3352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charset="0"/>
              </a:rPr>
              <a:t>i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7091363" y="1905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charset="0"/>
              </a:rPr>
              <a:t>j</a:t>
            </a:r>
          </a:p>
        </p:txBody>
      </p:sp>
      <p:sp>
        <p:nvSpPr>
          <p:cNvPr id="16" name="Arc 12"/>
          <p:cNvSpPr>
            <a:spLocks/>
          </p:cNvSpPr>
          <p:nvPr/>
        </p:nvSpPr>
        <p:spPr bwMode="auto">
          <a:xfrm rot="20317528">
            <a:off x="6862763" y="2668588"/>
            <a:ext cx="381000" cy="965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9651"/>
              <a:gd name="T2" fmla="*/ 11862 w 21600"/>
              <a:gd name="T3" fmla="*/ 39651 h 39651"/>
              <a:gd name="T4" fmla="*/ 0 w 21600"/>
              <a:gd name="T5" fmla="*/ 21600 h 39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9651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8872"/>
                  <a:pt x="17940" y="35657"/>
                  <a:pt x="11862" y="39651"/>
                </a:cubicBezTo>
              </a:path>
              <a:path w="21600" h="39651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8872"/>
                  <a:pt x="17940" y="35657"/>
                  <a:pt x="11862" y="39651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7243763" y="26670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60</a:t>
            </a:r>
            <a:r>
              <a:rPr lang="en-US" baseline="30000">
                <a:solidFill>
                  <a:srgbClr val="000000"/>
                </a:solidFill>
                <a:latin typeface="Times New Roman" charset="0"/>
              </a:rPr>
              <a:t>o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67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Reuse Distance 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94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5029200" y="4308475"/>
            <a:ext cx="3352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000000"/>
                </a:solidFill>
                <a:latin typeface="Times New Roman" charset="0"/>
              </a:rPr>
              <a:t>(b) Formation of a cluster for N = 7 with i=2 and j=1</a:t>
            </a:r>
          </a:p>
        </p:txBody>
      </p:sp>
      <p:sp>
        <p:nvSpPr>
          <p:cNvPr id="8" name="Text Box 42"/>
          <p:cNvSpPr txBox="1">
            <a:spLocks noChangeArrowheads="1"/>
          </p:cNvSpPr>
          <p:nvPr/>
        </p:nvSpPr>
        <p:spPr bwMode="auto">
          <a:xfrm>
            <a:off x="3124200" y="31369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 New Roman" charset="0"/>
              </a:rPr>
              <a:t>60</a:t>
            </a:r>
            <a:r>
              <a:rPr lang="en-US" sz="1600" baseline="30000">
                <a:solidFill>
                  <a:srgbClr val="000000"/>
                </a:solidFill>
                <a:latin typeface="Times New Roman" charset="0"/>
              </a:rPr>
              <a:t>°</a:t>
            </a:r>
            <a:endParaRPr lang="en-US" sz="16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" name="AutoShape 43"/>
          <p:cNvSpPr>
            <a:spLocks noChangeArrowheads="1"/>
          </p:cNvSpPr>
          <p:nvPr/>
        </p:nvSpPr>
        <p:spPr bwMode="auto">
          <a:xfrm rot="16200000">
            <a:off x="765175" y="3368675"/>
            <a:ext cx="603250" cy="457200"/>
          </a:xfrm>
          <a:prstGeom prst="hexagon">
            <a:avLst>
              <a:gd name="adj" fmla="val 32986"/>
              <a:gd name="vf" fmla="val 11547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1066800" y="3714750"/>
            <a:ext cx="2743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 New Roman" charset="0"/>
              </a:rPr>
              <a:t>      1    2     3 …  i</a:t>
            </a:r>
          </a:p>
        </p:txBody>
      </p:sp>
      <p:sp>
        <p:nvSpPr>
          <p:cNvPr id="11" name="Line 45"/>
          <p:cNvSpPr>
            <a:spLocks noChangeShapeType="1"/>
          </p:cNvSpPr>
          <p:nvPr/>
        </p:nvSpPr>
        <p:spPr bwMode="auto">
          <a:xfrm>
            <a:off x="1066800" y="3594100"/>
            <a:ext cx="16764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" name="Line 46"/>
          <p:cNvSpPr>
            <a:spLocks noChangeShapeType="1"/>
          </p:cNvSpPr>
          <p:nvPr/>
        </p:nvSpPr>
        <p:spPr bwMode="auto">
          <a:xfrm flipV="1">
            <a:off x="2743200" y="3060700"/>
            <a:ext cx="3048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" name="Line 47"/>
          <p:cNvSpPr>
            <a:spLocks noChangeShapeType="1"/>
          </p:cNvSpPr>
          <p:nvPr/>
        </p:nvSpPr>
        <p:spPr bwMode="auto">
          <a:xfrm>
            <a:off x="2743200" y="3594100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" name="Arc 48"/>
          <p:cNvSpPr>
            <a:spLocks/>
          </p:cNvSpPr>
          <p:nvPr/>
        </p:nvSpPr>
        <p:spPr bwMode="auto">
          <a:xfrm>
            <a:off x="2819400" y="3365500"/>
            <a:ext cx="215900" cy="298450"/>
          </a:xfrm>
          <a:custGeom>
            <a:avLst/>
            <a:gdLst>
              <a:gd name="G0" fmla="+- 0 0 0"/>
              <a:gd name="G1" fmla="+- 21104 0 0"/>
              <a:gd name="G2" fmla="+- 21600 0 0"/>
              <a:gd name="T0" fmla="*/ 4605 w 20325"/>
              <a:gd name="T1" fmla="*/ 0 h 21104"/>
              <a:gd name="T2" fmla="*/ 20325 w 20325"/>
              <a:gd name="T3" fmla="*/ 13792 h 21104"/>
              <a:gd name="T4" fmla="*/ 0 w 20325"/>
              <a:gd name="T5" fmla="*/ 21104 h 2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25" h="21104" fill="none" extrusionOk="0">
                <a:moveTo>
                  <a:pt x="4604" y="0"/>
                </a:moveTo>
                <a:cubicBezTo>
                  <a:pt x="11869" y="1585"/>
                  <a:pt x="17807" y="6795"/>
                  <a:pt x="20324" y="13792"/>
                </a:cubicBezTo>
              </a:path>
              <a:path w="20325" h="21104" stroke="0" extrusionOk="0">
                <a:moveTo>
                  <a:pt x="4604" y="0"/>
                </a:moveTo>
                <a:cubicBezTo>
                  <a:pt x="11869" y="1585"/>
                  <a:pt x="17807" y="6795"/>
                  <a:pt x="20324" y="13792"/>
                </a:cubicBezTo>
                <a:lnTo>
                  <a:pt x="0" y="21104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5" name="Text Box 49"/>
          <p:cNvSpPr txBox="1">
            <a:spLocks noChangeArrowheads="1"/>
          </p:cNvSpPr>
          <p:nvPr/>
        </p:nvSpPr>
        <p:spPr bwMode="auto">
          <a:xfrm>
            <a:off x="2971800" y="272415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 New Roman" charset="0"/>
              </a:rPr>
              <a:t>j direction</a:t>
            </a: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" name="Text Box 50"/>
          <p:cNvSpPr txBox="1">
            <a:spLocks noChangeArrowheads="1"/>
          </p:cNvSpPr>
          <p:nvPr/>
        </p:nvSpPr>
        <p:spPr bwMode="auto">
          <a:xfrm>
            <a:off x="3352800" y="340995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 New Roman" charset="0"/>
              </a:rPr>
              <a:t>i direction</a:t>
            </a: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7" name="Line 51"/>
          <p:cNvSpPr>
            <a:spLocks noChangeShapeType="1"/>
          </p:cNvSpPr>
          <p:nvPr/>
        </p:nvSpPr>
        <p:spPr bwMode="auto">
          <a:xfrm>
            <a:off x="1524000" y="3517900"/>
            <a:ext cx="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8" name="Line 52"/>
          <p:cNvSpPr>
            <a:spLocks noChangeShapeType="1"/>
          </p:cNvSpPr>
          <p:nvPr/>
        </p:nvSpPr>
        <p:spPr bwMode="auto">
          <a:xfrm>
            <a:off x="1828800" y="3517900"/>
            <a:ext cx="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9" name="Line 53"/>
          <p:cNvSpPr>
            <a:spLocks noChangeShapeType="1"/>
          </p:cNvSpPr>
          <p:nvPr/>
        </p:nvSpPr>
        <p:spPr bwMode="auto">
          <a:xfrm>
            <a:off x="2209800" y="3517900"/>
            <a:ext cx="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" name="Text Box 54"/>
          <p:cNvSpPr txBox="1">
            <a:spLocks noChangeArrowheads="1"/>
          </p:cNvSpPr>
          <p:nvPr/>
        </p:nvSpPr>
        <p:spPr bwMode="auto">
          <a:xfrm>
            <a:off x="533400" y="4279900"/>
            <a:ext cx="4038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000000"/>
                </a:solidFill>
                <a:latin typeface="Times New Roman" charset="0"/>
              </a:rPr>
              <a:t>(a) Finding the center of an adjacent cluster using integers i and j (direction of i and j can be interchanged).</a:t>
            </a:r>
          </a:p>
        </p:txBody>
      </p:sp>
      <p:sp>
        <p:nvSpPr>
          <p:cNvPr id="21" name="AutoShape 55"/>
          <p:cNvSpPr>
            <a:spLocks noChangeArrowheads="1"/>
          </p:cNvSpPr>
          <p:nvPr/>
        </p:nvSpPr>
        <p:spPr bwMode="auto">
          <a:xfrm rot="5400000">
            <a:off x="6281737" y="2943226"/>
            <a:ext cx="695325" cy="609600"/>
          </a:xfrm>
          <a:prstGeom prst="hexagon">
            <a:avLst>
              <a:gd name="adj" fmla="val 28516"/>
              <a:gd name="vf" fmla="val 11547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2" name="AutoShape 56"/>
          <p:cNvSpPr>
            <a:spLocks noChangeArrowheads="1"/>
          </p:cNvSpPr>
          <p:nvPr/>
        </p:nvSpPr>
        <p:spPr bwMode="auto">
          <a:xfrm rot="5400000">
            <a:off x="6587331" y="2416969"/>
            <a:ext cx="693738" cy="609600"/>
          </a:xfrm>
          <a:prstGeom prst="hexagon">
            <a:avLst>
              <a:gd name="adj" fmla="val 28451"/>
              <a:gd name="vf" fmla="val 11547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>
              <a:defRPr/>
            </a:pPr>
            <a:endParaRPr lang="en-US" sz="1400" kern="0">
              <a:solidFill>
                <a:sysClr val="windowText" lastClr="000000"/>
              </a:solidFill>
              <a:latin typeface="Times New Roman" charset="0"/>
            </a:endParaRPr>
          </a:p>
        </p:txBody>
      </p:sp>
      <p:sp>
        <p:nvSpPr>
          <p:cNvPr id="23" name="AutoShape 57"/>
          <p:cNvSpPr>
            <a:spLocks noChangeArrowheads="1"/>
          </p:cNvSpPr>
          <p:nvPr/>
        </p:nvSpPr>
        <p:spPr bwMode="auto">
          <a:xfrm rot="5400000">
            <a:off x="5977731" y="2416969"/>
            <a:ext cx="693738" cy="609600"/>
          </a:xfrm>
          <a:prstGeom prst="hexagon">
            <a:avLst>
              <a:gd name="adj" fmla="val 28451"/>
              <a:gd name="vf" fmla="val 11547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>
              <a:defRPr/>
            </a:pPr>
            <a:endParaRPr lang="en-US" sz="1400" kern="0">
              <a:solidFill>
                <a:sysClr val="windowText" lastClr="000000"/>
              </a:solidFill>
              <a:latin typeface="Times New Roman" charset="0"/>
            </a:endParaRPr>
          </a:p>
        </p:txBody>
      </p:sp>
      <p:sp>
        <p:nvSpPr>
          <p:cNvPr id="24" name="AutoShape 58"/>
          <p:cNvSpPr>
            <a:spLocks noChangeArrowheads="1"/>
          </p:cNvSpPr>
          <p:nvPr/>
        </p:nvSpPr>
        <p:spPr bwMode="auto">
          <a:xfrm rot="5400000">
            <a:off x="6891337" y="2943226"/>
            <a:ext cx="695325" cy="609600"/>
          </a:xfrm>
          <a:prstGeom prst="hexagon">
            <a:avLst>
              <a:gd name="adj" fmla="val 28516"/>
              <a:gd name="vf" fmla="val 11547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>
              <a:defRPr/>
            </a:pPr>
            <a:endParaRPr lang="en-US" sz="1400" kern="0">
              <a:solidFill>
                <a:sysClr val="windowText" lastClr="000000"/>
              </a:solidFill>
              <a:latin typeface="Times New Roman" charset="0"/>
            </a:endParaRPr>
          </a:p>
        </p:txBody>
      </p:sp>
      <p:sp>
        <p:nvSpPr>
          <p:cNvPr id="25" name="AutoShape 59"/>
          <p:cNvSpPr>
            <a:spLocks noChangeArrowheads="1"/>
          </p:cNvSpPr>
          <p:nvPr/>
        </p:nvSpPr>
        <p:spPr bwMode="auto">
          <a:xfrm rot="5400000">
            <a:off x="6587331" y="3469482"/>
            <a:ext cx="693737" cy="609600"/>
          </a:xfrm>
          <a:prstGeom prst="hexagon">
            <a:avLst>
              <a:gd name="adj" fmla="val 28451"/>
              <a:gd name="vf" fmla="val 11547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>
              <a:defRPr/>
            </a:pPr>
            <a:endParaRPr lang="en-US" sz="1400" kern="0">
              <a:solidFill>
                <a:sysClr val="windowText" lastClr="000000"/>
              </a:solidFill>
              <a:latin typeface="Times New Roman" charset="0"/>
            </a:endParaRPr>
          </a:p>
        </p:txBody>
      </p:sp>
      <p:sp>
        <p:nvSpPr>
          <p:cNvPr id="26" name="AutoShape 60"/>
          <p:cNvSpPr>
            <a:spLocks noChangeArrowheads="1"/>
          </p:cNvSpPr>
          <p:nvPr/>
        </p:nvSpPr>
        <p:spPr bwMode="auto">
          <a:xfrm rot="5400000">
            <a:off x="5977731" y="3469482"/>
            <a:ext cx="693737" cy="609600"/>
          </a:xfrm>
          <a:prstGeom prst="hexagon">
            <a:avLst>
              <a:gd name="adj" fmla="val 28451"/>
              <a:gd name="vf" fmla="val 11547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>
              <a:defRPr/>
            </a:pPr>
            <a:endParaRPr lang="en-US" sz="1400" kern="0">
              <a:solidFill>
                <a:sysClr val="windowText" lastClr="000000"/>
              </a:solidFill>
              <a:latin typeface="Times New Roman" charset="0"/>
            </a:endParaRPr>
          </a:p>
        </p:txBody>
      </p:sp>
      <p:sp>
        <p:nvSpPr>
          <p:cNvPr id="27" name="AutoShape 61"/>
          <p:cNvSpPr>
            <a:spLocks noChangeArrowheads="1"/>
          </p:cNvSpPr>
          <p:nvPr/>
        </p:nvSpPr>
        <p:spPr bwMode="auto">
          <a:xfrm rot="5400000">
            <a:off x="5672137" y="2943226"/>
            <a:ext cx="695325" cy="609600"/>
          </a:xfrm>
          <a:prstGeom prst="hexagon">
            <a:avLst>
              <a:gd name="adj" fmla="val 28516"/>
              <a:gd name="vf" fmla="val 11547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>
              <a:defRPr/>
            </a:pPr>
            <a:endParaRPr lang="en-US" sz="1400" kern="0">
              <a:solidFill>
                <a:sysClr val="windowText" lastClr="000000"/>
              </a:solidFill>
              <a:latin typeface="Times New Roman" charset="0"/>
            </a:endParaRPr>
          </a:p>
        </p:txBody>
      </p:sp>
      <p:sp>
        <p:nvSpPr>
          <p:cNvPr id="28" name="Line 62"/>
          <p:cNvSpPr>
            <a:spLocks noChangeShapeType="1"/>
          </p:cNvSpPr>
          <p:nvPr/>
        </p:nvSpPr>
        <p:spPr bwMode="auto">
          <a:xfrm>
            <a:off x="6629400" y="2900363"/>
            <a:ext cx="0" cy="701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9" name="Line 63"/>
          <p:cNvSpPr>
            <a:spLocks noChangeShapeType="1"/>
          </p:cNvSpPr>
          <p:nvPr/>
        </p:nvSpPr>
        <p:spPr bwMode="auto">
          <a:xfrm>
            <a:off x="6324600" y="32512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0" name="Line 64"/>
          <p:cNvSpPr>
            <a:spLocks noChangeShapeType="1"/>
          </p:cNvSpPr>
          <p:nvPr/>
        </p:nvSpPr>
        <p:spPr bwMode="auto">
          <a:xfrm flipH="1">
            <a:off x="6324600" y="3251200"/>
            <a:ext cx="304800" cy="527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1" name="Line 65"/>
          <p:cNvSpPr>
            <a:spLocks noChangeShapeType="1"/>
          </p:cNvSpPr>
          <p:nvPr/>
        </p:nvSpPr>
        <p:spPr bwMode="auto">
          <a:xfrm>
            <a:off x="6629400" y="3251200"/>
            <a:ext cx="304800" cy="527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2" name="Line 66"/>
          <p:cNvSpPr>
            <a:spLocks noChangeShapeType="1"/>
          </p:cNvSpPr>
          <p:nvPr/>
        </p:nvSpPr>
        <p:spPr bwMode="auto">
          <a:xfrm>
            <a:off x="6731000" y="3251200"/>
            <a:ext cx="508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3" name="Line 67"/>
          <p:cNvSpPr>
            <a:spLocks noChangeShapeType="1"/>
          </p:cNvSpPr>
          <p:nvPr/>
        </p:nvSpPr>
        <p:spPr bwMode="auto">
          <a:xfrm flipV="1">
            <a:off x="6629400" y="2638425"/>
            <a:ext cx="304800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4" name="Line 68"/>
          <p:cNvSpPr>
            <a:spLocks noChangeShapeType="1"/>
          </p:cNvSpPr>
          <p:nvPr/>
        </p:nvSpPr>
        <p:spPr bwMode="auto">
          <a:xfrm flipH="1" flipV="1">
            <a:off x="6324600" y="2725738"/>
            <a:ext cx="304800" cy="525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5" name="Line 69"/>
          <p:cNvSpPr>
            <a:spLocks noChangeShapeType="1"/>
          </p:cNvSpPr>
          <p:nvPr/>
        </p:nvSpPr>
        <p:spPr bwMode="auto">
          <a:xfrm flipH="1">
            <a:off x="6019800" y="32512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6" name="Line 70"/>
          <p:cNvSpPr>
            <a:spLocks noChangeShapeType="1"/>
          </p:cNvSpPr>
          <p:nvPr/>
        </p:nvSpPr>
        <p:spPr bwMode="auto">
          <a:xfrm>
            <a:off x="6934200" y="377825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7" name="Line 71"/>
          <p:cNvSpPr>
            <a:spLocks noChangeShapeType="1"/>
          </p:cNvSpPr>
          <p:nvPr/>
        </p:nvSpPr>
        <p:spPr bwMode="auto">
          <a:xfrm flipV="1">
            <a:off x="7239000" y="2984500"/>
            <a:ext cx="152400" cy="266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8" name="Line 72"/>
          <p:cNvSpPr>
            <a:spLocks noChangeShapeType="1"/>
          </p:cNvSpPr>
          <p:nvPr/>
        </p:nvSpPr>
        <p:spPr bwMode="auto">
          <a:xfrm flipH="1" flipV="1">
            <a:off x="6781800" y="2451100"/>
            <a:ext cx="152400" cy="187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9" name="Line 73"/>
          <p:cNvSpPr>
            <a:spLocks noChangeShapeType="1"/>
          </p:cNvSpPr>
          <p:nvPr/>
        </p:nvSpPr>
        <p:spPr bwMode="auto">
          <a:xfrm flipH="1">
            <a:off x="6019800" y="272573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0" name="Line 74"/>
          <p:cNvSpPr>
            <a:spLocks noChangeShapeType="1"/>
          </p:cNvSpPr>
          <p:nvPr/>
        </p:nvSpPr>
        <p:spPr bwMode="auto">
          <a:xfrm flipH="1">
            <a:off x="5867400" y="3251200"/>
            <a:ext cx="152400" cy="266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1" name="Line 75"/>
          <p:cNvSpPr>
            <a:spLocks noChangeShapeType="1"/>
          </p:cNvSpPr>
          <p:nvPr/>
        </p:nvSpPr>
        <p:spPr bwMode="auto">
          <a:xfrm>
            <a:off x="6324600" y="3778250"/>
            <a:ext cx="152400" cy="273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2" name="Text Box 76"/>
          <p:cNvSpPr txBox="1">
            <a:spLocks noChangeArrowheads="1"/>
          </p:cNvSpPr>
          <p:nvPr/>
        </p:nvSpPr>
        <p:spPr bwMode="auto">
          <a:xfrm>
            <a:off x="6172200" y="24511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i=2</a:t>
            </a:r>
          </a:p>
        </p:txBody>
      </p:sp>
      <p:sp>
        <p:nvSpPr>
          <p:cNvPr id="43" name="Text Box 77"/>
          <p:cNvSpPr txBox="1">
            <a:spLocks noChangeArrowheads="1"/>
          </p:cNvSpPr>
          <p:nvPr/>
        </p:nvSpPr>
        <p:spPr bwMode="auto">
          <a:xfrm>
            <a:off x="6858000" y="26035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i=2</a:t>
            </a:r>
          </a:p>
        </p:txBody>
      </p:sp>
      <p:sp>
        <p:nvSpPr>
          <p:cNvPr id="44" name="Text Box 78"/>
          <p:cNvSpPr txBox="1">
            <a:spLocks noChangeArrowheads="1"/>
          </p:cNvSpPr>
          <p:nvPr/>
        </p:nvSpPr>
        <p:spPr bwMode="auto">
          <a:xfrm>
            <a:off x="5638800" y="25273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j=1</a:t>
            </a:r>
          </a:p>
        </p:txBody>
      </p:sp>
      <p:sp>
        <p:nvSpPr>
          <p:cNvPr id="45" name="Text Box 79"/>
          <p:cNvSpPr txBox="1">
            <a:spLocks noChangeArrowheads="1"/>
          </p:cNvSpPr>
          <p:nvPr/>
        </p:nvSpPr>
        <p:spPr bwMode="auto">
          <a:xfrm>
            <a:off x="6553200" y="21463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j=1</a:t>
            </a:r>
          </a:p>
        </p:txBody>
      </p:sp>
      <p:sp>
        <p:nvSpPr>
          <p:cNvPr id="46" name="Text Box 80"/>
          <p:cNvSpPr txBox="1">
            <a:spLocks noChangeArrowheads="1"/>
          </p:cNvSpPr>
          <p:nvPr/>
        </p:nvSpPr>
        <p:spPr bwMode="auto">
          <a:xfrm>
            <a:off x="5562600" y="34417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j=1</a:t>
            </a:r>
          </a:p>
        </p:txBody>
      </p:sp>
      <p:sp>
        <p:nvSpPr>
          <p:cNvPr id="47" name="Text Box 81"/>
          <p:cNvSpPr txBox="1">
            <a:spLocks noChangeArrowheads="1"/>
          </p:cNvSpPr>
          <p:nvPr/>
        </p:nvSpPr>
        <p:spPr bwMode="auto">
          <a:xfrm>
            <a:off x="6400800" y="39751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j=1</a:t>
            </a:r>
          </a:p>
        </p:txBody>
      </p:sp>
      <p:sp>
        <p:nvSpPr>
          <p:cNvPr id="48" name="Text Box 82"/>
          <p:cNvSpPr txBox="1">
            <a:spLocks noChangeArrowheads="1"/>
          </p:cNvSpPr>
          <p:nvPr/>
        </p:nvSpPr>
        <p:spPr bwMode="auto">
          <a:xfrm>
            <a:off x="7315200" y="26797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j=1</a:t>
            </a:r>
          </a:p>
        </p:txBody>
      </p:sp>
      <p:sp>
        <p:nvSpPr>
          <p:cNvPr id="49" name="Text Box 83"/>
          <p:cNvSpPr txBox="1">
            <a:spLocks noChangeArrowheads="1"/>
          </p:cNvSpPr>
          <p:nvPr/>
        </p:nvSpPr>
        <p:spPr bwMode="auto">
          <a:xfrm>
            <a:off x="7239000" y="35941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j=1</a:t>
            </a:r>
          </a:p>
        </p:txBody>
      </p:sp>
      <p:sp>
        <p:nvSpPr>
          <p:cNvPr id="50" name="Text Box 84"/>
          <p:cNvSpPr txBox="1">
            <a:spLocks noChangeArrowheads="1"/>
          </p:cNvSpPr>
          <p:nvPr/>
        </p:nvSpPr>
        <p:spPr bwMode="auto">
          <a:xfrm>
            <a:off x="5867400" y="29845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i=2</a:t>
            </a:r>
          </a:p>
        </p:txBody>
      </p:sp>
      <p:sp>
        <p:nvSpPr>
          <p:cNvPr id="51" name="Text Box 85"/>
          <p:cNvSpPr txBox="1">
            <a:spLocks noChangeArrowheads="1"/>
          </p:cNvSpPr>
          <p:nvPr/>
        </p:nvSpPr>
        <p:spPr bwMode="auto">
          <a:xfrm>
            <a:off x="7162800" y="32131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i=2</a:t>
            </a:r>
          </a:p>
        </p:txBody>
      </p:sp>
      <p:sp>
        <p:nvSpPr>
          <p:cNvPr id="52" name="Text Box 86"/>
          <p:cNvSpPr txBox="1">
            <a:spLocks noChangeArrowheads="1"/>
          </p:cNvSpPr>
          <p:nvPr/>
        </p:nvSpPr>
        <p:spPr bwMode="auto">
          <a:xfrm>
            <a:off x="6781800" y="37465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i=2</a:t>
            </a:r>
          </a:p>
        </p:txBody>
      </p:sp>
      <p:sp>
        <p:nvSpPr>
          <p:cNvPr id="53" name="Text Box 87"/>
          <p:cNvSpPr txBox="1">
            <a:spLocks noChangeArrowheads="1"/>
          </p:cNvSpPr>
          <p:nvPr/>
        </p:nvSpPr>
        <p:spPr bwMode="auto">
          <a:xfrm>
            <a:off x="6019800" y="37465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i=2</a:t>
            </a:r>
          </a:p>
        </p:txBody>
      </p:sp>
    </p:spTree>
    <p:extLst>
      <p:ext uri="{BB962C8B-B14F-4D97-AF65-F5344CB8AC3E}">
        <p14:creationId xmlns:p14="http://schemas.microsoft.com/office/powerpoint/2010/main" val="346481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Reuse Distance 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95</a:t>
            </a:fld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905000" y="2330448"/>
            <a:ext cx="5410200" cy="3536952"/>
            <a:chOff x="685800" y="2193925"/>
            <a:chExt cx="4114800" cy="3048000"/>
          </a:xfrm>
        </p:grpSpPr>
        <p:sp>
          <p:nvSpPr>
            <p:cNvPr id="7" name="Text Box 2052"/>
            <p:cNvSpPr txBox="1">
              <a:spLocks noChangeArrowheads="1"/>
            </p:cNvSpPr>
            <p:nvPr/>
          </p:nvSpPr>
          <p:spPr bwMode="auto">
            <a:xfrm>
              <a:off x="685800" y="4905375"/>
              <a:ext cx="4114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rgbClr val="000000"/>
                  </a:solidFill>
                  <a:latin typeface="Times New Roman" charset="0"/>
                </a:rPr>
                <a:t>(c) A cluster with N =12 with i=2 and j=2</a:t>
              </a:r>
            </a:p>
          </p:txBody>
        </p:sp>
        <p:sp>
          <p:nvSpPr>
            <p:cNvPr id="8" name="AutoShape 2136"/>
            <p:cNvSpPr>
              <a:spLocks noChangeArrowheads="1"/>
            </p:cNvSpPr>
            <p:nvPr/>
          </p:nvSpPr>
          <p:spPr bwMode="auto">
            <a:xfrm rot="5400000">
              <a:off x="1993107" y="3196431"/>
              <a:ext cx="641350" cy="585787"/>
            </a:xfrm>
            <a:prstGeom prst="hexagon">
              <a:avLst>
                <a:gd name="adj" fmla="val 27371"/>
                <a:gd name="vf" fmla="val 11547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AutoShape 2137"/>
            <p:cNvSpPr>
              <a:spLocks noChangeArrowheads="1"/>
            </p:cNvSpPr>
            <p:nvPr/>
          </p:nvSpPr>
          <p:spPr bwMode="auto">
            <a:xfrm rot="5400000">
              <a:off x="2284413" y="2709863"/>
              <a:ext cx="642937" cy="585787"/>
            </a:xfrm>
            <a:prstGeom prst="hexagon">
              <a:avLst>
                <a:gd name="adj" fmla="val 27439"/>
                <a:gd name="vf" fmla="val 11547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10" name="AutoShape 2138"/>
            <p:cNvSpPr>
              <a:spLocks noChangeArrowheads="1"/>
            </p:cNvSpPr>
            <p:nvPr/>
          </p:nvSpPr>
          <p:spPr bwMode="auto">
            <a:xfrm rot="5400000">
              <a:off x="2284413" y="3683000"/>
              <a:ext cx="642938" cy="585787"/>
            </a:xfrm>
            <a:prstGeom prst="hexagon">
              <a:avLst>
                <a:gd name="adj" fmla="val 27439"/>
                <a:gd name="vf" fmla="val 11547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11" name="AutoShape 2139"/>
            <p:cNvSpPr>
              <a:spLocks noChangeArrowheads="1"/>
            </p:cNvSpPr>
            <p:nvPr/>
          </p:nvSpPr>
          <p:spPr bwMode="auto">
            <a:xfrm rot="5400000">
              <a:off x="2578100" y="3197225"/>
              <a:ext cx="641350" cy="584200"/>
            </a:xfrm>
            <a:prstGeom prst="hexagon">
              <a:avLst>
                <a:gd name="adj" fmla="val 27446"/>
                <a:gd name="vf" fmla="val 11547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12" name="AutoShape 2140"/>
            <p:cNvSpPr>
              <a:spLocks noChangeArrowheads="1"/>
            </p:cNvSpPr>
            <p:nvPr/>
          </p:nvSpPr>
          <p:spPr bwMode="auto">
            <a:xfrm rot="5400000">
              <a:off x="1699419" y="2710657"/>
              <a:ext cx="642937" cy="584200"/>
            </a:xfrm>
            <a:prstGeom prst="hexagon">
              <a:avLst>
                <a:gd name="adj" fmla="val 27514"/>
                <a:gd name="vf" fmla="val 11547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13" name="AutoShape 2141"/>
            <p:cNvSpPr>
              <a:spLocks noChangeArrowheads="1"/>
            </p:cNvSpPr>
            <p:nvPr/>
          </p:nvSpPr>
          <p:spPr bwMode="auto">
            <a:xfrm rot="5400000">
              <a:off x="1407319" y="3196431"/>
              <a:ext cx="641350" cy="585788"/>
            </a:xfrm>
            <a:prstGeom prst="hexagon">
              <a:avLst>
                <a:gd name="adj" fmla="val 27371"/>
                <a:gd name="vf" fmla="val 11547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sz="1400">
                <a:solidFill>
                  <a:srgbClr val="000000"/>
                </a:solidFill>
              </a:endParaRPr>
            </a:p>
            <a:p>
              <a:pPr algn="ctr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14" name="AutoShape 2142"/>
            <p:cNvSpPr>
              <a:spLocks noChangeArrowheads="1"/>
            </p:cNvSpPr>
            <p:nvPr/>
          </p:nvSpPr>
          <p:spPr bwMode="auto">
            <a:xfrm rot="5400000">
              <a:off x="1992313" y="4170363"/>
              <a:ext cx="642937" cy="585787"/>
            </a:xfrm>
            <a:prstGeom prst="hexagon">
              <a:avLst>
                <a:gd name="adj" fmla="val 27439"/>
                <a:gd name="vf" fmla="val 11547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15" name="AutoShape 2143"/>
            <p:cNvSpPr>
              <a:spLocks noChangeArrowheads="1"/>
            </p:cNvSpPr>
            <p:nvPr/>
          </p:nvSpPr>
          <p:spPr bwMode="auto">
            <a:xfrm rot="5400000">
              <a:off x="1699419" y="3683794"/>
              <a:ext cx="642938" cy="584200"/>
            </a:xfrm>
            <a:prstGeom prst="hexagon">
              <a:avLst>
                <a:gd name="adj" fmla="val 27514"/>
                <a:gd name="vf" fmla="val 11547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16" name="AutoShape 2144"/>
            <p:cNvSpPr>
              <a:spLocks noChangeArrowheads="1"/>
            </p:cNvSpPr>
            <p:nvPr/>
          </p:nvSpPr>
          <p:spPr bwMode="auto">
            <a:xfrm rot="5400000">
              <a:off x="1114425" y="2709863"/>
              <a:ext cx="642937" cy="585788"/>
            </a:xfrm>
            <a:prstGeom prst="hexagon">
              <a:avLst>
                <a:gd name="adj" fmla="val 27439"/>
                <a:gd name="vf" fmla="val 11547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17" name="AutoShape 2145"/>
            <p:cNvSpPr>
              <a:spLocks noChangeArrowheads="1"/>
            </p:cNvSpPr>
            <p:nvPr/>
          </p:nvSpPr>
          <p:spPr bwMode="auto">
            <a:xfrm rot="5400000">
              <a:off x="2870200" y="3683000"/>
              <a:ext cx="642938" cy="585788"/>
            </a:xfrm>
            <a:prstGeom prst="hexagon">
              <a:avLst>
                <a:gd name="adj" fmla="val 27439"/>
                <a:gd name="vf" fmla="val 11547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18" name="AutoShape 2146"/>
            <p:cNvSpPr>
              <a:spLocks noChangeArrowheads="1"/>
            </p:cNvSpPr>
            <p:nvPr/>
          </p:nvSpPr>
          <p:spPr bwMode="auto">
            <a:xfrm rot="5400000">
              <a:off x="1114425" y="3683000"/>
              <a:ext cx="642938" cy="585788"/>
            </a:xfrm>
            <a:prstGeom prst="hexagon">
              <a:avLst>
                <a:gd name="adj" fmla="val 27439"/>
                <a:gd name="vf" fmla="val 11547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19" name="AutoShape 2147"/>
            <p:cNvSpPr>
              <a:spLocks noChangeArrowheads="1"/>
            </p:cNvSpPr>
            <p:nvPr/>
          </p:nvSpPr>
          <p:spPr bwMode="auto">
            <a:xfrm rot="5400000">
              <a:off x="2870200" y="2709863"/>
              <a:ext cx="642937" cy="585788"/>
            </a:xfrm>
            <a:prstGeom prst="hexagon">
              <a:avLst>
                <a:gd name="adj" fmla="val 27439"/>
                <a:gd name="vf" fmla="val 11547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0" name="AutoShape 2148"/>
            <p:cNvSpPr>
              <a:spLocks noChangeArrowheads="1"/>
            </p:cNvSpPr>
            <p:nvPr/>
          </p:nvSpPr>
          <p:spPr bwMode="auto">
            <a:xfrm rot="5400000">
              <a:off x="1992313" y="2222500"/>
              <a:ext cx="642938" cy="585787"/>
            </a:xfrm>
            <a:prstGeom prst="hexagon">
              <a:avLst>
                <a:gd name="adj" fmla="val 27439"/>
                <a:gd name="vf" fmla="val 11547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1" name="Line 2149"/>
            <p:cNvSpPr>
              <a:spLocks noChangeShapeType="1"/>
            </p:cNvSpPr>
            <p:nvPr/>
          </p:nvSpPr>
          <p:spPr bwMode="auto">
            <a:xfrm>
              <a:off x="2020888" y="3979863"/>
              <a:ext cx="292100" cy="487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Line 2150"/>
            <p:cNvSpPr>
              <a:spLocks noChangeShapeType="1"/>
            </p:cNvSpPr>
            <p:nvPr/>
          </p:nvSpPr>
          <p:spPr bwMode="auto">
            <a:xfrm>
              <a:off x="2117725" y="3492500"/>
              <a:ext cx="488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" name="Line 2151"/>
            <p:cNvSpPr>
              <a:spLocks noChangeShapeType="1"/>
            </p:cNvSpPr>
            <p:nvPr/>
          </p:nvSpPr>
          <p:spPr bwMode="auto">
            <a:xfrm flipH="1">
              <a:off x="2020888" y="3492500"/>
              <a:ext cx="292100" cy="487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" name="Line 2152"/>
            <p:cNvSpPr>
              <a:spLocks noChangeShapeType="1"/>
            </p:cNvSpPr>
            <p:nvPr/>
          </p:nvSpPr>
          <p:spPr bwMode="auto">
            <a:xfrm flipH="1">
              <a:off x="2312988" y="3005138"/>
              <a:ext cx="293687" cy="487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" name="Line 2153"/>
            <p:cNvSpPr>
              <a:spLocks noChangeShapeType="1"/>
            </p:cNvSpPr>
            <p:nvPr/>
          </p:nvSpPr>
          <p:spPr bwMode="auto">
            <a:xfrm>
              <a:off x="2312988" y="2519363"/>
              <a:ext cx="293687" cy="485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" name="Line 2154"/>
            <p:cNvSpPr>
              <a:spLocks noChangeShapeType="1"/>
            </p:cNvSpPr>
            <p:nvPr/>
          </p:nvSpPr>
          <p:spPr bwMode="auto">
            <a:xfrm flipH="1">
              <a:off x="2898775" y="3005138"/>
              <a:ext cx="292100" cy="487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" name="Line 2155"/>
            <p:cNvSpPr>
              <a:spLocks noChangeShapeType="1"/>
            </p:cNvSpPr>
            <p:nvPr/>
          </p:nvSpPr>
          <p:spPr bwMode="auto">
            <a:xfrm>
              <a:off x="2606675" y="3979863"/>
              <a:ext cx="58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" name="Line 2156"/>
            <p:cNvSpPr>
              <a:spLocks noChangeShapeType="1"/>
            </p:cNvSpPr>
            <p:nvPr/>
          </p:nvSpPr>
          <p:spPr bwMode="auto">
            <a:xfrm>
              <a:off x="2312988" y="3492500"/>
              <a:ext cx="293687" cy="487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" name="Line 2157"/>
            <p:cNvSpPr>
              <a:spLocks noChangeShapeType="1"/>
            </p:cNvSpPr>
            <p:nvPr/>
          </p:nvSpPr>
          <p:spPr bwMode="auto">
            <a:xfrm flipH="1">
              <a:off x="1728788" y="3492500"/>
              <a:ext cx="487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" name="Line 2158"/>
            <p:cNvSpPr>
              <a:spLocks noChangeShapeType="1"/>
            </p:cNvSpPr>
            <p:nvPr/>
          </p:nvSpPr>
          <p:spPr bwMode="auto">
            <a:xfrm flipH="1">
              <a:off x="1435100" y="3492500"/>
              <a:ext cx="293688" cy="487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" name="Line 2159"/>
            <p:cNvSpPr>
              <a:spLocks noChangeShapeType="1"/>
            </p:cNvSpPr>
            <p:nvPr/>
          </p:nvSpPr>
          <p:spPr bwMode="auto">
            <a:xfrm>
              <a:off x="2020888" y="3005138"/>
              <a:ext cx="292100" cy="487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" name="Line 2160"/>
            <p:cNvSpPr>
              <a:spLocks noChangeShapeType="1"/>
            </p:cNvSpPr>
            <p:nvPr/>
          </p:nvSpPr>
          <p:spPr bwMode="auto">
            <a:xfrm flipH="1">
              <a:off x="1435100" y="3005138"/>
              <a:ext cx="5857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" name="Line 2161"/>
            <p:cNvSpPr>
              <a:spLocks noChangeShapeType="1"/>
            </p:cNvSpPr>
            <p:nvPr/>
          </p:nvSpPr>
          <p:spPr bwMode="auto">
            <a:xfrm>
              <a:off x="2411413" y="3492500"/>
              <a:ext cx="487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" name="Text Box 2162"/>
            <p:cNvSpPr txBox="1">
              <a:spLocks noChangeArrowheads="1"/>
            </p:cNvSpPr>
            <p:nvPr/>
          </p:nvSpPr>
          <p:spPr bwMode="auto">
            <a:xfrm>
              <a:off x="2995613" y="2681288"/>
              <a:ext cx="58578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 New Roman" charset="0"/>
                </a:rPr>
                <a:t>j=2</a:t>
              </a:r>
            </a:p>
          </p:txBody>
        </p:sp>
        <p:sp>
          <p:nvSpPr>
            <p:cNvPr id="35" name="Text Box 2163"/>
            <p:cNvSpPr txBox="1">
              <a:spLocks noChangeArrowheads="1"/>
            </p:cNvSpPr>
            <p:nvPr/>
          </p:nvSpPr>
          <p:spPr bwMode="auto">
            <a:xfrm>
              <a:off x="2133600" y="2193925"/>
              <a:ext cx="58578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 New Roman" charset="0"/>
                </a:rPr>
                <a:t>j=2</a:t>
              </a:r>
            </a:p>
          </p:txBody>
        </p:sp>
        <p:sp>
          <p:nvSpPr>
            <p:cNvPr id="36" name="Text Box 2164"/>
            <p:cNvSpPr txBox="1">
              <a:spLocks noChangeArrowheads="1"/>
            </p:cNvSpPr>
            <p:nvPr/>
          </p:nvSpPr>
          <p:spPr bwMode="auto">
            <a:xfrm>
              <a:off x="1243013" y="2727325"/>
              <a:ext cx="58578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 New Roman" charset="0"/>
                </a:rPr>
                <a:t>j=2</a:t>
              </a:r>
            </a:p>
          </p:txBody>
        </p:sp>
        <p:sp>
          <p:nvSpPr>
            <p:cNvPr id="37" name="Text Box 2165"/>
            <p:cNvSpPr txBox="1">
              <a:spLocks noChangeArrowheads="1"/>
            </p:cNvSpPr>
            <p:nvPr/>
          </p:nvSpPr>
          <p:spPr bwMode="auto">
            <a:xfrm>
              <a:off x="3071813" y="3946525"/>
              <a:ext cx="58578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 New Roman" charset="0"/>
                </a:rPr>
                <a:t>j=2</a:t>
              </a:r>
            </a:p>
          </p:txBody>
        </p:sp>
        <p:sp>
          <p:nvSpPr>
            <p:cNvPr id="38" name="Text Box 2166"/>
            <p:cNvSpPr txBox="1">
              <a:spLocks noChangeArrowheads="1"/>
            </p:cNvSpPr>
            <p:nvPr/>
          </p:nvSpPr>
          <p:spPr bwMode="auto">
            <a:xfrm>
              <a:off x="1243013" y="3946525"/>
              <a:ext cx="58578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 New Roman" charset="0"/>
                </a:rPr>
                <a:t>j=2</a:t>
              </a:r>
            </a:p>
          </p:txBody>
        </p:sp>
        <p:sp>
          <p:nvSpPr>
            <p:cNvPr id="39" name="Text Box 2167"/>
            <p:cNvSpPr txBox="1">
              <a:spLocks noChangeArrowheads="1"/>
            </p:cNvSpPr>
            <p:nvPr/>
          </p:nvSpPr>
          <p:spPr bwMode="auto">
            <a:xfrm>
              <a:off x="2157413" y="4403725"/>
              <a:ext cx="58578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 New Roman" charset="0"/>
                </a:rPr>
                <a:t>j=2</a:t>
              </a:r>
            </a:p>
          </p:txBody>
        </p:sp>
        <p:sp>
          <p:nvSpPr>
            <p:cNvPr id="40" name="Text Box 2168"/>
            <p:cNvSpPr txBox="1">
              <a:spLocks noChangeArrowheads="1"/>
            </p:cNvSpPr>
            <p:nvPr/>
          </p:nvSpPr>
          <p:spPr bwMode="auto">
            <a:xfrm>
              <a:off x="1852613" y="2727325"/>
              <a:ext cx="58578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 New Roman" charset="0"/>
                </a:rPr>
                <a:t>i=2</a:t>
              </a:r>
            </a:p>
          </p:txBody>
        </p:sp>
        <p:sp>
          <p:nvSpPr>
            <p:cNvPr id="41" name="Text Box 2169"/>
            <p:cNvSpPr txBox="1">
              <a:spLocks noChangeArrowheads="1"/>
            </p:cNvSpPr>
            <p:nvPr/>
          </p:nvSpPr>
          <p:spPr bwMode="auto">
            <a:xfrm>
              <a:off x="1524000" y="3184525"/>
              <a:ext cx="584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 New Roman" charset="0"/>
                </a:rPr>
                <a:t>i=2</a:t>
              </a:r>
            </a:p>
          </p:txBody>
        </p:sp>
        <p:sp>
          <p:nvSpPr>
            <p:cNvPr id="42" name="Text Box 2170"/>
            <p:cNvSpPr txBox="1">
              <a:spLocks noChangeArrowheads="1"/>
            </p:cNvSpPr>
            <p:nvPr/>
          </p:nvSpPr>
          <p:spPr bwMode="auto">
            <a:xfrm>
              <a:off x="1700213" y="3717925"/>
              <a:ext cx="58578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 New Roman" charset="0"/>
                </a:rPr>
                <a:t>i=2</a:t>
              </a:r>
            </a:p>
          </p:txBody>
        </p:sp>
        <p:sp>
          <p:nvSpPr>
            <p:cNvPr id="43" name="Text Box 2171"/>
            <p:cNvSpPr txBox="1">
              <a:spLocks noChangeArrowheads="1"/>
            </p:cNvSpPr>
            <p:nvPr/>
          </p:nvSpPr>
          <p:spPr bwMode="auto">
            <a:xfrm>
              <a:off x="2411413" y="3946525"/>
              <a:ext cx="584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 New Roman" charset="0"/>
                </a:rPr>
                <a:t>i=2</a:t>
              </a:r>
            </a:p>
          </p:txBody>
        </p:sp>
        <p:sp>
          <p:nvSpPr>
            <p:cNvPr id="44" name="Text Box 2172"/>
            <p:cNvSpPr txBox="1">
              <a:spLocks noChangeArrowheads="1"/>
            </p:cNvSpPr>
            <p:nvPr/>
          </p:nvSpPr>
          <p:spPr bwMode="auto">
            <a:xfrm>
              <a:off x="2819400" y="3413125"/>
              <a:ext cx="58578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 New Roman" charset="0"/>
                </a:rPr>
                <a:t>i=2</a:t>
              </a:r>
            </a:p>
          </p:txBody>
        </p:sp>
        <p:sp>
          <p:nvSpPr>
            <p:cNvPr id="45" name="Text Box 2173"/>
            <p:cNvSpPr txBox="1">
              <a:spLocks noChangeArrowheads="1"/>
            </p:cNvSpPr>
            <p:nvPr/>
          </p:nvSpPr>
          <p:spPr bwMode="auto">
            <a:xfrm>
              <a:off x="2538413" y="2843213"/>
              <a:ext cx="58578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 New Roman" charset="0"/>
                </a:rPr>
                <a:t>i=2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729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0074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96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33776" y="1955078"/>
            <a:ext cx="7011988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Frequency Reuse is the core concept of cellular mobile radio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33776" y="2493241"/>
            <a:ext cx="64039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Users in different geographical areas (in different cells)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may simultaneously use the same frequency channel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233776" y="3518766"/>
            <a:ext cx="6505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Frequency reuse drastically increases user capacity and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233776" y="3787053"/>
            <a:ext cx="2355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spectrum efficiency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1233776" y="4356966"/>
            <a:ext cx="6305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Frequency reuse causes mutual interference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(trade off between link quality and subscriber capacity)</a:t>
            </a:r>
          </a:p>
        </p:txBody>
      </p:sp>
    </p:spTree>
    <p:extLst>
      <p:ext uri="{BB962C8B-B14F-4D97-AF65-F5344CB8AC3E}">
        <p14:creationId xmlns:p14="http://schemas.microsoft.com/office/powerpoint/2010/main" val="4715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97</a:t>
            </a:fld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1455738" y="1551782"/>
            <a:ext cx="6845300" cy="4459288"/>
            <a:chOff x="1682750" y="1149350"/>
            <a:chExt cx="6845300" cy="4459288"/>
          </a:xfrm>
        </p:grpSpPr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5965825" y="2895600"/>
              <a:ext cx="1503363" cy="1447800"/>
              <a:chOff x="3758" y="1824"/>
              <a:chExt cx="947" cy="912"/>
            </a:xfrm>
          </p:grpSpPr>
          <p:sp>
            <p:nvSpPr>
              <p:cNvPr id="8" name="Freeform 2"/>
              <p:cNvSpPr>
                <a:spLocks/>
              </p:cNvSpPr>
              <p:nvPr/>
            </p:nvSpPr>
            <p:spPr bwMode="auto">
              <a:xfrm>
                <a:off x="4043" y="2130"/>
                <a:ext cx="375" cy="298"/>
              </a:xfrm>
              <a:custGeom>
                <a:avLst/>
                <a:gdLst>
                  <a:gd name="T0" fmla="*/ 0 w 375"/>
                  <a:gd name="T1" fmla="*/ 152 h 298"/>
                  <a:gd name="T2" fmla="*/ 95 w 375"/>
                  <a:gd name="T3" fmla="*/ 0 h 298"/>
                  <a:gd name="T4" fmla="*/ 287 w 375"/>
                  <a:gd name="T5" fmla="*/ 0 h 298"/>
                  <a:gd name="T6" fmla="*/ 374 w 375"/>
                  <a:gd name="T7" fmla="*/ 156 h 298"/>
                  <a:gd name="T8" fmla="*/ 284 w 375"/>
                  <a:gd name="T9" fmla="*/ 297 h 298"/>
                  <a:gd name="T10" fmla="*/ 90 w 375"/>
                  <a:gd name="T11" fmla="*/ 297 h 298"/>
                  <a:gd name="T12" fmla="*/ 0 w 375"/>
                  <a:gd name="T13" fmla="*/ 152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5" h="298">
                    <a:moveTo>
                      <a:pt x="0" y="152"/>
                    </a:moveTo>
                    <a:lnTo>
                      <a:pt x="95" y="0"/>
                    </a:lnTo>
                    <a:lnTo>
                      <a:pt x="287" y="0"/>
                    </a:lnTo>
                    <a:lnTo>
                      <a:pt x="374" y="156"/>
                    </a:lnTo>
                    <a:lnTo>
                      <a:pt x="284" y="297"/>
                    </a:lnTo>
                    <a:lnTo>
                      <a:pt x="90" y="297"/>
                    </a:lnTo>
                    <a:lnTo>
                      <a:pt x="0" y="152"/>
                    </a:lnTo>
                  </a:path>
                </a:pathLst>
              </a:custGeom>
              <a:solidFill>
                <a:srgbClr val="FAFD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Freeform 3"/>
              <p:cNvSpPr>
                <a:spLocks/>
              </p:cNvSpPr>
              <p:nvPr/>
            </p:nvSpPr>
            <p:spPr bwMode="auto">
              <a:xfrm>
                <a:off x="4039" y="2431"/>
                <a:ext cx="374" cy="297"/>
              </a:xfrm>
              <a:custGeom>
                <a:avLst/>
                <a:gdLst>
                  <a:gd name="T0" fmla="*/ 0 w 374"/>
                  <a:gd name="T1" fmla="*/ 152 h 297"/>
                  <a:gd name="T2" fmla="*/ 95 w 374"/>
                  <a:gd name="T3" fmla="*/ 0 h 297"/>
                  <a:gd name="T4" fmla="*/ 286 w 374"/>
                  <a:gd name="T5" fmla="*/ 0 h 297"/>
                  <a:gd name="T6" fmla="*/ 373 w 374"/>
                  <a:gd name="T7" fmla="*/ 156 h 297"/>
                  <a:gd name="T8" fmla="*/ 283 w 374"/>
                  <a:gd name="T9" fmla="*/ 296 h 297"/>
                  <a:gd name="T10" fmla="*/ 90 w 374"/>
                  <a:gd name="T11" fmla="*/ 296 h 297"/>
                  <a:gd name="T12" fmla="*/ 0 w 374"/>
                  <a:gd name="T13" fmla="*/ 152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4" h="297">
                    <a:moveTo>
                      <a:pt x="0" y="152"/>
                    </a:moveTo>
                    <a:lnTo>
                      <a:pt x="95" y="0"/>
                    </a:lnTo>
                    <a:lnTo>
                      <a:pt x="286" y="0"/>
                    </a:lnTo>
                    <a:lnTo>
                      <a:pt x="373" y="156"/>
                    </a:lnTo>
                    <a:lnTo>
                      <a:pt x="283" y="296"/>
                    </a:lnTo>
                    <a:lnTo>
                      <a:pt x="90" y="296"/>
                    </a:lnTo>
                    <a:lnTo>
                      <a:pt x="0" y="152"/>
                    </a:lnTo>
                  </a:path>
                </a:pathLst>
              </a:custGeom>
              <a:solidFill>
                <a:srgbClr val="DDFAC4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Freeform 4"/>
              <p:cNvSpPr>
                <a:spLocks/>
              </p:cNvSpPr>
              <p:nvPr/>
            </p:nvSpPr>
            <p:spPr bwMode="auto">
              <a:xfrm>
                <a:off x="4321" y="2288"/>
                <a:ext cx="374" cy="299"/>
              </a:xfrm>
              <a:custGeom>
                <a:avLst/>
                <a:gdLst>
                  <a:gd name="T0" fmla="*/ 0 w 374"/>
                  <a:gd name="T1" fmla="*/ 153 h 299"/>
                  <a:gd name="T2" fmla="*/ 96 w 374"/>
                  <a:gd name="T3" fmla="*/ 0 h 299"/>
                  <a:gd name="T4" fmla="*/ 287 w 374"/>
                  <a:gd name="T5" fmla="*/ 0 h 299"/>
                  <a:gd name="T6" fmla="*/ 373 w 374"/>
                  <a:gd name="T7" fmla="*/ 157 h 299"/>
                  <a:gd name="T8" fmla="*/ 284 w 374"/>
                  <a:gd name="T9" fmla="*/ 298 h 299"/>
                  <a:gd name="T10" fmla="*/ 90 w 374"/>
                  <a:gd name="T11" fmla="*/ 298 h 299"/>
                  <a:gd name="T12" fmla="*/ 0 w 374"/>
                  <a:gd name="T13" fmla="*/ 153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4" h="299">
                    <a:moveTo>
                      <a:pt x="0" y="153"/>
                    </a:moveTo>
                    <a:lnTo>
                      <a:pt x="96" y="0"/>
                    </a:lnTo>
                    <a:lnTo>
                      <a:pt x="287" y="0"/>
                    </a:lnTo>
                    <a:lnTo>
                      <a:pt x="373" y="157"/>
                    </a:lnTo>
                    <a:lnTo>
                      <a:pt x="284" y="298"/>
                    </a:lnTo>
                    <a:lnTo>
                      <a:pt x="90" y="298"/>
                    </a:lnTo>
                    <a:lnTo>
                      <a:pt x="0" y="153"/>
                    </a:lnTo>
                  </a:path>
                </a:pathLst>
              </a:custGeom>
              <a:solidFill>
                <a:srgbClr val="C8FEC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Freeform 5"/>
              <p:cNvSpPr>
                <a:spLocks/>
              </p:cNvSpPr>
              <p:nvPr/>
            </p:nvSpPr>
            <p:spPr bwMode="auto">
              <a:xfrm>
                <a:off x="4330" y="1987"/>
                <a:ext cx="374" cy="298"/>
              </a:xfrm>
              <a:custGeom>
                <a:avLst/>
                <a:gdLst>
                  <a:gd name="T0" fmla="*/ 0 w 374"/>
                  <a:gd name="T1" fmla="*/ 152 h 298"/>
                  <a:gd name="T2" fmla="*/ 96 w 374"/>
                  <a:gd name="T3" fmla="*/ 0 h 298"/>
                  <a:gd name="T4" fmla="*/ 287 w 374"/>
                  <a:gd name="T5" fmla="*/ 0 h 298"/>
                  <a:gd name="T6" fmla="*/ 373 w 374"/>
                  <a:gd name="T7" fmla="*/ 157 h 298"/>
                  <a:gd name="T8" fmla="*/ 284 w 374"/>
                  <a:gd name="T9" fmla="*/ 297 h 298"/>
                  <a:gd name="T10" fmla="*/ 90 w 374"/>
                  <a:gd name="T11" fmla="*/ 297 h 298"/>
                  <a:gd name="T12" fmla="*/ 0 w 374"/>
                  <a:gd name="T13" fmla="*/ 152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4" h="298">
                    <a:moveTo>
                      <a:pt x="0" y="152"/>
                    </a:moveTo>
                    <a:lnTo>
                      <a:pt x="96" y="0"/>
                    </a:lnTo>
                    <a:lnTo>
                      <a:pt x="287" y="0"/>
                    </a:lnTo>
                    <a:lnTo>
                      <a:pt x="373" y="157"/>
                    </a:lnTo>
                    <a:lnTo>
                      <a:pt x="284" y="297"/>
                    </a:lnTo>
                    <a:lnTo>
                      <a:pt x="90" y="297"/>
                    </a:lnTo>
                    <a:lnTo>
                      <a:pt x="0" y="152"/>
                    </a:lnTo>
                  </a:path>
                </a:pathLst>
              </a:custGeom>
              <a:solidFill>
                <a:srgbClr val="C0FEF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Freeform 6"/>
              <p:cNvSpPr>
                <a:spLocks/>
              </p:cNvSpPr>
              <p:nvPr/>
            </p:nvSpPr>
            <p:spPr bwMode="auto">
              <a:xfrm>
                <a:off x="4043" y="1836"/>
                <a:ext cx="375" cy="299"/>
              </a:xfrm>
              <a:custGeom>
                <a:avLst/>
                <a:gdLst>
                  <a:gd name="T0" fmla="*/ 0 w 375"/>
                  <a:gd name="T1" fmla="*/ 153 h 299"/>
                  <a:gd name="T2" fmla="*/ 95 w 375"/>
                  <a:gd name="T3" fmla="*/ 0 h 299"/>
                  <a:gd name="T4" fmla="*/ 287 w 375"/>
                  <a:gd name="T5" fmla="*/ 0 h 299"/>
                  <a:gd name="T6" fmla="*/ 374 w 375"/>
                  <a:gd name="T7" fmla="*/ 157 h 299"/>
                  <a:gd name="T8" fmla="*/ 284 w 375"/>
                  <a:gd name="T9" fmla="*/ 298 h 299"/>
                  <a:gd name="T10" fmla="*/ 90 w 375"/>
                  <a:gd name="T11" fmla="*/ 298 h 299"/>
                  <a:gd name="T12" fmla="*/ 0 w 375"/>
                  <a:gd name="T13" fmla="*/ 153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5" h="299">
                    <a:moveTo>
                      <a:pt x="0" y="153"/>
                    </a:moveTo>
                    <a:lnTo>
                      <a:pt x="95" y="0"/>
                    </a:lnTo>
                    <a:lnTo>
                      <a:pt x="287" y="0"/>
                    </a:lnTo>
                    <a:lnTo>
                      <a:pt x="374" y="157"/>
                    </a:lnTo>
                    <a:lnTo>
                      <a:pt x="284" y="298"/>
                    </a:lnTo>
                    <a:lnTo>
                      <a:pt x="90" y="298"/>
                    </a:lnTo>
                    <a:lnTo>
                      <a:pt x="0" y="153"/>
                    </a:lnTo>
                  </a:path>
                </a:pathLst>
              </a:custGeom>
              <a:solidFill>
                <a:srgbClr val="F6FF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Freeform 7"/>
              <p:cNvSpPr>
                <a:spLocks/>
              </p:cNvSpPr>
              <p:nvPr/>
            </p:nvSpPr>
            <p:spPr bwMode="auto">
              <a:xfrm>
                <a:off x="3765" y="1983"/>
                <a:ext cx="374" cy="298"/>
              </a:xfrm>
              <a:custGeom>
                <a:avLst/>
                <a:gdLst>
                  <a:gd name="T0" fmla="*/ 0 w 374"/>
                  <a:gd name="T1" fmla="*/ 152 h 298"/>
                  <a:gd name="T2" fmla="*/ 96 w 374"/>
                  <a:gd name="T3" fmla="*/ 0 h 298"/>
                  <a:gd name="T4" fmla="*/ 287 w 374"/>
                  <a:gd name="T5" fmla="*/ 0 h 298"/>
                  <a:gd name="T6" fmla="*/ 373 w 374"/>
                  <a:gd name="T7" fmla="*/ 157 h 298"/>
                  <a:gd name="T8" fmla="*/ 284 w 374"/>
                  <a:gd name="T9" fmla="*/ 297 h 298"/>
                  <a:gd name="T10" fmla="*/ 90 w 374"/>
                  <a:gd name="T11" fmla="*/ 297 h 298"/>
                  <a:gd name="T12" fmla="*/ 0 w 374"/>
                  <a:gd name="T13" fmla="*/ 152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4" h="298">
                    <a:moveTo>
                      <a:pt x="0" y="152"/>
                    </a:moveTo>
                    <a:lnTo>
                      <a:pt x="96" y="0"/>
                    </a:lnTo>
                    <a:lnTo>
                      <a:pt x="287" y="0"/>
                    </a:lnTo>
                    <a:lnTo>
                      <a:pt x="373" y="157"/>
                    </a:lnTo>
                    <a:lnTo>
                      <a:pt x="284" y="297"/>
                    </a:lnTo>
                    <a:lnTo>
                      <a:pt x="90" y="297"/>
                    </a:lnTo>
                    <a:lnTo>
                      <a:pt x="0" y="152"/>
                    </a:lnTo>
                  </a:path>
                </a:pathLst>
              </a:custGeom>
              <a:solidFill>
                <a:srgbClr val="F3E2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Freeform 8"/>
              <p:cNvSpPr>
                <a:spLocks/>
              </p:cNvSpPr>
              <p:nvPr/>
            </p:nvSpPr>
            <p:spPr bwMode="auto">
              <a:xfrm>
                <a:off x="3769" y="2280"/>
                <a:ext cx="374" cy="298"/>
              </a:xfrm>
              <a:custGeom>
                <a:avLst/>
                <a:gdLst>
                  <a:gd name="T0" fmla="*/ 0 w 374"/>
                  <a:gd name="T1" fmla="*/ 152 h 298"/>
                  <a:gd name="T2" fmla="*/ 96 w 374"/>
                  <a:gd name="T3" fmla="*/ 0 h 298"/>
                  <a:gd name="T4" fmla="*/ 287 w 374"/>
                  <a:gd name="T5" fmla="*/ 0 h 298"/>
                  <a:gd name="T6" fmla="*/ 373 w 374"/>
                  <a:gd name="T7" fmla="*/ 156 h 298"/>
                  <a:gd name="T8" fmla="*/ 284 w 374"/>
                  <a:gd name="T9" fmla="*/ 297 h 298"/>
                  <a:gd name="T10" fmla="*/ 90 w 374"/>
                  <a:gd name="T11" fmla="*/ 297 h 298"/>
                  <a:gd name="T12" fmla="*/ 0 w 374"/>
                  <a:gd name="T13" fmla="*/ 152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4" h="298">
                    <a:moveTo>
                      <a:pt x="0" y="152"/>
                    </a:moveTo>
                    <a:lnTo>
                      <a:pt x="96" y="0"/>
                    </a:lnTo>
                    <a:lnTo>
                      <a:pt x="287" y="0"/>
                    </a:lnTo>
                    <a:lnTo>
                      <a:pt x="373" y="156"/>
                    </a:lnTo>
                    <a:lnTo>
                      <a:pt x="284" y="297"/>
                    </a:lnTo>
                    <a:lnTo>
                      <a:pt x="90" y="297"/>
                    </a:lnTo>
                    <a:lnTo>
                      <a:pt x="0" y="152"/>
                    </a:lnTo>
                  </a:path>
                </a:pathLst>
              </a:custGeom>
              <a:solidFill>
                <a:srgbClr val="FFD9E5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5" name="Group 26"/>
              <p:cNvGrpSpPr>
                <a:grpSpLocks/>
              </p:cNvGrpSpPr>
              <p:nvPr/>
            </p:nvGrpSpPr>
            <p:grpSpPr bwMode="auto">
              <a:xfrm>
                <a:off x="3758" y="1824"/>
                <a:ext cx="947" cy="912"/>
                <a:chOff x="3758" y="1824"/>
                <a:chExt cx="947" cy="912"/>
              </a:xfrm>
            </p:grpSpPr>
            <p:sp>
              <p:nvSpPr>
                <p:cNvPr id="16" name="Freeform 9"/>
                <p:cNvSpPr>
                  <a:spLocks/>
                </p:cNvSpPr>
                <p:nvPr/>
              </p:nvSpPr>
              <p:spPr bwMode="auto">
                <a:xfrm>
                  <a:off x="3850" y="1943"/>
                  <a:ext cx="102" cy="53"/>
                </a:xfrm>
                <a:custGeom>
                  <a:avLst/>
                  <a:gdLst>
                    <a:gd name="T0" fmla="*/ 0 w 102"/>
                    <a:gd name="T1" fmla="*/ 30 h 53"/>
                    <a:gd name="T2" fmla="*/ 7 w 102"/>
                    <a:gd name="T3" fmla="*/ 52 h 53"/>
                    <a:gd name="T4" fmla="*/ 101 w 102"/>
                    <a:gd name="T5" fmla="*/ 21 h 53"/>
                    <a:gd name="T6" fmla="*/ 93 w 102"/>
                    <a:gd name="T7" fmla="*/ 0 h 53"/>
                    <a:gd name="T8" fmla="*/ 0 w 102"/>
                    <a:gd name="T9" fmla="*/ 3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53">
                      <a:moveTo>
                        <a:pt x="0" y="30"/>
                      </a:moveTo>
                      <a:lnTo>
                        <a:pt x="7" y="52"/>
                      </a:lnTo>
                      <a:lnTo>
                        <a:pt x="101" y="21"/>
                      </a:lnTo>
                      <a:lnTo>
                        <a:pt x="93" y="0"/>
                      </a:lnTo>
                      <a:lnTo>
                        <a:pt x="0" y="30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" name="Freeform 10"/>
                <p:cNvSpPr>
                  <a:spLocks/>
                </p:cNvSpPr>
                <p:nvPr/>
              </p:nvSpPr>
              <p:spPr bwMode="auto">
                <a:xfrm>
                  <a:off x="4038" y="1884"/>
                  <a:ext cx="102" cy="52"/>
                </a:xfrm>
                <a:custGeom>
                  <a:avLst/>
                  <a:gdLst>
                    <a:gd name="T0" fmla="*/ 0 w 102"/>
                    <a:gd name="T1" fmla="*/ 30 h 52"/>
                    <a:gd name="T2" fmla="*/ 7 w 102"/>
                    <a:gd name="T3" fmla="*/ 51 h 52"/>
                    <a:gd name="T4" fmla="*/ 101 w 102"/>
                    <a:gd name="T5" fmla="*/ 20 h 52"/>
                    <a:gd name="T6" fmla="*/ 93 w 102"/>
                    <a:gd name="T7" fmla="*/ 0 h 52"/>
                    <a:gd name="T8" fmla="*/ 0 w 102"/>
                    <a:gd name="T9" fmla="*/ 3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52">
                      <a:moveTo>
                        <a:pt x="0" y="30"/>
                      </a:moveTo>
                      <a:lnTo>
                        <a:pt x="7" y="51"/>
                      </a:lnTo>
                      <a:lnTo>
                        <a:pt x="101" y="20"/>
                      </a:lnTo>
                      <a:lnTo>
                        <a:pt x="93" y="0"/>
                      </a:lnTo>
                      <a:lnTo>
                        <a:pt x="0" y="30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11"/>
                <p:cNvSpPr>
                  <a:spLocks/>
                </p:cNvSpPr>
                <p:nvPr/>
              </p:nvSpPr>
              <p:spPr bwMode="auto">
                <a:xfrm>
                  <a:off x="4227" y="1824"/>
                  <a:ext cx="102" cy="51"/>
                </a:xfrm>
                <a:custGeom>
                  <a:avLst/>
                  <a:gdLst>
                    <a:gd name="T0" fmla="*/ 0 w 102"/>
                    <a:gd name="T1" fmla="*/ 29 h 51"/>
                    <a:gd name="T2" fmla="*/ 7 w 102"/>
                    <a:gd name="T3" fmla="*/ 50 h 51"/>
                    <a:gd name="T4" fmla="*/ 101 w 102"/>
                    <a:gd name="T5" fmla="*/ 20 h 51"/>
                    <a:gd name="T6" fmla="*/ 93 w 102"/>
                    <a:gd name="T7" fmla="*/ 0 h 51"/>
                    <a:gd name="T8" fmla="*/ 0 w 102"/>
                    <a:gd name="T9" fmla="*/ 29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51">
                      <a:moveTo>
                        <a:pt x="0" y="29"/>
                      </a:moveTo>
                      <a:lnTo>
                        <a:pt x="7" y="50"/>
                      </a:lnTo>
                      <a:lnTo>
                        <a:pt x="101" y="20"/>
                      </a:lnTo>
                      <a:lnTo>
                        <a:pt x="93" y="0"/>
                      </a:lnTo>
                      <a:lnTo>
                        <a:pt x="0" y="29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12"/>
                <p:cNvSpPr>
                  <a:spLocks/>
                </p:cNvSpPr>
                <p:nvPr/>
              </p:nvSpPr>
              <p:spPr bwMode="auto">
                <a:xfrm>
                  <a:off x="4411" y="1902"/>
                  <a:ext cx="111" cy="100"/>
                </a:xfrm>
                <a:custGeom>
                  <a:avLst/>
                  <a:gdLst>
                    <a:gd name="T0" fmla="*/ 16 w 111"/>
                    <a:gd name="T1" fmla="*/ 0 h 100"/>
                    <a:gd name="T2" fmla="*/ 0 w 111"/>
                    <a:gd name="T3" fmla="*/ 15 h 100"/>
                    <a:gd name="T4" fmla="*/ 93 w 111"/>
                    <a:gd name="T5" fmla="*/ 99 h 100"/>
                    <a:gd name="T6" fmla="*/ 110 w 111"/>
                    <a:gd name="T7" fmla="*/ 83 h 100"/>
                    <a:gd name="T8" fmla="*/ 16 w 111"/>
                    <a:gd name="T9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100">
                      <a:moveTo>
                        <a:pt x="16" y="0"/>
                      </a:moveTo>
                      <a:lnTo>
                        <a:pt x="0" y="15"/>
                      </a:lnTo>
                      <a:lnTo>
                        <a:pt x="93" y="99"/>
                      </a:lnTo>
                      <a:lnTo>
                        <a:pt x="110" y="83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Freeform 13"/>
                <p:cNvSpPr>
                  <a:spLocks/>
                </p:cNvSpPr>
                <p:nvPr/>
              </p:nvSpPr>
              <p:spPr bwMode="auto">
                <a:xfrm>
                  <a:off x="4599" y="2068"/>
                  <a:ext cx="102" cy="91"/>
                </a:xfrm>
                <a:custGeom>
                  <a:avLst/>
                  <a:gdLst>
                    <a:gd name="T0" fmla="*/ 16 w 102"/>
                    <a:gd name="T1" fmla="*/ 0 h 91"/>
                    <a:gd name="T2" fmla="*/ 0 w 102"/>
                    <a:gd name="T3" fmla="*/ 16 h 91"/>
                    <a:gd name="T4" fmla="*/ 84 w 102"/>
                    <a:gd name="T5" fmla="*/ 90 h 91"/>
                    <a:gd name="T6" fmla="*/ 101 w 102"/>
                    <a:gd name="T7" fmla="*/ 75 h 91"/>
                    <a:gd name="T8" fmla="*/ 16 w 102"/>
                    <a:gd name="T9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91">
                      <a:moveTo>
                        <a:pt x="16" y="0"/>
                      </a:moveTo>
                      <a:lnTo>
                        <a:pt x="0" y="16"/>
                      </a:lnTo>
                      <a:lnTo>
                        <a:pt x="84" y="90"/>
                      </a:lnTo>
                      <a:lnTo>
                        <a:pt x="101" y="75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reeform 14"/>
                <p:cNvSpPr>
                  <a:spLocks/>
                </p:cNvSpPr>
                <p:nvPr/>
              </p:nvSpPr>
              <p:spPr bwMode="auto">
                <a:xfrm>
                  <a:off x="4680" y="2150"/>
                  <a:ext cx="25" cy="17"/>
                </a:xfrm>
                <a:custGeom>
                  <a:avLst/>
                  <a:gdLst>
                    <a:gd name="T0" fmla="*/ 24 w 25"/>
                    <a:gd name="T1" fmla="*/ 3 h 17"/>
                    <a:gd name="T2" fmla="*/ 1 w 25"/>
                    <a:gd name="T3" fmla="*/ 0 h 17"/>
                    <a:gd name="T4" fmla="*/ 0 w 25"/>
                    <a:gd name="T5" fmla="*/ 11 h 17"/>
                    <a:gd name="T6" fmla="*/ 23 w 25"/>
                    <a:gd name="T7" fmla="*/ 16 h 17"/>
                    <a:gd name="T8" fmla="*/ 24 w 25"/>
                    <a:gd name="T9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24" y="3"/>
                      </a:moveTo>
                      <a:lnTo>
                        <a:pt x="1" y="0"/>
                      </a:lnTo>
                      <a:lnTo>
                        <a:pt x="0" y="11"/>
                      </a:lnTo>
                      <a:lnTo>
                        <a:pt x="23" y="16"/>
                      </a:lnTo>
                      <a:lnTo>
                        <a:pt x="24" y="3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" name="Freeform 15"/>
                <p:cNvSpPr>
                  <a:spLocks/>
                </p:cNvSpPr>
                <p:nvPr/>
              </p:nvSpPr>
              <p:spPr bwMode="auto">
                <a:xfrm>
                  <a:off x="4651" y="2244"/>
                  <a:ext cx="38" cy="91"/>
                </a:xfrm>
                <a:custGeom>
                  <a:avLst/>
                  <a:gdLst>
                    <a:gd name="T0" fmla="*/ 37 w 38"/>
                    <a:gd name="T1" fmla="*/ 2 h 91"/>
                    <a:gd name="T2" fmla="*/ 14 w 38"/>
                    <a:gd name="T3" fmla="*/ 0 h 91"/>
                    <a:gd name="T4" fmla="*/ 0 w 38"/>
                    <a:gd name="T5" fmla="*/ 87 h 91"/>
                    <a:gd name="T6" fmla="*/ 23 w 38"/>
                    <a:gd name="T7" fmla="*/ 90 h 91"/>
                    <a:gd name="T8" fmla="*/ 37 w 38"/>
                    <a:gd name="T9" fmla="*/ 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91">
                      <a:moveTo>
                        <a:pt x="37" y="2"/>
                      </a:moveTo>
                      <a:lnTo>
                        <a:pt x="14" y="0"/>
                      </a:lnTo>
                      <a:lnTo>
                        <a:pt x="0" y="87"/>
                      </a:lnTo>
                      <a:lnTo>
                        <a:pt x="23" y="90"/>
                      </a:lnTo>
                      <a:lnTo>
                        <a:pt x="37" y="2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" name="Freeform 16"/>
                <p:cNvSpPr>
                  <a:spLocks/>
                </p:cNvSpPr>
                <p:nvPr/>
              </p:nvSpPr>
              <p:spPr bwMode="auto">
                <a:xfrm>
                  <a:off x="4623" y="2418"/>
                  <a:ext cx="38" cy="90"/>
                </a:xfrm>
                <a:custGeom>
                  <a:avLst/>
                  <a:gdLst>
                    <a:gd name="T0" fmla="*/ 37 w 38"/>
                    <a:gd name="T1" fmla="*/ 2 h 90"/>
                    <a:gd name="T2" fmla="*/ 14 w 38"/>
                    <a:gd name="T3" fmla="*/ 0 h 90"/>
                    <a:gd name="T4" fmla="*/ 0 w 38"/>
                    <a:gd name="T5" fmla="*/ 86 h 90"/>
                    <a:gd name="T6" fmla="*/ 22 w 38"/>
                    <a:gd name="T7" fmla="*/ 89 h 90"/>
                    <a:gd name="T8" fmla="*/ 37 w 38"/>
                    <a:gd name="T9" fmla="*/ 2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90">
                      <a:moveTo>
                        <a:pt x="37" y="2"/>
                      </a:moveTo>
                      <a:lnTo>
                        <a:pt x="14" y="0"/>
                      </a:lnTo>
                      <a:lnTo>
                        <a:pt x="0" y="86"/>
                      </a:lnTo>
                      <a:lnTo>
                        <a:pt x="22" y="89"/>
                      </a:lnTo>
                      <a:lnTo>
                        <a:pt x="37" y="2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" name="Freeform 17"/>
                <p:cNvSpPr>
                  <a:spLocks/>
                </p:cNvSpPr>
                <p:nvPr/>
              </p:nvSpPr>
              <p:spPr bwMode="auto">
                <a:xfrm>
                  <a:off x="4511" y="2575"/>
                  <a:ext cx="103" cy="49"/>
                </a:xfrm>
                <a:custGeom>
                  <a:avLst/>
                  <a:gdLst>
                    <a:gd name="T0" fmla="*/ 102 w 103"/>
                    <a:gd name="T1" fmla="*/ 19 h 49"/>
                    <a:gd name="T2" fmla="*/ 94 w 103"/>
                    <a:gd name="T3" fmla="*/ 0 h 49"/>
                    <a:gd name="T4" fmla="*/ 0 w 103"/>
                    <a:gd name="T5" fmla="*/ 27 h 49"/>
                    <a:gd name="T6" fmla="*/ 7 w 103"/>
                    <a:gd name="T7" fmla="*/ 48 h 49"/>
                    <a:gd name="T8" fmla="*/ 102 w 103"/>
                    <a:gd name="T9" fmla="*/ 1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49">
                      <a:moveTo>
                        <a:pt x="102" y="19"/>
                      </a:moveTo>
                      <a:lnTo>
                        <a:pt x="94" y="0"/>
                      </a:lnTo>
                      <a:lnTo>
                        <a:pt x="0" y="27"/>
                      </a:lnTo>
                      <a:lnTo>
                        <a:pt x="7" y="48"/>
                      </a:lnTo>
                      <a:lnTo>
                        <a:pt x="102" y="19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" name="Freeform 18"/>
                <p:cNvSpPr>
                  <a:spLocks/>
                </p:cNvSpPr>
                <p:nvPr/>
              </p:nvSpPr>
              <p:spPr bwMode="auto">
                <a:xfrm>
                  <a:off x="4323" y="2631"/>
                  <a:ext cx="103" cy="50"/>
                </a:xfrm>
                <a:custGeom>
                  <a:avLst/>
                  <a:gdLst>
                    <a:gd name="T0" fmla="*/ 102 w 103"/>
                    <a:gd name="T1" fmla="*/ 21 h 50"/>
                    <a:gd name="T2" fmla="*/ 94 w 103"/>
                    <a:gd name="T3" fmla="*/ 0 h 50"/>
                    <a:gd name="T4" fmla="*/ 0 w 103"/>
                    <a:gd name="T5" fmla="*/ 27 h 50"/>
                    <a:gd name="T6" fmla="*/ 7 w 103"/>
                    <a:gd name="T7" fmla="*/ 49 h 50"/>
                    <a:gd name="T8" fmla="*/ 102 w 103"/>
                    <a:gd name="T9" fmla="*/ 21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50">
                      <a:moveTo>
                        <a:pt x="102" y="21"/>
                      </a:moveTo>
                      <a:lnTo>
                        <a:pt x="94" y="0"/>
                      </a:lnTo>
                      <a:lnTo>
                        <a:pt x="0" y="27"/>
                      </a:lnTo>
                      <a:lnTo>
                        <a:pt x="7" y="49"/>
                      </a:lnTo>
                      <a:lnTo>
                        <a:pt x="102" y="21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" name="Freeform 19"/>
                <p:cNvSpPr>
                  <a:spLocks/>
                </p:cNvSpPr>
                <p:nvPr/>
              </p:nvSpPr>
              <p:spPr bwMode="auto">
                <a:xfrm>
                  <a:off x="4134" y="2687"/>
                  <a:ext cx="103" cy="49"/>
                </a:xfrm>
                <a:custGeom>
                  <a:avLst/>
                  <a:gdLst>
                    <a:gd name="T0" fmla="*/ 102 w 103"/>
                    <a:gd name="T1" fmla="*/ 19 h 49"/>
                    <a:gd name="T2" fmla="*/ 94 w 103"/>
                    <a:gd name="T3" fmla="*/ 0 h 49"/>
                    <a:gd name="T4" fmla="*/ 0 w 103"/>
                    <a:gd name="T5" fmla="*/ 27 h 49"/>
                    <a:gd name="T6" fmla="*/ 7 w 103"/>
                    <a:gd name="T7" fmla="*/ 48 h 49"/>
                    <a:gd name="T8" fmla="*/ 102 w 103"/>
                    <a:gd name="T9" fmla="*/ 1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49">
                      <a:moveTo>
                        <a:pt x="102" y="19"/>
                      </a:moveTo>
                      <a:lnTo>
                        <a:pt x="94" y="0"/>
                      </a:lnTo>
                      <a:lnTo>
                        <a:pt x="0" y="27"/>
                      </a:lnTo>
                      <a:lnTo>
                        <a:pt x="7" y="48"/>
                      </a:lnTo>
                      <a:lnTo>
                        <a:pt x="102" y="19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" name="Freeform 20"/>
                <p:cNvSpPr>
                  <a:spLocks/>
                </p:cNvSpPr>
                <p:nvPr/>
              </p:nvSpPr>
              <p:spPr bwMode="auto">
                <a:xfrm>
                  <a:off x="3942" y="2579"/>
                  <a:ext cx="110" cy="91"/>
                </a:xfrm>
                <a:custGeom>
                  <a:avLst/>
                  <a:gdLst>
                    <a:gd name="T0" fmla="*/ 94 w 110"/>
                    <a:gd name="T1" fmla="*/ 90 h 91"/>
                    <a:gd name="T2" fmla="*/ 109 w 110"/>
                    <a:gd name="T3" fmla="*/ 73 h 91"/>
                    <a:gd name="T4" fmla="*/ 14 w 110"/>
                    <a:gd name="T5" fmla="*/ 0 h 91"/>
                    <a:gd name="T6" fmla="*/ 0 w 110"/>
                    <a:gd name="T7" fmla="*/ 15 h 91"/>
                    <a:gd name="T8" fmla="*/ 94 w 110"/>
                    <a:gd name="T9" fmla="*/ 9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91">
                      <a:moveTo>
                        <a:pt x="94" y="90"/>
                      </a:moveTo>
                      <a:lnTo>
                        <a:pt x="109" y="73"/>
                      </a:lnTo>
                      <a:lnTo>
                        <a:pt x="14" y="0"/>
                      </a:lnTo>
                      <a:lnTo>
                        <a:pt x="0" y="15"/>
                      </a:lnTo>
                      <a:lnTo>
                        <a:pt x="94" y="90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Freeform 21"/>
                <p:cNvSpPr>
                  <a:spLocks/>
                </p:cNvSpPr>
                <p:nvPr/>
              </p:nvSpPr>
              <p:spPr bwMode="auto">
                <a:xfrm>
                  <a:off x="3762" y="2435"/>
                  <a:ext cx="102" cy="86"/>
                </a:xfrm>
                <a:custGeom>
                  <a:avLst/>
                  <a:gdLst>
                    <a:gd name="T0" fmla="*/ 86 w 102"/>
                    <a:gd name="T1" fmla="*/ 85 h 86"/>
                    <a:gd name="T2" fmla="*/ 101 w 102"/>
                    <a:gd name="T3" fmla="*/ 68 h 86"/>
                    <a:gd name="T4" fmla="*/ 14 w 102"/>
                    <a:gd name="T5" fmla="*/ 0 h 86"/>
                    <a:gd name="T6" fmla="*/ 0 w 102"/>
                    <a:gd name="T7" fmla="*/ 17 h 86"/>
                    <a:gd name="T8" fmla="*/ 86 w 102"/>
                    <a:gd name="T9" fmla="*/ 8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86">
                      <a:moveTo>
                        <a:pt x="86" y="85"/>
                      </a:moveTo>
                      <a:lnTo>
                        <a:pt x="101" y="68"/>
                      </a:lnTo>
                      <a:lnTo>
                        <a:pt x="14" y="0"/>
                      </a:lnTo>
                      <a:lnTo>
                        <a:pt x="0" y="17"/>
                      </a:lnTo>
                      <a:lnTo>
                        <a:pt x="86" y="85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Freeform 22"/>
                <p:cNvSpPr>
                  <a:spLocks/>
                </p:cNvSpPr>
                <p:nvPr/>
              </p:nvSpPr>
              <p:spPr bwMode="auto">
                <a:xfrm>
                  <a:off x="3758" y="2433"/>
                  <a:ext cx="25" cy="17"/>
                </a:xfrm>
                <a:custGeom>
                  <a:avLst/>
                  <a:gdLst>
                    <a:gd name="T0" fmla="*/ 0 w 25"/>
                    <a:gd name="T1" fmla="*/ 10 h 17"/>
                    <a:gd name="T2" fmla="*/ 22 w 25"/>
                    <a:gd name="T3" fmla="*/ 16 h 17"/>
                    <a:gd name="T4" fmla="*/ 24 w 25"/>
                    <a:gd name="T5" fmla="*/ 5 h 17"/>
                    <a:gd name="T6" fmla="*/ 1 w 25"/>
                    <a:gd name="T7" fmla="*/ 0 h 17"/>
                    <a:gd name="T8" fmla="*/ 0 w 25"/>
                    <a:gd name="T9" fmla="*/ 1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0" y="10"/>
                      </a:moveTo>
                      <a:lnTo>
                        <a:pt x="22" y="16"/>
                      </a:lnTo>
                      <a:lnTo>
                        <a:pt x="24" y="5"/>
                      </a:lnTo>
                      <a:lnTo>
                        <a:pt x="1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" name="Freeform 23"/>
                <p:cNvSpPr>
                  <a:spLocks/>
                </p:cNvSpPr>
                <p:nvPr/>
              </p:nvSpPr>
              <p:spPr bwMode="auto">
                <a:xfrm>
                  <a:off x="3775" y="2259"/>
                  <a:ext cx="40" cy="93"/>
                </a:xfrm>
                <a:custGeom>
                  <a:avLst/>
                  <a:gdLst>
                    <a:gd name="T0" fmla="*/ 0 w 40"/>
                    <a:gd name="T1" fmla="*/ 87 h 93"/>
                    <a:gd name="T2" fmla="*/ 23 w 40"/>
                    <a:gd name="T3" fmla="*/ 92 h 93"/>
                    <a:gd name="T4" fmla="*/ 39 w 40"/>
                    <a:gd name="T5" fmla="*/ 4 h 93"/>
                    <a:gd name="T6" fmla="*/ 16 w 40"/>
                    <a:gd name="T7" fmla="*/ 0 h 93"/>
                    <a:gd name="T8" fmla="*/ 0 w 40"/>
                    <a:gd name="T9" fmla="*/ 87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93">
                      <a:moveTo>
                        <a:pt x="0" y="87"/>
                      </a:moveTo>
                      <a:lnTo>
                        <a:pt x="23" y="92"/>
                      </a:lnTo>
                      <a:lnTo>
                        <a:pt x="39" y="4"/>
                      </a:lnTo>
                      <a:lnTo>
                        <a:pt x="16" y="0"/>
                      </a:lnTo>
                      <a:lnTo>
                        <a:pt x="0" y="87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Freeform 24"/>
                <p:cNvSpPr>
                  <a:spLocks/>
                </p:cNvSpPr>
                <p:nvPr/>
              </p:nvSpPr>
              <p:spPr bwMode="auto">
                <a:xfrm>
                  <a:off x="3807" y="2086"/>
                  <a:ext cx="40" cy="92"/>
                </a:xfrm>
                <a:custGeom>
                  <a:avLst/>
                  <a:gdLst>
                    <a:gd name="T0" fmla="*/ 0 w 40"/>
                    <a:gd name="T1" fmla="*/ 86 h 92"/>
                    <a:gd name="T2" fmla="*/ 23 w 40"/>
                    <a:gd name="T3" fmla="*/ 91 h 92"/>
                    <a:gd name="T4" fmla="*/ 39 w 40"/>
                    <a:gd name="T5" fmla="*/ 4 h 92"/>
                    <a:gd name="T6" fmla="*/ 16 w 40"/>
                    <a:gd name="T7" fmla="*/ 0 h 92"/>
                    <a:gd name="T8" fmla="*/ 0 w 40"/>
                    <a:gd name="T9" fmla="*/ 86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92">
                      <a:moveTo>
                        <a:pt x="0" y="86"/>
                      </a:moveTo>
                      <a:lnTo>
                        <a:pt x="23" y="91"/>
                      </a:lnTo>
                      <a:lnTo>
                        <a:pt x="39" y="4"/>
                      </a:lnTo>
                      <a:lnTo>
                        <a:pt x="16" y="0"/>
                      </a:lnTo>
                      <a:lnTo>
                        <a:pt x="0" y="86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Freeform 25"/>
                <p:cNvSpPr>
                  <a:spLocks/>
                </p:cNvSpPr>
                <p:nvPr/>
              </p:nvSpPr>
              <p:spPr bwMode="auto">
                <a:xfrm>
                  <a:off x="3839" y="1982"/>
                  <a:ext cx="27" cy="22"/>
                </a:xfrm>
                <a:custGeom>
                  <a:avLst/>
                  <a:gdLst>
                    <a:gd name="T0" fmla="*/ 0 w 27"/>
                    <a:gd name="T1" fmla="*/ 17 h 22"/>
                    <a:gd name="T2" fmla="*/ 23 w 27"/>
                    <a:gd name="T3" fmla="*/ 21 h 22"/>
                    <a:gd name="T4" fmla="*/ 26 w 27"/>
                    <a:gd name="T5" fmla="*/ 3 h 22"/>
                    <a:gd name="T6" fmla="*/ 3 w 27"/>
                    <a:gd name="T7" fmla="*/ 0 h 22"/>
                    <a:gd name="T8" fmla="*/ 0 w 27"/>
                    <a:gd name="T9" fmla="*/ 17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22">
                      <a:moveTo>
                        <a:pt x="0" y="17"/>
                      </a:moveTo>
                      <a:lnTo>
                        <a:pt x="23" y="21"/>
                      </a:lnTo>
                      <a:lnTo>
                        <a:pt x="26" y="3"/>
                      </a:lnTo>
                      <a:lnTo>
                        <a:pt x="3" y="0"/>
                      </a:lnTo>
                      <a:lnTo>
                        <a:pt x="0" y="17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1835150" y="4044950"/>
              <a:ext cx="6692900" cy="5969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4" name="Group 54"/>
            <p:cNvGrpSpPr>
              <a:grpSpLocks/>
            </p:cNvGrpSpPr>
            <p:nvPr/>
          </p:nvGrpSpPr>
          <p:grpSpPr bwMode="auto">
            <a:xfrm>
              <a:off x="2841625" y="1371600"/>
              <a:ext cx="1503363" cy="1447800"/>
              <a:chOff x="1790" y="864"/>
              <a:chExt cx="947" cy="912"/>
            </a:xfrm>
          </p:grpSpPr>
          <p:sp>
            <p:nvSpPr>
              <p:cNvPr id="35" name="Freeform 29"/>
              <p:cNvSpPr>
                <a:spLocks/>
              </p:cNvSpPr>
              <p:nvPr/>
            </p:nvSpPr>
            <p:spPr bwMode="auto">
              <a:xfrm>
                <a:off x="2075" y="1170"/>
                <a:ext cx="375" cy="298"/>
              </a:xfrm>
              <a:custGeom>
                <a:avLst/>
                <a:gdLst>
                  <a:gd name="T0" fmla="*/ 0 w 375"/>
                  <a:gd name="T1" fmla="*/ 152 h 298"/>
                  <a:gd name="T2" fmla="*/ 95 w 375"/>
                  <a:gd name="T3" fmla="*/ 0 h 298"/>
                  <a:gd name="T4" fmla="*/ 287 w 375"/>
                  <a:gd name="T5" fmla="*/ 0 h 298"/>
                  <a:gd name="T6" fmla="*/ 374 w 375"/>
                  <a:gd name="T7" fmla="*/ 156 h 298"/>
                  <a:gd name="T8" fmla="*/ 284 w 375"/>
                  <a:gd name="T9" fmla="*/ 297 h 298"/>
                  <a:gd name="T10" fmla="*/ 90 w 375"/>
                  <a:gd name="T11" fmla="*/ 297 h 298"/>
                  <a:gd name="T12" fmla="*/ 0 w 375"/>
                  <a:gd name="T13" fmla="*/ 152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5" h="298">
                    <a:moveTo>
                      <a:pt x="0" y="152"/>
                    </a:moveTo>
                    <a:lnTo>
                      <a:pt x="95" y="0"/>
                    </a:lnTo>
                    <a:lnTo>
                      <a:pt x="287" y="0"/>
                    </a:lnTo>
                    <a:lnTo>
                      <a:pt x="374" y="156"/>
                    </a:lnTo>
                    <a:lnTo>
                      <a:pt x="284" y="297"/>
                    </a:lnTo>
                    <a:lnTo>
                      <a:pt x="90" y="297"/>
                    </a:lnTo>
                    <a:lnTo>
                      <a:pt x="0" y="152"/>
                    </a:lnTo>
                  </a:path>
                </a:pathLst>
              </a:custGeom>
              <a:solidFill>
                <a:srgbClr val="FAFD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" name="Freeform 30"/>
              <p:cNvSpPr>
                <a:spLocks/>
              </p:cNvSpPr>
              <p:nvPr/>
            </p:nvSpPr>
            <p:spPr bwMode="auto">
              <a:xfrm>
                <a:off x="2071" y="1471"/>
                <a:ext cx="374" cy="297"/>
              </a:xfrm>
              <a:custGeom>
                <a:avLst/>
                <a:gdLst>
                  <a:gd name="T0" fmla="*/ 0 w 374"/>
                  <a:gd name="T1" fmla="*/ 152 h 297"/>
                  <a:gd name="T2" fmla="*/ 95 w 374"/>
                  <a:gd name="T3" fmla="*/ 0 h 297"/>
                  <a:gd name="T4" fmla="*/ 286 w 374"/>
                  <a:gd name="T5" fmla="*/ 0 h 297"/>
                  <a:gd name="T6" fmla="*/ 373 w 374"/>
                  <a:gd name="T7" fmla="*/ 156 h 297"/>
                  <a:gd name="T8" fmla="*/ 283 w 374"/>
                  <a:gd name="T9" fmla="*/ 296 h 297"/>
                  <a:gd name="T10" fmla="*/ 90 w 374"/>
                  <a:gd name="T11" fmla="*/ 296 h 297"/>
                  <a:gd name="T12" fmla="*/ 0 w 374"/>
                  <a:gd name="T13" fmla="*/ 152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4" h="297">
                    <a:moveTo>
                      <a:pt x="0" y="152"/>
                    </a:moveTo>
                    <a:lnTo>
                      <a:pt x="95" y="0"/>
                    </a:lnTo>
                    <a:lnTo>
                      <a:pt x="286" y="0"/>
                    </a:lnTo>
                    <a:lnTo>
                      <a:pt x="373" y="156"/>
                    </a:lnTo>
                    <a:lnTo>
                      <a:pt x="283" y="296"/>
                    </a:lnTo>
                    <a:lnTo>
                      <a:pt x="90" y="296"/>
                    </a:lnTo>
                    <a:lnTo>
                      <a:pt x="0" y="152"/>
                    </a:lnTo>
                  </a:path>
                </a:pathLst>
              </a:custGeom>
              <a:solidFill>
                <a:srgbClr val="DDFAC4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" name="Freeform 31"/>
              <p:cNvSpPr>
                <a:spLocks/>
              </p:cNvSpPr>
              <p:nvPr/>
            </p:nvSpPr>
            <p:spPr bwMode="auto">
              <a:xfrm>
                <a:off x="2353" y="1328"/>
                <a:ext cx="374" cy="299"/>
              </a:xfrm>
              <a:custGeom>
                <a:avLst/>
                <a:gdLst>
                  <a:gd name="T0" fmla="*/ 0 w 374"/>
                  <a:gd name="T1" fmla="*/ 153 h 299"/>
                  <a:gd name="T2" fmla="*/ 96 w 374"/>
                  <a:gd name="T3" fmla="*/ 0 h 299"/>
                  <a:gd name="T4" fmla="*/ 287 w 374"/>
                  <a:gd name="T5" fmla="*/ 0 h 299"/>
                  <a:gd name="T6" fmla="*/ 373 w 374"/>
                  <a:gd name="T7" fmla="*/ 157 h 299"/>
                  <a:gd name="T8" fmla="*/ 284 w 374"/>
                  <a:gd name="T9" fmla="*/ 298 h 299"/>
                  <a:gd name="T10" fmla="*/ 90 w 374"/>
                  <a:gd name="T11" fmla="*/ 298 h 299"/>
                  <a:gd name="T12" fmla="*/ 0 w 374"/>
                  <a:gd name="T13" fmla="*/ 153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4" h="299">
                    <a:moveTo>
                      <a:pt x="0" y="153"/>
                    </a:moveTo>
                    <a:lnTo>
                      <a:pt x="96" y="0"/>
                    </a:lnTo>
                    <a:lnTo>
                      <a:pt x="287" y="0"/>
                    </a:lnTo>
                    <a:lnTo>
                      <a:pt x="373" y="157"/>
                    </a:lnTo>
                    <a:lnTo>
                      <a:pt x="284" y="298"/>
                    </a:lnTo>
                    <a:lnTo>
                      <a:pt x="90" y="298"/>
                    </a:lnTo>
                    <a:lnTo>
                      <a:pt x="0" y="153"/>
                    </a:lnTo>
                  </a:path>
                </a:pathLst>
              </a:custGeom>
              <a:solidFill>
                <a:srgbClr val="C8FEC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Freeform 32"/>
              <p:cNvSpPr>
                <a:spLocks/>
              </p:cNvSpPr>
              <p:nvPr/>
            </p:nvSpPr>
            <p:spPr bwMode="auto">
              <a:xfrm>
                <a:off x="2362" y="1027"/>
                <a:ext cx="374" cy="298"/>
              </a:xfrm>
              <a:custGeom>
                <a:avLst/>
                <a:gdLst>
                  <a:gd name="T0" fmla="*/ 0 w 374"/>
                  <a:gd name="T1" fmla="*/ 152 h 298"/>
                  <a:gd name="T2" fmla="*/ 96 w 374"/>
                  <a:gd name="T3" fmla="*/ 0 h 298"/>
                  <a:gd name="T4" fmla="*/ 287 w 374"/>
                  <a:gd name="T5" fmla="*/ 0 h 298"/>
                  <a:gd name="T6" fmla="*/ 373 w 374"/>
                  <a:gd name="T7" fmla="*/ 157 h 298"/>
                  <a:gd name="T8" fmla="*/ 284 w 374"/>
                  <a:gd name="T9" fmla="*/ 297 h 298"/>
                  <a:gd name="T10" fmla="*/ 90 w 374"/>
                  <a:gd name="T11" fmla="*/ 297 h 298"/>
                  <a:gd name="T12" fmla="*/ 0 w 374"/>
                  <a:gd name="T13" fmla="*/ 152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4" h="298">
                    <a:moveTo>
                      <a:pt x="0" y="152"/>
                    </a:moveTo>
                    <a:lnTo>
                      <a:pt x="96" y="0"/>
                    </a:lnTo>
                    <a:lnTo>
                      <a:pt x="287" y="0"/>
                    </a:lnTo>
                    <a:lnTo>
                      <a:pt x="373" y="157"/>
                    </a:lnTo>
                    <a:lnTo>
                      <a:pt x="284" y="297"/>
                    </a:lnTo>
                    <a:lnTo>
                      <a:pt x="90" y="297"/>
                    </a:lnTo>
                    <a:lnTo>
                      <a:pt x="0" y="152"/>
                    </a:lnTo>
                  </a:path>
                </a:pathLst>
              </a:custGeom>
              <a:solidFill>
                <a:srgbClr val="C0FEF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" name="Freeform 33"/>
              <p:cNvSpPr>
                <a:spLocks/>
              </p:cNvSpPr>
              <p:nvPr/>
            </p:nvSpPr>
            <p:spPr bwMode="auto">
              <a:xfrm>
                <a:off x="2075" y="876"/>
                <a:ext cx="375" cy="299"/>
              </a:xfrm>
              <a:custGeom>
                <a:avLst/>
                <a:gdLst>
                  <a:gd name="T0" fmla="*/ 0 w 375"/>
                  <a:gd name="T1" fmla="*/ 153 h 299"/>
                  <a:gd name="T2" fmla="*/ 95 w 375"/>
                  <a:gd name="T3" fmla="*/ 0 h 299"/>
                  <a:gd name="T4" fmla="*/ 287 w 375"/>
                  <a:gd name="T5" fmla="*/ 0 h 299"/>
                  <a:gd name="T6" fmla="*/ 374 w 375"/>
                  <a:gd name="T7" fmla="*/ 157 h 299"/>
                  <a:gd name="T8" fmla="*/ 284 w 375"/>
                  <a:gd name="T9" fmla="*/ 298 h 299"/>
                  <a:gd name="T10" fmla="*/ 90 w 375"/>
                  <a:gd name="T11" fmla="*/ 298 h 299"/>
                  <a:gd name="T12" fmla="*/ 0 w 375"/>
                  <a:gd name="T13" fmla="*/ 153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5" h="299">
                    <a:moveTo>
                      <a:pt x="0" y="153"/>
                    </a:moveTo>
                    <a:lnTo>
                      <a:pt x="95" y="0"/>
                    </a:lnTo>
                    <a:lnTo>
                      <a:pt x="287" y="0"/>
                    </a:lnTo>
                    <a:lnTo>
                      <a:pt x="374" y="157"/>
                    </a:lnTo>
                    <a:lnTo>
                      <a:pt x="284" y="298"/>
                    </a:lnTo>
                    <a:lnTo>
                      <a:pt x="90" y="298"/>
                    </a:lnTo>
                    <a:lnTo>
                      <a:pt x="0" y="153"/>
                    </a:lnTo>
                  </a:path>
                </a:pathLst>
              </a:custGeom>
              <a:solidFill>
                <a:srgbClr val="F6FF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Freeform 34"/>
              <p:cNvSpPr>
                <a:spLocks/>
              </p:cNvSpPr>
              <p:nvPr/>
            </p:nvSpPr>
            <p:spPr bwMode="auto">
              <a:xfrm>
                <a:off x="1797" y="1023"/>
                <a:ext cx="374" cy="298"/>
              </a:xfrm>
              <a:custGeom>
                <a:avLst/>
                <a:gdLst>
                  <a:gd name="T0" fmla="*/ 0 w 374"/>
                  <a:gd name="T1" fmla="*/ 152 h 298"/>
                  <a:gd name="T2" fmla="*/ 96 w 374"/>
                  <a:gd name="T3" fmla="*/ 0 h 298"/>
                  <a:gd name="T4" fmla="*/ 287 w 374"/>
                  <a:gd name="T5" fmla="*/ 0 h 298"/>
                  <a:gd name="T6" fmla="*/ 373 w 374"/>
                  <a:gd name="T7" fmla="*/ 157 h 298"/>
                  <a:gd name="T8" fmla="*/ 284 w 374"/>
                  <a:gd name="T9" fmla="*/ 297 h 298"/>
                  <a:gd name="T10" fmla="*/ 90 w 374"/>
                  <a:gd name="T11" fmla="*/ 297 h 298"/>
                  <a:gd name="T12" fmla="*/ 0 w 374"/>
                  <a:gd name="T13" fmla="*/ 152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4" h="298">
                    <a:moveTo>
                      <a:pt x="0" y="152"/>
                    </a:moveTo>
                    <a:lnTo>
                      <a:pt x="96" y="0"/>
                    </a:lnTo>
                    <a:lnTo>
                      <a:pt x="287" y="0"/>
                    </a:lnTo>
                    <a:lnTo>
                      <a:pt x="373" y="157"/>
                    </a:lnTo>
                    <a:lnTo>
                      <a:pt x="284" y="297"/>
                    </a:lnTo>
                    <a:lnTo>
                      <a:pt x="90" y="297"/>
                    </a:lnTo>
                    <a:lnTo>
                      <a:pt x="0" y="152"/>
                    </a:lnTo>
                  </a:path>
                </a:pathLst>
              </a:custGeom>
              <a:solidFill>
                <a:srgbClr val="F3E2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" name="Freeform 35"/>
              <p:cNvSpPr>
                <a:spLocks/>
              </p:cNvSpPr>
              <p:nvPr/>
            </p:nvSpPr>
            <p:spPr bwMode="auto">
              <a:xfrm>
                <a:off x="1801" y="1320"/>
                <a:ext cx="374" cy="298"/>
              </a:xfrm>
              <a:custGeom>
                <a:avLst/>
                <a:gdLst>
                  <a:gd name="T0" fmla="*/ 0 w 374"/>
                  <a:gd name="T1" fmla="*/ 152 h 298"/>
                  <a:gd name="T2" fmla="*/ 96 w 374"/>
                  <a:gd name="T3" fmla="*/ 0 h 298"/>
                  <a:gd name="T4" fmla="*/ 287 w 374"/>
                  <a:gd name="T5" fmla="*/ 0 h 298"/>
                  <a:gd name="T6" fmla="*/ 373 w 374"/>
                  <a:gd name="T7" fmla="*/ 156 h 298"/>
                  <a:gd name="T8" fmla="*/ 284 w 374"/>
                  <a:gd name="T9" fmla="*/ 297 h 298"/>
                  <a:gd name="T10" fmla="*/ 90 w 374"/>
                  <a:gd name="T11" fmla="*/ 297 h 298"/>
                  <a:gd name="T12" fmla="*/ 0 w 374"/>
                  <a:gd name="T13" fmla="*/ 152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4" h="298">
                    <a:moveTo>
                      <a:pt x="0" y="152"/>
                    </a:moveTo>
                    <a:lnTo>
                      <a:pt x="96" y="0"/>
                    </a:lnTo>
                    <a:lnTo>
                      <a:pt x="287" y="0"/>
                    </a:lnTo>
                    <a:lnTo>
                      <a:pt x="373" y="156"/>
                    </a:lnTo>
                    <a:lnTo>
                      <a:pt x="284" y="297"/>
                    </a:lnTo>
                    <a:lnTo>
                      <a:pt x="90" y="297"/>
                    </a:lnTo>
                    <a:lnTo>
                      <a:pt x="0" y="152"/>
                    </a:lnTo>
                  </a:path>
                </a:pathLst>
              </a:custGeom>
              <a:solidFill>
                <a:srgbClr val="FFD9E5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42" name="Group 53"/>
              <p:cNvGrpSpPr>
                <a:grpSpLocks/>
              </p:cNvGrpSpPr>
              <p:nvPr/>
            </p:nvGrpSpPr>
            <p:grpSpPr bwMode="auto">
              <a:xfrm>
                <a:off x="1790" y="864"/>
                <a:ext cx="947" cy="912"/>
                <a:chOff x="1790" y="864"/>
                <a:chExt cx="947" cy="912"/>
              </a:xfrm>
            </p:grpSpPr>
            <p:sp>
              <p:nvSpPr>
                <p:cNvPr id="43" name="Freeform 36"/>
                <p:cNvSpPr>
                  <a:spLocks/>
                </p:cNvSpPr>
                <p:nvPr/>
              </p:nvSpPr>
              <p:spPr bwMode="auto">
                <a:xfrm>
                  <a:off x="1882" y="983"/>
                  <a:ext cx="102" cy="53"/>
                </a:xfrm>
                <a:custGeom>
                  <a:avLst/>
                  <a:gdLst>
                    <a:gd name="T0" fmla="*/ 0 w 102"/>
                    <a:gd name="T1" fmla="*/ 30 h 53"/>
                    <a:gd name="T2" fmla="*/ 7 w 102"/>
                    <a:gd name="T3" fmla="*/ 52 h 53"/>
                    <a:gd name="T4" fmla="*/ 101 w 102"/>
                    <a:gd name="T5" fmla="*/ 21 h 53"/>
                    <a:gd name="T6" fmla="*/ 93 w 102"/>
                    <a:gd name="T7" fmla="*/ 0 h 53"/>
                    <a:gd name="T8" fmla="*/ 0 w 102"/>
                    <a:gd name="T9" fmla="*/ 3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53">
                      <a:moveTo>
                        <a:pt x="0" y="30"/>
                      </a:moveTo>
                      <a:lnTo>
                        <a:pt x="7" y="52"/>
                      </a:lnTo>
                      <a:lnTo>
                        <a:pt x="101" y="21"/>
                      </a:lnTo>
                      <a:lnTo>
                        <a:pt x="93" y="0"/>
                      </a:lnTo>
                      <a:lnTo>
                        <a:pt x="0" y="30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4" name="Freeform 37"/>
                <p:cNvSpPr>
                  <a:spLocks/>
                </p:cNvSpPr>
                <p:nvPr/>
              </p:nvSpPr>
              <p:spPr bwMode="auto">
                <a:xfrm>
                  <a:off x="2070" y="924"/>
                  <a:ext cx="102" cy="52"/>
                </a:xfrm>
                <a:custGeom>
                  <a:avLst/>
                  <a:gdLst>
                    <a:gd name="T0" fmla="*/ 0 w 102"/>
                    <a:gd name="T1" fmla="*/ 30 h 52"/>
                    <a:gd name="T2" fmla="*/ 7 w 102"/>
                    <a:gd name="T3" fmla="*/ 51 h 52"/>
                    <a:gd name="T4" fmla="*/ 101 w 102"/>
                    <a:gd name="T5" fmla="*/ 20 h 52"/>
                    <a:gd name="T6" fmla="*/ 93 w 102"/>
                    <a:gd name="T7" fmla="*/ 0 h 52"/>
                    <a:gd name="T8" fmla="*/ 0 w 102"/>
                    <a:gd name="T9" fmla="*/ 3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52">
                      <a:moveTo>
                        <a:pt x="0" y="30"/>
                      </a:moveTo>
                      <a:lnTo>
                        <a:pt x="7" y="51"/>
                      </a:lnTo>
                      <a:lnTo>
                        <a:pt x="101" y="20"/>
                      </a:lnTo>
                      <a:lnTo>
                        <a:pt x="93" y="0"/>
                      </a:lnTo>
                      <a:lnTo>
                        <a:pt x="0" y="30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5" name="Freeform 38"/>
                <p:cNvSpPr>
                  <a:spLocks/>
                </p:cNvSpPr>
                <p:nvPr/>
              </p:nvSpPr>
              <p:spPr bwMode="auto">
                <a:xfrm>
                  <a:off x="2259" y="864"/>
                  <a:ext cx="102" cy="51"/>
                </a:xfrm>
                <a:custGeom>
                  <a:avLst/>
                  <a:gdLst>
                    <a:gd name="T0" fmla="*/ 0 w 102"/>
                    <a:gd name="T1" fmla="*/ 29 h 51"/>
                    <a:gd name="T2" fmla="*/ 7 w 102"/>
                    <a:gd name="T3" fmla="*/ 50 h 51"/>
                    <a:gd name="T4" fmla="*/ 101 w 102"/>
                    <a:gd name="T5" fmla="*/ 20 h 51"/>
                    <a:gd name="T6" fmla="*/ 93 w 102"/>
                    <a:gd name="T7" fmla="*/ 0 h 51"/>
                    <a:gd name="T8" fmla="*/ 0 w 102"/>
                    <a:gd name="T9" fmla="*/ 29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51">
                      <a:moveTo>
                        <a:pt x="0" y="29"/>
                      </a:moveTo>
                      <a:lnTo>
                        <a:pt x="7" y="50"/>
                      </a:lnTo>
                      <a:lnTo>
                        <a:pt x="101" y="20"/>
                      </a:lnTo>
                      <a:lnTo>
                        <a:pt x="93" y="0"/>
                      </a:lnTo>
                      <a:lnTo>
                        <a:pt x="0" y="29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6" name="Freeform 39"/>
                <p:cNvSpPr>
                  <a:spLocks/>
                </p:cNvSpPr>
                <p:nvPr/>
              </p:nvSpPr>
              <p:spPr bwMode="auto">
                <a:xfrm>
                  <a:off x="2443" y="942"/>
                  <a:ext cx="111" cy="100"/>
                </a:xfrm>
                <a:custGeom>
                  <a:avLst/>
                  <a:gdLst>
                    <a:gd name="T0" fmla="*/ 16 w 111"/>
                    <a:gd name="T1" fmla="*/ 0 h 100"/>
                    <a:gd name="T2" fmla="*/ 0 w 111"/>
                    <a:gd name="T3" fmla="*/ 15 h 100"/>
                    <a:gd name="T4" fmla="*/ 93 w 111"/>
                    <a:gd name="T5" fmla="*/ 99 h 100"/>
                    <a:gd name="T6" fmla="*/ 110 w 111"/>
                    <a:gd name="T7" fmla="*/ 83 h 100"/>
                    <a:gd name="T8" fmla="*/ 16 w 111"/>
                    <a:gd name="T9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100">
                      <a:moveTo>
                        <a:pt x="16" y="0"/>
                      </a:moveTo>
                      <a:lnTo>
                        <a:pt x="0" y="15"/>
                      </a:lnTo>
                      <a:lnTo>
                        <a:pt x="93" y="99"/>
                      </a:lnTo>
                      <a:lnTo>
                        <a:pt x="110" y="83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7" name="Freeform 40"/>
                <p:cNvSpPr>
                  <a:spLocks/>
                </p:cNvSpPr>
                <p:nvPr/>
              </p:nvSpPr>
              <p:spPr bwMode="auto">
                <a:xfrm>
                  <a:off x="2631" y="1108"/>
                  <a:ext cx="102" cy="91"/>
                </a:xfrm>
                <a:custGeom>
                  <a:avLst/>
                  <a:gdLst>
                    <a:gd name="T0" fmla="*/ 16 w 102"/>
                    <a:gd name="T1" fmla="*/ 0 h 91"/>
                    <a:gd name="T2" fmla="*/ 0 w 102"/>
                    <a:gd name="T3" fmla="*/ 16 h 91"/>
                    <a:gd name="T4" fmla="*/ 84 w 102"/>
                    <a:gd name="T5" fmla="*/ 90 h 91"/>
                    <a:gd name="T6" fmla="*/ 101 w 102"/>
                    <a:gd name="T7" fmla="*/ 75 h 91"/>
                    <a:gd name="T8" fmla="*/ 16 w 102"/>
                    <a:gd name="T9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91">
                      <a:moveTo>
                        <a:pt x="16" y="0"/>
                      </a:moveTo>
                      <a:lnTo>
                        <a:pt x="0" y="16"/>
                      </a:lnTo>
                      <a:lnTo>
                        <a:pt x="84" y="90"/>
                      </a:lnTo>
                      <a:lnTo>
                        <a:pt x="101" y="75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8" name="Freeform 41"/>
                <p:cNvSpPr>
                  <a:spLocks/>
                </p:cNvSpPr>
                <p:nvPr/>
              </p:nvSpPr>
              <p:spPr bwMode="auto">
                <a:xfrm>
                  <a:off x="2712" y="1190"/>
                  <a:ext cx="25" cy="17"/>
                </a:xfrm>
                <a:custGeom>
                  <a:avLst/>
                  <a:gdLst>
                    <a:gd name="T0" fmla="*/ 24 w 25"/>
                    <a:gd name="T1" fmla="*/ 3 h 17"/>
                    <a:gd name="T2" fmla="*/ 1 w 25"/>
                    <a:gd name="T3" fmla="*/ 0 h 17"/>
                    <a:gd name="T4" fmla="*/ 0 w 25"/>
                    <a:gd name="T5" fmla="*/ 11 h 17"/>
                    <a:gd name="T6" fmla="*/ 23 w 25"/>
                    <a:gd name="T7" fmla="*/ 16 h 17"/>
                    <a:gd name="T8" fmla="*/ 24 w 25"/>
                    <a:gd name="T9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24" y="3"/>
                      </a:moveTo>
                      <a:lnTo>
                        <a:pt x="1" y="0"/>
                      </a:lnTo>
                      <a:lnTo>
                        <a:pt x="0" y="11"/>
                      </a:lnTo>
                      <a:lnTo>
                        <a:pt x="23" y="16"/>
                      </a:lnTo>
                      <a:lnTo>
                        <a:pt x="24" y="3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9" name="Freeform 42"/>
                <p:cNvSpPr>
                  <a:spLocks/>
                </p:cNvSpPr>
                <p:nvPr/>
              </p:nvSpPr>
              <p:spPr bwMode="auto">
                <a:xfrm>
                  <a:off x="2683" y="1284"/>
                  <a:ext cx="38" cy="91"/>
                </a:xfrm>
                <a:custGeom>
                  <a:avLst/>
                  <a:gdLst>
                    <a:gd name="T0" fmla="*/ 37 w 38"/>
                    <a:gd name="T1" fmla="*/ 2 h 91"/>
                    <a:gd name="T2" fmla="*/ 14 w 38"/>
                    <a:gd name="T3" fmla="*/ 0 h 91"/>
                    <a:gd name="T4" fmla="*/ 0 w 38"/>
                    <a:gd name="T5" fmla="*/ 87 h 91"/>
                    <a:gd name="T6" fmla="*/ 23 w 38"/>
                    <a:gd name="T7" fmla="*/ 90 h 91"/>
                    <a:gd name="T8" fmla="*/ 37 w 38"/>
                    <a:gd name="T9" fmla="*/ 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91">
                      <a:moveTo>
                        <a:pt x="37" y="2"/>
                      </a:moveTo>
                      <a:lnTo>
                        <a:pt x="14" y="0"/>
                      </a:lnTo>
                      <a:lnTo>
                        <a:pt x="0" y="87"/>
                      </a:lnTo>
                      <a:lnTo>
                        <a:pt x="23" y="90"/>
                      </a:lnTo>
                      <a:lnTo>
                        <a:pt x="37" y="2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0" name="Freeform 43"/>
                <p:cNvSpPr>
                  <a:spLocks/>
                </p:cNvSpPr>
                <p:nvPr/>
              </p:nvSpPr>
              <p:spPr bwMode="auto">
                <a:xfrm>
                  <a:off x="2655" y="1458"/>
                  <a:ext cx="38" cy="90"/>
                </a:xfrm>
                <a:custGeom>
                  <a:avLst/>
                  <a:gdLst>
                    <a:gd name="T0" fmla="*/ 37 w 38"/>
                    <a:gd name="T1" fmla="*/ 2 h 90"/>
                    <a:gd name="T2" fmla="*/ 14 w 38"/>
                    <a:gd name="T3" fmla="*/ 0 h 90"/>
                    <a:gd name="T4" fmla="*/ 0 w 38"/>
                    <a:gd name="T5" fmla="*/ 86 h 90"/>
                    <a:gd name="T6" fmla="*/ 22 w 38"/>
                    <a:gd name="T7" fmla="*/ 89 h 90"/>
                    <a:gd name="T8" fmla="*/ 37 w 38"/>
                    <a:gd name="T9" fmla="*/ 2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90">
                      <a:moveTo>
                        <a:pt x="37" y="2"/>
                      </a:moveTo>
                      <a:lnTo>
                        <a:pt x="14" y="0"/>
                      </a:lnTo>
                      <a:lnTo>
                        <a:pt x="0" y="86"/>
                      </a:lnTo>
                      <a:lnTo>
                        <a:pt x="22" y="89"/>
                      </a:lnTo>
                      <a:lnTo>
                        <a:pt x="37" y="2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1" name="Freeform 44"/>
                <p:cNvSpPr>
                  <a:spLocks/>
                </p:cNvSpPr>
                <p:nvPr/>
              </p:nvSpPr>
              <p:spPr bwMode="auto">
                <a:xfrm>
                  <a:off x="2543" y="1615"/>
                  <a:ext cx="103" cy="49"/>
                </a:xfrm>
                <a:custGeom>
                  <a:avLst/>
                  <a:gdLst>
                    <a:gd name="T0" fmla="*/ 102 w 103"/>
                    <a:gd name="T1" fmla="*/ 19 h 49"/>
                    <a:gd name="T2" fmla="*/ 94 w 103"/>
                    <a:gd name="T3" fmla="*/ 0 h 49"/>
                    <a:gd name="T4" fmla="*/ 0 w 103"/>
                    <a:gd name="T5" fmla="*/ 27 h 49"/>
                    <a:gd name="T6" fmla="*/ 7 w 103"/>
                    <a:gd name="T7" fmla="*/ 48 h 49"/>
                    <a:gd name="T8" fmla="*/ 102 w 103"/>
                    <a:gd name="T9" fmla="*/ 1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49">
                      <a:moveTo>
                        <a:pt x="102" y="19"/>
                      </a:moveTo>
                      <a:lnTo>
                        <a:pt x="94" y="0"/>
                      </a:lnTo>
                      <a:lnTo>
                        <a:pt x="0" y="27"/>
                      </a:lnTo>
                      <a:lnTo>
                        <a:pt x="7" y="48"/>
                      </a:lnTo>
                      <a:lnTo>
                        <a:pt x="102" y="19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2" name="Freeform 45"/>
                <p:cNvSpPr>
                  <a:spLocks/>
                </p:cNvSpPr>
                <p:nvPr/>
              </p:nvSpPr>
              <p:spPr bwMode="auto">
                <a:xfrm>
                  <a:off x="2355" y="1671"/>
                  <a:ext cx="103" cy="50"/>
                </a:xfrm>
                <a:custGeom>
                  <a:avLst/>
                  <a:gdLst>
                    <a:gd name="T0" fmla="*/ 102 w 103"/>
                    <a:gd name="T1" fmla="*/ 21 h 50"/>
                    <a:gd name="T2" fmla="*/ 94 w 103"/>
                    <a:gd name="T3" fmla="*/ 0 h 50"/>
                    <a:gd name="T4" fmla="*/ 0 w 103"/>
                    <a:gd name="T5" fmla="*/ 27 h 50"/>
                    <a:gd name="T6" fmla="*/ 7 w 103"/>
                    <a:gd name="T7" fmla="*/ 49 h 50"/>
                    <a:gd name="T8" fmla="*/ 102 w 103"/>
                    <a:gd name="T9" fmla="*/ 21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50">
                      <a:moveTo>
                        <a:pt x="102" y="21"/>
                      </a:moveTo>
                      <a:lnTo>
                        <a:pt x="94" y="0"/>
                      </a:lnTo>
                      <a:lnTo>
                        <a:pt x="0" y="27"/>
                      </a:lnTo>
                      <a:lnTo>
                        <a:pt x="7" y="49"/>
                      </a:lnTo>
                      <a:lnTo>
                        <a:pt x="102" y="21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3" name="Freeform 46"/>
                <p:cNvSpPr>
                  <a:spLocks/>
                </p:cNvSpPr>
                <p:nvPr/>
              </p:nvSpPr>
              <p:spPr bwMode="auto">
                <a:xfrm>
                  <a:off x="2166" y="1727"/>
                  <a:ext cx="103" cy="49"/>
                </a:xfrm>
                <a:custGeom>
                  <a:avLst/>
                  <a:gdLst>
                    <a:gd name="T0" fmla="*/ 102 w 103"/>
                    <a:gd name="T1" fmla="*/ 19 h 49"/>
                    <a:gd name="T2" fmla="*/ 94 w 103"/>
                    <a:gd name="T3" fmla="*/ 0 h 49"/>
                    <a:gd name="T4" fmla="*/ 0 w 103"/>
                    <a:gd name="T5" fmla="*/ 27 h 49"/>
                    <a:gd name="T6" fmla="*/ 7 w 103"/>
                    <a:gd name="T7" fmla="*/ 48 h 49"/>
                    <a:gd name="T8" fmla="*/ 102 w 103"/>
                    <a:gd name="T9" fmla="*/ 1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49">
                      <a:moveTo>
                        <a:pt x="102" y="19"/>
                      </a:moveTo>
                      <a:lnTo>
                        <a:pt x="94" y="0"/>
                      </a:lnTo>
                      <a:lnTo>
                        <a:pt x="0" y="27"/>
                      </a:lnTo>
                      <a:lnTo>
                        <a:pt x="7" y="48"/>
                      </a:lnTo>
                      <a:lnTo>
                        <a:pt x="102" y="19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4" name="Freeform 47"/>
                <p:cNvSpPr>
                  <a:spLocks/>
                </p:cNvSpPr>
                <p:nvPr/>
              </p:nvSpPr>
              <p:spPr bwMode="auto">
                <a:xfrm>
                  <a:off x="1974" y="1619"/>
                  <a:ext cx="110" cy="91"/>
                </a:xfrm>
                <a:custGeom>
                  <a:avLst/>
                  <a:gdLst>
                    <a:gd name="T0" fmla="*/ 94 w 110"/>
                    <a:gd name="T1" fmla="*/ 90 h 91"/>
                    <a:gd name="T2" fmla="*/ 109 w 110"/>
                    <a:gd name="T3" fmla="*/ 73 h 91"/>
                    <a:gd name="T4" fmla="*/ 14 w 110"/>
                    <a:gd name="T5" fmla="*/ 0 h 91"/>
                    <a:gd name="T6" fmla="*/ 0 w 110"/>
                    <a:gd name="T7" fmla="*/ 15 h 91"/>
                    <a:gd name="T8" fmla="*/ 94 w 110"/>
                    <a:gd name="T9" fmla="*/ 9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91">
                      <a:moveTo>
                        <a:pt x="94" y="90"/>
                      </a:moveTo>
                      <a:lnTo>
                        <a:pt x="109" y="73"/>
                      </a:lnTo>
                      <a:lnTo>
                        <a:pt x="14" y="0"/>
                      </a:lnTo>
                      <a:lnTo>
                        <a:pt x="0" y="15"/>
                      </a:lnTo>
                      <a:lnTo>
                        <a:pt x="94" y="90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5" name="Freeform 48"/>
                <p:cNvSpPr>
                  <a:spLocks/>
                </p:cNvSpPr>
                <p:nvPr/>
              </p:nvSpPr>
              <p:spPr bwMode="auto">
                <a:xfrm>
                  <a:off x="1794" y="1475"/>
                  <a:ext cx="102" cy="86"/>
                </a:xfrm>
                <a:custGeom>
                  <a:avLst/>
                  <a:gdLst>
                    <a:gd name="T0" fmla="*/ 86 w 102"/>
                    <a:gd name="T1" fmla="*/ 85 h 86"/>
                    <a:gd name="T2" fmla="*/ 101 w 102"/>
                    <a:gd name="T3" fmla="*/ 68 h 86"/>
                    <a:gd name="T4" fmla="*/ 14 w 102"/>
                    <a:gd name="T5" fmla="*/ 0 h 86"/>
                    <a:gd name="T6" fmla="*/ 0 w 102"/>
                    <a:gd name="T7" fmla="*/ 17 h 86"/>
                    <a:gd name="T8" fmla="*/ 86 w 102"/>
                    <a:gd name="T9" fmla="*/ 8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86">
                      <a:moveTo>
                        <a:pt x="86" y="85"/>
                      </a:moveTo>
                      <a:lnTo>
                        <a:pt x="101" y="68"/>
                      </a:lnTo>
                      <a:lnTo>
                        <a:pt x="14" y="0"/>
                      </a:lnTo>
                      <a:lnTo>
                        <a:pt x="0" y="17"/>
                      </a:lnTo>
                      <a:lnTo>
                        <a:pt x="86" y="85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6" name="Freeform 49"/>
                <p:cNvSpPr>
                  <a:spLocks/>
                </p:cNvSpPr>
                <p:nvPr/>
              </p:nvSpPr>
              <p:spPr bwMode="auto">
                <a:xfrm>
                  <a:off x="1790" y="1473"/>
                  <a:ext cx="25" cy="17"/>
                </a:xfrm>
                <a:custGeom>
                  <a:avLst/>
                  <a:gdLst>
                    <a:gd name="T0" fmla="*/ 0 w 25"/>
                    <a:gd name="T1" fmla="*/ 10 h 17"/>
                    <a:gd name="T2" fmla="*/ 22 w 25"/>
                    <a:gd name="T3" fmla="*/ 16 h 17"/>
                    <a:gd name="T4" fmla="*/ 24 w 25"/>
                    <a:gd name="T5" fmla="*/ 5 h 17"/>
                    <a:gd name="T6" fmla="*/ 1 w 25"/>
                    <a:gd name="T7" fmla="*/ 0 h 17"/>
                    <a:gd name="T8" fmla="*/ 0 w 25"/>
                    <a:gd name="T9" fmla="*/ 1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0" y="10"/>
                      </a:moveTo>
                      <a:lnTo>
                        <a:pt x="22" y="16"/>
                      </a:lnTo>
                      <a:lnTo>
                        <a:pt x="24" y="5"/>
                      </a:lnTo>
                      <a:lnTo>
                        <a:pt x="1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7" name="Freeform 50"/>
                <p:cNvSpPr>
                  <a:spLocks/>
                </p:cNvSpPr>
                <p:nvPr/>
              </p:nvSpPr>
              <p:spPr bwMode="auto">
                <a:xfrm>
                  <a:off x="1807" y="1299"/>
                  <a:ext cx="40" cy="93"/>
                </a:xfrm>
                <a:custGeom>
                  <a:avLst/>
                  <a:gdLst>
                    <a:gd name="T0" fmla="*/ 0 w 40"/>
                    <a:gd name="T1" fmla="*/ 87 h 93"/>
                    <a:gd name="T2" fmla="*/ 23 w 40"/>
                    <a:gd name="T3" fmla="*/ 92 h 93"/>
                    <a:gd name="T4" fmla="*/ 39 w 40"/>
                    <a:gd name="T5" fmla="*/ 4 h 93"/>
                    <a:gd name="T6" fmla="*/ 16 w 40"/>
                    <a:gd name="T7" fmla="*/ 0 h 93"/>
                    <a:gd name="T8" fmla="*/ 0 w 40"/>
                    <a:gd name="T9" fmla="*/ 87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93">
                      <a:moveTo>
                        <a:pt x="0" y="87"/>
                      </a:moveTo>
                      <a:lnTo>
                        <a:pt x="23" y="92"/>
                      </a:lnTo>
                      <a:lnTo>
                        <a:pt x="39" y="4"/>
                      </a:lnTo>
                      <a:lnTo>
                        <a:pt x="16" y="0"/>
                      </a:lnTo>
                      <a:lnTo>
                        <a:pt x="0" y="87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8" name="Freeform 51"/>
                <p:cNvSpPr>
                  <a:spLocks/>
                </p:cNvSpPr>
                <p:nvPr/>
              </p:nvSpPr>
              <p:spPr bwMode="auto">
                <a:xfrm>
                  <a:off x="1839" y="1126"/>
                  <a:ext cx="40" cy="92"/>
                </a:xfrm>
                <a:custGeom>
                  <a:avLst/>
                  <a:gdLst>
                    <a:gd name="T0" fmla="*/ 0 w 40"/>
                    <a:gd name="T1" fmla="*/ 86 h 92"/>
                    <a:gd name="T2" fmla="*/ 23 w 40"/>
                    <a:gd name="T3" fmla="*/ 91 h 92"/>
                    <a:gd name="T4" fmla="*/ 39 w 40"/>
                    <a:gd name="T5" fmla="*/ 4 h 92"/>
                    <a:gd name="T6" fmla="*/ 16 w 40"/>
                    <a:gd name="T7" fmla="*/ 0 h 92"/>
                    <a:gd name="T8" fmla="*/ 0 w 40"/>
                    <a:gd name="T9" fmla="*/ 86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92">
                      <a:moveTo>
                        <a:pt x="0" y="86"/>
                      </a:moveTo>
                      <a:lnTo>
                        <a:pt x="23" y="91"/>
                      </a:lnTo>
                      <a:lnTo>
                        <a:pt x="39" y="4"/>
                      </a:lnTo>
                      <a:lnTo>
                        <a:pt x="16" y="0"/>
                      </a:lnTo>
                      <a:lnTo>
                        <a:pt x="0" y="86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9" name="Freeform 52"/>
                <p:cNvSpPr>
                  <a:spLocks/>
                </p:cNvSpPr>
                <p:nvPr/>
              </p:nvSpPr>
              <p:spPr bwMode="auto">
                <a:xfrm>
                  <a:off x="1871" y="1022"/>
                  <a:ext cx="27" cy="22"/>
                </a:xfrm>
                <a:custGeom>
                  <a:avLst/>
                  <a:gdLst>
                    <a:gd name="T0" fmla="*/ 0 w 27"/>
                    <a:gd name="T1" fmla="*/ 17 h 22"/>
                    <a:gd name="T2" fmla="*/ 23 w 27"/>
                    <a:gd name="T3" fmla="*/ 21 h 22"/>
                    <a:gd name="T4" fmla="*/ 26 w 27"/>
                    <a:gd name="T5" fmla="*/ 3 h 22"/>
                    <a:gd name="T6" fmla="*/ 3 w 27"/>
                    <a:gd name="T7" fmla="*/ 0 h 22"/>
                    <a:gd name="T8" fmla="*/ 0 w 27"/>
                    <a:gd name="T9" fmla="*/ 17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22">
                      <a:moveTo>
                        <a:pt x="0" y="17"/>
                      </a:moveTo>
                      <a:lnTo>
                        <a:pt x="23" y="21"/>
                      </a:lnTo>
                      <a:lnTo>
                        <a:pt x="26" y="3"/>
                      </a:lnTo>
                      <a:lnTo>
                        <a:pt x="3" y="0"/>
                      </a:lnTo>
                      <a:lnTo>
                        <a:pt x="0" y="17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60" name="Group 80"/>
            <p:cNvGrpSpPr>
              <a:grpSpLocks/>
            </p:cNvGrpSpPr>
            <p:nvPr/>
          </p:nvGrpSpPr>
          <p:grpSpPr bwMode="auto">
            <a:xfrm>
              <a:off x="4213225" y="1447800"/>
              <a:ext cx="1503363" cy="1447800"/>
              <a:chOff x="2654" y="912"/>
              <a:chExt cx="947" cy="912"/>
            </a:xfrm>
          </p:grpSpPr>
          <p:sp>
            <p:nvSpPr>
              <p:cNvPr id="61" name="Freeform 55"/>
              <p:cNvSpPr>
                <a:spLocks/>
              </p:cNvSpPr>
              <p:nvPr/>
            </p:nvSpPr>
            <p:spPr bwMode="auto">
              <a:xfrm>
                <a:off x="2939" y="1218"/>
                <a:ext cx="375" cy="298"/>
              </a:xfrm>
              <a:custGeom>
                <a:avLst/>
                <a:gdLst>
                  <a:gd name="T0" fmla="*/ 0 w 375"/>
                  <a:gd name="T1" fmla="*/ 152 h 298"/>
                  <a:gd name="T2" fmla="*/ 95 w 375"/>
                  <a:gd name="T3" fmla="*/ 0 h 298"/>
                  <a:gd name="T4" fmla="*/ 287 w 375"/>
                  <a:gd name="T5" fmla="*/ 0 h 298"/>
                  <a:gd name="T6" fmla="*/ 374 w 375"/>
                  <a:gd name="T7" fmla="*/ 156 h 298"/>
                  <a:gd name="T8" fmla="*/ 284 w 375"/>
                  <a:gd name="T9" fmla="*/ 297 h 298"/>
                  <a:gd name="T10" fmla="*/ 90 w 375"/>
                  <a:gd name="T11" fmla="*/ 297 h 298"/>
                  <a:gd name="T12" fmla="*/ 0 w 375"/>
                  <a:gd name="T13" fmla="*/ 152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5" h="298">
                    <a:moveTo>
                      <a:pt x="0" y="152"/>
                    </a:moveTo>
                    <a:lnTo>
                      <a:pt x="95" y="0"/>
                    </a:lnTo>
                    <a:lnTo>
                      <a:pt x="287" y="0"/>
                    </a:lnTo>
                    <a:lnTo>
                      <a:pt x="374" y="156"/>
                    </a:lnTo>
                    <a:lnTo>
                      <a:pt x="284" y="297"/>
                    </a:lnTo>
                    <a:lnTo>
                      <a:pt x="90" y="297"/>
                    </a:lnTo>
                    <a:lnTo>
                      <a:pt x="0" y="152"/>
                    </a:lnTo>
                  </a:path>
                </a:pathLst>
              </a:custGeom>
              <a:solidFill>
                <a:srgbClr val="FAFD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Freeform 56"/>
              <p:cNvSpPr>
                <a:spLocks/>
              </p:cNvSpPr>
              <p:nvPr/>
            </p:nvSpPr>
            <p:spPr bwMode="auto">
              <a:xfrm>
                <a:off x="2935" y="1519"/>
                <a:ext cx="374" cy="297"/>
              </a:xfrm>
              <a:custGeom>
                <a:avLst/>
                <a:gdLst>
                  <a:gd name="T0" fmla="*/ 0 w 374"/>
                  <a:gd name="T1" fmla="*/ 152 h 297"/>
                  <a:gd name="T2" fmla="*/ 95 w 374"/>
                  <a:gd name="T3" fmla="*/ 0 h 297"/>
                  <a:gd name="T4" fmla="*/ 286 w 374"/>
                  <a:gd name="T5" fmla="*/ 0 h 297"/>
                  <a:gd name="T6" fmla="*/ 373 w 374"/>
                  <a:gd name="T7" fmla="*/ 156 h 297"/>
                  <a:gd name="T8" fmla="*/ 283 w 374"/>
                  <a:gd name="T9" fmla="*/ 296 h 297"/>
                  <a:gd name="T10" fmla="*/ 90 w 374"/>
                  <a:gd name="T11" fmla="*/ 296 h 297"/>
                  <a:gd name="T12" fmla="*/ 0 w 374"/>
                  <a:gd name="T13" fmla="*/ 152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4" h="297">
                    <a:moveTo>
                      <a:pt x="0" y="152"/>
                    </a:moveTo>
                    <a:lnTo>
                      <a:pt x="95" y="0"/>
                    </a:lnTo>
                    <a:lnTo>
                      <a:pt x="286" y="0"/>
                    </a:lnTo>
                    <a:lnTo>
                      <a:pt x="373" y="156"/>
                    </a:lnTo>
                    <a:lnTo>
                      <a:pt x="283" y="296"/>
                    </a:lnTo>
                    <a:lnTo>
                      <a:pt x="90" y="296"/>
                    </a:lnTo>
                    <a:lnTo>
                      <a:pt x="0" y="152"/>
                    </a:lnTo>
                  </a:path>
                </a:pathLst>
              </a:custGeom>
              <a:solidFill>
                <a:srgbClr val="DDFAC4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Freeform 57"/>
              <p:cNvSpPr>
                <a:spLocks/>
              </p:cNvSpPr>
              <p:nvPr/>
            </p:nvSpPr>
            <p:spPr bwMode="auto">
              <a:xfrm>
                <a:off x="3217" y="1376"/>
                <a:ext cx="374" cy="299"/>
              </a:xfrm>
              <a:custGeom>
                <a:avLst/>
                <a:gdLst>
                  <a:gd name="T0" fmla="*/ 0 w 374"/>
                  <a:gd name="T1" fmla="*/ 153 h 299"/>
                  <a:gd name="T2" fmla="*/ 96 w 374"/>
                  <a:gd name="T3" fmla="*/ 0 h 299"/>
                  <a:gd name="T4" fmla="*/ 287 w 374"/>
                  <a:gd name="T5" fmla="*/ 0 h 299"/>
                  <a:gd name="T6" fmla="*/ 373 w 374"/>
                  <a:gd name="T7" fmla="*/ 157 h 299"/>
                  <a:gd name="T8" fmla="*/ 284 w 374"/>
                  <a:gd name="T9" fmla="*/ 298 h 299"/>
                  <a:gd name="T10" fmla="*/ 90 w 374"/>
                  <a:gd name="T11" fmla="*/ 298 h 299"/>
                  <a:gd name="T12" fmla="*/ 0 w 374"/>
                  <a:gd name="T13" fmla="*/ 153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4" h="299">
                    <a:moveTo>
                      <a:pt x="0" y="153"/>
                    </a:moveTo>
                    <a:lnTo>
                      <a:pt x="96" y="0"/>
                    </a:lnTo>
                    <a:lnTo>
                      <a:pt x="287" y="0"/>
                    </a:lnTo>
                    <a:lnTo>
                      <a:pt x="373" y="157"/>
                    </a:lnTo>
                    <a:lnTo>
                      <a:pt x="284" y="298"/>
                    </a:lnTo>
                    <a:lnTo>
                      <a:pt x="90" y="298"/>
                    </a:lnTo>
                    <a:lnTo>
                      <a:pt x="0" y="153"/>
                    </a:lnTo>
                  </a:path>
                </a:pathLst>
              </a:custGeom>
              <a:solidFill>
                <a:srgbClr val="C8FEC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Freeform 58"/>
              <p:cNvSpPr>
                <a:spLocks/>
              </p:cNvSpPr>
              <p:nvPr/>
            </p:nvSpPr>
            <p:spPr bwMode="auto">
              <a:xfrm>
                <a:off x="3226" y="1075"/>
                <a:ext cx="374" cy="298"/>
              </a:xfrm>
              <a:custGeom>
                <a:avLst/>
                <a:gdLst>
                  <a:gd name="T0" fmla="*/ 0 w 374"/>
                  <a:gd name="T1" fmla="*/ 152 h 298"/>
                  <a:gd name="T2" fmla="*/ 96 w 374"/>
                  <a:gd name="T3" fmla="*/ 0 h 298"/>
                  <a:gd name="T4" fmla="*/ 287 w 374"/>
                  <a:gd name="T5" fmla="*/ 0 h 298"/>
                  <a:gd name="T6" fmla="*/ 373 w 374"/>
                  <a:gd name="T7" fmla="*/ 157 h 298"/>
                  <a:gd name="T8" fmla="*/ 284 w 374"/>
                  <a:gd name="T9" fmla="*/ 297 h 298"/>
                  <a:gd name="T10" fmla="*/ 90 w 374"/>
                  <a:gd name="T11" fmla="*/ 297 h 298"/>
                  <a:gd name="T12" fmla="*/ 0 w 374"/>
                  <a:gd name="T13" fmla="*/ 152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4" h="298">
                    <a:moveTo>
                      <a:pt x="0" y="152"/>
                    </a:moveTo>
                    <a:lnTo>
                      <a:pt x="96" y="0"/>
                    </a:lnTo>
                    <a:lnTo>
                      <a:pt x="287" y="0"/>
                    </a:lnTo>
                    <a:lnTo>
                      <a:pt x="373" y="157"/>
                    </a:lnTo>
                    <a:lnTo>
                      <a:pt x="284" y="297"/>
                    </a:lnTo>
                    <a:lnTo>
                      <a:pt x="90" y="297"/>
                    </a:lnTo>
                    <a:lnTo>
                      <a:pt x="0" y="152"/>
                    </a:lnTo>
                  </a:path>
                </a:pathLst>
              </a:custGeom>
              <a:solidFill>
                <a:srgbClr val="C0FEF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" name="Freeform 59"/>
              <p:cNvSpPr>
                <a:spLocks/>
              </p:cNvSpPr>
              <p:nvPr/>
            </p:nvSpPr>
            <p:spPr bwMode="auto">
              <a:xfrm>
                <a:off x="2939" y="924"/>
                <a:ext cx="375" cy="299"/>
              </a:xfrm>
              <a:custGeom>
                <a:avLst/>
                <a:gdLst>
                  <a:gd name="T0" fmla="*/ 0 w 375"/>
                  <a:gd name="T1" fmla="*/ 153 h 299"/>
                  <a:gd name="T2" fmla="*/ 95 w 375"/>
                  <a:gd name="T3" fmla="*/ 0 h 299"/>
                  <a:gd name="T4" fmla="*/ 287 w 375"/>
                  <a:gd name="T5" fmla="*/ 0 h 299"/>
                  <a:gd name="T6" fmla="*/ 374 w 375"/>
                  <a:gd name="T7" fmla="*/ 157 h 299"/>
                  <a:gd name="T8" fmla="*/ 284 w 375"/>
                  <a:gd name="T9" fmla="*/ 298 h 299"/>
                  <a:gd name="T10" fmla="*/ 90 w 375"/>
                  <a:gd name="T11" fmla="*/ 298 h 299"/>
                  <a:gd name="T12" fmla="*/ 0 w 375"/>
                  <a:gd name="T13" fmla="*/ 153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5" h="299">
                    <a:moveTo>
                      <a:pt x="0" y="153"/>
                    </a:moveTo>
                    <a:lnTo>
                      <a:pt x="95" y="0"/>
                    </a:lnTo>
                    <a:lnTo>
                      <a:pt x="287" y="0"/>
                    </a:lnTo>
                    <a:lnTo>
                      <a:pt x="374" y="157"/>
                    </a:lnTo>
                    <a:lnTo>
                      <a:pt x="284" y="298"/>
                    </a:lnTo>
                    <a:lnTo>
                      <a:pt x="90" y="298"/>
                    </a:lnTo>
                    <a:lnTo>
                      <a:pt x="0" y="153"/>
                    </a:lnTo>
                  </a:path>
                </a:pathLst>
              </a:custGeom>
              <a:solidFill>
                <a:srgbClr val="F6FF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" name="Freeform 60"/>
              <p:cNvSpPr>
                <a:spLocks/>
              </p:cNvSpPr>
              <p:nvPr/>
            </p:nvSpPr>
            <p:spPr bwMode="auto">
              <a:xfrm>
                <a:off x="2661" y="1071"/>
                <a:ext cx="374" cy="298"/>
              </a:xfrm>
              <a:custGeom>
                <a:avLst/>
                <a:gdLst>
                  <a:gd name="T0" fmla="*/ 0 w 374"/>
                  <a:gd name="T1" fmla="*/ 152 h 298"/>
                  <a:gd name="T2" fmla="*/ 96 w 374"/>
                  <a:gd name="T3" fmla="*/ 0 h 298"/>
                  <a:gd name="T4" fmla="*/ 287 w 374"/>
                  <a:gd name="T5" fmla="*/ 0 h 298"/>
                  <a:gd name="T6" fmla="*/ 373 w 374"/>
                  <a:gd name="T7" fmla="*/ 157 h 298"/>
                  <a:gd name="T8" fmla="*/ 284 w 374"/>
                  <a:gd name="T9" fmla="*/ 297 h 298"/>
                  <a:gd name="T10" fmla="*/ 90 w 374"/>
                  <a:gd name="T11" fmla="*/ 297 h 298"/>
                  <a:gd name="T12" fmla="*/ 0 w 374"/>
                  <a:gd name="T13" fmla="*/ 152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4" h="298">
                    <a:moveTo>
                      <a:pt x="0" y="152"/>
                    </a:moveTo>
                    <a:lnTo>
                      <a:pt x="96" y="0"/>
                    </a:lnTo>
                    <a:lnTo>
                      <a:pt x="287" y="0"/>
                    </a:lnTo>
                    <a:lnTo>
                      <a:pt x="373" y="157"/>
                    </a:lnTo>
                    <a:lnTo>
                      <a:pt x="284" y="297"/>
                    </a:lnTo>
                    <a:lnTo>
                      <a:pt x="90" y="297"/>
                    </a:lnTo>
                    <a:lnTo>
                      <a:pt x="0" y="152"/>
                    </a:lnTo>
                  </a:path>
                </a:pathLst>
              </a:custGeom>
              <a:solidFill>
                <a:srgbClr val="F3E2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" name="Freeform 61"/>
              <p:cNvSpPr>
                <a:spLocks/>
              </p:cNvSpPr>
              <p:nvPr/>
            </p:nvSpPr>
            <p:spPr bwMode="auto">
              <a:xfrm>
                <a:off x="2665" y="1368"/>
                <a:ext cx="374" cy="298"/>
              </a:xfrm>
              <a:custGeom>
                <a:avLst/>
                <a:gdLst>
                  <a:gd name="T0" fmla="*/ 0 w 374"/>
                  <a:gd name="T1" fmla="*/ 152 h 298"/>
                  <a:gd name="T2" fmla="*/ 96 w 374"/>
                  <a:gd name="T3" fmla="*/ 0 h 298"/>
                  <a:gd name="T4" fmla="*/ 287 w 374"/>
                  <a:gd name="T5" fmla="*/ 0 h 298"/>
                  <a:gd name="T6" fmla="*/ 373 w 374"/>
                  <a:gd name="T7" fmla="*/ 156 h 298"/>
                  <a:gd name="T8" fmla="*/ 284 w 374"/>
                  <a:gd name="T9" fmla="*/ 297 h 298"/>
                  <a:gd name="T10" fmla="*/ 90 w 374"/>
                  <a:gd name="T11" fmla="*/ 297 h 298"/>
                  <a:gd name="T12" fmla="*/ 0 w 374"/>
                  <a:gd name="T13" fmla="*/ 152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4" h="298">
                    <a:moveTo>
                      <a:pt x="0" y="152"/>
                    </a:moveTo>
                    <a:lnTo>
                      <a:pt x="96" y="0"/>
                    </a:lnTo>
                    <a:lnTo>
                      <a:pt x="287" y="0"/>
                    </a:lnTo>
                    <a:lnTo>
                      <a:pt x="373" y="156"/>
                    </a:lnTo>
                    <a:lnTo>
                      <a:pt x="284" y="297"/>
                    </a:lnTo>
                    <a:lnTo>
                      <a:pt x="90" y="297"/>
                    </a:lnTo>
                    <a:lnTo>
                      <a:pt x="0" y="152"/>
                    </a:lnTo>
                  </a:path>
                </a:pathLst>
              </a:custGeom>
              <a:solidFill>
                <a:srgbClr val="FFD9E5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68" name="Group 79"/>
              <p:cNvGrpSpPr>
                <a:grpSpLocks/>
              </p:cNvGrpSpPr>
              <p:nvPr/>
            </p:nvGrpSpPr>
            <p:grpSpPr bwMode="auto">
              <a:xfrm>
                <a:off x="2654" y="912"/>
                <a:ext cx="947" cy="912"/>
                <a:chOff x="2654" y="912"/>
                <a:chExt cx="947" cy="912"/>
              </a:xfrm>
            </p:grpSpPr>
            <p:sp>
              <p:nvSpPr>
                <p:cNvPr id="69" name="Freeform 62"/>
                <p:cNvSpPr>
                  <a:spLocks/>
                </p:cNvSpPr>
                <p:nvPr/>
              </p:nvSpPr>
              <p:spPr bwMode="auto">
                <a:xfrm>
                  <a:off x="2746" y="1031"/>
                  <a:ext cx="102" cy="53"/>
                </a:xfrm>
                <a:custGeom>
                  <a:avLst/>
                  <a:gdLst>
                    <a:gd name="T0" fmla="*/ 0 w 102"/>
                    <a:gd name="T1" fmla="*/ 30 h 53"/>
                    <a:gd name="T2" fmla="*/ 7 w 102"/>
                    <a:gd name="T3" fmla="*/ 52 h 53"/>
                    <a:gd name="T4" fmla="*/ 101 w 102"/>
                    <a:gd name="T5" fmla="*/ 21 h 53"/>
                    <a:gd name="T6" fmla="*/ 93 w 102"/>
                    <a:gd name="T7" fmla="*/ 0 h 53"/>
                    <a:gd name="T8" fmla="*/ 0 w 102"/>
                    <a:gd name="T9" fmla="*/ 3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53">
                      <a:moveTo>
                        <a:pt x="0" y="30"/>
                      </a:moveTo>
                      <a:lnTo>
                        <a:pt x="7" y="52"/>
                      </a:lnTo>
                      <a:lnTo>
                        <a:pt x="101" y="21"/>
                      </a:lnTo>
                      <a:lnTo>
                        <a:pt x="93" y="0"/>
                      </a:lnTo>
                      <a:lnTo>
                        <a:pt x="0" y="30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0" name="Freeform 63"/>
                <p:cNvSpPr>
                  <a:spLocks/>
                </p:cNvSpPr>
                <p:nvPr/>
              </p:nvSpPr>
              <p:spPr bwMode="auto">
                <a:xfrm>
                  <a:off x="2934" y="972"/>
                  <a:ext cx="102" cy="52"/>
                </a:xfrm>
                <a:custGeom>
                  <a:avLst/>
                  <a:gdLst>
                    <a:gd name="T0" fmla="*/ 0 w 102"/>
                    <a:gd name="T1" fmla="*/ 30 h 52"/>
                    <a:gd name="T2" fmla="*/ 7 w 102"/>
                    <a:gd name="T3" fmla="*/ 51 h 52"/>
                    <a:gd name="T4" fmla="*/ 101 w 102"/>
                    <a:gd name="T5" fmla="*/ 20 h 52"/>
                    <a:gd name="T6" fmla="*/ 93 w 102"/>
                    <a:gd name="T7" fmla="*/ 0 h 52"/>
                    <a:gd name="T8" fmla="*/ 0 w 102"/>
                    <a:gd name="T9" fmla="*/ 3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52">
                      <a:moveTo>
                        <a:pt x="0" y="30"/>
                      </a:moveTo>
                      <a:lnTo>
                        <a:pt x="7" y="51"/>
                      </a:lnTo>
                      <a:lnTo>
                        <a:pt x="101" y="20"/>
                      </a:lnTo>
                      <a:lnTo>
                        <a:pt x="93" y="0"/>
                      </a:lnTo>
                      <a:lnTo>
                        <a:pt x="0" y="30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1" name="Freeform 64"/>
                <p:cNvSpPr>
                  <a:spLocks/>
                </p:cNvSpPr>
                <p:nvPr/>
              </p:nvSpPr>
              <p:spPr bwMode="auto">
                <a:xfrm>
                  <a:off x="3123" y="912"/>
                  <a:ext cx="102" cy="51"/>
                </a:xfrm>
                <a:custGeom>
                  <a:avLst/>
                  <a:gdLst>
                    <a:gd name="T0" fmla="*/ 0 w 102"/>
                    <a:gd name="T1" fmla="*/ 29 h 51"/>
                    <a:gd name="T2" fmla="*/ 7 w 102"/>
                    <a:gd name="T3" fmla="*/ 50 h 51"/>
                    <a:gd name="T4" fmla="*/ 101 w 102"/>
                    <a:gd name="T5" fmla="*/ 20 h 51"/>
                    <a:gd name="T6" fmla="*/ 93 w 102"/>
                    <a:gd name="T7" fmla="*/ 0 h 51"/>
                    <a:gd name="T8" fmla="*/ 0 w 102"/>
                    <a:gd name="T9" fmla="*/ 29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51">
                      <a:moveTo>
                        <a:pt x="0" y="29"/>
                      </a:moveTo>
                      <a:lnTo>
                        <a:pt x="7" y="50"/>
                      </a:lnTo>
                      <a:lnTo>
                        <a:pt x="101" y="20"/>
                      </a:lnTo>
                      <a:lnTo>
                        <a:pt x="93" y="0"/>
                      </a:lnTo>
                      <a:lnTo>
                        <a:pt x="0" y="29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2" name="Freeform 65"/>
                <p:cNvSpPr>
                  <a:spLocks/>
                </p:cNvSpPr>
                <p:nvPr/>
              </p:nvSpPr>
              <p:spPr bwMode="auto">
                <a:xfrm>
                  <a:off x="3307" y="990"/>
                  <a:ext cx="111" cy="100"/>
                </a:xfrm>
                <a:custGeom>
                  <a:avLst/>
                  <a:gdLst>
                    <a:gd name="T0" fmla="*/ 16 w 111"/>
                    <a:gd name="T1" fmla="*/ 0 h 100"/>
                    <a:gd name="T2" fmla="*/ 0 w 111"/>
                    <a:gd name="T3" fmla="*/ 15 h 100"/>
                    <a:gd name="T4" fmla="*/ 93 w 111"/>
                    <a:gd name="T5" fmla="*/ 99 h 100"/>
                    <a:gd name="T6" fmla="*/ 110 w 111"/>
                    <a:gd name="T7" fmla="*/ 83 h 100"/>
                    <a:gd name="T8" fmla="*/ 16 w 111"/>
                    <a:gd name="T9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100">
                      <a:moveTo>
                        <a:pt x="16" y="0"/>
                      </a:moveTo>
                      <a:lnTo>
                        <a:pt x="0" y="15"/>
                      </a:lnTo>
                      <a:lnTo>
                        <a:pt x="93" y="99"/>
                      </a:lnTo>
                      <a:lnTo>
                        <a:pt x="110" y="83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3" name="Freeform 66"/>
                <p:cNvSpPr>
                  <a:spLocks/>
                </p:cNvSpPr>
                <p:nvPr/>
              </p:nvSpPr>
              <p:spPr bwMode="auto">
                <a:xfrm>
                  <a:off x="3495" y="1156"/>
                  <a:ext cx="102" cy="91"/>
                </a:xfrm>
                <a:custGeom>
                  <a:avLst/>
                  <a:gdLst>
                    <a:gd name="T0" fmla="*/ 16 w 102"/>
                    <a:gd name="T1" fmla="*/ 0 h 91"/>
                    <a:gd name="T2" fmla="*/ 0 w 102"/>
                    <a:gd name="T3" fmla="*/ 16 h 91"/>
                    <a:gd name="T4" fmla="*/ 84 w 102"/>
                    <a:gd name="T5" fmla="*/ 90 h 91"/>
                    <a:gd name="T6" fmla="*/ 101 w 102"/>
                    <a:gd name="T7" fmla="*/ 75 h 91"/>
                    <a:gd name="T8" fmla="*/ 16 w 102"/>
                    <a:gd name="T9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91">
                      <a:moveTo>
                        <a:pt x="16" y="0"/>
                      </a:moveTo>
                      <a:lnTo>
                        <a:pt x="0" y="16"/>
                      </a:lnTo>
                      <a:lnTo>
                        <a:pt x="84" y="90"/>
                      </a:lnTo>
                      <a:lnTo>
                        <a:pt x="101" y="75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4" name="Freeform 67"/>
                <p:cNvSpPr>
                  <a:spLocks/>
                </p:cNvSpPr>
                <p:nvPr/>
              </p:nvSpPr>
              <p:spPr bwMode="auto">
                <a:xfrm>
                  <a:off x="3576" y="1238"/>
                  <a:ext cx="25" cy="17"/>
                </a:xfrm>
                <a:custGeom>
                  <a:avLst/>
                  <a:gdLst>
                    <a:gd name="T0" fmla="*/ 24 w 25"/>
                    <a:gd name="T1" fmla="*/ 3 h 17"/>
                    <a:gd name="T2" fmla="*/ 1 w 25"/>
                    <a:gd name="T3" fmla="*/ 0 h 17"/>
                    <a:gd name="T4" fmla="*/ 0 w 25"/>
                    <a:gd name="T5" fmla="*/ 11 h 17"/>
                    <a:gd name="T6" fmla="*/ 23 w 25"/>
                    <a:gd name="T7" fmla="*/ 16 h 17"/>
                    <a:gd name="T8" fmla="*/ 24 w 25"/>
                    <a:gd name="T9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24" y="3"/>
                      </a:moveTo>
                      <a:lnTo>
                        <a:pt x="1" y="0"/>
                      </a:lnTo>
                      <a:lnTo>
                        <a:pt x="0" y="11"/>
                      </a:lnTo>
                      <a:lnTo>
                        <a:pt x="23" y="16"/>
                      </a:lnTo>
                      <a:lnTo>
                        <a:pt x="24" y="3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5" name="Freeform 68"/>
                <p:cNvSpPr>
                  <a:spLocks/>
                </p:cNvSpPr>
                <p:nvPr/>
              </p:nvSpPr>
              <p:spPr bwMode="auto">
                <a:xfrm>
                  <a:off x="3547" y="1332"/>
                  <a:ext cx="38" cy="91"/>
                </a:xfrm>
                <a:custGeom>
                  <a:avLst/>
                  <a:gdLst>
                    <a:gd name="T0" fmla="*/ 37 w 38"/>
                    <a:gd name="T1" fmla="*/ 2 h 91"/>
                    <a:gd name="T2" fmla="*/ 14 w 38"/>
                    <a:gd name="T3" fmla="*/ 0 h 91"/>
                    <a:gd name="T4" fmla="*/ 0 w 38"/>
                    <a:gd name="T5" fmla="*/ 87 h 91"/>
                    <a:gd name="T6" fmla="*/ 23 w 38"/>
                    <a:gd name="T7" fmla="*/ 90 h 91"/>
                    <a:gd name="T8" fmla="*/ 37 w 38"/>
                    <a:gd name="T9" fmla="*/ 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91">
                      <a:moveTo>
                        <a:pt x="37" y="2"/>
                      </a:moveTo>
                      <a:lnTo>
                        <a:pt x="14" y="0"/>
                      </a:lnTo>
                      <a:lnTo>
                        <a:pt x="0" y="87"/>
                      </a:lnTo>
                      <a:lnTo>
                        <a:pt x="23" y="90"/>
                      </a:lnTo>
                      <a:lnTo>
                        <a:pt x="37" y="2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6" name="Freeform 69"/>
                <p:cNvSpPr>
                  <a:spLocks/>
                </p:cNvSpPr>
                <p:nvPr/>
              </p:nvSpPr>
              <p:spPr bwMode="auto">
                <a:xfrm>
                  <a:off x="3519" y="1506"/>
                  <a:ext cx="38" cy="90"/>
                </a:xfrm>
                <a:custGeom>
                  <a:avLst/>
                  <a:gdLst>
                    <a:gd name="T0" fmla="*/ 37 w 38"/>
                    <a:gd name="T1" fmla="*/ 2 h 90"/>
                    <a:gd name="T2" fmla="*/ 14 w 38"/>
                    <a:gd name="T3" fmla="*/ 0 h 90"/>
                    <a:gd name="T4" fmla="*/ 0 w 38"/>
                    <a:gd name="T5" fmla="*/ 86 h 90"/>
                    <a:gd name="T6" fmla="*/ 22 w 38"/>
                    <a:gd name="T7" fmla="*/ 89 h 90"/>
                    <a:gd name="T8" fmla="*/ 37 w 38"/>
                    <a:gd name="T9" fmla="*/ 2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90">
                      <a:moveTo>
                        <a:pt x="37" y="2"/>
                      </a:moveTo>
                      <a:lnTo>
                        <a:pt x="14" y="0"/>
                      </a:lnTo>
                      <a:lnTo>
                        <a:pt x="0" y="86"/>
                      </a:lnTo>
                      <a:lnTo>
                        <a:pt x="22" y="89"/>
                      </a:lnTo>
                      <a:lnTo>
                        <a:pt x="37" y="2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7" name="Freeform 70"/>
                <p:cNvSpPr>
                  <a:spLocks/>
                </p:cNvSpPr>
                <p:nvPr/>
              </p:nvSpPr>
              <p:spPr bwMode="auto">
                <a:xfrm>
                  <a:off x="3407" y="1663"/>
                  <a:ext cx="103" cy="49"/>
                </a:xfrm>
                <a:custGeom>
                  <a:avLst/>
                  <a:gdLst>
                    <a:gd name="T0" fmla="*/ 102 w 103"/>
                    <a:gd name="T1" fmla="*/ 19 h 49"/>
                    <a:gd name="T2" fmla="*/ 94 w 103"/>
                    <a:gd name="T3" fmla="*/ 0 h 49"/>
                    <a:gd name="T4" fmla="*/ 0 w 103"/>
                    <a:gd name="T5" fmla="*/ 27 h 49"/>
                    <a:gd name="T6" fmla="*/ 7 w 103"/>
                    <a:gd name="T7" fmla="*/ 48 h 49"/>
                    <a:gd name="T8" fmla="*/ 102 w 103"/>
                    <a:gd name="T9" fmla="*/ 1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49">
                      <a:moveTo>
                        <a:pt x="102" y="19"/>
                      </a:moveTo>
                      <a:lnTo>
                        <a:pt x="94" y="0"/>
                      </a:lnTo>
                      <a:lnTo>
                        <a:pt x="0" y="27"/>
                      </a:lnTo>
                      <a:lnTo>
                        <a:pt x="7" y="48"/>
                      </a:lnTo>
                      <a:lnTo>
                        <a:pt x="102" y="19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8" name="Freeform 71"/>
                <p:cNvSpPr>
                  <a:spLocks/>
                </p:cNvSpPr>
                <p:nvPr/>
              </p:nvSpPr>
              <p:spPr bwMode="auto">
                <a:xfrm>
                  <a:off x="3219" y="1719"/>
                  <a:ext cx="103" cy="50"/>
                </a:xfrm>
                <a:custGeom>
                  <a:avLst/>
                  <a:gdLst>
                    <a:gd name="T0" fmla="*/ 102 w 103"/>
                    <a:gd name="T1" fmla="*/ 21 h 50"/>
                    <a:gd name="T2" fmla="*/ 94 w 103"/>
                    <a:gd name="T3" fmla="*/ 0 h 50"/>
                    <a:gd name="T4" fmla="*/ 0 w 103"/>
                    <a:gd name="T5" fmla="*/ 27 h 50"/>
                    <a:gd name="T6" fmla="*/ 7 w 103"/>
                    <a:gd name="T7" fmla="*/ 49 h 50"/>
                    <a:gd name="T8" fmla="*/ 102 w 103"/>
                    <a:gd name="T9" fmla="*/ 21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50">
                      <a:moveTo>
                        <a:pt x="102" y="21"/>
                      </a:moveTo>
                      <a:lnTo>
                        <a:pt x="94" y="0"/>
                      </a:lnTo>
                      <a:lnTo>
                        <a:pt x="0" y="27"/>
                      </a:lnTo>
                      <a:lnTo>
                        <a:pt x="7" y="49"/>
                      </a:lnTo>
                      <a:lnTo>
                        <a:pt x="102" y="21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9" name="Freeform 72"/>
                <p:cNvSpPr>
                  <a:spLocks/>
                </p:cNvSpPr>
                <p:nvPr/>
              </p:nvSpPr>
              <p:spPr bwMode="auto">
                <a:xfrm>
                  <a:off x="3030" y="1775"/>
                  <a:ext cx="103" cy="49"/>
                </a:xfrm>
                <a:custGeom>
                  <a:avLst/>
                  <a:gdLst>
                    <a:gd name="T0" fmla="*/ 102 w 103"/>
                    <a:gd name="T1" fmla="*/ 19 h 49"/>
                    <a:gd name="T2" fmla="*/ 94 w 103"/>
                    <a:gd name="T3" fmla="*/ 0 h 49"/>
                    <a:gd name="T4" fmla="*/ 0 w 103"/>
                    <a:gd name="T5" fmla="*/ 27 h 49"/>
                    <a:gd name="T6" fmla="*/ 7 w 103"/>
                    <a:gd name="T7" fmla="*/ 48 h 49"/>
                    <a:gd name="T8" fmla="*/ 102 w 103"/>
                    <a:gd name="T9" fmla="*/ 1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49">
                      <a:moveTo>
                        <a:pt x="102" y="19"/>
                      </a:moveTo>
                      <a:lnTo>
                        <a:pt x="94" y="0"/>
                      </a:lnTo>
                      <a:lnTo>
                        <a:pt x="0" y="27"/>
                      </a:lnTo>
                      <a:lnTo>
                        <a:pt x="7" y="48"/>
                      </a:lnTo>
                      <a:lnTo>
                        <a:pt x="102" y="19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0" name="Freeform 73"/>
                <p:cNvSpPr>
                  <a:spLocks/>
                </p:cNvSpPr>
                <p:nvPr/>
              </p:nvSpPr>
              <p:spPr bwMode="auto">
                <a:xfrm>
                  <a:off x="2838" y="1667"/>
                  <a:ext cx="110" cy="91"/>
                </a:xfrm>
                <a:custGeom>
                  <a:avLst/>
                  <a:gdLst>
                    <a:gd name="T0" fmla="*/ 94 w 110"/>
                    <a:gd name="T1" fmla="*/ 90 h 91"/>
                    <a:gd name="T2" fmla="*/ 109 w 110"/>
                    <a:gd name="T3" fmla="*/ 73 h 91"/>
                    <a:gd name="T4" fmla="*/ 14 w 110"/>
                    <a:gd name="T5" fmla="*/ 0 h 91"/>
                    <a:gd name="T6" fmla="*/ 0 w 110"/>
                    <a:gd name="T7" fmla="*/ 15 h 91"/>
                    <a:gd name="T8" fmla="*/ 94 w 110"/>
                    <a:gd name="T9" fmla="*/ 9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91">
                      <a:moveTo>
                        <a:pt x="94" y="90"/>
                      </a:moveTo>
                      <a:lnTo>
                        <a:pt x="109" y="73"/>
                      </a:lnTo>
                      <a:lnTo>
                        <a:pt x="14" y="0"/>
                      </a:lnTo>
                      <a:lnTo>
                        <a:pt x="0" y="15"/>
                      </a:lnTo>
                      <a:lnTo>
                        <a:pt x="94" y="90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1" name="Freeform 74"/>
                <p:cNvSpPr>
                  <a:spLocks/>
                </p:cNvSpPr>
                <p:nvPr/>
              </p:nvSpPr>
              <p:spPr bwMode="auto">
                <a:xfrm>
                  <a:off x="2658" y="1523"/>
                  <a:ext cx="102" cy="86"/>
                </a:xfrm>
                <a:custGeom>
                  <a:avLst/>
                  <a:gdLst>
                    <a:gd name="T0" fmla="*/ 86 w 102"/>
                    <a:gd name="T1" fmla="*/ 85 h 86"/>
                    <a:gd name="T2" fmla="*/ 101 w 102"/>
                    <a:gd name="T3" fmla="*/ 68 h 86"/>
                    <a:gd name="T4" fmla="*/ 14 w 102"/>
                    <a:gd name="T5" fmla="*/ 0 h 86"/>
                    <a:gd name="T6" fmla="*/ 0 w 102"/>
                    <a:gd name="T7" fmla="*/ 17 h 86"/>
                    <a:gd name="T8" fmla="*/ 86 w 102"/>
                    <a:gd name="T9" fmla="*/ 8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86">
                      <a:moveTo>
                        <a:pt x="86" y="85"/>
                      </a:moveTo>
                      <a:lnTo>
                        <a:pt x="101" y="68"/>
                      </a:lnTo>
                      <a:lnTo>
                        <a:pt x="14" y="0"/>
                      </a:lnTo>
                      <a:lnTo>
                        <a:pt x="0" y="17"/>
                      </a:lnTo>
                      <a:lnTo>
                        <a:pt x="86" y="85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2" name="Freeform 75"/>
                <p:cNvSpPr>
                  <a:spLocks/>
                </p:cNvSpPr>
                <p:nvPr/>
              </p:nvSpPr>
              <p:spPr bwMode="auto">
                <a:xfrm>
                  <a:off x="2654" y="1521"/>
                  <a:ext cx="25" cy="17"/>
                </a:xfrm>
                <a:custGeom>
                  <a:avLst/>
                  <a:gdLst>
                    <a:gd name="T0" fmla="*/ 0 w 25"/>
                    <a:gd name="T1" fmla="*/ 10 h 17"/>
                    <a:gd name="T2" fmla="*/ 22 w 25"/>
                    <a:gd name="T3" fmla="*/ 16 h 17"/>
                    <a:gd name="T4" fmla="*/ 24 w 25"/>
                    <a:gd name="T5" fmla="*/ 5 h 17"/>
                    <a:gd name="T6" fmla="*/ 1 w 25"/>
                    <a:gd name="T7" fmla="*/ 0 h 17"/>
                    <a:gd name="T8" fmla="*/ 0 w 25"/>
                    <a:gd name="T9" fmla="*/ 1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0" y="10"/>
                      </a:moveTo>
                      <a:lnTo>
                        <a:pt x="22" y="16"/>
                      </a:lnTo>
                      <a:lnTo>
                        <a:pt x="24" y="5"/>
                      </a:lnTo>
                      <a:lnTo>
                        <a:pt x="1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" name="Freeform 76"/>
                <p:cNvSpPr>
                  <a:spLocks/>
                </p:cNvSpPr>
                <p:nvPr/>
              </p:nvSpPr>
              <p:spPr bwMode="auto">
                <a:xfrm>
                  <a:off x="2671" y="1347"/>
                  <a:ext cx="40" cy="93"/>
                </a:xfrm>
                <a:custGeom>
                  <a:avLst/>
                  <a:gdLst>
                    <a:gd name="T0" fmla="*/ 0 w 40"/>
                    <a:gd name="T1" fmla="*/ 87 h 93"/>
                    <a:gd name="T2" fmla="*/ 23 w 40"/>
                    <a:gd name="T3" fmla="*/ 92 h 93"/>
                    <a:gd name="T4" fmla="*/ 39 w 40"/>
                    <a:gd name="T5" fmla="*/ 4 h 93"/>
                    <a:gd name="T6" fmla="*/ 16 w 40"/>
                    <a:gd name="T7" fmla="*/ 0 h 93"/>
                    <a:gd name="T8" fmla="*/ 0 w 40"/>
                    <a:gd name="T9" fmla="*/ 87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93">
                      <a:moveTo>
                        <a:pt x="0" y="87"/>
                      </a:moveTo>
                      <a:lnTo>
                        <a:pt x="23" y="92"/>
                      </a:lnTo>
                      <a:lnTo>
                        <a:pt x="39" y="4"/>
                      </a:lnTo>
                      <a:lnTo>
                        <a:pt x="16" y="0"/>
                      </a:lnTo>
                      <a:lnTo>
                        <a:pt x="0" y="87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4" name="Freeform 77"/>
                <p:cNvSpPr>
                  <a:spLocks/>
                </p:cNvSpPr>
                <p:nvPr/>
              </p:nvSpPr>
              <p:spPr bwMode="auto">
                <a:xfrm>
                  <a:off x="2703" y="1174"/>
                  <a:ext cx="40" cy="92"/>
                </a:xfrm>
                <a:custGeom>
                  <a:avLst/>
                  <a:gdLst>
                    <a:gd name="T0" fmla="*/ 0 w 40"/>
                    <a:gd name="T1" fmla="*/ 86 h 92"/>
                    <a:gd name="T2" fmla="*/ 23 w 40"/>
                    <a:gd name="T3" fmla="*/ 91 h 92"/>
                    <a:gd name="T4" fmla="*/ 39 w 40"/>
                    <a:gd name="T5" fmla="*/ 4 h 92"/>
                    <a:gd name="T6" fmla="*/ 16 w 40"/>
                    <a:gd name="T7" fmla="*/ 0 h 92"/>
                    <a:gd name="T8" fmla="*/ 0 w 40"/>
                    <a:gd name="T9" fmla="*/ 86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92">
                      <a:moveTo>
                        <a:pt x="0" y="86"/>
                      </a:moveTo>
                      <a:lnTo>
                        <a:pt x="23" y="91"/>
                      </a:lnTo>
                      <a:lnTo>
                        <a:pt x="39" y="4"/>
                      </a:lnTo>
                      <a:lnTo>
                        <a:pt x="16" y="0"/>
                      </a:lnTo>
                      <a:lnTo>
                        <a:pt x="0" y="86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5" name="Freeform 78"/>
                <p:cNvSpPr>
                  <a:spLocks/>
                </p:cNvSpPr>
                <p:nvPr/>
              </p:nvSpPr>
              <p:spPr bwMode="auto">
                <a:xfrm>
                  <a:off x="2735" y="1070"/>
                  <a:ext cx="27" cy="22"/>
                </a:xfrm>
                <a:custGeom>
                  <a:avLst/>
                  <a:gdLst>
                    <a:gd name="T0" fmla="*/ 0 w 27"/>
                    <a:gd name="T1" fmla="*/ 17 h 22"/>
                    <a:gd name="T2" fmla="*/ 23 w 27"/>
                    <a:gd name="T3" fmla="*/ 21 h 22"/>
                    <a:gd name="T4" fmla="*/ 26 w 27"/>
                    <a:gd name="T5" fmla="*/ 3 h 22"/>
                    <a:gd name="T6" fmla="*/ 3 w 27"/>
                    <a:gd name="T7" fmla="*/ 0 h 22"/>
                    <a:gd name="T8" fmla="*/ 0 w 27"/>
                    <a:gd name="T9" fmla="*/ 17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22">
                      <a:moveTo>
                        <a:pt x="0" y="17"/>
                      </a:moveTo>
                      <a:lnTo>
                        <a:pt x="23" y="21"/>
                      </a:lnTo>
                      <a:lnTo>
                        <a:pt x="26" y="3"/>
                      </a:lnTo>
                      <a:lnTo>
                        <a:pt x="3" y="0"/>
                      </a:lnTo>
                      <a:lnTo>
                        <a:pt x="0" y="17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86" name="Group 106"/>
            <p:cNvGrpSpPr>
              <a:grpSpLocks/>
            </p:cNvGrpSpPr>
            <p:nvPr/>
          </p:nvGrpSpPr>
          <p:grpSpPr bwMode="auto">
            <a:xfrm>
              <a:off x="5584825" y="1676400"/>
              <a:ext cx="1503363" cy="1447800"/>
              <a:chOff x="3518" y="1056"/>
              <a:chExt cx="947" cy="912"/>
            </a:xfrm>
          </p:grpSpPr>
          <p:sp>
            <p:nvSpPr>
              <p:cNvPr id="87" name="Freeform 81"/>
              <p:cNvSpPr>
                <a:spLocks/>
              </p:cNvSpPr>
              <p:nvPr/>
            </p:nvSpPr>
            <p:spPr bwMode="auto">
              <a:xfrm>
                <a:off x="3803" y="1362"/>
                <a:ext cx="375" cy="298"/>
              </a:xfrm>
              <a:custGeom>
                <a:avLst/>
                <a:gdLst>
                  <a:gd name="T0" fmla="*/ 0 w 375"/>
                  <a:gd name="T1" fmla="*/ 152 h 298"/>
                  <a:gd name="T2" fmla="*/ 95 w 375"/>
                  <a:gd name="T3" fmla="*/ 0 h 298"/>
                  <a:gd name="T4" fmla="*/ 287 w 375"/>
                  <a:gd name="T5" fmla="*/ 0 h 298"/>
                  <a:gd name="T6" fmla="*/ 374 w 375"/>
                  <a:gd name="T7" fmla="*/ 156 h 298"/>
                  <a:gd name="T8" fmla="*/ 284 w 375"/>
                  <a:gd name="T9" fmla="*/ 297 h 298"/>
                  <a:gd name="T10" fmla="*/ 90 w 375"/>
                  <a:gd name="T11" fmla="*/ 297 h 298"/>
                  <a:gd name="T12" fmla="*/ 0 w 375"/>
                  <a:gd name="T13" fmla="*/ 152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5" h="298">
                    <a:moveTo>
                      <a:pt x="0" y="152"/>
                    </a:moveTo>
                    <a:lnTo>
                      <a:pt x="95" y="0"/>
                    </a:lnTo>
                    <a:lnTo>
                      <a:pt x="287" y="0"/>
                    </a:lnTo>
                    <a:lnTo>
                      <a:pt x="374" y="156"/>
                    </a:lnTo>
                    <a:lnTo>
                      <a:pt x="284" y="297"/>
                    </a:lnTo>
                    <a:lnTo>
                      <a:pt x="90" y="297"/>
                    </a:lnTo>
                    <a:lnTo>
                      <a:pt x="0" y="152"/>
                    </a:lnTo>
                  </a:path>
                </a:pathLst>
              </a:custGeom>
              <a:solidFill>
                <a:srgbClr val="FAFD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8" name="Freeform 82"/>
              <p:cNvSpPr>
                <a:spLocks/>
              </p:cNvSpPr>
              <p:nvPr/>
            </p:nvSpPr>
            <p:spPr bwMode="auto">
              <a:xfrm>
                <a:off x="3799" y="1663"/>
                <a:ext cx="374" cy="297"/>
              </a:xfrm>
              <a:custGeom>
                <a:avLst/>
                <a:gdLst>
                  <a:gd name="T0" fmla="*/ 0 w 374"/>
                  <a:gd name="T1" fmla="*/ 152 h 297"/>
                  <a:gd name="T2" fmla="*/ 95 w 374"/>
                  <a:gd name="T3" fmla="*/ 0 h 297"/>
                  <a:gd name="T4" fmla="*/ 286 w 374"/>
                  <a:gd name="T5" fmla="*/ 0 h 297"/>
                  <a:gd name="T6" fmla="*/ 373 w 374"/>
                  <a:gd name="T7" fmla="*/ 156 h 297"/>
                  <a:gd name="T8" fmla="*/ 283 w 374"/>
                  <a:gd name="T9" fmla="*/ 296 h 297"/>
                  <a:gd name="T10" fmla="*/ 90 w 374"/>
                  <a:gd name="T11" fmla="*/ 296 h 297"/>
                  <a:gd name="T12" fmla="*/ 0 w 374"/>
                  <a:gd name="T13" fmla="*/ 152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4" h="297">
                    <a:moveTo>
                      <a:pt x="0" y="152"/>
                    </a:moveTo>
                    <a:lnTo>
                      <a:pt x="95" y="0"/>
                    </a:lnTo>
                    <a:lnTo>
                      <a:pt x="286" y="0"/>
                    </a:lnTo>
                    <a:lnTo>
                      <a:pt x="373" y="156"/>
                    </a:lnTo>
                    <a:lnTo>
                      <a:pt x="283" y="296"/>
                    </a:lnTo>
                    <a:lnTo>
                      <a:pt x="90" y="296"/>
                    </a:lnTo>
                    <a:lnTo>
                      <a:pt x="0" y="152"/>
                    </a:lnTo>
                  </a:path>
                </a:pathLst>
              </a:custGeom>
              <a:solidFill>
                <a:srgbClr val="DDFAC4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9" name="Freeform 83"/>
              <p:cNvSpPr>
                <a:spLocks/>
              </p:cNvSpPr>
              <p:nvPr/>
            </p:nvSpPr>
            <p:spPr bwMode="auto">
              <a:xfrm>
                <a:off x="4081" y="1520"/>
                <a:ext cx="374" cy="299"/>
              </a:xfrm>
              <a:custGeom>
                <a:avLst/>
                <a:gdLst>
                  <a:gd name="T0" fmla="*/ 0 w 374"/>
                  <a:gd name="T1" fmla="*/ 153 h 299"/>
                  <a:gd name="T2" fmla="*/ 96 w 374"/>
                  <a:gd name="T3" fmla="*/ 0 h 299"/>
                  <a:gd name="T4" fmla="*/ 287 w 374"/>
                  <a:gd name="T5" fmla="*/ 0 h 299"/>
                  <a:gd name="T6" fmla="*/ 373 w 374"/>
                  <a:gd name="T7" fmla="*/ 157 h 299"/>
                  <a:gd name="T8" fmla="*/ 284 w 374"/>
                  <a:gd name="T9" fmla="*/ 298 h 299"/>
                  <a:gd name="T10" fmla="*/ 90 w 374"/>
                  <a:gd name="T11" fmla="*/ 298 h 299"/>
                  <a:gd name="T12" fmla="*/ 0 w 374"/>
                  <a:gd name="T13" fmla="*/ 153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4" h="299">
                    <a:moveTo>
                      <a:pt x="0" y="153"/>
                    </a:moveTo>
                    <a:lnTo>
                      <a:pt x="96" y="0"/>
                    </a:lnTo>
                    <a:lnTo>
                      <a:pt x="287" y="0"/>
                    </a:lnTo>
                    <a:lnTo>
                      <a:pt x="373" y="157"/>
                    </a:lnTo>
                    <a:lnTo>
                      <a:pt x="284" y="298"/>
                    </a:lnTo>
                    <a:lnTo>
                      <a:pt x="90" y="298"/>
                    </a:lnTo>
                    <a:lnTo>
                      <a:pt x="0" y="153"/>
                    </a:lnTo>
                  </a:path>
                </a:pathLst>
              </a:custGeom>
              <a:solidFill>
                <a:srgbClr val="C8FEC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0" name="Freeform 84"/>
              <p:cNvSpPr>
                <a:spLocks/>
              </p:cNvSpPr>
              <p:nvPr/>
            </p:nvSpPr>
            <p:spPr bwMode="auto">
              <a:xfrm>
                <a:off x="4090" y="1219"/>
                <a:ext cx="374" cy="298"/>
              </a:xfrm>
              <a:custGeom>
                <a:avLst/>
                <a:gdLst>
                  <a:gd name="T0" fmla="*/ 0 w 374"/>
                  <a:gd name="T1" fmla="*/ 152 h 298"/>
                  <a:gd name="T2" fmla="*/ 96 w 374"/>
                  <a:gd name="T3" fmla="*/ 0 h 298"/>
                  <a:gd name="T4" fmla="*/ 287 w 374"/>
                  <a:gd name="T5" fmla="*/ 0 h 298"/>
                  <a:gd name="T6" fmla="*/ 373 w 374"/>
                  <a:gd name="T7" fmla="*/ 157 h 298"/>
                  <a:gd name="T8" fmla="*/ 284 w 374"/>
                  <a:gd name="T9" fmla="*/ 297 h 298"/>
                  <a:gd name="T10" fmla="*/ 90 w 374"/>
                  <a:gd name="T11" fmla="*/ 297 h 298"/>
                  <a:gd name="T12" fmla="*/ 0 w 374"/>
                  <a:gd name="T13" fmla="*/ 152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4" h="298">
                    <a:moveTo>
                      <a:pt x="0" y="152"/>
                    </a:moveTo>
                    <a:lnTo>
                      <a:pt x="96" y="0"/>
                    </a:lnTo>
                    <a:lnTo>
                      <a:pt x="287" y="0"/>
                    </a:lnTo>
                    <a:lnTo>
                      <a:pt x="373" y="157"/>
                    </a:lnTo>
                    <a:lnTo>
                      <a:pt x="284" y="297"/>
                    </a:lnTo>
                    <a:lnTo>
                      <a:pt x="90" y="297"/>
                    </a:lnTo>
                    <a:lnTo>
                      <a:pt x="0" y="152"/>
                    </a:lnTo>
                  </a:path>
                </a:pathLst>
              </a:custGeom>
              <a:solidFill>
                <a:srgbClr val="C0FEF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1" name="Freeform 85"/>
              <p:cNvSpPr>
                <a:spLocks/>
              </p:cNvSpPr>
              <p:nvPr/>
            </p:nvSpPr>
            <p:spPr bwMode="auto">
              <a:xfrm>
                <a:off x="3803" y="1068"/>
                <a:ext cx="375" cy="299"/>
              </a:xfrm>
              <a:custGeom>
                <a:avLst/>
                <a:gdLst>
                  <a:gd name="T0" fmla="*/ 0 w 375"/>
                  <a:gd name="T1" fmla="*/ 153 h 299"/>
                  <a:gd name="T2" fmla="*/ 95 w 375"/>
                  <a:gd name="T3" fmla="*/ 0 h 299"/>
                  <a:gd name="T4" fmla="*/ 287 w 375"/>
                  <a:gd name="T5" fmla="*/ 0 h 299"/>
                  <a:gd name="T6" fmla="*/ 374 w 375"/>
                  <a:gd name="T7" fmla="*/ 157 h 299"/>
                  <a:gd name="T8" fmla="*/ 284 w 375"/>
                  <a:gd name="T9" fmla="*/ 298 h 299"/>
                  <a:gd name="T10" fmla="*/ 90 w 375"/>
                  <a:gd name="T11" fmla="*/ 298 h 299"/>
                  <a:gd name="T12" fmla="*/ 0 w 375"/>
                  <a:gd name="T13" fmla="*/ 153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5" h="299">
                    <a:moveTo>
                      <a:pt x="0" y="153"/>
                    </a:moveTo>
                    <a:lnTo>
                      <a:pt x="95" y="0"/>
                    </a:lnTo>
                    <a:lnTo>
                      <a:pt x="287" y="0"/>
                    </a:lnTo>
                    <a:lnTo>
                      <a:pt x="374" y="157"/>
                    </a:lnTo>
                    <a:lnTo>
                      <a:pt x="284" y="298"/>
                    </a:lnTo>
                    <a:lnTo>
                      <a:pt x="90" y="298"/>
                    </a:lnTo>
                    <a:lnTo>
                      <a:pt x="0" y="153"/>
                    </a:lnTo>
                  </a:path>
                </a:pathLst>
              </a:custGeom>
              <a:solidFill>
                <a:srgbClr val="F6FF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2" name="Freeform 86"/>
              <p:cNvSpPr>
                <a:spLocks/>
              </p:cNvSpPr>
              <p:nvPr/>
            </p:nvSpPr>
            <p:spPr bwMode="auto">
              <a:xfrm>
                <a:off x="3525" y="1215"/>
                <a:ext cx="374" cy="298"/>
              </a:xfrm>
              <a:custGeom>
                <a:avLst/>
                <a:gdLst>
                  <a:gd name="T0" fmla="*/ 0 w 374"/>
                  <a:gd name="T1" fmla="*/ 152 h 298"/>
                  <a:gd name="T2" fmla="*/ 96 w 374"/>
                  <a:gd name="T3" fmla="*/ 0 h 298"/>
                  <a:gd name="T4" fmla="*/ 287 w 374"/>
                  <a:gd name="T5" fmla="*/ 0 h 298"/>
                  <a:gd name="T6" fmla="*/ 373 w 374"/>
                  <a:gd name="T7" fmla="*/ 157 h 298"/>
                  <a:gd name="T8" fmla="*/ 284 w 374"/>
                  <a:gd name="T9" fmla="*/ 297 h 298"/>
                  <a:gd name="T10" fmla="*/ 90 w 374"/>
                  <a:gd name="T11" fmla="*/ 297 h 298"/>
                  <a:gd name="T12" fmla="*/ 0 w 374"/>
                  <a:gd name="T13" fmla="*/ 152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4" h="298">
                    <a:moveTo>
                      <a:pt x="0" y="152"/>
                    </a:moveTo>
                    <a:lnTo>
                      <a:pt x="96" y="0"/>
                    </a:lnTo>
                    <a:lnTo>
                      <a:pt x="287" y="0"/>
                    </a:lnTo>
                    <a:lnTo>
                      <a:pt x="373" y="157"/>
                    </a:lnTo>
                    <a:lnTo>
                      <a:pt x="284" y="297"/>
                    </a:lnTo>
                    <a:lnTo>
                      <a:pt x="90" y="297"/>
                    </a:lnTo>
                    <a:lnTo>
                      <a:pt x="0" y="152"/>
                    </a:lnTo>
                  </a:path>
                </a:pathLst>
              </a:custGeom>
              <a:solidFill>
                <a:srgbClr val="F3E2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3" name="Freeform 87"/>
              <p:cNvSpPr>
                <a:spLocks/>
              </p:cNvSpPr>
              <p:nvPr/>
            </p:nvSpPr>
            <p:spPr bwMode="auto">
              <a:xfrm>
                <a:off x="3529" y="1512"/>
                <a:ext cx="374" cy="298"/>
              </a:xfrm>
              <a:custGeom>
                <a:avLst/>
                <a:gdLst>
                  <a:gd name="T0" fmla="*/ 0 w 374"/>
                  <a:gd name="T1" fmla="*/ 152 h 298"/>
                  <a:gd name="T2" fmla="*/ 96 w 374"/>
                  <a:gd name="T3" fmla="*/ 0 h 298"/>
                  <a:gd name="T4" fmla="*/ 287 w 374"/>
                  <a:gd name="T5" fmla="*/ 0 h 298"/>
                  <a:gd name="T6" fmla="*/ 373 w 374"/>
                  <a:gd name="T7" fmla="*/ 156 h 298"/>
                  <a:gd name="T8" fmla="*/ 284 w 374"/>
                  <a:gd name="T9" fmla="*/ 297 h 298"/>
                  <a:gd name="T10" fmla="*/ 90 w 374"/>
                  <a:gd name="T11" fmla="*/ 297 h 298"/>
                  <a:gd name="T12" fmla="*/ 0 w 374"/>
                  <a:gd name="T13" fmla="*/ 152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4" h="298">
                    <a:moveTo>
                      <a:pt x="0" y="152"/>
                    </a:moveTo>
                    <a:lnTo>
                      <a:pt x="96" y="0"/>
                    </a:lnTo>
                    <a:lnTo>
                      <a:pt x="287" y="0"/>
                    </a:lnTo>
                    <a:lnTo>
                      <a:pt x="373" y="156"/>
                    </a:lnTo>
                    <a:lnTo>
                      <a:pt x="284" y="297"/>
                    </a:lnTo>
                    <a:lnTo>
                      <a:pt x="90" y="297"/>
                    </a:lnTo>
                    <a:lnTo>
                      <a:pt x="0" y="152"/>
                    </a:lnTo>
                  </a:path>
                </a:pathLst>
              </a:custGeom>
              <a:solidFill>
                <a:srgbClr val="FFD9E5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94" name="Group 105"/>
              <p:cNvGrpSpPr>
                <a:grpSpLocks/>
              </p:cNvGrpSpPr>
              <p:nvPr/>
            </p:nvGrpSpPr>
            <p:grpSpPr bwMode="auto">
              <a:xfrm>
                <a:off x="3518" y="1056"/>
                <a:ext cx="947" cy="912"/>
                <a:chOff x="3518" y="1056"/>
                <a:chExt cx="947" cy="912"/>
              </a:xfrm>
            </p:grpSpPr>
            <p:sp>
              <p:nvSpPr>
                <p:cNvPr id="95" name="Freeform 88"/>
                <p:cNvSpPr>
                  <a:spLocks/>
                </p:cNvSpPr>
                <p:nvPr/>
              </p:nvSpPr>
              <p:spPr bwMode="auto">
                <a:xfrm>
                  <a:off x="3610" y="1175"/>
                  <a:ext cx="102" cy="53"/>
                </a:xfrm>
                <a:custGeom>
                  <a:avLst/>
                  <a:gdLst>
                    <a:gd name="T0" fmla="*/ 0 w 102"/>
                    <a:gd name="T1" fmla="*/ 30 h 53"/>
                    <a:gd name="T2" fmla="*/ 7 w 102"/>
                    <a:gd name="T3" fmla="*/ 52 h 53"/>
                    <a:gd name="T4" fmla="*/ 101 w 102"/>
                    <a:gd name="T5" fmla="*/ 21 h 53"/>
                    <a:gd name="T6" fmla="*/ 93 w 102"/>
                    <a:gd name="T7" fmla="*/ 0 h 53"/>
                    <a:gd name="T8" fmla="*/ 0 w 102"/>
                    <a:gd name="T9" fmla="*/ 3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53">
                      <a:moveTo>
                        <a:pt x="0" y="30"/>
                      </a:moveTo>
                      <a:lnTo>
                        <a:pt x="7" y="52"/>
                      </a:lnTo>
                      <a:lnTo>
                        <a:pt x="101" y="21"/>
                      </a:lnTo>
                      <a:lnTo>
                        <a:pt x="93" y="0"/>
                      </a:lnTo>
                      <a:lnTo>
                        <a:pt x="0" y="30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6" name="Freeform 89"/>
                <p:cNvSpPr>
                  <a:spLocks/>
                </p:cNvSpPr>
                <p:nvPr/>
              </p:nvSpPr>
              <p:spPr bwMode="auto">
                <a:xfrm>
                  <a:off x="3798" y="1116"/>
                  <a:ext cx="102" cy="52"/>
                </a:xfrm>
                <a:custGeom>
                  <a:avLst/>
                  <a:gdLst>
                    <a:gd name="T0" fmla="*/ 0 w 102"/>
                    <a:gd name="T1" fmla="*/ 30 h 52"/>
                    <a:gd name="T2" fmla="*/ 7 w 102"/>
                    <a:gd name="T3" fmla="*/ 51 h 52"/>
                    <a:gd name="T4" fmla="*/ 101 w 102"/>
                    <a:gd name="T5" fmla="*/ 20 h 52"/>
                    <a:gd name="T6" fmla="*/ 93 w 102"/>
                    <a:gd name="T7" fmla="*/ 0 h 52"/>
                    <a:gd name="T8" fmla="*/ 0 w 102"/>
                    <a:gd name="T9" fmla="*/ 3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52">
                      <a:moveTo>
                        <a:pt x="0" y="30"/>
                      </a:moveTo>
                      <a:lnTo>
                        <a:pt x="7" y="51"/>
                      </a:lnTo>
                      <a:lnTo>
                        <a:pt x="101" y="20"/>
                      </a:lnTo>
                      <a:lnTo>
                        <a:pt x="93" y="0"/>
                      </a:lnTo>
                      <a:lnTo>
                        <a:pt x="0" y="30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7" name="Freeform 90"/>
                <p:cNvSpPr>
                  <a:spLocks/>
                </p:cNvSpPr>
                <p:nvPr/>
              </p:nvSpPr>
              <p:spPr bwMode="auto">
                <a:xfrm>
                  <a:off x="3987" y="1056"/>
                  <a:ext cx="102" cy="51"/>
                </a:xfrm>
                <a:custGeom>
                  <a:avLst/>
                  <a:gdLst>
                    <a:gd name="T0" fmla="*/ 0 w 102"/>
                    <a:gd name="T1" fmla="*/ 29 h 51"/>
                    <a:gd name="T2" fmla="*/ 7 w 102"/>
                    <a:gd name="T3" fmla="*/ 50 h 51"/>
                    <a:gd name="T4" fmla="*/ 101 w 102"/>
                    <a:gd name="T5" fmla="*/ 20 h 51"/>
                    <a:gd name="T6" fmla="*/ 93 w 102"/>
                    <a:gd name="T7" fmla="*/ 0 h 51"/>
                    <a:gd name="T8" fmla="*/ 0 w 102"/>
                    <a:gd name="T9" fmla="*/ 29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51">
                      <a:moveTo>
                        <a:pt x="0" y="29"/>
                      </a:moveTo>
                      <a:lnTo>
                        <a:pt x="7" y="50"/>
                      </a:lnTo>
                      <a:lnTo>
                        <a:pt x="101" y="20"/>
                      </a:lnTo>
                      <a:lnTo>
                        <a:pt x="93" y="0"/>
                      </a:lnTo>
                      <a:lnTo>
                        <a:pt x="0" y="29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8" name="Freeform 91"/>
                <p:cNvSpPr>
                  <a:spLocks/>
                </p:cNvSpPr>
                <p:nvPr/>
              </p:nvSpPr>
              <p:spPr bwMode="auto">
                <a:xfrm>
                  <a:off x="4171" y="1134"/>
                  <a:ext cx="111" cy="100"/>
                </a:xfrm>
                <a:custGeom>
                  <a:avLst/>
                  <a:gdLst>
                    <a:gd name="T0" fmla="*/ 16 w 111"/>
                    <a:gd name="T1" fmla="*/ 0 h 100"/>
                    <a:gd name="T2" fmla="*/ 0 w 111"/>
                    <a:gd name="T3" fmla="*/ 15 h 100"/>
                    <a:gd name="T4" fmla="*/ 93 w 111"/>
                    <a:gd name="T5" fmla="*/ 99 h 100"/>
                    <a:gd name="T6" fmla="*/ 110 w 111"/>
                    <a:gd name="T7" fmla="*/ 83 h 100"/>
                    <a:gd name="T8" fmla="*/ 16 w 111"/>
                    <a:gd name="T9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100">
                      <a:moveTo>
                        <a:pt x="16" y="0"/>
                      </a:moveTo>
                      <a:lnTo>
                        <a:pt x="0" y="15"/>
                      </a:lnTo>
                      <a:lnTo>
                        <a:pt x="93" y="99"/>
                      </a:lnTo>
                      <a:lnTo>
                        <a:pt x="110" y="83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9" name="Freeform 92"/>
                <p:cNvSpPr>
                  <a:spLocks/>
                </p:cNvSpPr>
                <p:nvPr/>
              </p:nvSpPr>
              <p:spPr bwMode="auto">
                <a:xfrm>
                  <a:off x="4359" y="1300"/>
                  <a:ext cx="102" cy="91"/>
                </a:xfrm>
                <a:custGeom>
                  <a:avLst/>
                  <a:gdLst>
                    <a:gd name="T0" fmla="*/ 16 w 102"/>
                    <a:gd name="T1" fmla="*/ 0 h 91"/>
                    <a:gd name="T2" fmla="*/ 0 w 102"/>
                    <a:gd name="T3" fmla="*/ 16 h 91"/>
                    <a:gd name="T4" fmla="*/ 84 w 102"/>
                    <a:gd name="T5" fmla="*/ 90 h 91"/>
                    <a:gd name="T6" fmla="*/ 101 w 102"/>
                    <a:gd name="T7" fmla="*/ 75 h 91"/>
                    <a:gd name="T8" fmla="*/ 16 w 102"/>
                    <a:gd name="T9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91">
                      <a:moveTo>
                        <a:pt x="16" y="0"/>
                      </a:moveTo>
                      <a:lnTo>
                        <a:pt x="0" y="16"/>
                      </a:lnTo>
                      <a:lnTo>
                        <a:pt x="84" y="90"/>
                      </a:lnTo>
                      <a:lnTo>
                        <a:pt x="101" y="75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0" name="Freeform 93"/>
                <p:cNvSpPr>
                  <a:spLocks/>
                </p:cNvSpPr>
                <p:nvPr/>
              </p:nvSpPr>
              <p:spPr bwMode="auto">
                <a:xfrm>
                  <a:off x="4440" y="1382"/>
                  <a:ext cx="25" cy="17"/>
                </a:xfrm>
                <a:custGeom>
                  <a:avLst/>
                  <a:gdLst>
                    <a:gd name="T0" fmla="*/ 24 w 25"/>
                    <a:gd name="T1" fmla="*/ 3 h 17"/>
                    <a:gd name="T2" fmla="*/ 1 w 25"/>
                    <a:gd name="T3" fmla="*/ 0 h 17"/>
                    <a:gd name="T4" fmla="*/ 0 w 25"/>
                    <a:gd name="T5" fmla="*/ 11 h 17"/>
                    <a:gd name="T6" fmla="*/ 23 w 25"/>
                    <a:gd name="T7" fmla="*/ 16 h 17"/>
                    <a:gd name="T8" fmla="*/ 24 w 25"/>
                    <a:gd name="T9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24" y="3"/>
                      </a:moveTo>
                      <a:lnTo>
                        <a:pt x="1" y="0"/>
                      </a:lnTo>
                      <a:lnTo>
                        <a:pt x="0" y="11"/>
                      </a:lnTo>
                      <a:lnTo>
                        <a:pt x="23" y="16"/>
                      </a:lnTo>
                      <a:lnTo>
                        <a:pt x="24" y="3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1" name="Freeform 94"/>
                <p:cNvSpPr>
                  <a:spLocks/>
                </p:cNvSpPr>
                <p:nvPr/>
              </p:nvSpPr>
              <p:spPr bwMode="auto">
                <a:xfrm>
                  <a:off x="4411" y="1476"/>
                  <a:ext cx="38" cy="91"/>
                </a:xfrm>
                <a:custGeom>
                  <a:avLst/>
                  <a:gdLst>
                    <a:gd name="T0" fmla="*/ 37 w 38"/>
                    <a:gd name="T1" fmla="*/ 2 h 91"/>
                    <a:gd name="T2" fmla="*/ 14 w 38"/>
                    <a:gd name="T3" fmla="*/ 0 h 91"/>
                    <a:gd name="T4" fmla="*/ 0 w 38"/>
                    <a:gd name="T5" fmla="*/ 87 h 91"/>
                    <a:gd name="T6" fmla="*/ 23 w 38"/>
                    <a:gd name="T7" fmla="*/ 90 h 91"/>
                    <a:gd name="T8" fmla="*/ 37 w 38"/>
                    <a:gd name="T9" fmla="*/ 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91">
                      <a:moveTo>
                        <a:pt x="37" y="2"/>
                      </a:moveTo>
                      <a:lnTo>
                        <a:pt x="14" y="0"/>
                      </a:lnTo>
                      <a:lnTo>
                        <a:pt x="0" y="87"/>
                      </a:lnTo>
                      <a:lnTo>
                        <a:pt x="23" y="90"/>
                      </a:lnTo>
                      <a:lnTo>
                        <a:pt x="37" y="2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2" name="Freeform 95"/>
                <p:cNvSpPr>
                  <a:spLocks/>
                </p:cNvSpPr>
                <p:nvPr/>
              </p:nvSpPr>
              <p:spPr bwMode="auto">
                <a:xfrm>
                  <a:off x="4383" y="1650"/>
                  <a:ext cx="38" cy="90"/>
                </a:xfrm>
                <a:custGeom>
                  <a:avLst/>
                  <a:gdLst>
                    <a:gd name="T0" fmla="*/ 37 w 38"/>
                    <a:gd name="T1" fmla="*/ 2 h 90"/>
                    <a:gd name="T2" fmla="*/ 14 w 38"/>
                    <a:gd name="T3" fmla="*/ 0 h 90"/>
                    <a:gd name="T4" fmla="*/ 0 w 38"/>
                    <a:gd name="T5" fmla="*/ 86 h 90"/>
                    <a:gd name="T6" fmla="*/ 22 w 38"/>
                    <a:gd name="T7" fmla="*/ 89 h 90"/>
                    <a:gd name="T8" fmla="*/ 37 w 38"/>
                    <a:gd name="T9" fmla="*/ 2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90">
                      <a:moveTo>
                        <a:pt x="37" y="2"/>
                      </a:moveTo>
                      <a:lnTo>
                        <a:pt x="14" y="0"/>
                      </a:lnTo>
                      <a:lnTo>
                        <a:pt x="0" y="86"/>
                      </a:lnTo>
                      <a:lnTo>
                        <a:pt x="22" y="89"/>
                      </a:lnTo>
                      <a:lnTo>
                        <a:pt x="37" y="2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3" name="Freeform 96"/>
                <p:cNvSpPr>
                  <a:spLocks/>
                </p:cNvSpPr>
                <p:nvPr/>
              </p:nvSpPr>
              <p:spPr bwMode="auto">
                <a:xfrm>
                  <a:off x="4271" y="1807"/>
                  <a:ext cx="103" cy="49"/>
                </a:xfrm>
                <a:custGeom>
                  <a:avLst/>
                  <a:gdLst>
                    <a:gd name="T0" fmla="*/ 102 w 103"/>
                    <a:gd name="T1" fmla="*/ 19 h 49"/>
                    <a:gd name="T2" fmla="*/ 94 w 103"/>
                    <a:gd name="T3" fmla="*/ 0 h 49"/>
                    <a:gd name="T4" fmla="*/ 0 w 103"/>
                    <a:gd name="T5" fmla="*/ 27 h 49"/>
                    <a:gd name="T6" fmla="*/ 7 w 103"/>
                    <a:gd name="T7" fmla="*/ 48 h 49"/>
                    <a:gd name="T8" fmla="*/ 102 w 103"/>
                    <a:gd name="T9" fmla="*/ 1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49">
                      <a:moveTo>
                        <a:pt x="102" y="19"/>
                      </a:moveTo>
                      <a:lnTo>
                        <a:pt x="94" y="0"/>
                      </a:lnTo>
                      <a:lnTo>
                        <a:pt x="0" y="27"/>
                      </a:lnTo>
                      <a:lnTo>
                        <a:pt x="7" y="48"/>
                      </a:lnTo>
                      <a:lnTo>
                        <a:pt x="102" y="19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4" name="Freeform 97"/>
                <p:cNvSpPr>
                  <a:spLocks/>
                </p:cNvSpPr>
                <p:nvPr/>
              </p:nvSpPr>
              <p:spPr bwMode="auto">
                <a:xfrm>
                  <a:off x="4083" y="1863"/>
                  <a:ext cx="103" cy="50"/>
                </a:xfrm>
                <a:custGeom>
                  <a:avLst/>
                  <a:gdLst>
                    <a:gd name="T0" fmla="*/ 102 w 103"/>
                    <a:gd name="T1" fmla="*/ 21 h 50"/>
                    <a:gd name="T2" fmla="*/ 94 w 103"/>
                    <a:gd name="T3" fmla="*/ 0 h 50"/>
                    <a:gd name="T4" fmla="*/ 0 w 103"/>
                    <a:gd name="T5" fmla="*/ 27 h 50"/>
                    <a:gd name="T6" fmla="*/ 7 w 103"/>
                    <a:gd name="T7" fmla="*/ 49 h 50"/>
                    <a:gd name="T8" fmla="*/ 102 w 103"/>
                    <a:gd name="T9" fmla="*/ 21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50">
                      <a:moveTo>
                        <a:pt x="102" y="21"/>
                      </a:moveTo>
                      <a:lnTo>
                        <a:pt x="94" y="0"/>
                      </a:lnTo>
                      <a:lnTo>
                        <a:pt x="0" y="27"/>
                      </a:lnTo>
                      <a:lnTo>
                        <a:pt x="7" y="49"/>
                      </a:lnTo>
                      <a:lnTo>
                        <a:pt x="102" y="21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5" name="Freeform 98"/>
                <p:cNvSpPr>
                  <a:spLocks/>
                </p:cNvSpPr>
                <p:nvPr/>
              </p:nvSpPr>
              <p:spPr bwMode="auto">
                <a:xfrm>
                  <a:off x="3894" y="1919"/>
                  <a:ext cx="103" cy="49"/>
                </a:xfrm>
                <a:custGeom>
                  <a:avLst/>
                  <a:gdLst>
                    <a:gd name="T0" fmla="*/ 102 w 103"/>
                    <a:gd name="T1" fmla="*/ 19 h 49"/>
                    <a:gd name="T2" fmla="*/ 94 w 103"/>
                    <a:gd name="T3" fmla="*/ 0 h 49"/>
                    <a:gd name="T4" fmla="*/ 0 w 103"/>
                    <a:gd name="T5" fmla="*/ 27 h 49"/>
                    <a:gd name="T6" fmla="*/ 7 w 103"/>
                    <a:gd name="T7" fmla="*/ 48 h 49"/>
                    <a:gd name="T8" fmla="*/ 102 w 103"/>
                    <a:gd name="T9" fmla="*/ 1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49">
                      <a:moveTo>
                        <a:pt x="102" y="19"/>
                      </a:moveTo>
                      <a:lnTo>
                        <a:pt x="94" y="0"/>
                      </a:lnTo>
                      <a:lnTo>
                        <a:pt x="0" y="27"/>
                      </a:lnTo>
                      <a:lnTo>
                        <a:pt x="7" y="48"/>
                      </a:lnTo>
                      <a:lnTo>
                        <a:pt x="102" y="19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6" name="Freeform 99"/>
                <p:cNvSpPr>
                  <a:spLocks/>
                </p:cNvSpPr>
                <p:nvPr/>
              </p:nvSpPr>
              <p:spPr bwMode="auto">
                <a:xfrm>
                  <a:off x="3702" y="1811"/>
                  <a:ext cx="110" cy="91"/>
                </a:xfrm>
                <a:custGeom>
                  <a:avLst/>
                  <a:gdLst>
                    <a:gd name="T0" fmla="*/ 94 w 110"/>
                    <a:gd name="T1" fmla="*/ 90 h 91"/>
                    <a:gd name="T2" fmla="*/ 109 w 110"/>
                    <a:gd name="T3" fmla="*/ 73 h 91"/>
                    <a:gd name="T4" fmla="*/ 14 w 110"/>
                    <a:gd name="T5" fmla="*/ 0 h 91"/>
                    <a:gd name="T6" fmla="*/ 0 w 110"/>
                    <a:gd name="T7" fmla="*/ 15 h 91"/>
                    <a:gd name="T8" fmla="*/ 94 w 110"/>
                    <a:gd name="T9" fmla="*/ 9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91">
                      <a:moveTo>
                        <a:pt x="94" y="90"/>
                      </a:moveTo>
                      <a:lnTo>
                        <a:pt x="109" y="73"/>
                      </a:lnTo>
                      <a:lnTo>
                        <a:pt x="14" y="0"/>
                      </a:lnTo>
                      <a:lnTo>
                        <a:pt x="0" y="15"/>
                      </a:lnTo>
                      <a:lnTo>
                        <a:pt x="94" y="90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7" name="Freeform 100"/>
                <p:cNvSpPr>
                  <a:spLocks/>
                </p:cNvSpPr>
                <p:nvPr/>
              </p:nvSpPr>
              <p:spPr bwMode="auto">
                <a:xfrm>
                  <a:off x="3522" y="1667"/>
                  <a:ext cx="102" cy="86"/>
                </a:xfrm>
                <a:custGeom>
                  <a:avLst/>
                  <a:gdLst>
                    <a:gd name="T0" fmla="*/ 86 w 102"/>
                    <a:gd name="T1" fmla="*/ 85 h 86"/>
                    <a:gd name="T2" fmla="*/ 101 w 102"/>
                    <a:gd name="T3" fmla="*/ 68 h 86"/>
                    <a:gd name="T4" fmla="*/ 14 w 102"/>
                    <a:gd name="T5" fmla="*/ 0 h 86"/>
                    <a:gd name="T6" fmla="*/ 0 w 102"/>
                    <a:gd name="T7" fmla="*/ 17 h 86"/>
                    <a:gd name="T8" fmla="*/ 86 w 102"/>
                    <a:gd name="T9" fmla="*/ 8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86">
                      <a:moveTo>
                        <a:pt x="86" y="85"/>
                      </a:moveTo>
                      <a:lnTo>
                        <a:pt x="101" y="68"/>
                      </a:lnTo>
                      <a:lnTo>
                        <a:pt x="14" y="0"/>
                      </a:lnTo>
                      <a:lnTo>
                        <a:pt x="0" y="17"/>
                      </a:lnTo>
                      <a:lnTo>
                        <a:pt x="86" y="85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8" name="Freeform 101"/>
                <p:cNvSpPr>
                  <a:spLocks/>
                </p:cNvSpPr>
                <p:nvPr/>
              </p:nvSpPr>
              <p:spPr bwMode="auto">
                <a:xfrm>
                  <a:off x="3518" y="1665"/>
                  <a:ext cx="25" cy="17"/>
                </a:xfrm>
                <a:custGeom>
                  <a:avLst/>
                  <a:gdLst>
                    <a:gd name="T0" fmla="*/ 0 w 25"/>
                    <a:gd name="T1" fmla="*/ 10 h 17"/>
                    <a:gd name="T2" fmla="*/ 22 w 25"/>
                    <a:gd name="T3" fmla="*/ 16 h 17"/>
                    <a:gd name="T4" fmla="*/ 24 w 25"/>
                    <a:gd name="T5" fmla="*/ 5 h 17"/>
                    <a:gd name="T6" fmla="*/ 1 w 25"/>
                    <a:gd name="T7" fmla="*/ 0 h 17"/>
                    <a:gd name="T8" fmla="*/ 0 w 25"/>
                    <a:gd name="T9" fmla="*/ 1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0" y="10"/>
                      </a:moveTo>
                      <a:lnTo>
                        <a:pt x="22" y="16"/>
                      </a:lnTo>
                      <a:lnTo>
                        <a:pt x="24" y="5"/>
                      </a:lnTo>
                      <a:lnTo>
                        <a:pt x="1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9" name="Freeform 102"/>
                <p:cNvSpPr>
                  <a:spLocks/>
                </p:cNvSpPr>
                <p:nvPr/>
              </p:nvSpPr>
              <p:spPr bwMode="auto">
                <a:xfrm>
                  <a:off x="3535" y="1491"/>
                  <a:ext cx="40" cy="93"/>
                </a:xfrm>
                <a:custGeom>
                  <a:avLst/>
                  <a:gdLst>
                    <a:gd name="T0" fmla="*/ 0 w 40"/>
                    <a:gd name="T1" fmla="*/ 87 h 93"/>
                    <a:gd name="T2" fmla="*/ 23 w 40"/>
                    <a:gd name="T3" fmla="*/ 92 h 93"/>
                    <a:gd name="T4" fmla="*/ 39 w 40"/>
                    <a:gd name="T5" fmla="*/ 4 h 93"/>
                    <a:gd name="T6" fmla="*/ 16 w 40"/>
                    <a:gd name="T7" fmla="*/ 0 h 93"/>
                    <a:gd name="T8" fmla="*/ 0 w 40"/>
                    <a:gd name="T9" fmla="*/ 87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93">
                      <a:moveTo>
                        <a:pt x="0" y="87"/>
                      </a:moveTo>
                      <a:lnTo>
                        <a:pt x="23" y="92"/>
                      </a:lnTo>
                      <a:lnTo>
                        <a:pt x="39" y="4"/>
                      </a:lnTo>
                      <a:lnTo>
                        <a:pt x="16" y="0"/>
                      </a:lnTo>
                      <a:lnTo>
                        <a:pt x="0" y="87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0" name="Freeform 103"/>
                <p:cNvSpPr>
                  <a:spLocks/>
                </p:cNvSpPr>
                <p:nvPr/>
              </p:nvSpPr>
              <p:spPr bwMode="auto">
                <a:xfrm>
                  <a:off x="3567" y="1318"/>
                  <a:ext cx="40" cy="92"/>
                </a:xfrm>
                <a:custGeom>
                  <a:avLst/>
                  <a:gdLst>
                    <a:gd name="T0" fmla="*/ 0 w 40"/>
                    <a:gd name="T1" fmla="*/ 86 h 92"/>
                    <a:gd name="T2" fmla="*/ 23 w 40"/>
                    <a:gd name="T3" fmla="*/ 91 h 92"/>
                    <a:gd name="T4" fmla="*/ 39 w 40"/>
                    <a:gd name="T5" fmla="*/ 4 h 92"/>
                    <a:gd name="T6" fmla="*/ 16 w 40"/>
                    <a:gd name="T7" fmla="*/ 0 h 92"/>
                    <a:gd name="T8" fmla="*/ 0 w 40"/>
                    <a:gd name="T9" fmla="*/ 86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92">
                      <a:moveTo>
                        <a:pt x="0" y="86"/>
                      </a:moveTo>
                      <a:lnTo>
                        <a:pt x="23" y="91"/>
                      </a:lnTo>
                      <a:lnTo>
                        <a:pt x="39" y="4"/>
                      </a:lnTo>
                      <a:lnTo>
                        <a:pt x="16" y="0"/>
                      </a:lnTo>
                      <a:lnTo>
                        <a:pt x="0" y="86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1" name="Freeform 104"/>
                <p:cNvSpPr>
                  <a:spLocks/>
                </p:cNvSpPr>
                <p:nvPr/>
              </p:nvSpPr>
              <p:spPr bwMode="auto">
                <a:xfrm>
                  <a:off x="3599" y="1214"/>
                  <a:ext cx="27" cy="22"/>
                </a:xfrm>
                <a:custGeom>
                  <a:avLst/>
                  <a:gdLst>
                    <a:gd name="T0" fmla="*/ 0 w 27"/>
                    <a:gd name="T1" fmla="*/ 17 h 22"/>
                    <a:gd name="T2" fmla="*/ 23 w 27"/>
                    <a:gd name="T3" fmla="*/ 21 h 22"/>
                    <a:gd name="T4" fmla="*/ 26 w 27"/>
                    <a:gd name="T5" fmla="*/ 3 h 22"/>
                    <a:gd name="T6" fmla="*/ 3 w 27"/>
                    <a:gd name="T7" fmla="*/ 0 h 22"/>
                    <a:gd name="T8" fmla="*/ 0 w 27"/>
                    <a:gd name="T9" fmla="*/ 17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22">
                      <a:moveTo>
                        <a:pt x="0" y="17"/>
                      </a:moveTo>
                      <a:lnTo>
                        <a:pt x="23" y="21"/>
                      </a:lnTo>
                      <a:lnTo>
                        <a:pt x="26" y="3"/>
                      </a:lnTo>
                      <a:lnTo>
                        <a:pt x="3" y="0"/>
                      </a:lnTo>
                      <a:lnTo>
                        <a:pt x="0" y="17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sp>
          <p:nvSpPr>
            <p:cNvPr id="112" name="Rectangle 107"/>
            <p:cNvSpPr>
              <a:spLocks noChangeArrowheads="1"/>
            </p:cNvSpPr>
            <p:nvPr/>
          </p:nvSpPr>
          <p:spPr bwMode="auto">
            <a:xfrm>
              <a:off x="1682750" y="1149350"/>
              <a:ext cx="6692900" cy="5969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" name="Rectangle 108"/>
            <p:cNvSpPr>
              <a:spLocks noChangeArrowheads="1"/>
            </p:cNvSpPr>
            <p:nvPr/>
          </p:nvSpPr>
          <p:spPr bwMode="auto">
            <a:xfrm>
              <a:off x="1835150" y="4213225"/>
              <a:ext cx="1047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Cluster:</a:t>
              </a:r>
            </a:p>
          </p:txBody>
        </p:sp>
        <p:sp>
          <p:nvSpPr>
            <p:cNvPr id="114" name="Rectangle 109"/>
            <p:cNvSpPr>
              <a:spLocks noChangeArrowheads="1"/>
            </p:cNvSpPr>
            <p:nvPr/>
          </p:nvSpPr>
          <p:spPr bwMode="auto">
            <a:xfrm>
              <a:off x="2746375" y="4216400"/>
              <a:ext cx="510222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set of different frequencies used in group of cells</a:t>
              </a:r>
            </a:p>
          </p:txBody>
        </p:sp>
        <p:sp>
          <p:nvSpPr>
            <p:cNvPr id="115" name="Rectangle 110"/>
            <p:cNvSpPr>
              <a:spLocks noChangeArrowheads="1"/>
            </p:cNvSpPr>
            <p:nvPr/>
          </p:nvSpPr>
          <p:spPr bwMode="auto">
            <a:xfrm>
              <a:off x="1758950" y="4708525"/>
              <a:ext cx="35131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Cluster is repeated by linear shift</a:t>
              </a:r>
            </a:p>
          </p:txBody>
        </p:sp>
        <p:sp>
          <p:nvSpPr>
            <p:cNvPr id="116" name="Rectangle 111"/>
            <p:cNvSpPr>
              <a:spLocks noChangeArrowheads="1"/>
            </p:cNvSpPr>
            <p:nvPr/>
          </p:nvSpPr>
          <p:spPr bwMode="auto">
            <a:xfrm>
              <a:off x="2214563" y="4975225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i </a:t>
              </a:r>
            </a:p>
          </p:txBody>
        </p:sp>
        <p:sp>
          <p:nvSpPr>
            <p:cNvPr id="117" name="Rectangle 112"/>
            <p:cNvSpPr>
              <a:spLocks noChangeArrowheads="1"/>
            </p:cNvSpPr>
            <p:nvPr/>
          </p:nvSpPr>
          <p:spPr bwMode="auto">
            <a:xfrm>
              <a:off x="2336800" y="4975225"/>
              <a:ext cx="27257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steps along one direction</a:t>
              </a:r>
            </a:p>
          </p:txBody>
        </p:sp>
        <p:sp>
          <p:nvSpPr>
            <p:cNvPr id="118" name="Rectangle 113"/>
            <p:cNvSpPr>
              <a:spLocks noChangeArrowheads="1"/>
            </p:cNvSpPr>
            <p:nvPr/>
          </p:nvSpPr>
          <p:spPr bwMode="auto">
            <a:xfrm>
              <a:off x="2214563" y="5241925"/>
              <a:ext cx="234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119" name="Rectangle 114"/>
            <p:cNvSpPr>
              <a:spLocks noChangeArrowheads="1"/>
            </p:cNvSpPr>
            <p:nvPr/>
          </p:nvSpPr>
          <p:spPr bwMode="auto">
            <a:xfrm>
              <a:off x="2278063" y="5241925"/>
              <a:ext cx="292893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 steps in the other direction</a:t>
              </a:r>
            </a:p>
          </p:txBody>
        </p:sp>
        <p:sp>
          <p:nvSpPr>
            <p:cNvPr id="120" name="Rectangle 117"/>
            <p:cNvSpPr>
              <a:spLocks noChangeArrowheads="1"/>
            </p:cNvSpPr>
            <p:nvPr/>
          </p:nvSpPr>
          <p:spPr bwMode="auto">
            <a:xfrm>
              <a:off x="1682750" y="1166813"/>
              <a:ext cx="433863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Honeycomb (hexagonal) cell structure</a:t>
              </a:r>
            </a:p>
          </p:txBody>
        </p:sp>
        <p:grpSp>
          <p:nvGrpSpPr>
            <p:cNvPr id="121" name="Group 143"/>
            <p:cNvGrpSpPr>
              <a:grpSpLocks/>
            </p:cNvGrpSpPr>
            <p:nvPr/>
          </p:nvGrpSpPr>
          <p:grpSpPr bwMode="auto">
            <a:xfrm>
              <a:off x="3375025" y="2438400"/>
              <a:ext cx="1503363" cy="1447800"/>
              <a:chOff x="2126" y="1536"/>
              <a:chExt cx="947" cy="912"/>
            </a:xfrm>
          </p:grpSpPr>
          <p:sp>
            <p:nvSpPr>
              <p:cNvPr id="122" name="Freeform 118"/>
              <p:cNvSpPr>
                <a:spLocks/>
              </p:cNvSpPr>
              <p:nvPr/>
            </p:nvSpPr>
            <p:spPr bwMode="auto">
              <a:xfrm>
                <a:off x="2411" y="1842"/>
                <a:ext cx="375" cy="298"/>
              </a:xfrm>
              <a:custGeom>
                <a:avLst/>
                <a:gdLst>
                  <a:gd name="T0" fmla="*/ 0 w 375"/>
                  <a:gd name="T1" fmla="*/ 152 h 298"/>
                  <a:gd name="T2" fmla="*/ 95 w 375"/>
                  <a:gd name="T3" fmla="*/ 0 h 298"/>
                  <a:gd name="T4" fmla="*/ 287 w 375"/>
                  <a:gd name="T5" fmla="*/ 0 h 298"/>
                  <a:gd name="T6" fmla="*/ 374 w 375"/>
                  <a:gd name="T7" fmla="*/ 156 h 298"/>
                  <a:gd name="T8" fmla="*/ 284 w 375"/>
                  <a:gd name="T9" fmla="*/ 297 h 298"/>
                  <a:gd name="T10" fmla="*/ 90 w 375"/>
                  <a:gd name="T11" fmla="*/ 297 h 298"/>
                  <a:gd name="T12" fmla="*/ 0 w 375"/>
                  <a:gd name="T13" fmla="*/ 152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5" h="298">
                    <a:moveTo>
                      <a:pt x="0" y="152"/>
                    </a:moveTo>
                    <a:lnTo>
                      <a:pt x="95" y="0"/>
                    </a:lnTo>
                    <a:lnTo>
                      <a:pt x="287" y="0"/>
                    </a:lnTo>
                    <a:lnTo>
                      <a:pt x="374" y="156"/>
                    </a:lnTo>
                    <a:lnTo>
                      <a:pt x="284" y="297"/>
                    </a:lnTo>
                    <a:lnTo>
                      <a:pt x="90" y="297"/>
                    </a:lnTo>
                    <a:lnTo>
                      <a:pt x="0" y="152"/>
                    </a:lnTo>
                  </a:path>
                </a:pathLst>
              </a:custGeom>
              <a:solidFill>
                <a:srgbClr val="FAFD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3" name="Freeform 119"/>
              <p:cNvSpPr>
                <a:spLocks/>
              </p:cNvSpPr>
              <p:nvPr/>
            </p:nvSpPr>
            <p:spPr bwMode="auto">
              <a:xfrm>
                <a:off x="2407" y="2143"/>
                <a:ext cx="374" cy="297"/>
              </a:xfrm>
              <a:custGeom>
                <a:avLst/>
                <a:gdLst>
                  <a:gd name="T0" fmla="*/ 0 w 374"/>
                  <a:gd name="T1" fmla="*/ 152 h 297"/>
                  <a:gd name="T2" fmla="*/ 95 w 374"/>
                  <a:gd name="T3" fmla="*/ 0 h 297"/>
                  <a:gd name="T4" fmla="*/ 286 w 374"/>
                  <a:gd name="T5" fmla="*/ 0 h 297"/>
                  <a:gd name="T6" fmla="*/ 373 w 374"/>
                  <a:gd name="T7" fmla="*/ 156 h 297"/>
                  <a:gd name="T8" fmla="*/ 283 w 374"/>
                  <a:gd name="T9" fmla="*/ 296 h 297"/>
                  <a:gd name="T10" fmla="*/ 90 w 374"/>
                  <a:gd name="T11" fmla="*/ 296 h 297"/>
                  <a:gd name="T12" fmla="*/ 0 w 374"/>
                  <a:gd name="T13" fmla="*/ 152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4" h="297">
                    <a:moveTo>
                      <a:pt x="0" y="152"/>
                    </a:moveTo>
                    <a:lnTo>
                      <a:pt x="95" y="0"/>
                    </a:lnTo>
                    <a:lnTo>
                      <a:pt x="286" y="0"/>
                    </a:lnTo>
                    <a:lnTo>
                      <a:pt x="373" y="156"/>
                    </a:lnTo>
                    <a:lnTo>
                      <a:pt x="283" y="296"/>
                    </a:lnTo>
                    <a:lnTo>
                      <a:pt x="90" y="296"/>
                    </a:lnTo>
                    <a:lnTo>
                      <a:pt x="0" y="152"/>
                    </a:lnTo>
                  </a:path>
                </a:pathLst>
              </a:custGeom>
              <a:solidFill>
                <a:srgbClr val="DDFAC4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4" name="Freeform 120"/>
              <p:cNvSpPr>
                <a:spLocks/>
              </p:cNvSpPr>
              <p:nvPr/>
            </p:nvSpPr>
            <p:spPr bwMode="auto">
              <a:xfrm>
                <a:off x="2689" y="2000"/>
                <a:ext cx="374" cy="299"/>
              </a:xfrm>
              <a:custGeom>
                <a:avLst/>
                <a:gdLst>
                  <a:gd name="T0" fmla="*/ 0 w 374"/>
                  <a:gd name="T1" fmla="*/ 153 h 299"/>
                  <a:gd name="T2" fmla="*/ 96 w 374"/>
                  <a:gd name="T3" fmla="*/ 0 h 299"/>
                  <a:gd name="T4" fmla="*/ 287 w 374"/>
                  <a:gd name="T5" fmla="*/ 0 h 299"/>
                  <a:gd name="T6" fmla="*/ 373 w 374"/>
                  <a:gd name="T7" fmla="*/ 157 h 299"/>
                  <a:gd name="T8" fmla="*/ 284 w 374"/>
                  <a:gd name="T9" fmla="*/ 298 h 299"/>
                  <a:gd name="T10" fmla="*/ 90 w 374"/>
                  <a:gd name="T11" fmla="*/ 298 h 299"/>
                  <a:gd name="T12" fmla="*/ 0 w 374"/>
                  <a:gd name="T13" fmla="*/ 153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4" h="299">
                    <a:moveTo>
                      <a:pt x="0" y="153"/>
                    </a:moveTo>
                    <a:lnTo>
                      <a:pt x="96" y="0"/>
                    </a:lnTo>
                    <a:lnTo>
                      <a:pt x="287" y="0"/>
                    </a:lnTo>
                    <a:lnTo>
                      <a:pt x="373" y="157"/>
                    </a:lnTo>
                    <a:lnTo>
                      <a:pt x="284" y="298"/>
                    </a:lnTo>
                    <a:lnTo>
                      <a:pt x="90" y="298"/>
                    </a:lnTo>
                    <a:lnTo>
                      <a:pt x="0" y="153"/>
                    </a:lnTo>
                  </a:path>
                </a:pathLst>
              </a:custGeom>
              <a:solidFill>
                <a:srgbClr val="C8FEC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5" name="Freeform 121"/>
              <p:cNvSpPr>
                <a:spLocks/>
              </p:cNvSpPr>
              <p:nvPr/>
            </p:nvSpPr>
            <p:spPr bwMode="auto">
              <a:xfrm>
                <a:off x="2698" y="1699"/>
                <a:ext cx="374" cy="298"/>
              </a:xfrm>
              <a:custGeom>
                <a:avLst/>
                <a:gdLst>
                  <a:gd name="T0" fmla="*/ 0 w 374"/>
                  <a:gd name="T1" fmla="*/ 152 h 298"/>
                  <a:gd name="T2" fmla="*/ 96 w 374"/>
                  <a:gd name="T3" fmla="*/ 0 h 298"/>
                  <a:gd name="T4" fmla="*/ 287 w 374"/>
                  <a:gd name="T5" fmla="*/ 0 h 298"/>
                  <a:gd name="T6" fmla="*/ 373 w 374"/>
                  <a:gd name="T7" fmla="*/ 157 h 298"/>
                  <a:gd name="T8" fmla="*/ 284 w 374"/>
                  <a:gd name="T9" fmla="*/ 297 h 298"/>
                  <a:gd name="T10" fmla="*/ 90 w 374"/>
                  <a:gd name="T11" fmla="*/ 297 h 298"/>
                  <a:gd name="T12" fmla="*/ 0 w 374"/>
                  <a:gd name="T13" fmla="*/ 152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4" h="298">
                    <a:moveTo>
                      <a:pt x="0" y="152"/>
                    </a:moveTo>
                    <a:lnTo>
                      <a:pt x="96" y="0"/>
                    </a:lnTo>
                    <a:lnTo>
                      <a:pt x="287" y="0"/>
                    </a:lnTo>
                    <a:lnTo>
                      <a:pt x="373" y="157"/>
                    </a:lnTo>
                    <a:lnTo>
                      <a:pt x="284" y="297"/>
                    </a:lnTo>
                    <a:lnTo>
                      <a:pt x="90" y="297"/>
                    </a:lnTo>
                    <a:lnTo>
                      <a:pt x="0" y="152"/>
                    </a:lnTo>
                  </a:path>
                </a:pathLst>
              </a:custGeom>
              <a:solidFill>
                <a:srgbClr val="C0FEF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6" name="Freeform 122"/>
              <p:cNvSpPr>
                <a:spLocks/>
              </p:cNvSpPr>
              <p:nvPr/>
            </p:nvSpPr>
            <p:spPr bwMode="auto">
              <a:xfrm>
                <a:off x="2411" y="1548"/>
                <a:ext cx="375" cy="299"/>
              </a:xfrm>
              <a:custGeom>
                <a:avLst/>
                <a:gdLst>
                  <a:gd name="T0" fmla="*/ 0 w 375"/>
                  <a:gd name="T1" fmla="*/ 153 h 299"/>
                  <a:gd name="T2" fmla="*/ 95 w 375"/>
                  <a:gd name="T3" fmla="*/ 0 h 299"/>
                  <a:gd name="T4" fmla="*/ 287 w 375"/>
                  <a:gd name="T5" fmla="*/ 0 h 299"/>
                  <a:gd name="T6" fmla="*/ 374 w 375"/>
                  <a:gd name="T7" fmla="*/ 157 h 299"/>
                  <a:gd name="T8" fmla="*/ 284 w 375"/>
                  <a:gd name="T9" fmla="*/ 298 h 299"/>
                  <a:gd name="T10" fmla="*/ 90 w 375"/>
                  <a:gd name="T11" fmla="*/ 298 h 299"/>
                  <a:gd name="T12" fmla="*/ 0 w 375"/>
                  <a:gd name="T13" fmla="*/ 153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5" h="299">
                    <a:moveTo>
                      <a:pt x="0" y="153"/>
                    </a:moveTo>
                    <a:lnTo>
                      <a:pt x="95" y="0"/>
                    </a:lnTo>
                    <a:lnTo>
                      <a:pt x="287" y="0"/>
                    </a:lnTo>
                    <a:lnTo>
                      <a:pt x="374" y="157"/>
                    </a:lnTo>
                    <a:lnTo>
                      <a:pt x="284" y="298"/>
                    </a:lnTo>
                    <a:lnTo>
                      <a:pt x="90" y="298"/>
                    </a:lnTo>
                    <a:lnTo>
                      <a:pt x="0" y="153"/>
                    </a:lnTo>
                  </a:path>
                </a:pathLst>
              </a:custGeom>
              <a:solidFill>
                <a:srgbClr val="F6FF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7" name="Freeform 123"/>
              <p:cNvSpPr>
                <a:spLocks/>
              </p:cNvSpPr>
              <p:nvPr/>
            </p:nvSpPr>
            <p:spPr bwMode="auto">
              <a:xfrm>
                <a:off x="2133" y="1695"/>
                <a:ext cx="374" cy="298"/>
              </a:xfrm>
              <a:custGeom>
                <a:avLst/>
                <a:gdLst>
                  <a:gd name="T0" fmla="*/ 0 w 374"/>
                  <a:gd name="T1" fmla="*/ 152 h 298"/>
                  <a:gd name="T2" fmla="*/ 96 w 374"/>
                  <a:gd name="T3" fmla="*/ 0 h 298"/>
                  <a:gd name="T4" fmla="*/ 287 w 374"/>
                  <a:gd name="T5" fmla="*/ 0 h 298"/>
                  <a:gd name="T6" fmla="*/ 373 w 374"/>
                  <a:gd name="T7" fmla="*/ 157 h 298"/>
                  <a:gd name="T8" fmla="*/ 284 w 374"/>
                  <a:gd name="T9" fmla="*/ 297 h 298"/>
                  <a:gd name="T10" fmla="*/ 90 w 374"/>
                  <a:gd name="T11" fmla="*/ 297 h 298"/>
                  <a:gd name="T12" fmla="*/ 0 w 374"/>
                  <a:gd name="T13" fmla="*/ 152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4" h="298">
                    <a:moveTo>
                      <a:pt x="0" y="152"/>
                    </a:moveTo>
                    <a:lnTo>
                      <a:pt x="96" y="0"/>
                    </a:lnTo>
                    <a:lnTo>
                      <a:pt x="287" y="0"/>
                    </a:lnTo>
                    <a:lnTo>
                      <a:pt x="373" y="157"/>
                    </a:lnTo>
                    <a:lnTo>
                      <a:pt x="284" y="297"/>
                    </a:lnTo>
                    <a:lnTo>
                      <a:pt x="90" y="297"/>
                    </a:lnTo>
                    <a:lnTo>
                      <a:pt x="0" y="152"/>
                    </a:lnTo>
                  </a:path>
                </a:pathLst>
              </a:custGeom>
              <a:solidFill>
                <a:srgbClr val="F3E2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8" name="Freeform 124"/>
              <p:cNvSpPr>
                <a:spLocks/>
              </p:cNvSpPr>
              <p:nvPr/>
            </p:nvSpPr>
            <p:spPr bwMode="auto">
              <a:xfrm>
                <a:off x="2137" y="1992"/>
                <a:ext cx="374" cy="298"/>
              </a:xfrm>
              <a:custGeom>
                <a:avLst/>
                <a:gdLst>
                  <a:gd name="T0" fmla="*/ 0 w 374"/>
                  <a:gd name="T1" fmla="*/ 152 h 298"/>
                  <a:gd name="T2" fmla="*/ 96 w 374"/>
                  <a:gd name="T3" fmla="*/ 0 h 298"/>
                  <a:gd name="T4" fmla="*/ 287 w 374"/>
                  <a:gd name="T5" fmla="*/ 0 h 298"/>
                  <a:gd name="T6" fmla="*/ 373 w 374"/>
                  <a:gd name="T7" fmla="*/ 156 h 298"/>
                  <a:gd name="T8" fmla="*/ 284 w 374"/>
                  <a:gd name="T9" fmla="*/ 297 h 298"/>
                  <a:gd name="T10" fmla="*/ 90 w 374"/>
                  <a:gd name="T11" fmla="*/ 297 h 298"/>
                  <a:gd name="T12" fmla="*/ 0 w 374"/>
                  <a:gd name="T13" fmla="*/ 152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4" h="298">
                    <a:moveTo>
                      <a:pt x="0" y="152"/>
                    </a:moveTo>
                    <a:lnTo>
                      <a:pt x="96" y="0"/>
                    </a:lnTo>
                    <a:lnTo>
                      <a:pt x="287" y="0"/>
                    </a:lnTo>
                    <a:lnTo>
                      <a:pt x="373" y="156"/>
                    </a:lnTo>
                    <a:lnTo>
                      <a:pt x="284" y="297"/>
                    </a:lnTo>
                    <a:lnTo>
                      <a:pt x="90" y="297"/>
                    </a:lnTo>
                    <a:lnTo>
                      <a:pt x="0" y="152"/>
                    </a:lnTo>
                  </a:path>
                </a:pathLst>
              </a:custGeom>
              <a:solidFill>
                <a:srgbClr val="FFD9E5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29" name="Group 142"/>
              <p:cNvGrpSpPr>
                <a:grpSpLocks/>
              </p:cNvGrpSpPr>
              <p:nvPr/>
            </p:nvGrpSpPr>
            <p:grpSpPr bwMode="auto">
              <a:xfrm>
                <a:off x="2126" y="1536"/>
                <a:ext cx="947" cy="912"/>
                <a:chOff x="2126" y="1536"/>
                <a:chExt cx="947" cy="912"/>
              </a:xfrm>
            </p:grpSpPr>
            <p:sp>
              <p:nvSpPr>
                <p:cNvPr id="130" name="Freeform 125"/>
                <p:cNvSpPr>
                  <a:spLocks/>
                </p:cNvSpPr>
                <p:nvPr/>
              </p:nvSpPr>
              <p:spPr bwMode="auto">
                <a:xfrm>
                  <a:off x="2218" y="1655"/>
                  <a:ext cx="102" cy="53"/>
                </a:xfrm>
                <a:custGeom>
                  <a:avLst/>
                  <a:gdLst>
                    <a:gd name="T0" fmla="*/ 0 w 102"/>
                    <a:gd name="T1" fmla="*/ 30 h 53"/>
                    <a:gd name="T2" fmla="*/ 7 w 102"/>
                    <a:gd name="T3" fmla="*/ 52 h 53"/>
                    <a:gd name="T4" fmla="*/ 101 w 102"/>
                    <a:gd name="T5" fmla="*/ 21 h 53"/>
                    <a:gd name="T6" fmla="*/ 93 w 102"/>
                    <a:gd name="T7" fmla="*/ 0 h 53"/>
                    <a:gd name="T8" fmla="*/ 0 w 102"/>
                    <a:gd name="T9" fmla="*/ 3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53">
                      <a:moveTo>
                        <a:pt x="0" y="30"/>
                      </a:moveTo>
                      <a:lnTo>
                        <a:pt x="7" y="52"/>
                      </a:lnTo>
                      <a:lnTo>
                        <a:pt x="101" y="21"/>
                      </a:lnTo>
                      <a:lnTo>
                        <a:pt x="93" y="0"/>
                      </a:lnTo>
                      <a:lnTo>
                        <a:pt x="0" y="30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1" name="Freeform 126"/>
                <p:cNvSpPr>
                  <a:spLocks/>
                </p:cNvSpPr>
                <p:nvPr/>
              </p:nvSpPr>
              <p:spPr bwMode="auto">
                <a:xfrm>
                  <a:off x="2406" y="1596"/>
                  <a:ext cx="102" cy="52"/>
                </a:xfrm>
                <a:custGeom>
                  <a:avLst/>
                  <a:gdLst>
                    <a:gd name="T0" fmla="*/ 0 w 102"/>
                    <a:gd name="T1" fmla="*/ 30 h 52"/>
                    <a:gd name="T2" fmla="*/ 7 w 102"/>
                    <a:gd name="T3" fmla="*/ 51 h 52"/>
                    <a:gd name="T4" fmla="*/ 101 w 102"/>
                    <a:gd name="T5" fmla="*/ 20 h 52"/>
                    <a:gd name="T6" fmla="*/ 93 w 102"/>
                    <a:gd name="T7" fmla="*/ 0 h 52"/>
                    <a:gd name="T8" fmla="*/ 0 w 102"/>
                    <a:gd name="T9" fmla="*/ 3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52">
                      <a:moveTo>
                        <a:pt x="0" y="30"/>
                      </a:moveTo>
                      <a:lnTo>
                        <a:pt x="7" y="51"/>
                      </a:lnTo>
                      <a:lnTo>
                        <a:pt x="101" y="20"/>
                      </a:lnTo>
                      <a:lnTo>
                        <a:pt x="93" y="0"/>
                      </a:lnTo>
                      <a:lnTo>
                        <a:pt x="0" y="30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2" name="Freeform 127"/>
                <p:cNvSpPr>
                  <a:spLocks/>
                </p:cNvSpPr>
                <p:nvPr/>
              </p:nvSpPr>
              <p:spPr bwMode="auto">
                <a:xfrm>
                  <a:off x="2595" y="1536"/>
                  <a:ext cx="102" cy="51"/>
                </a:xfrm>
                <a:custGeom>
                  <a:avLst/>
                  <a:gdLst>
                    <a:gd name="T0" fmla="*/ 0 w 102"/>
                    <a:gd name="T1" fmla="*/ 29 h 51"/>
                    <a:gd name="T2" fmla="*/ 7 w 102"/>
                    <a:gd name="T3" fmla="*/ 50 h 51"/>
                    <a:gd name="T4" fmla="*/ 101 w 102"/>
                    <a:gd name="T5" fmla="*/ 20 h 51"/>
                    <a:gd name="T6" fmla="*/ 93 w 102"/>
                    <a:gd name="T7" fmla="*/ 0 h 51"/>
                    <a:gd name="T8" fmla="*/ 0 w 102"/>
                    <a:gd name="T9" fmla="*/ 29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51">
                      <a:moveTo>
                        <a:pt x="0" y="29"/>
                      </a:moveTo>
                      <a:lnTo>
                        <a:pt x="7" y="50"/>
                      </a:lnTo>
                      <a:lnTo>
                        <a:pt x="101" y="20"/>
                      </a:lnTo>
                      <a:lnTo>
                        <a:pt x="93" y="0"/>
                      </a:lnTo>
                      <a:lnTo>
                        <a:pt x="0" y="29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3" name="Freeform 128"/>
                <p:cNvSpPr>
                  <a:spLocks/>
                </p:cNvSpPr>
                <p:nvPr/>
              </p:nvSpPr>
              <p:spPr bwMode="auto">
                <a:xfrm>
                  <a:off x="2779" y="1614"/>
                  <a:ext cx="111" cy="100"/>
                </a:xfrm>
                <a:custGeom>
                  <a:avLst/>
                  <a:gdLst>
                    <a:gd name="T0" fmla="*/ 16 w 111"/>
                    <a:gd name="T1" fmla="*/ 0 h 100"/>
                    <a:gd name="T2" fmla="*/ 0 w 111"/>
                    <a:gd name="T3" fmla="*/ 15 h 100"/>
                    <a:gd name="T4" fmla="*/ 93 w 111"/>
                    <a:gd name="T5" fmla="*/ 99 h 100"/>
                    <a:gd name="T6" fmla="*/ 110 w 111"/>
                    <a:gd name="T7" fmla="*/ 83 h 100"/>
                    <a:gd name="T8" fmla="*/ 16 w 111"/>
                    <a:gd name="T9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100">
                      <a:moveTo>
                        <a:pt x="16" y="0"/>
                      </a:moveTo>
                      <a:lnTo>
                        <a:pt x="0" y="15"/>
                      </a:lnTo>
                      <a:lnTo>
                        <a:pt x="93" y="99"/>
                      </a:lnTo>
                      <a:lnTo>
                        <a:pt x="110" y="83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4" name="Freeform 129"/>
                <p:cNvSpPr>
                  <a:spLocks/>
                </p:cNvSpPr>
                <p:nvPr/>
              </p:nvSpPr>
              <p:spPr bwMode="auto">
                <a:xfrm>
                  <a:off x="2967" y="1780"/>
                  <a:ext cx="102" cy="91"/>
                </a:xfrm>
                <a:custGeom>
                  <a:avLst/>
                  <a:gdLst>
                    <a:gd name="T0" fmla="*/ 16 w 102"/>
                    <a:gd name="T1" fmla="*/ 0 h 91"/>
                    <a:gd name="T2" fmla="*/ 0 w 102"/>
                    <a:gd name="T3" fmla="*/ 16 h 91"/>
                    <a:gd name="T4" fmla="*/ 84 w 102"/>
                    <a:gd name="T5" fmla="*/ 90 h 91"/>
                    <a:gd name="T6" fmla="*/ 101 w 102"/>
                    <a:gd name="T7" fmla="*/ 75 h 91"/>
                    <a:gd name="T8" fmla="*/ 16 w 102"/>
                    <a:gd name="T9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91">
                      <a:moveTo>
                        <a:pt x="16" y="0"/>
                      </a:moveTo>
                      <a:lnTo>
                        <a:pt x="0" y="16"/>
                      </a:lnTo>
                      <a:lnTo>
                        <a:pt x="84" y="90"/>
                      </a:lnTo>
                      <a:lnTo>
                        <a:pt x="101" y="75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5" name="Freeform 130"/>
                <p:cNvSpPr>
                  <a:spLocks/>
                </p:cNvSpPr>
                <p:nvPr/>
              </p:nvSpPr>
              <p:spPr bwMode="auto">
                <a:xfrm>
                  <a:off x="3048" y="1862"/>
                  <a:ext cx="25" cy="17"/>
                </a:xfrm>
                <a:custGeom>
                  <a:avLst/>
                  <a:gdLst>
                    <a:gd name="T0" fmla="*/ 24 w 25"/>
                    <a:gd name="T1" fmla="*/ 3 h 17"/>
                    <a:gd name="T2" fmla="*/ 1 w 25"/>
                    <a:gd name="T3" fmla="*/ 0 h 17"/>
                    <a:gd name="T4" fmla="*/ 0 w 25"/>
                    <a:gd name="T5" fmla="*/ 11 h 17"/>
                    <a:gd name="T6" fmla="*/ 23 w 25"/>
                    <a:gd name="T7" fmla="*/ 16 h 17"/>
                    <a:gd name="T8" fmla="*/ 24 w 25"/>
                    <a:gd name="T9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24" y="3"/>
                      </a:moveTo>
                      <a:lnTo>
                        <a:pt x="1" y="0"/>
                      </a:lnTo>
                      <a:lnTo>
                        <a:pt x="0" y="11"/>
                      </a:lnTo>
                      <a:lnTo>
                        <a:pt x="23" y="16"/>
                      </a:lnTo>
                      <a:lnTo>
                        <a:pt x="24" y="3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6" name="Freeform 131"/>
                <p:cNvSpPr>
                  <a:spLocks/>
                </p:cNvSpPr>
                <p:nvPr/>
              </p:nvSpPr>
              <p:spPr bwMode="auto">
                <a:xfrm>
                  <a:off x="3019" y="1956"/>
                  <a:ext cx="38" cy="91"/>
                </a:xfrm>
                <a:custGeom>
                  <a:avLst/>
                  <a:gdLst>
                    <a:gd name="T0" fmla="*/ 37 w 38"/>
                    <a:gd name="T1" fmla="*/ 2 h 91"/>
                    <a:gd name="T2" fmla="*/ 14 w 38"/>
                    <a:gd name="T3" fmla="*/ 0 h 91"/>
                    <a:gd name="T4" fmla="*/ 0 w 38"/>
                    <a:gd name="T5" fmla="*/ 87 h 91"/>
                    <a:gd name="T6" fmla="*/ 23 w 38"/>
                    <a:gd name="T7" fmla="*/ 90 h 91"/>
                    <a:gd name="T8" fmla="*/ 37 w 38"/>
                    <a:gd name="T9" fmla="*/ 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91">
                      <a:moveTo>
                        <a:pt x="37" y="2"/>
                      </a:moveTo>
                      <a:lnTo>
                        <a:pt x="14" y="0"/>
                      </a:lnTo>
                      <a:lnTo>
                        <a:pt x="0" y="87"/>
                      </a:lnTo>
                      <a:lnTo>
                        <a:pt x="23" y="90"/>
                      </a:lnTo>
                      <a:lnTo>
                        <a:pt x="37" y="2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7" name="Freeform 132"/>
                <p:cNvSpPr>
                  <a:spLocks/>
                </p:cNvSpPr>
                <p:nvPr/>
              </p:nvSpPr>
              <p:spPr bwMode="auto">
                <a:xfrm>
                  <a:off x="2991" y="2130"/>
                  <a:ext cx="38" cy="90"/>
                </a:xfrm>
                <a:custGeom>
                  <a:avLst/>
                  <a:gdLst>
                    <a:gd name="T0" fmla="*/ 37 w 38"/>
                    <a:gd name="T1" fmla="*/ 2 h 90"/>
                    <a:gd name="T2" fmla="*/ 14 w 38"/>
                    <a:gd name="T3" fmla="*/ 0 h 90"/>
                    <a:gd name="T4" fmla="*/ 0 w 38"/>
                    <a:gd name="T5" fmla="*/ 86 h 90"/>
                    <a:gd name="T6" fmla="*/ 22 w 38"/>
                    <a:gd name="T7" fmla="*/ 89 h 90"/>
                    <a:gd name="T8" fmla="*/ 37 w 38"/>
                    <a:gd name="T9" fmla="*/ 2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90">
                      <a:moveTo>
                        <a:pt x="37" y="2"/>
                      </a:moveTo>
                      <a:lnTo>
                        <a:pt x="14" y="0"/>
                      </a:lnTo>
                      <a:lnTo>
                        <a:pt x="0" y="86"/>
                      </a:lnTo>
                      <a:lnTo>
                        <a:pt x="22" y="89"/>
                      </a:lnTo>
                      <a:lnTo>
                        <a:pt x="37" y="2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8" name="Freeform 133"/>
                <p:cNvSpPr>
                  <a:spLocks/>
                </p:cNvSpPr>
                <p:nvPr/>
              </p:nvSpPr>
              <p:spPr bwMode="auto">
                <a:xfrm>
                  <a:off x="2879" y="2287"/>
                  <a:ext cx="103" cy="49"/>
                </a:xfrm>
                <a:custGeom>
                  <a:avLst/>
                  <a:gdLst>
                    <a:gd name="T0" fmla="*/ 102 w 103"/>
                    <a:gd name="T1" fmla="*/ 19 h 49"/>
                    <a:gd name="T2" fmla="*/ 94 w 103"/>
                    <a:gd name="T3" fmla="*/ 0 h 49"/>
                    <a:gd name="T4" fmla="*/ 0 w 103"/>
                    <a:gd name="T5" fmla="*/ 27 h 49"/>
                    <a:gd name="T6" fmla="*/ 7 w 103"/>
                    <a:gd name="T7" fmla="*/ 48 h 49"/>
                    <a:gd name="T8" fmla="*/ 102 w 103"/>
                    <a:gd name="T9" fmla="*/ 1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49">
                      <a:moveTo>
                        <a:pt x="102" y="19"/>
                      </a:moveTo>
                      <a:lnTo>
                        <a:pt x="94" y="0"/>
                      </a:lnTo>
                      <a:lnTo>
                        <a:pt x="0" y="27"/>
                      </a:lnTo>
                      <a:lnTo>
                        <a:pt x="7" y="48"/>
                      </a:lnTo>
                      <a:lnTo>
                        <a:pt x="102" y="19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9" name="Freeform 134"/>
                <p:cNvSpPr>
                  <a:spLocks/>
                </p:cNvSpPr>
                <p:nvPr/>
              </p:nvSpPr>
              <p:spPr bwMode="auto">
                <a:xfrm>
                  <a:off x="2691" y="2343"/>
                  <a:ext cx="103" cy="50"/>
                </a:xfrm>
                <a:custGeom>
                  <a:avLst/>
                  <a:gdLst>
                    <a:gd name="T0" fmla="*/ 102 w 103"/>
                    <a:gd name="T1" fmla="*/ 21 h 50"/>
                    <a:gd name="T2" fmla="*/ 94 w 103"/>
                    <a:gd name="T3" fmla="*/ 0 h 50"/>
                    <a:gd name="T4" fmla="*/ 0 w 103"/>
                    <a:gd name="T5" fmla="*/ 27 h 50"/>
                    <a:gd name="T6" fmla="*/ 7 w 103"/>
                    <a:gd name="T7" fmla="*/ 49 h 50"/>
                    <a:gd name="T8" fmla="*/ 102 w 103"/>
                    <a:gd name="T9" fmla="*/ 21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50">
                      <a:moveTo>
                        <a:pt x="102" y="21"/>
                      </a:moveTo>
                      <a:lnTo>
                        <a:pt x="94" y="0"/>
                      </a:lnTo>
                      <a:lnTo>
                        <a:pt x="0" y="27"/>
                      </a:lnTo>
                      <a:lnTo>
                        <a:pt x="7" y="49"/>
                      </a:lnTo>
                      <a:lnTo>
                        <a:pt x="102" y="21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0" name="Freeform 135"/>
                <p:cNvSpPr>
                  <a:spLocks/>
                </p:cNvSpPr>
                <p:nvPr/>
              </p:nvSpPr>
              <p:spPr bwMode="auto">
                <a:xfrm>
                  <a:off x="2502" y="2399"/>
                  <a:ext cx="103" cy="49"/>
                </a:xfrm>
                <a:custGeom>
                  <a:avLst/>
                  <a:gdLst>
                    <a:gd name="T0" fmla="*/ 102 w 103"/>
                    <a:gd name="T1" fmla="*/ 19 h 49"/>
                    <a:gd name="T2" fmla="*/ 94 w 103"/>
                    <a:gd name="T3" fmla="*/ 0 h 49"/>
                    <a:gd name="T4" fmla="*/ 0 w 103"/>
                    <a:gd name="T5" fmla="*/ 27 h 49"/>
                    <a:gd name="T6" fmla="*/ 7 w 103"/>
                    <a:gd name="T7" fmla="*/ 48 h 49"/>
                    <a:gd name="T8" fmla="*/ 102 w 103"/>
                    <a:gd name="T9" fmla="*/ 1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49">
                      <a:moveTo>
                        <a:pt x="102" y="19"/>
                      </a:moveTo>
                      <a:lnTo>
                        <a:pt x="94" y="0"/>
                      </a:lnTo>
                      <a:lnTo>
                        <a:pt x="0" y="27"/>
                      </a:lnTo>
                      <a:lnTo>
                        <a:pt x="7" y="48"/>
                      </a:lnTo>
                      <a:lnTo>
                        <a:pt x="102" y="19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1" name="Freeform 136"/>
                <p:cNvSpPr>
                  <a:spLocks/>
                </p:cNvSpPr>
                <p:nvPr/>
              </p:nvSpPr>
              <p:spPr bwMode="auto">
                <a:xfrm>
                  <a:off x="2310" y="2291"/>
                  <a:ext cx="110" cy="91"/>
                </a:xfrm>
                <a:custGeom>
                  <a:avLst/>
                  <a:gdLst>
                    <a:gd name="T0" fmla="*/ 94 w 110"/>
                    <a:gd name="T1" fmla="*/ 90 h 91"/>
                    <a:gd name="T2" fmla="*/ 109 w 110"/>
                    <a:gd name="T3" fmla="*/ 73 h 91"/>
                    <a:gd name="T4" fmla="*/ 14 w 110"/>
                    <a:gd name="T5" fmla="*/ 0 h 91"/>
                    <a:gd name="T6" fmla="*/ 0 w 110"/>
                    <a:gd name="T7" fmla="*/ 15 h 91"/>
                    <a:gd name="T8" fmla="*/ 94 w 110"/>
                    <a:gd name="T9" fmla="*/ 9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91">
                      <a:moveTo>
                        <a:pt x="94" y="90"/>
                      </a:moveTo>
                      <a:lnTo>
                        <a:pt x="109" y="73"/>
                      </a:lnTo>
                      <a:lnTo>
                        <a:pt x="14" y="0"/>
                      </a:lnTo>
                      <a:lnTo>
                        <a:pt x="0" y="15"/>
                      </a:lnTo>
                      <a:lnTo>
                        <a:pt x="94" y="90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2" name="Freeform 137"/>
                <p:cNvSpPr>
                  <a:spLocks/>
                </p:cNvSpPr>
                <p:nvPr/>
              </p:nvSpPr>
              <p:spPr bwMode="auto">
                <a:xfrm>
                  <a:off x="2130" y="2147"/>
                  <a:ext cx="102" cy="86"/>
                </a:xfrm>
                <a:custGeom>
                  <a:avLst/>
                  <a:gdLst>
                    <a:gd name="T0" fmla="*/ 86 w 102"/>
                    <a:gd name="T1" fmla="*/ 85 h 86"/>
                    <a:gd name="T2" fmla="*/ 101 w 102"/>
                    <a:gd name="T3" fmla="*/ 68 h 86"/>
                    <a:gd name="T4" fmla="*/ 14 w 102"/>
                    <a:gd name="T5" fmla="*/ 0 h 86"/>
                    <a:gd name="T6" fmla="*/ 0 w 102"/>
                    <a:gd name="T7" fmla="*/ 17 h 86"/>
                    <a:gd name="T8" fmla="*/ 86 w 102"/>
                    <a:gd name="T9" fmla="*/ 8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86">
                      <a:moveTo>
                        <a:pt x="86" y="85"/>
                      </a:moveTo>
                      <a:lnTo>
                        <a:pt x="101" y="68"/>
                      </a:lnTo>
                      <a:lnTo>
                        <a:pt x="14" y="0"/>
                      </a:lnTo>
                      <a:lnTo>
                        <a:pt x="0" y="17"/>
                      </a:lnTo>
                      <a:lnTo>
                        <a:pt x="86" y="85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3" name="Freeform 138"/>
                <p:cNvSpPr>
                  <a:spLocks/>
                </p:cNvSpPr>
                <p:nvPr/>
              </p:nvSpPr>
              <p:spPr bwMode="auto">
                <a:xfrm>
                  <a:off x="2126" y="2145"/>
                  <a:ext cx="25" cy="17"/>
                </a:xfrm>
                <a:custGeom>
                  <a:avLst/>
                  <a:gdLst>
                    <a:gd name="T0" fmla="*/ 0 w 25"/>
                    <a:gd name="T1" fmla="*/ 10 h 17"/>
                    <a:gd name="T2" fmla="*/ 22 w 25"/>
                    <a:gd name="T3" fmla="*/ 16 h 17"/>
                    <a:gd name="T4" fmla="*/ 24 w 25"/>
                    <a:gd name="T5" fmla="*/ 5 h 17"/>
                    <a:gd name="T6" fmla="*/ 1 w 25"/>
                    <a:gd name="T7" fmla="*/ 0 h 17"/>
                    <a:gd name="T8" fmla="*/ 0 w 25"/>
                    <a:gd name="T9" fmla="*/ 1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0" y="10"/>
                      </a:moveTo>
                      <a:lnTo>
                        <a:pt x="22" y="16"/>
                      </a:lnTo>
                      <a:lnTo>
                        <a:pt x="24" y="5"/>
                      </a:lnTo>
                      <a:lnTo>
                        <a:pt x="1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4" name="Freeform 139"/>
                <p:cNvSpPr>
                  <a:spLocks/>
                </p:cNvSpPr>
                <p:nvPr/>
              </p:nvSpPr>
              <p:spPr bwMode="auto">
                <a:xfrm>
                  <a:off x="2143" y="1971"/>
                  <a:ext cx="40" cy="93"/>
                </a:xfrm>
                <a:custGeom>
                  <a:avLst/>
                  <a:gdLst>
                    <a:gd name="T0" fmla="*/ 0 w 40"/>
                    <a:gd name="T1" fmla="*/ 87 h 93"/>
                    <a:gd name="T2" fmla="*/ 23 w 40"/>
                    <a:gd name="T3" fmla="*/ 92 h 93"/>
                    <a:gd name="T4" fmla="*/ 39 w 40"/>
                    <a:gd name="T5" fmla="*/ 4 h 93"/>
                    <a:gd name="T6" fmla="*/ 16 w 40"/>
                    <a:gd name="T7" fmla="*/ 0 h 93"/>
                    <a:gd name="T8" fmla="*/ 0 w 40"/>
                    <a:gd name="T9" fmla="*/ 87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93">
                      <a:moveTo>
                        <a:pt x="0" y="87"/>
                      </a:moveTo>
                      <a:lnTo>
                        <a:pt x="23" y="92"/>
                      </a:lnTo>
                      <a:lnTo>
                        <a:pt x="39" y="4"/>
                      </a:lnTo>
                      <a:lnTo>
                        <a:pt x="16" y="0"/>
                      </a:lnTo>
                      <a:lnTo>
                        <a:pt x="0" y="87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5" name="Freeform 140"/>
                <p:cNvSpPr>
                  <a:spLocks/>
                </p:cNvSpPr>
                <p:nvPr/>
              </p:nvSpPr>
              <p:spPr bwMode="auto">
                <a:xfrm>
                  <a:off x="2175" y="1798"/>
                  <a:ext cx="40" cy="92"/>
                </a:xfrm>
                <a:custGeom>
                  <a:avLst/>
                  <a:gdLst>
                    <a:gd name="T0" fmla="*/ 0 w 40"/>
                    <a:gd name="T1" fmla="*/ 86 h 92"/>
                    <a:gd name="T2" fmla="*/ 23 w 40"/>
                    <a:gd name="T3" fmla="*/ 91 h 92"/>
                    <a:gd name="T4" fmla="*/ 39 w 40"/>
                    <a:gd name="T5" fmla="*/ 4 h 92"/>
                    <a:gd name="T6" fmla="*/ 16 w 40"/>
                    <a:gd name="T7" fmla="*/ 0 h 92"/>
                    <a:gd name="T8" fmla="*/ 0 w 40"/>
                    <a:gd name="T9" fmla="*/ 86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92">
                      <a:moveTo>
                        <a:pt x="0" y="86"/>
                      </a:moveTo>
                      <a:lnTo>
                        <a:pt x="23" y="91"/>
                      </a:lnTo>
                      <a:lnTo>
                        <a:pt x="39" y="4"/>
                      </a:lnTo>
                      <a:lnTo>
                        <a:pt x="16" y="0"/>
                      </a:lnTo>
                      <a:lnTo>
                        <a:pt x="0" y="86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6" name="Freeform 141"/>
                <p:cNvSpPr>
                  <a:spLocks/>
                </p:cNvSpPr>
                <p:nvPr/>
              </p:nvSpPr>
              <p:spPr bwMode="auto">
                <a:xfrm>
                  <a:off x="2207" y="1694"/>
                  <a:ext cx="27" cy="22"/>
                </a:xfrm>
                <a:custGeom>
                  <a:avLst/>
                  <a:gdLst>
                    <a:gd name="T0" fmla="*/ 0 w 27"/>
                    <a:gd name="T1" fmla="*/ 17 h 22"/>
                    <a:gd name="T2" fmla="*/ 23 w 27"/>
                    <a:gd name="T3" fmla="*/ 21 h 22"/>
                    <a:gd name="T4" fmla="*/ 26 w 27"/>
                    <a:gd name="T5" fmla="*/ 3 h 22"/>
                    <a:gd name="T6" fmla="*/ 3 w 27"/>
                    <a:gd name="T7" fmla="*/ 0 h 22"/>
                    <a:gd name="T8" fmla="*/ 0 w 27"/>
                    <a:gd name="T9" fmla="*/ 17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22">
                      <a:moveTo>
                        <a:pt x="0" y="17"/>
                      </a:moveTo>
                      <a:lnTo>
                        <a:pt x="23" y="21"/>
                      </a:lnTo>
                      <a:lnTo>
                        <a:pt x="26" y="3"/>
                      </a:lnTo>
                      <a:lnTo>
                        <a:pt x="3" y="0"/>
                      </a:lnTo>
                      <a:lnTo>
                        <a:pt x="0" y="17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147" name="Group 169"/>
            <p:cNvGrpSpPr>
              <a:grpSpLocks/>
            </p:cNvGrpSpPr>
            <p:nvPr/>
          </p:nvGrpSpPr>
          <p:grpSpPr bwMode="auto">
            <a:xfrm>
              <a:off x="4670425" y="2590800"/>
              <a:ext cx="1503363" cy="1447800"/>
              <a:chOff x="2942" y="1632"/>
              <a:chExt cx="947" cy="912"/>
            </a:xfrm>
          </p:grpSpPr>
          <p:sp>
            <p:nvSpPr>
              <p:cNvPr id="148" name="Freeform 144"/>
              <p:cNvSpPr>
                <a:spLocks/>
              </p:cNvSpPr>
              <p:nvPr/>
            </p:nvSpPr>
            <p:spPr bwMode="auto">
              <a:xfrm>
                <a:off x="3227" y="1938"/>
                <a:ext cx="375" cy="298"/>
              </a:xfrm>
              <a:custGeom>
                <a:avLst/>
                <a:gdLst>
                  <a:gd name="T0" fmla="*/ 0 w 375"/>
                  <a:gd name="T1" fmla="*/ 152 h 298"/>
                  <a:gd name="T2" fmla="*/ 95 w 375"/>
                  <a:gd name="T3" fmla="*/ 0 h 298"/>
                  <a:gd name="T4" fmla="*/ 287 w 375"/>
                  <a:gd name="T5" fmla="*/ 0 h 298"/>
                  <a:gd name="T6" fmla="*/ 374 w 375"/>
                  <a:gd name="T7" fmla="*/ 156 h 298"/>
                  <a:gd name="T8" fmla="*/ 284 w 375"/>
                  <a:gd name="T9" fmla="*/ 297 h 298"/>
                  <a:gd name="T10" fmla="*/ 90 w 375"/>
                  <a:gd name="T11" fmla="*/ 297 h 298"/>
                  <a:gd name="T12" fmla="*/ 0 w 375"/>
                  <a:gd name="T13" fmla="*/ 152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5" h="298">
                    <a:moveTo>
                      <a:pt x="0" y="152"/>
                    </a:moveTo>
                    <a:lnTo>
                      <a:pt x="95" y="0"/>
                    </a:lnTo>
                    <a:lnTo>
                      <a:pt x="287" y="0"/>
                    </a:lnTo>
                    <a:lnTo>
                      <a:pt x="374" y="156"/>
                    </a:lnTo>
                    <a:lnTo>
                      <a:pt x="284" y="297"/>
                    </a:lnTo>
                    <a:lnTo>
                      <a:pt x="90" y="297"/>
                    </a:lnTo>
                    <a:lnTo>
                      <a:pt x="0" y="152"/>
                    </a:lnTo>
                  </a:path>
                </a:pathLst>
              </a:custGeom>
              <a:solidFill>
                <a:srgbClr val="FAFD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9" name="Freeform 145"/>
              <p:cNvSpPr>
                <a:spLocks/>
              </p:cNvSpPr>
              <p:nvPr/>
            </p:nvSpPr>
            <p:spPr bwMode="auto">
              <a:xfrm>
                <a:off x="3223" y="2239"/>
                <a:ext cx="374" cy="297"/>
              </a:xfrm>
              <a:custGeom>
                <a:avLst/>
                <a:gdLst>
                  <a:gd name="T0" fmla="*/ 0 w 374"/>
                  <a:gd name="T1" fmla="*/ 152 h 297"/>
                  <a:gd name="T2" fmla="*/ 95 w 374"/>
                  <a:gd name="T3" fmla="*/ 0 h 297"/>
                  <a:gd name="T4" fmla="*/ 286 w 374"/>
                  <a:gd name="T5" fmla="*/ 0 h 297"/>
                  <a:gd name="T6" fmla="*/ 373 w 374"/>
                  <a:gd name="T7" fmla="*/ 156 h 297"/>
                  <a:gd name="T8" fmla="*/ 283 w 374"/>
                  <a:gd name="T9" fmla="*/ 296 h 297"/>
                  <a:gd name="T10" fmla="*/ 90 w 374"/>
                  <a:gd name="T11" fmla="*/ 296 h 297"/>
                  <a:gd name="T12" fmla="*/ 0 w 374"/>
                  <a:gd name="T13" fmla="*/ 152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4" h="297">
                    <a:moveTo>
                      <a:pt x="0" y="152"/>
                    </a:moveTo>
                    <a:lnTo>
                      <a:pt x="95" y="0"/>
                    </a:lnTo>
                    <a:lnTo>
                      <a:pt x="286" y="0"/>
                    </a:lnTo>
                    <a:lnTo>
                      <a:pt x="373" y="156"/>
                    </a:lnTo>
                    <a:lnTo>
                      <a:pt x="283" y="296"/>
                    </a:lnTo>
                    <a:lnTo>
                      <a:pt x="90" y="296"/>
                    </a:lnTo>
                    <a:lnTo>
                      <a:pt x="0" y="152"/>
                    </a:lnTo>
                  </a:path>
                </a:pathLst>
              </a:custGeom>
              <a:solidFill>
                <a:srgbClr val="DDFAC4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0" name="Freeform 146"/>
              <p:cNvSpPr>
                <a:spLocks/>
              </p:cNvSpPr>
              <p:nvPr/>
            </p:nvSpPr>
            <p:spPr bwMode="auto">
              <a:xfrm>
                <a:off x="3505" y="2096"/>
                <a:ext cx="374" cy="299"/>
              </a:xfrm>
              <a:custGeom>
                <a:avLst/>
                <a:gdLst>
                  <a:gd name="T0" fmla="*/ 0 w 374"/>
                  <a:gd name="T1" fmla="*/ 153 h 299"/>
                  <a:gd name="T2" fmla="*/ 96 w 374"/>
                  <a:gd name="T3" fmla="*/ 0 h 299"/>
                  <a:gd name="T4" fmla="*/ 287 w 374"/>
                  <a:gd name="T5" fmla="*/ 0 h 299"/>
                  <a:gd name="T6" fmla="*/ 373 w 374"/>
                  <a:gd name="T7" fmla="*/ 157 h 299"/>
                  <a:gd name="T8" fmla="*/ 284 w 374"/>
                  <a:gd name="T9" fmla="*/ 298 h 299"/>
                  <a:gd name="T10" fmla="*/ 90 w 374"/>
                  <a:gd name="T11" fmla="*/ 298 h 299"/>
                  <a:gd name="T12" fmla="*/ 0 w 374"/>
                  <a:gd name="T13" fmla="*/ 153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4" h="299">
                    <a:moveTo>
                      <a:pt x="0" y="153"/>
                    </a:moveTo>
                    <a:lnTo>
                      <a:pt x="96" y="0"/>
                    </a:lnTo>
                    <a:lnTo>
                      <a:pt x="287" y="0"/>
                    </a:lnTo>
                    <a:lnTo>
                      <a:pt x="373" y="157"/>
                    </a:lnTo>
                    <a:lnTo>
                      <a:pt x="284" y="298"/>
                    </a:lnTo>
                    <a:lnTo>
                      <a:pt x="90" y="298"/>
                    </a:lnTo>
                    <a:lnTo>
                      <a:pt x="0" y="153"/>
                    </a:lnTo>
                  </a:path>
                </a:pathLst>
              </a:custGeom>
              <a:solidFill>
                <a:srgbClr val="C8FEC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1" name="Freeform 147"/>
              <p:cNvSpPr>
                <a:spLocks/>
              </p:cNvSpPr>
              <p:nvPr/>
            </p:nvSpPr>
            <p:spPr bwMode="auto">
              <a:xfrm>
                <a:off x="3514" y="1795"/>
                <a:ext cx="374" cy="298"/>
              </a:xfrm>
              <a:custGeom>
                <a:avLst/>
                <a:gdLst>
                  <a:gd name="T0" fmla="*/ 0 w 374"/>
                  <a:gd name="T1" fmla="*/ 152 h 298"/>
                  <a:gd name="T2" fmla="*/ 96 w 374"/>
                  <a:gd name="T3" fmla="*/ 0 h 298"/>
                  <a:gd name="T4" fmla="*/ 287 w 374"/>
                  <a:gd name="T5" fmla="*/ 0 h 298"/>
                  <a:gd name="T6" fmla="*/ 373 w 374"/>
                  <a:gd name="T7" fmla="*/ 157 h 298"/>
                  <a:gd name="T8" fmla="*/ 284 w 374"/>
                  <a:gd name="T9" fmla="*/ 297 h 298"/>
                  <a:gd name="T10" fmla="*/ 90 w 374"/>
                  <a:gd name="T11" fmla="*/ 297 h 298"/>
                  <a:gd name="T12" fmla="*/ 0 w 374"/>
                  <a:gd name="T13" fmla="*/ 152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4" h="298">
                    <a:moveTo>
                      <a:pt x="0" y="152"/>
                    </a:moveTo>
                    <a:lnTo>
                      <a:pt x="96" y="0"/>
                    </a:lnTo>
                    <a:lnTo>
                      <a:pt x="287" y="0"/>
                    </a:lnTo>
                    <a:lnTo>
                      <a:pt x="373" y="157"/>
                    </a:lnTo>
                    <a:lnTo>
                      <a:pt x="284" y="297"/>
                    </a:lnTo>
                    <a:lnTo>
                      <a:pt x="90" y="297"/>
                    </a:lnTo>
                    <a:lnTo>
                      <a:pt x="0" y="152"/>
                    </a:lnTo>
                  </a:path>
                </a:pathLst>
              </a:custGeom>
              <a:solidFill>
                <a:srgbClr val="C0FEF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2" name="Freeform 148"/>
              <p:cNvSpPr>
                <a:spLocks/>
              </p:cNvSpPr>
              <p:nvPr/>
            </p:nvSpPr>
            <p:spPr bwMode="auto">
              <a:xfrm>
                <a:off x="3227" y="1644"/>
                <a:ext cx="375" cy="299"/>
              </a:xfrm>
              <a:custGeom>
                <a:avLst/>
                <a:gdLst>
                  <a:gd name="T0" fmla="*/ 0 w 375"/>
                  <a:gd name="T1" fmla="*/ 153 h 299"/>
                  <a:gd name="T2" fmla="*/ 95 w 375"/>
                  <a:gd name="T3" fmla="*/ 0 h 299"/>
                  <a:gd name="T4" fmla="*/ 287 w 375"/>
                  <a:gd name="T5" fmla="*/ 0 h 299"/>
                  <a:gd name="T6" fmla="*/ 374 w 375"/>
                  <a:gd name="T7" fmla="*/ 157 h 299"/>
                  <a:gd name="T8" fmla="*/ 284 w 375"/>
                  <a:gd name="T9" fmla="*/ 298 h 299"/>
                  <a:gd name="T10" fmla="*/ 90 w 375"/>
                  <a:gd name="T11" fmla="*/ 298 h 299"/>
                  <a:gd name="T12" fmla="*/ 0 w 375"/>
                  <a:gd name="T13" fmla="*/ 153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5" h="299">
                    <a:moveTo>
                      <a:pt x="0" y="153"/>
                    </a:moveTo>
                    <a:lnTo>
                      <a:pt x="95" y="0"/>
                    </a:lnTo>
                    <a:lnTo>
                      <a:pt x="287" y="0"/>
                    </a:lnTo>
                    <a:lnTo>
                      <a:pt x="374" y="157"/>
                    </a:lnTo>
                    <a:lnTo>
                      <a:pt x="284" y="298"/>
                    </a:lnTo>
                    <a:lnTo>
                      <a:pt x="90" y="298"/>
                    </a:lnTo>
                    <a:lnTo>
                      <a:pt x="0" y="153"/>
                    </a:lnTo>
                  </a:path>
                </a:pathLst>
              </a:custGeom>
              <a:solidFill>
                <a:srgbClr val="F6FF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3" name="Freeform 149"/>
              <p:cNvSpPr>
                <a:spLocks/>
              </p:cNvSpPr>
              <p:nvPr/>
            </p:nvSpPr>
            <p:spPr bwMode="auto">
              <a:xfrm>
                <a:off x="2949" y="1791"/>
                <a:ext cx="374" cy="298"/>
              </a:xfrm>
              <a:custGeom>
                <a:avLst/>
                <a:gdLst>
                  <a:gd name="T0" fmla="*/ 0 w 374"/>
                  <a:gd name="T1" fmla="*/ 152 h 298"/>
                  <a:gd name="T2" fmla="*/ 96 w 374"/>
                  <a:gd name="T3" fmla="*/ 0 h 298"/>
                  <a:gd name="T4" fmla="*/ 287 w 374"/>
                  <a:gd name="T5" fmla="*/ 0 h 298"/>
                  <a:gd name="T6" fmla="*/ 373 w 374"/>
                  <a:gd name="T7" fmla="*/ 157 h 298"/>
                  <a:gd name="T8" fmla="*/ 284 w 374"/>
                  <a:gd name="T9" fmla="*/ 297 h 298"/>
                  <a:gd name="T10" fmla="*/ 90 w 374"/>
                  <a:gd name="T11" fmla="*/ 297 h 298"/>
                  <a:gd name="T12" fmla="*/ 0 w 374"/>
                  <a:gd name="T13" fmla="*/ 152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4" h="298">
                    <a:moveTo>
                      <a:pt x="0" y="152"/>
                    </a:moveTo>
                    <a:lnTo>
                      <a:pt x="96" y="0"/>
                    </a:lnTo>
                    <a:lnTo>
                      <a:pt x="287" y="0"/>
                    </a:lnTo>
                    <a:lnTo>
                      <a:pt x="373" y="157"/>
                    </a:lnTo>
                    <a:lnTo>
                      <a:pt x="284" y="297"/>
                    </a:lnTo>
                    <a:lnTo>
                      <a:pt x="90" y="297"/>
                    </a:lnTo>
                    <a:lnTo>
                      <a:pt x="0" y="152"/>
                    </a:lnTo>
                  </a:path>
                </a:pathLst>
              </a:custGeom>
              <a:solidFill>
                <a:srgbClr val="F3E2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4" name="Freeform 150"/>
              <p:cNvSpPr>
                <a:spLocks/>
              </p:cNvSpPr>
              <p:nvPr/>
            </p:nvSpPr>
            <p:spPr bwMode="auto">
              <a:xfrm>
                <a:off x="2953" y="2088"/>
                <a:ext cx="374" cy="298"/>
              </a:xfrm>
              <a:custGeom>
                <a:avLst/>
                <a:gdLst>
                  <a:gd name="T0" fmla="*/ 0 w 374"/>
                  <a:gd name="T1" fmla="*/ 152 h 298"/>
                  <a:gd name="T2" fmla="*/ 96 w 374"/>
                  <a:gd name="T3" fmla="*/ 0 h 298"/>
                  <a:gd name="T4" fmla="*/ 287 w 374"/>
                  <a:gd name="T5" fmla="*/ 0 h 298"/>
                  <a:gd name="T6" fmla="*/ 373 w 374"/>
                  <a:gd name="T7" fmla="*/ 156 h 298"/>
                  <a:gd name="T8" fmla="*/ 284 w 374"/>
                  <a:gd name="T9" fmla="*/ 297 h 298"/>
                  <a:gd name="T10" fmla="*/ 90 w 374"/>
                  <a:gd name="T11" fmla="*/ 297 h 298"/>
                  <a:gd name="T12" fmla="*/ 0 w 374"/>
                  <a:gd name="T13" fmla="*/ 152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4" h="298">
                    <a:moveTo>
                      <a:pt x="0" y="152"/>
                    </a:moveTo>
                    <a:lnTo>
                      <a:pt x="96" y="0"/>
                    </a:lnTo>
                    <a:lnTo>
                      <a:pt x="287" y="0"/>
                    </a:lnTo>
                    <a:lnTo>
                      <a:pt x="373" y="156"/>
                    </a:lnTo>
                    <a:lnTo>
                      <a:pt x="284" y="297"/>
                    </a:lnTo>
                    <a:lnTo>
                      <a:pt x="90" y="297"/>
                    </a:lnTo>
                    <a:lnTo>
                      <a:pt x="0" y="152"/>
                    </a:lnTo>
                  </a:path>
                </a:pathLst>
              </a:custGeom>
              <a:solidFill>
                <a:srgbClr val="FFD9E5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55" name="Group 168"/>
              <p:cNvGrpSpPr>
                <a:grpSpLocks/>
              </p:cNvGrpSpPr>
              <p:nvPr/>
            </p:nvGrpSpPr>
            <p:grpSpPr bwMode="auto">
              <a:xfrm>
                <a:off x="2942" y="1632"/>
                <a:ext cx="947" cy="912"/>
                <a:chOff x="2942" y="1632"/>
                <a:chExt cx="947" cy="912"/>
              </a:xfrm>
            </p:grpSpPr>
            <p:sp>
              <p:nvSpPr>
                <p:cNvPr id="156" name="Freeform 151"/>
                <p:cNvSpPr>
                  <a:spLocks/>
                </p:cNvSpPr>
                <p:nvPr/>
              </p:nvSpPr>
              <p:spPr bwMode="auto">
                <a:xfrm>
                  <a:off x="3034" y="1751"/>
                  <a:ext cx="102" cy="53"/>
                </a:xfrm>
                <a:custGeom>
                  <a:avLst/>
                  <a:gdLst>
                    <a:gd name="T0" fmla="*/ 0 w 102"/>
                    <a:gd name="T1" fmla="*/ 30 h 53"/>
                    <a:gd name="T2" fmla="*/ 7 w 102"/>
                    <a:gd name="T3" fmla="*/ 52 h 53"/>
                    <a:gd name="T4" fmla="*/ 101 w 102"/>
                    <a:gd name="T5" fmla="*/ 21 h 53"/>
                    <a:gd name="T6" fmla="*/ 93 w 102"/>
                    <a:gd name="T7" fmla="*/ 0 h 53"/>
                    <a:gd name="T8" fmla="*/ 0 w 102"/>
                    <a:gd name="T9" fmla="*/ 3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53">
                      <a:moveTo>
                        <a:pt x="0" y="30"/>
                      </a:moveTo>
                      <a:lnTo>
                        <a:pt x="7" y="52"/>
                      </a:lnTo>
                      <a:lnTo>
                        <a:pt x="101" y="21"/>
                      </a:lnTo>
                      <a:lnTo>
                        <a:pt x="93" y="0"/>
                      </a:lnTo>
                      <a:lnTo>
                        <a:pt x="0" y="30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7" name="Freeform 152"/>
                <p:cNvSpPr>
                  <a:spLocks/>
                </p:cNvSpPr>
                <p:nvPr/>
              </p:nvSpPr>
              <p:spPr bwMode="auto">
                <a:xfrm>
                  <a:off x="3222" y="1692"/>
                  <a:ext cx="102" cy="52"/>
                </a:xfrm>
                <a:custGeom>
                  <a:avLst/>
                  <a:gdLst>
                    <a:gd name="T0" fmla="*/ 0 w 102"/>
                    <a:gd name="T1" fmla="*/ 30 h 52"/>
                    <a:gd name="T2" fmla="*/ 7 w 102"/>
                    <a:gd name="T3" fmla="*/ 51 h 52"/>
                    <a:gd name="T4" fmla="*/ 101 w 102"/>
                    <a:gd name="T5" fmla="*/ 20 h 52"/>
                    <a:gd name="T6" fmla="*/ 93 w 102"/>
                    <a:gd name="T7" fmla="*/ 0 h 52"/>
                    <a:gd name="T8" fmla="*/ 0 w 102"/>
                    <a:gd name="T9" fmla="*/ 3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52">
                      <a:moveTo>
                        <a:pt x="0" y="30"/>
                      </a:moveTo>
                      <a:lnTo>
                        <a:pt x="7" y="51"/>
                      </a:lnTo>
                      <a:lnTo>
                        <a:pt x="101" y="20"/>
                      </a:lnTo>
                      <a:lnTo>
                        <a:pt x="93" y="0"/>
                      </a:lnTo>
                      <a:lnTo>
                        <a:pt x="0" y="30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8" name="Freeform 153"/>
                <p:cNvSpPr>
                  <a:spLocks/>
                </p:cNvSpPr>
                <p:nvPr/>
              </p:nvSpPr>
              <p:spPr bwMode="auto">
                <a:xfrm>
                  <a:off x="3411" y="1632"/>
                  <a:ext cx="102" cy="51"/>
                </a:xfrm>
                <a:custGeom>
                  <a:avLst/>
                  <a:gdLst>
                    <a:gd name="T0" fmla="*/ 0 w 102"/>
                    <a:gd name="T1" fmla="*/ 29 h 51"/>
                    <a:gd name="T2" fmla="*/ 7 w 102"/>
                    <a:gd name="T3" fmla="*/ 50 h 51"/>
                    <a:gd name="T4" fmla="*/ 101 w 102"/>
                    <a:gd name="T5" fmla="*/ 20 h 51"/>
                    <a:gd name="T6" fmla="*/ 93 w 102"/>
                    <a:gd name="T7" fmla="*/ 0 h 51"/>
                    <a:gd name="T8" fmla="*/ 0 w 102"/>
                    <a:gd name="T9" fmla="*/ 29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51">
                      <a:moveTo>
                        <a:pt x="0" y="29"/>
                      </a:moveTo>
                      <a:lnTo>
                        <a:pt x="7" y="50"/>
                      </a:lnTo>
                      <a:lnTo>
                        <a:pt x="101" y="20"/>
                      </a:lnTo>
                      <a:lnTo>
                        <a:pt x="93" y="0"/>
                      </a:lnTo>
                      <a:lnTo>
                        <a:pt x="0" y="29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9" name="Freeform 154"/>
                <p:cNvSpPr>
                  <a:spLocks/>
                </p:cNvSpPr>
                <p:nvPr/>
              </p:nvSpPr>
              <p:spPr bwMode="auto">
                <a:xfrm>
                  <a:off x="3595" y="1710"/>
                  <a:ext cx="111" cy="100"/>
                </a:xfrm>
                <a:custGeom>
                  <a:avLst/>
                  <a:gdLst>
                    <a:gd name="T0" fmla="*/ 16 w 111"/>
                    <a:gd name="T1" fmla="*/ 0 h 100"/>
                    <a:gd name="T2" fmla="*/ 0 w 111"/>
                    <a:gd name="T3" fmla="*/ 15 h 100"/>
                    <a:gd name="T4" fmla="*/ 93 w 111"/>
                    <a:gd name="T5" fmla="*/ 99 h 100"/>
                    <a:gd name="T6" fmla="*/ 110 w 111"/>
                    <a:gd name="T7" fmla="*/ 83 h 100"/>
                    <a:gd name="T8" fmla="*/ 16 w 111"/>
                    <a:gd name="T9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100">
                      <a:moveTo>
                        <a:pt x="16" y="0"/>
                      </a:moveTo>
                      <a:lnTo>
                        <a:pt x="0" y="15"/>
                      </a:lnTo>
                      <a:lnTo>
                        <a:pt x="93" y="99"/>
                      </a:lnTo>
                      <a:lnTo>
                        <a:pt x="110" y="83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0" name="Freeform 155"/>
                <p:cNvSpPr>
                  <a:spLocks/>
                </p:cNvSpPr>
                <p:nvPr/>
              </p:nvSpPr>
              <p:spPr bwMode="auto">
                <a:xfrm>
                  <a:off x="3783" y="1876"/>
                  <a:ext cx="102" cy="91"/>
                </a:xfrm>
                <a:custGeom>
                  <a:avLst/>
                  <a:gdLst>
                    <a:gd name="T0" fmla="*/ 16 w 102"/>
                    <a:gd name="T1" fmla="*/ 0 h 91"/>
                    <a:gd name="T2" fmla="*/ 0 w 102"/>
                    <a:gd name="T3" fmla="*/ 16 h 91"/>
                    <a:gd name="T4" fmla="*/ 84 w 102"/>
                    <a:gd name="T5" fmla="*/ 90 h 91"/>
                    <a:gd name="T6" fmla="*/ 101 w 102"/>
                    <a:gd name="T7" fmla="*/ 75 h 91"/>
                    <a:gd name="T8" fmla="*/ 16 w 102"/>
                    <a:gd name="T9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91">
                      <a:moveTo>
                        <a:pt x="16" y="0"/>
                      </a:moveTo>
                      <a:lnTo>
                        <a:pt x="0" y="16"/>
                      </a:lnTo>
                      <a:lnTo>
                        <a:pt x="84" y="90"/>
                      </a:lnTo>
                      <a:lnTo>
                        <a:pt x="101" y="75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1" name="Freeform 156"/>
                <p:cNvSpPr>
                  <a:spLocks/>
                </p:cNvSpPr>
                <p:nvPr/>
              </p:nvSpPr>
              <p:spPr bwMode="auto">
                <a:xfrm>
                  <a:off x="3864" y="1958"/>
                  <a:ext cx="25" cy="17"/>
                </a:xfrm>
                <a:custGeom>
                  <a:avLst/>
                  <a:gdLst>
                    <a:gd name="T0" fmla="*/ 24 w 25"/>
                    <a:gd name="T1" fmla="*/ 3 h 17"/>
                    <a:gd name="T2" fmla="*/ 1 w 25"/>
                    <a:gd name="T3" fmla="*/ 0 h 17"/>
                    <a:gd name="T4" fmla="*/ 0 w 25"/>
                    <a:gd name="T5" fmla="*/ 11 h 17"/>
                    <a:gd name="T6" fmla="*/ 23 w 25"/>
                    <a:gd name="T7" fmla="*/ 16 h 17"/>
                    <a:gd name="T8" fmla="*/ 24 w 25"/>
                    <a:gd name="T9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24" y="3"/>
                      </a:moveTo>
                      <a:lnTo>
                        <a:pt x="1" y="0"/>
                      </a:lnTo>
                      <a:lnTo>
                        <a:pt x="0" y="11"/>
                      </a:lnTo>
                      <a:lnTo>
                        <a:pt x="23" y="16"/>
                      </a:lnTo>
                      <a:lnTo>
                        <a:pt x="24" y="3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2" name="Freeform 157"/>
                <p:cNvSpPr>
                  <a:spLocks/>
                </p:cNvSpPr>
                <p:nvPr/>
              </p:nvSpPr>
              <p:spPr bwMode="auto">
                <a:xfrm>
                  <a:off x="3835" y="2052"/>
                  <a:ext cx="38" cy="91"/>
                </a:xfrm>
                <a:custGeom>
                  <a:avLst/>
                  <a:gdLst>
                    <a:gd name="T0" fmla="*/ 37 w 38"/>
                    <a:gd name="T1" fmla="*/ 2 h 91"/>
                    <a:gd name="T2" fmla="*/ 14 w 38"/>
                    <a:gd name="T3" fmla="*/ 0 h 91"/>
                    <a:gd name="T4" fmla="*/ 0 w 38"/>
                    <a:gd name="T5" fmla="*/ 87 h 91"/>
                    <a:gd name="T6" fmla="*/ 23 w 38"/>
                    <a:gd name="T7" fmla="*/ 90 h 91"/>
                    <a:gd name="T8" fmla="*/ 37 w 38"/>
                    <a:gd name="T9" fmla="*/ 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91">
                      <a:moveTo>
                        <a:pt x="37" y="2"/>
                      </a:moveTo>
                      <a:lnTo>
                        <a:pt x="14" y="0"/>
                      </a:lnTo>
                      <a:lnTo>
                        <a:pt x="0" y="87"/>
                      </a:lnTo>
                      <a:lnTo>
                        <a:pt x="23" y="90"/>
                      </a:lnTo>
                      <a:lnTo>
                        <a:pt x="37" y="2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3" name="Freeform 158"/>
                <p:cNvSpPr>
                  <a:spLocks/>
                </p:cNvSpPr>
                <p:nvPr/>
              </p:nvSpPr>
              <p:spPr bwMode="auto">
                <a:xfrm>
                  <a:off x="3807" y="2226"/>
                  <a:ext cx="38" cy="90"/>
                </a:xfrm>
                <a:custGeom>
                  <a:avLst/>
                  <a:gdLst>
                    <a:gd name="T0" fmla="*/ 37 w 38"/>
                    <a:gd name="T1" fmla="*/ 2 h 90"/>
                    <a:gd name="T2" fmla="*/ 14 w 38"/>
                    <a:gd name="T3" fmla="*/ 0 h 90"/>
                    <a:gd name="T4" fmla="*/ 0 w 38"/>
                    <a:gd name="T5" fmla="*/ 86 h 90"/>
                    <a:gd name="T6" fmla="*/ 22 w 38"/>
                    <a:gd name="T7" fmla="*/ 89 h 90"/>
                    <a:gd name="T8" fmla="*/ 37 w 38"/>
                    <a:gd name="T9" fmla="*/ 2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90">
                      <a:moveTo>
                        <a:pt x="37" y="2"/>
                      </a:moveTo>
                      <a:lnTo>
                        <a:pt x="14" y="0"/>
                      </a:lnTo>
                      <a:lnTo>
                        <a:pt x="0" y="86"/>
                      </a:lnTo>
                      <a:lnTo>
                        <a:pt x="22" y="89"/>
                      </a:lnTo>
                      <a:lnTo>
                        <a:pt x="37" y="2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4" name="Freeform 159"/>
                <p:cNvSpPr>
                  <a:spLocks/>
                </p:cNvSpPr>
                <p:nvPr/>
              </p:nvSpPr>
              <p:spPr bwMode="auto">
                <a:xfrm>
                  <a:off x="3695" y="2383"/>
                  <a:ext cx="103" cy="49"/>
                </a:xfrm>
                <a:custGeom>
                  <a:avLst/>
                  <a:gdLst>
                    <a:gd name="T0" fmla="*/ 102 w 103"/>
                    <a:gd name="T1" fmla="*/ 19 h 49"/>
                    <a:gd name="T2" fmla="*/ 94 w 103"/>
                    <a:gd name="T3" fmla="*/ 0 h 49"/>
                    <a:gd name="T4" fmla="*/ 0 w 103"/>
                    <a:gd name="T5" fmla="*/ 27 h 49"/>
                    <a:gd name="T6" fmla="*/ 7 w 103"/>
                    <a:gd name="T7" fmla="*/ 48 h 49"/>
                    <a:gd name="T8" fmla="*/ 102 w 103"/>
                    <a:gd name="T9" fmla="*/ 1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49">
                      <a:moveTo>
                        <a:pt x="102" y="19"/>
                      </a:moveTo>
                      <a:lnTo>
                        <a:pt x="94" y="0"/>
                      </a:lnTo>
                      <a:lnTo>
                        <a:pt x="0" y="27"/>
                      </a:lnTo>
                      <a:lnTo>
                        <a:pt x="7" y="48"/>
                      </a:lnTo>
                      <a:lnTo>
                        <a:pt x="102" y="19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5" name="Freeform 160"/>
                <p:cNvSpPr>
                  <a:spLocks/>
                </p:cNvSpPr>
                <p:nvPr/>
              </p:nvSpPr>
              <p:spPr bwMode="auto">
                <a:xfrm>
                  <a:off x="3507" y="2439"/>
                  <a:ext cx="103" cy="50"/>
                </a:xfrm>
                <a:custGeom>
                  <a:avLst/>
                  <a:gdLst>
                    <a:gd name="T0" fmla="*/ 102 w 103"/>
                    <a:gd name="T1" fmla="*/ 21 h 50"/>
                    <a:gd name="T2" fmla="*/ 94 w 103"/>
                    <a:gd name="T3" fmla="*/ 0 h 50"/>
                    <a:gd name="T4" fmla="*/ 0 w 103"/>
                    <a:gd name="T5" fmla="*/ 27 h 50"/>
                    <a:gd name="T6" fmla="*/ 7 w 103"/>
                    <a:gd name="T7" fmla="*/ 49 h 50"/>
                    <a:gd name="T8" fmla="*/ 102 w 103"/>
                    <a:gd name="T9" fmla="*/ 21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50">
                      <a:moveTo>
                        <a:pt x="102" y="21"/>
                      </a:moveTo>
                      <a:lnTo>
                        <a:pt x="94" y="0"/>
                      </a:lnTo>
                      <a:lnTo>
                        <a:pt x="0" y="27"/>
                      </a:lnTo>
                      <a:lnTo>
                        <a:pt x="7" y="49"/>
                      </a:lnTo>
                      <a:lnTo>
                        <a:pt x="102" y="21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6" name="Freeform 161"/>
                <p:cNvSpPr>
                  <a:spLocks/>
                </p:cNvSpPr>
                <p:nvPr/>
              </p:nvSpPr>
              <p:spPr bwMode="auto">
                <a:xfrm>
                  <a:off x="3318" y="2495"/>
                  <a:ext cx="103" cy="49"/>
                </a:xfrm>
                <a:custGeom>
                  <a:avLst/>
                  <a:gdLst>
                    <a:gd name="T0" fmla="*/ 102 w 103"/>
                    <a:gd name="T1" fmla="*/ 19 h 49"/>
                    <a:gd name="T2" fmla="*/ 94 w 103"/>
                    <a:gd name="T3" fmla="*/ 0 h 49"/>
                    <a:gd name="T4" fmla="*/ 0 w 103"/>
                    <a:gd name="T5" fmla="*/ 27 h 49"/>
                    <a:gd name="T6" fmla="*/ 7 w 103"/>
                    <a:gd name="T7" fmla="*/ 48 h 49"/>
                    <a:gd name="T8" fmla="*/ 102 w 103"/>
                    <a:gd name="T9" fmla="*/ 1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49">
                      <a:moveTo>
                        <a:pt x="102" y="19"/>
                      </a:moveTo>
                      <a:lnTo>
                        <a:pt x="94" y="0"/>
                      </a:lnTo>
                      <a:lnTo>
                        <a:pt x="0" y="27"/>
                      </a:lnTo>
                      <a:lnTo>
                        <a:pt x="7" y="48"/>
                      </a:lnTo>
                      <a:lnTo>
                        <a:pt x="102" y="19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7" name="Freeform 162"/>
                <p:cNvSpPr>
                  <a:spLocks/>
                </p:cNvSpPr>
                <p:nvPr/>
              </p:nvSpPr>
              <p:spPr bwMode="auto">
                <a:xfrm>
                  <a:off x="3126" y="2387"/>
                  <a:ext cx="110" cy="91"/>
                </a:xfrm>
                <a:custGeom>
                  <a:avLst/>
                  <a:gdLst>
                    <a:gd name="T0" fmla="*/ 94 w 110"/>
                    <a:gd name="T1" fmla="*/ 90 h 91"/>
                    <a:gd name="T2" fmla="*/ 109 w 110"/>
                    <a:gd name="T3" fmla="*/ 73 h 91"/>
                    <a:gd name="T4" fmla="*/ 14 w 110"/>
                    <a:gd name="T5" fmla="*/ 0 h 91"/>
                    <a:gd name="T6" fmla="*/ 0 w 110"/>
                    <a:gd name="T7" fmla="*/ 15 h 91"/>
                    <a:gd name="T8" fmla="*/ 94 w 110"/>
                    <a:gd name="T9" fmla="*/ 9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91">
                      <a:moveTo>
                        <a:pt x="94" y="90"/>
                      </a:moveTo>
                      <a:lnTo>
                        <a:pt x="109" y="73"/>
                      </a:lnTo>
                      <a:lnTo>
                        <a:pt x="14" y="0"/>
                      </a:lnTo>
                      <a:lnTo>
                        <a:pt x="0" y="15"/>
                      </a:lnTo>
                      <a:lnTo>
                        <a:pt x="94" y="90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8" name="Freeform 163"/>
                <p:cNvSpPr>
                  <a:spLocks/>
                </p:cNvSpPr>
                <p:nvPr/>
              </p:nvSpPr>
              <p:spPr bwMode="auto">
                <a:xfrm>
                  <a:off x="2946" y="2243"/>
                  <a:ext cx="102" cy="86"/>
                </a:xfrm>
                <a:custGeom>
                  <a:avLst/>
                  <a:gdLst>
                    <a:gd name="T0" fmla="*/ 86 w 102"/>
                    <a:gd name="T1" fmla="*/ 85 h 86"/>
                    <a:gd name="T2" fmla="*/ 101 w 102"/>
                    <a:gd name="T3" fmla="*/ 68 h 86"/>
                    <a:gd name="T4" fmla="*/ 14 w 102"/>
                    <a:gd name="T5" fmla="*/ 0 h 86"/>
                    <a:gd name="T6" fmla="*/ 0 w 102"/>
                    <a:gd name="T7" fmla="*/ 17 h 86"/>
                    <a:gd name="T8" fmla="*/ 86 w 102"/>
                    <a:gd name="T9" fmla="*/ 8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86">
                      <a:moveTo>
                        <a:pt x="86" y="85"/>
                      </a:moveTo>
                      <a:lnTo>
                        <a:pt x="101" y="68"/>
                      </a:lnTo>
                      <a:lnTo>
                        <a:pt x="14" y="0"/>
                      </a:lnTo>
                      <a:lnTo>
                        <a:pt x="0" y="17"/>
                      </a:lnTo>
                      <a:lnTo>
                        <a:pt x="86" y="85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9" name="Freeform 164"/>
                <p:cNvSpPr>
                  <a:spLocks/>
                </p:cNvSpPr>
                <p:nvPr/>
              </p:nvSpPr>
              <p:spPr bwMode="auto">
                <a:xfrm>
                  <a:off x="2942" y="2241"/>
                  <a:ext cx="25" cy="17"/>
                </a:xfrm>
                <a:custGeom>
                  <a:avLst/>
                  <a:gdLst>
                    <a:gd name="T0" fmla="*/ 0 w 25"/>
                    <a:gd name="T1" fmla="*/ 10 h 17"/>
                    <a:gd name="T2" fmla="*/ 22 w 25"/>
                    <a:gd name="T3" fmla="*/ 16 h 17"/>
                    <a:gd name="T4" fmla="*/ 24 w 25"/>
                    <a:gd name="T5" fmla="*/ 5 h 17"/>
                    <a:gd name="T6" fmla="*/ 1 w 25"/>
                    <a:gd name="T7" fmla="*/ 0 h 17"/>
                    <a:gd name="T8" fmla="*/ 0 w 25"/>
                    <a:gd name="T9" fmla="*/ 1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0" y="10"/>
                      </a:moveTo>
                      <a:lnTo>
                        <a:pt x="22" y="16"/>
                      </a:lnTo>
                      <a:lnTo>
                        <a:pt x="24" y="5"/>
                      </a:lnTo>
                      <a:lnTo>
                        <a:pt x="1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0" name="Freeform 165"/>
                <p:cNvSpPr>
                  <a:spLocks/>
                </p:cNvSpPr>
                <p:nvPr/>
              </p:nvSpPr>
              <p:spPr bwMode="auto">
                <a:xfrm>
                  <a:off x="2959" y="2067"/>
                  <a:ext cx="40" cy="93"/>
                </a:xfrm>
                <a:custGeom>
                  <a:avLst/>
                  <a:gdLst>
                    <a:gd name="T0" fmla="*/ 0 w 40"/>
                    <a:gd name="T1" fmla="*/ 87 h 93"/>
                    <a:gd name="T2" fmla="*/ 23 w 40"/>
                    <a:gd name="T3" fmla="*/ 92 h 93"/>
                    <a:gd name="T4" fmla="*/ 39 w 40"/>
                    <a:gd name="T5" fmla="*/ 4 h 93"/>
                    <a:gd name="T6" fmla="*/ 16 w 40"/>
                    <a:gd name="T7" fmla="*/ 0 h 93"/>
                    <a:gd name="T8" fmla="*/ 0 w 40"/>
                    <a:gd name="T9" fmla="*/ 87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93">
                      <a:moveTo>
                        <a:pt x="0" y="87"/>
                      </a:moveTo>
                      <a:lnTo>
                        <a:pt x="23" y="92"/>
                      </a:lnTo>
                      <a:lnTo>
                        <a:pt x="39" y="4"/>
                      </a:lnTo>
                      <a:lnTo>
                        <a:pt x="16" y="0"/>
                      </a:lnTo>
                      <a:lnTo>
                        <a:pt x="0" y="87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1" name="Freeform 166"/>
                <p:cNvSpPr>
                  <a:spLocks/>
                </p:cNvSpPr>
                <p:nvPr/>
              </p:nvSpPr>
              <p:spPr bwMode="auto">
                <a:xfrm>
                  <a:off x="2991" y="1894"/>
                  <a:ext cx="40" cy="92"/>
                </a:xfrm>
                <a:custGeom>
                  <a:avLst/>
                  <a:gdLst>
                    <a:gd name="T0" fmla="*/ 0 w 40"/>
                    <a:gd name="T1" fmla="*/ 86 h 92"/>
                    <a:gd name="T2" fmla="*/ 23 w 40"/>
                    <a:gd name="T3" fmla="*/ 91 h 92"/>
                    <a:gd name="T4" fmla="*/ 39 w 40"/>
                    <a:gd name="T5" fmla="*/ 4 h 92"/>
                    <a:gd name="T6" fmla="*/ 16 w 40"/>
                    <a:gd name="T7" fmla="*/ 0 h 92"/>
                    <a:gd name="T8" fmla="*/ 0 w 40"/>
                    <a:gd name="T9" fmla="*/ 86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92">
                      <a:moveTo>
                        <a:pt x="0" y="86"/>
                      </a:moveTo>
                      <a:lnTo>
                        <a:pt x="23" y="91"/>
                      </a:lnTo>
                      <a:lnTo>
                        <a:pt x="39" y="4"/>
                      </a:lnTo>
                      <a:lnTo>
                        <a:pt x="16" y="0"/>
                      </a:lnTo>
                      <a:lnTo>
                        <a:pt x="0" y="86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2" name="Freeform 167"/>
                <p:cNvSpPr>
                  <a:spLocks/>
                </p:cNvSpPr>
                <p:nvPr/>
              </p:nvSpPr>
              <p:spPr bwMode="auto">
                <a:xfrm>
                  <a:off x="3023" y="1790"/>
                  <a:ext cx="27" cy="22"/>
                </a:xfrm>
                <a:custGeom>
                  <a:avLst/>
                  <a:gdLst>
                    <a:gd name="T0" fmla="*/ 0 w 27"/>
                    <a:gd name="T1" fmla="*/ 17 h 22"/>
                    <a:gd name="T2" fmla="*/ 23 w 27"/>
                    <a:gd name="T3" fmla="*/ 21 h 22"/>
                    <a:gd name="T4" fmla="*/ 26 w 27"/>
                    <a:gd name="T5" fmla="*/ 3 h 22"/>
                    <a:gd name="T6" fmla="*/ 3 w 27"/>
                    <a:gd name="T7" fmla="*/ 0 h 22"/>
                    <a:gd name="T8" fmla="*/ 0 w 27"/>
                    <a:gd name="T9" fmla="*/ 17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22">
                      <a:moveTo>
                        <a:pt x="0" y="17"/>
                      </a:moveTo>
                      <a:lnTo>
                        <a:pt x="23" y="21"/>
                      </a:lnTo>
                      <a:lnTo>
                        <a:pt x="26" y="3"/>
                      </a:lnTo>
                      <a:lnTo>
                        <a:pt x="3" y="0"/>
                      </a:lnTo>
                      <a:lnTo>
                        <a:pt x="0" y="17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173" name="Group 195"/>
            <p:cNvGrpSpPr>
              <a:grpSpLocks/>
            </p:cNvGrpSpPr>
            <p:nvPr/>
          </p:nvGrpSpPr>
          <p:grpSpPr bwMode="auto">
            <a:xfrm>
              <a:off x="2003425" y="2286000"/>
              <a:ext cx="1503363" cy="1447800"/>
              <a:chOff x="1262" y="1440"/>
              <a:chExt cx="947" cy="912"/>
            </a:xfrm>
          </p:grpSpPr>
          <p:sp>
            <p:nvSpPr>
              <p:cNvPr id="174" name="Freeform 170"/>
              <p:cNvSpPr>
                <a:spLocks/>
              </p:cNvSpPr>
              <p:nvPr/>
            </p:nvSpPr>
            <p:spPr bwMode="auto">
              <a:xfrm>
                <a:off x="1547" y="1746"/>
                <a:ext cx="375" cy="298"/>
              </a:xfrm>
              <a:custGeom>
                <a:avLst/>
                <a:gdLst>
                  <a:gd name="T0" fmla="*/ 0 w 375"/>
                  <a:gd name="T1" fmla="*/ 152 h 298"/>
                  <a:gd name="T2" fmla="*/ 95 w 375"/>
                  <a:gd name="T3" fmla="*/ 0 h 298"/>
                  <a:gd name="T4" fmla="*/ 287 w 375"/>
                  <a:gd name="T5" fmla="*/ 0 h 298"/>
                  <a:gd name="T6" fmla="*/ 374 w 375"/>
                  <a:gd name="T7" fmla="*/ 156 h 298"/>
                  <a:gd name="T8" fmla="*/ 284 w 375"/>
                  <a:gd name="T9" fmla="*/ 297 h 298"/>
                  <a:gd name="T10" fmla="*/ 90 w 375"/>
                  <a:gd name="T11" fmla="*/ 297 h 298"/>
                  <a:gd name="T12" fmla="*/ 0 w 375"/>
                  <a:gd name="T13" fmla="*/ 152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5" h="298">
                    <a:moveTo>
                      <a:pt x="0" y="152"/>
                    </a:moveTo>
                    <a:lnTo>
                      <a:pt x="95" y="0"/>
                    </a:lnTo>
                    <a:lnTo>
                      <a:pt x="287" y="0"/>
                    </a:lnTo>
                    <a:lnTo>
                      <a:pt x="374" y="156"/>
                    </a:lnTo>
                    <a:lnTo>
                      <a:pt x="284" y="297"/>
                    </a:lnTo>
                    <a:lnTo>
                      <a:pt x="90" y="297"/>
                    </a:lnTo>
                    <a:lnTo>
                      <a:pt x="0" y="152"/>
                    </a:lnTo>
                  </a:path>
                </a:pathLst>
              </a:custGeom>
              <a:solidFill>
                <a:srgbClr val="FAFD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5" name="Freeform 171"/>
              <p:cNvSpPr>
                <a:spLocks/>
              </p:cNvSpPr>
              <p:nvPr/>
            </p:nvSpPr>
            <p:spPr bwMode="auto">
              <a:xfrm>
                <a:off x="1543" y="2047"/>
                <a:ext cx="374" cy="297"/>
              </a:xfrm>
              <a:custGeom>
                <a:avLst/>
                <a:gdLst>
                  <a:gd name="T0" fmla="*/ 0 w 374"/>
                  <a:gd name="T1" fmla="*/ 152 h 297"/>
                  <a:gd name="T2" fmla="*/ 95 w 374"/>
                  <a:gd name="T3" fmla="*/ 0 h 297"/>
                  <a:gd name="T4" fmla="*/ 286 w 374"/>
                  <a:gd name="T5" fmla="*/ 0 h 297"/>
                  <a:gd name="T6" fmla="*/ 373 w 374"/>
                  <a:gd name="T7" fmla="*/ 156 h 297"/>
                  <a:gd name="T8" fmla="*/ 283 w 374"/>
                  <a:gd name="T9" fmla="*/ 296 h 297"/>
                  <a:gd name="T10" fmla="*/ 90 w 374"/>
                  <a:gd name="T11" fmla="*/ 296 h 297"/>
                  <a:gd name="T12" fmla="*/ 0 w 374"/>
                  <a:gd name="T13" fmla="*/ 152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4" h="297">
                    <a:moveTo>
                      <a:pt x="0" y="152"/>
                    </a:moveTo>
                    <a:lnTo>
                      <a:pt x="95" y="0"/>
                    </a:lnTo>
                    <a:lnTo>
                      <a:pt x="286" y="0"/>
                    </a:lnTo>
                    <a:lnTo>
                      <a:pt x="373" y="156"/>
                    </a:lnTo>
                    <a:lnTo>
                      <a:pt x="283" y="296"/>
                    </a:lnTo>
                    <a:lnTo>
                      <a:pt x="90" y="296"/>
                    </a:lnTo>
                    <a:lnTo>
                      <a:pt x="0" y="152"/>
                    </a:lnTo>
                  </a:path>
                </a:pathLst>
              </a:custGeom>
              <a:solidFill>
                <a:srgbClr val="DDFAC4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6" name="Freeform 172"/>
              <p:cNvSpPr>
                <a:spLocks/>
              </p:cNvSpPr>
              <p:nvPr/>
            </p:nvSpPr>
            <p:spPr bwMode="auto">
              <a:xfrm>
                <a:off x="1825" y="1904"/>
                <a:ext cx="374" cy="299"/>
              </a:xfrm>
              <a:custGeom>
                <a:avLst/>
                <a:gdLst>
                  <a:gd name="T0" fmla="*/ 0 w 374"/>
                  <a:gd name="T1" fmla="*/ 153 h 299"/>
                  <a:gd name="T2" fmla="*/ 96 w 374"/>
                  <a:gd name="T3" fmla="*/ 0 h 299"/>
                  <a:gd name="T4" fmla="*/ 287 w 374"/>
                  <a:gd name="T5" fmla="*/ 0 h 299"/>
                  <a:gd name="T6" fmla="*/ 373 w 374"/>
                  <a:gd name="T7" fmla="*/ 157 h 299"/>
                  <a:gd name="T8" fmla="*/ 284 w 374"/>
                  <a:gd name="T9" fmla="*/ 298 h 299"/>
                  <a:gd name="T10" fmla="*/ 90 w 374"/>
                  <a:gd name="T11" fmla="*/ 298 h 299"/>
                  <a:gd name="T12" fmla="*/ 0 w 374"/>
                  <a:gd name="T13" fmla="*/ 153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4" h="299">
                    <a:moveTo>
                      <a:pt x="0" y="153"/>
                    </a:moveTo>
                    <a:lnTo>
                      <a:pt x="96" y="0"/>
                    </a:lnTo>
                    <a:lnTo>
                      <a:pt x="287" y="0"/>
                    </a:lnTo>
                    <a:lnTo>
                      <a:pt x="373" y="157"/>
                    </a:lnTo>
                    <a:lnTo>
                      <a:pt x="284" y="298"/>
                    </a:lnTo>
                    <a:lnTo>
                      <a:pt x="90" y="298"/>
                    </a:lnTo>
                    <a:lnTo>
                      <a:pt x="0" y="153"/>
                    </a:lnTo>
                  </a:path>
                </a:pathLst>
              </a:custGeom>
              <a:solidFill>
                <a:srgbClr val="C8FEC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7" name="Freeform 173"/>
              <p:cNvSpPr>
                <a:spLocks/>
              </p:cNvSpPr>
              <p:nvPr/>
            </p:nvSpPr>
            <p:spPr bwMode="auto">
              <a:xfrm>
                <a:off x="1834" y="1603"/>
                <a:ext cx="374" cy="298"/>
              </a:xfrm>
              <a:custGeom>
                <a:avLst/>
                <a:gdLst>
                  <a:gd name="T0" fmla="*/ 0 w 374"/>
                  <a:gd name="T1" fmla="*/ 152 h 298"/>
                  <a:gd name="T2" fmla="*/ 96 w 374"/>
                  <a:gd name="T3" fmla="*/ 0 h 298"/>
                  <a:gd name="T4" fmla="*/ 287 w 374"/>
                  <a:gd name="T5" fmla="*/ 0 h 298"/>
                  <a:gd name="T6" fmla="*/ 373 w 374"/>
                  <a:gd name="T7" fmla="*/ 157 h 298"/>
                  <a:gd name="T8" fmla="*/ 284 w 374"/>
                  <a:gd name="T9" fmla="*/ 297 h 298"/>
                  <a:gd name="T10" fmla="*/ 90 w 374"/>
                  <a:gd name="T11" fmla="*/ 297 h 298"/>
                  <a:gd name="T12" fmla="*/ 0 w 374"/>
                  <a:gd name="T13" fmla="*/ 152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4" h="298">
                    <a:moveTo>
                      <a:pt x="0" y="152"/>
                    </a:moveTo>
                    <a:lnTo>
                      <a:pt x="96" y="0"/>
                    </a:lnTo>
                    <a:lnTo>
                      <a:pt x="287" y="0"/>
                    </a:lnTo>
                    <a:lnTo>
                      <a:pt x="373" y="157"/>
                    </a:lnTo>
                    <a:lnTo>
                      <a:pt x="284" y="297"/>
                    </a:lnTo>
                    <a:lnTo>
                      <a:pt x="90" y="297"/>
                    </a:lnTo>
                    <a:lnTo>
                      <a:pt x="0" y="152"/>
                    </a:lnTo>
                  </a:path>
                </a:pathLst>
              </a:custGeom>
              <a:solidFill>
                <a:srgbClr val="C0FEF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8" name="Freeform 174"/>
              <p:cNvSpPr>
                <a:spLocks/>
              </p:cNvSpPr>
              <p:nvPr/>
            </p:nvSpPr>
            <p:spPr bwMode="auto">
              <a:xfrm>
                <a:off x="1547" y="1452"/>
                <a:ext cx="375" cy="299"/>
              </a:xfrm>
              <a:custGeom>
                <a:avLst/>
                <a:gdLst>
                  <a:gd name="T0" fmla="*/ 0 w 375"/>
                  <a:gd name="T1" fmla="*/ 153 h 299"/>
                  <a:gd name="T2" fmla="*/ 95 w 375"/>
                  <a:gd name="T3" fmla="*/ 0 h 299"/>
                  <a:gd name="T4" fmla="*/ 287 w 375"/>
                  <a:gd name="T5" fmla="*/ 0 h 299"/>
                  <a:gd name="T6" fmla="*/ 374 w 375"/>
                  <a:gd name="T7" fmla="*/ 157 h 299"/>
                  <a:gd name="T8" fmla="*/ 284 w 375"/>
                  <a:gd name="T9" fmla="*/ 298 h 299"/>
                  <a:gd name="T10" fmla="*/ 90 w 375"/>
                  <a:gd name="T11" fmla="*/ 298 h 299"/>
                  <a:gd name="T12" fmla="*/ 0 w 375"/>
                  <a:gd name="T13" fmla="*/ 153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5" h="299">
                    <a:moveTo>
                      <a:pt x="0" y="153"/>
                    </a:moveTo>
                    <a:lnTo>
                      <a:pt x="95" y="0"/>
                    </a:lnTo>
                    <a:lnTo>
                      <a:pt x="287" y="0"/>
                    </a:lnTo>
                    <a:lnTo>
                      <a:pt x="374" y="157"/>
                    </a:lnTo>
                    <a:lnTo>
                      <a:pt x="284" y="298"/>
                    </a:lnTo>
                    <a:lnTo>
                      <a:pt x="90" y="298"/>
                    </a:lnTo>
                    <a:lnTo>
                      <a:pt x="0" y="153"/>
                    </a:lnTo>
                  </a:path>
                </a:pathLst>
              </a:custGeom>
              <a:solidFill>
                <a:srgbClr val="F6FF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9" name="Freeform 175"/>
              <p:cNvSpPr>
                <a:spLocks/>
              </p:cNvSpPr>
              <p:nvPr/>
            </p:nvSpPr>
            <p:spPr bwMode="auto">
              <a:xfrm>
                <a:off x="1269" y="1599"/>
                <a:ext cx="374" cy="298"/>
              </a:xfrm>
              <a:custGeom>
                <a:avLst/>
                <a:gdLst>
                  <a:gd name="T0" fmla="*/ 0 w 374"/>
                  <a:gd name="T1" fmla="*/ 152 h 298"/>
                  <a:gd name="T2" fmla="*/ 96 w 374"/>
                  <a:gd name="T3" fmla="*/ 0 h 298"/>
                  <a:gd name="T4" fmla="*/ 287 w 374"/>
                  <a:gd name="T5" fmla="*/ 0 h 298"/>
                  <a:gd name="T6" fmla="*/ 373 w 374"/>
                  <a:gd name="T7" fmla="*/ 157 h 298"/>
                  <a:gd name="T8" fmla="*/ 284 w 374"/>
                  <a:gd name="T9" fmla="*/ 297 h 298"/>
                  <a:gd name="T10" fmla="*/ 90 w 374"/>
                  <a:gd name="T11" fmla="*/ 297 h 298"/>
                  <a:gd name="T12" fmla="*/ 0 w 374"/>
                  <a:gd name="T13" fmla="*/ 152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4" h="298">
                    <a:moveTo>
                      <a:pt x="0" y="152"/>
                    </a:moveTo>
                    <a:lnTo>
                      <a:pt x="96" y="0"/>
                    </a:lnTo>
                    <a:lnTo>
                      <a:pt x="287" y="0"/>
                    </a:lnTo>
                    <a:lnTo>
                      <a:pt x="373" y="157"/>
                    </a:lnTo>
                    <a:lnTo>
                      <a:pt x="284" y="297"/>
                    </a:lnTo>
                    <a:lnTo>
                      <a:pt x="90" y="297"/>
                    </a:lnTo>
                    <a:lnTo>
                      <a:pt x="0" y="152"/>
                    </a:lnTo>
                  </a:path>
                </a:pathLst>
              </a:custGeom>
              <a:solidFill>
                <a:srgbClr val="F3E2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0" name="Freeform 176"/>
              <p:cNvSpPr>
                <a:spLocks/>
              </p:cNvSpPr>
              <p:nvPr/>
            </p:nvSpPr>
            <p:spPr bwMode="auto">
              <a:xfrm>
                <a:off x="1273" y="1896"/>
                <a:ext cx="374" cy="298"/>
              </a:xfrm>
              <a:custGeom>
                <a:avLst/>
                <a:gdLst>
                  <a:gd name="T0" fmla="*/ 0 w 374"/>
                  <a:gd name="T1" fmla="*/ 152 h 298"/>
                  <a:gd name="T2" fmla="*/ 96 w 374"/>
                  <a:gd name="T3" fmla="*/ 0 h 298"/>
                  <a:gd name="T4" fmla="*/ 287 w 374"/>
                  <a:gd name="T5" fmla="*/ 0 h 298"/>
                  <a:gd name="T6" fmla="*/ 373 w 374"/>
                  <a:gd name="T7" fmla="*/ 156 h 298"/>
                  <a:gd name="T8" fmla="*/ 284 w 374"/>
                  <a:gd name="T9" fmla="*/ 297 h 298"/>
                  <a:gd name="T10" fmla="*/ 90 w 374"/>
                  <a:gd name="T11" fmla="*/ 297 h 298"/>
                  <a:gd name="T12" fmla="*/ 0 w 374"/>
                  <a:gd name="T13" fmla="*/ 152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4" h="298">
                    <a:moveTo>
                      <a:pt x="0" y="152"/>
                    </a:moveTo>
                    <a:lnTo>
                      <a:pt x="96" y="0"/>
                    </a:lnTo>
                    <a:lnTo>
                      <a:pt x="287" y="0"/>
                    </a:lnTo>
                    <a:lnTo>
                      <a:pt x="373" y="156"/>
                    </a:lnTo>
                    <a:lnTo>
                      <a:pt x="284" y="297"/>
                    </a:lnTo>
                    <a:lnTo>
                      <a:pt x="90" y="297"/>
                    </a:lnTo>
                    <a:lnTo>
                      <a:pt x="0" y="152"/>
                    </a:lnTo>
                  </a:path>
                </a:pathLst>
              </a:custGeom>
              <a:solidFill>
                <a:srgbClr val="FFD9E5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81" name="Group 194"/>
              <p:cNvGrpSpPr>
                <a:grpSpLocks/>
              </p:cNvGrpSpPr>
              <p:nvPr/>
            </p:nvGrpSpPr>
            <p:grpSpPr bwMode="auto">
              <a:xfrm>
                <a:off x="1262" y="1440"/>
                <a:ext cx="947" cy="912"/>
                <a:chOff x="1262" y="1440"/>
                <a:chExt cx="947" cy="912"/>
              </a:xfrm>
            </p:grpSpPr>
            <p:sp>
              <p:nvSpPr>
                <p:cNvPr id="182" name="Freeform 177"/>
                <p:cNvSpPr>
                  <a:spLocks/>
                </p:cNvSpPr>
                <p:nvPr/>
              </p:nvSpPr>
              <p:spPr bwMode="auto">
                <a:xfrm>
                  <a:off x="1354" y="1559"/>
                  <a:ext cx="102" cy="53"/>
                </a:xfrm>
                <a:custGeom>
                  <a:avLst/>
                  <a:gdLst>
                    <a:gd name="T0" fmla="*/ 0 w 102"/>
                    <a:gd name="T1" fmla="*/ 30 h 53"/>
                    <a:gd name="T2" fmla="*/ 7 w 102"/>
                    <a:gd name="T3" fmla="*/ 52 h 53"/>
                    <a:gd name="T4" fmla="*/ 101 w 102"/>
                    <a:gd name="T5" fmla="*/ 21 h 53"/>
                    <a:gd name="T6" fmla="*/ 93 w 102"/>
                    <a:gd name="T7" fmla="*/ 0 h 53"/>
                    <a:gd name="T8" fmla="*/ 0 w 102"/>
                    <a:gd name="T9" fmla="*/ 3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53">
                      <a:moveTo>
                        <a:pt x="0" y="30"/>
                      </a:moveTo>
                      <a:lnTo>
                        <a:pt x="7" y="52"/>
                      </a:lnTo>
                      <a:lnTo>
                        <a:pt x="101" y="21"/>
                      </a:lnTo>
                      <a:lnTo>
                        <a:pt x="93" y="0"/>
                      </a:lnTo>
                      <a:lnTo>
                        <a:pt x="0" y="30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3" name="Freeform 178"/>
                <p:cNvSpPr>
                  <a:spLocks/>
                </p:cNvSpPr>
                <p:nvPr/>
              </p:nvSpPr>
              <p:spPr bwMode="auto">
                <a:xfrm>
                  <a:off x="1542" y="1500"/>
                  <a:ext cx="102" cy="52"/>
                </a:xfrm>
                <a:custGeom>
                  <a:avLst/>
                  <a:gdLst>
                    <a:gd name="T0" fmla="*/ 0 w 102"/>
                    <a:gd name="T1" fmla="*/ 30 h 52"/>
                    <a:gd name="T2" fmla="*/ 7 w 102"/>
                    <a:gd name="T3" fmla="*/ 51 h 52"/>
                    <a:gd name="T4" fmla="*/ 101 w 102"/>
                    <a:gd name="T5" fmla="*/ 20 h 52"/>
                    <a:gd name="T6" fmla="*/ 93 w 102"/>
                    <a:gd name="T7" fmla="*/ 0 h 52"/>
                    <a:gd name="T8" fmla="*/ 0 w 102"/>
                    <a:gd name="T9" fmla="*/ 3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52">
                      <a:moveTo>
                        <a:pt x="0" y="30"/>
                      </a:moveTo>
                      <a:lnTo>
                        <a:pt x="7" y="51"/>
                      </a:lnTo>
                      <a:lnTo>
                        <a:pt x="101" y="20"/>
                      </a:lnTo>
                      <a:lnTo>
                        <a:pt x="93" y="0"/>
                      </a:lnTo>
                      <a:lnTo>
                        <a:pt x="0" y="30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4" name="Freeform 179"/>
                <p:cNvSpPr>
                  <a:spLocks/>
                </p:cNvSpPr>
                <p:nvPr/>
              </p:nvSpPr>
              <p:spPr bwMode="auto">
                <a:xfrm>
                  <a:off x="1731" y="1440"/>
                  <a:ext cx="102" cy="51"/>
                </a:xfrm>
                <a:custGeom>
                  <a:avLst/>
                  <a:gdLst>
                    <a:gd name="T0" fmla="*/ 0 w 102"/>
                    <a:gd name="T1" fmla="*/ 29 h 51"/>
                    <a:gd name="T2" fmla="*/ 7 w 102"/>
                    <a:gd name="T3" fmla="*/ 50 h 51"/>
                    <a:gd name="T4" fmla="*/ 101 w 102"/>
                    <a:gd name="T5" fmla="*/ 20 h 51"/>
                    <a:gd name="T6" fmla="*/ 93 w 102"/>
                    <a:gd name="T7" fmla="*/ 0 h 51"/>
                    <a:gd name="T8" fmla="*/ 0 w 102"/>
                    <a:gd name="T9" fmla="*/ 29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51">
                      <a:moveTo>
                        <a:pt x="0" y="29"/>
                      </a:moveTo>
                      <a:lnTo>
                        <a:pt x="7" y="50"/>
                      </a:lnTo>
                      <a:lnTo>
                        <a:pt x="101" y="20"/>
                      </a:lnTo>
                      <a:lnTo>
                        <a:pt x="93" y="0"/>
                      </a:lnTo>
                      <a:lnTo>
                        <a:pt x="0" y="29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5" name="Freeform 180"/>
                <p:cNvSpPr>
                  <a:spLocks/>
                </p:cNvSpPr>
                <p:nvPr/>
              </p:nvSpPr>
              <p:spPr bwMode="auto">
                <a:xfrm>
                  <a:off x="1915" y="1518"/>
                  <a:ext cx="111" cy="100"/>
                </a:xfrm>
                <a:custGeom>
                  <a:avLst/>
                  <a:gdLst>
                    <a:gd name="T0" fmla="*/ 16 w 111"/>
                    <a:gd name="T1" fmla="*/ 0 h 100"/>
                    <a:gd name="T2" fmla="*/ 0 w 111"/>
                    <a:gd name="T3" fmla="*/ 15 h 100"/>
                    <a:gd name="T4" fmla="*/ 93 w 111"/>
                    <a:gd name="T5" fmla="*/ 99 h 100"/>
                    <a:gd name="T6" fmla="*/ 110 w 111"/>
                    <a:gd name="T7" fmla="*/ 83 h 100"/>
                    <a:gd name="T8" fmla="*/ 16 w 111"/>
                    <a:gd name="T9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100">
                      <a:moveTo>
                        <a:pt x="16" y="0"/>
                      </a:moveTo>
                      <a:lnTo>
                        <a:pt x="0" y="15"/>
                      </a:lnTo>
                      <a:lnTo>
                        <a:pt x="93" y="99"/>
                      </a:lnTo>
                      <a:lnTo>
                        <a:pt x="110" y="83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6" name="Freeform 181"/>
                <p:cNvSpPr>
                  <a:spLocks/>
                </p:cNvSpPr>
                <p:nvPr/>
              </p:nvSpPr>
              <p:spPr bwMode="auto">
                <a:xfrm>
                  <a:off x="2103" y="1684"/>
                  <a:ext cx="102" cy="91"/>
                </a:xfrm>
                <a:custGeom>
                  <a:avLst/>
                  <a:gdLst>
                    <a:gd name="T0" fmla="*/ 16 w 102"/>
                    <a:gd name="T1" fmla="*/ 0 h 91"/>
                    <a:gd name="T2" fmla="*/ 0 w 102"/>
                    <a:gd name="T3" fmla="*/ 16 h 91"/>
                    <a:gd name="T4" fmla="*/ 84 w 102"/>
                    <a:gd name="T5" fmla="*/ 90 h 91"/>
                    <a:gd name="T6" fmla="*/ 101 w 102"/>
                    <a:gd name="T7" fmla="*/ 75 h 91"/>
                    <a:gd name="T8" fmla="*/ 16 w 102"/>
                    <a:gd name="T9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91">
                      <a:moveTo>
                        <a:pt x="16" y="0"/>
                      </a:moveTo>
                      <a:lnTo>
                        <a:pt x="0" y="16"/>
                      </a:lnTo>
                      <a:lnTo>
                        <a:pt x="84" y="90"/>
                      </a:lnTo>
                      <a:lnTo>
                        <a:pt x="101" y="75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7" name="Freeform 182"/>
                <p:cNvSpPr>
                  <a:spLocks/>
                </p:cNvSpPr>
                <p:nvPr/>
              </p:nvSpPr>
              <p:spPr bwMode="auto">
                <a:xfrm>
                  <a:off x="2184" y="1766"/>
                  <a:ext cx="25" cy="17"/>
                </a:xfrm>
                <a:custGeom>
                  <a:avLst/>
                  <a:gdLst>
                    <a:gd name="T0" fmla="*/ 24 w 25"/>
                    <a:gd name="T1" fmla="*/ 3 h 17"/>
                    <a:gd name="T2" fmla="*/ 1 w 25"/>
                    <a:gd name="T3" fmla="*/ 0 h 17"/>
                    <a:gd name="T4" fmla="*/ 0 w 25"/>
                    <a:gd name="T5" fmla="*/ 11 h 17"/>
                    <a:gd name="T6" fmla="*/ 23 w 25"/>
                    <a:gd name="T7" fmla="*/ 16 h 17"/>
                    <a:gd name="T8" fmla="*/ 24 w 25"/>
                    <a:gd name="T9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24" y="3"/>
                      </a:moveTo>
                      <a:lnTo>
                        <a:pt x="1" y="0"/>
                      </a:lnTo>
                      <a:lnTo>
                        <a:pt x="0" y="11"/>
                      </a:lnTo>
                      <a:lnTo>
                        <a:pt x="23" y="16"/>
                      </a:lnTo>
                      <a:lnTo>
                        <a:pt x="24" y="3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8" name="Freeform 183"/>
                <p:cNvSpPr>
                  <a:spLocks/>
                </p:cNvSpPr>
                <p:nvPr/>
              </p:nvSpPr>
              <p:spPr bwMode="auto">
                <a:xfrm>
                  <a:off x="2155" y="1860"/>
                  <a:ext cx="38" cy="91"/>
                </a:xfrm>
                <a:custGeom>
                  <a:avLst/>
                  <a:gdLst>
                    <a:gd name="T0" fmla="*/ 37 w 38"/>
                    <a:gd name="T1" fmla="*/ 2 h 91"/>
                    <a:gd name="T2" fmla="*/ 14 w 38"/>
                    <a:gd name="T3" fmla="*/ 0 h 91"/>
                    <a:gd name="T4" fmla="*/ 0 w 38"/>
                    <a:gd name="T5" fmla="*/ 87 h 91"/>
                    <a:gd name="T6" fmla="*/ 23 w 38"/>
                    <a:gd name="T7" fmla="*/ 90 h 91"/>
                    <a:gd name="T8" fmla="*/ 37 w 38"/>
                    <a:gd name="T9" fmla="*/ 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91">
                      <a:moveTo>
                        <a:pt x="37" y="2"/>
                      </a:moveTo>
                      <a:lnTo>
                        <a:pt x="14" y="0"/>
                      </a:lnTo>
                      <a:lnTo>
                        <a:pt x="0" y="87"/>
                      </a:lnTo>
                      <a:lnTo>
                        <a:pt x="23" y="90"/>
                      </a:lnTo>
                      <a:lnTo>
                        <a:pt x="37" y="2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9" name="Freeform 184"/>
                <p:cNvSpPr>
                  <a:spLocks/>
                </p:cNvSpPr>
                <p:nvPr/>
              </p:nvSpPr>
              <p:spPr bwMode="auto">
                <a:xfrm>
                  <a:off x="2127" y="2034"/>
                  <a:ext cx="38" cy="90"/>
                </a:xfrm>
                <a:custGeom>
                  <a:avLst/>
                  <a:gdLst>
                    <a:gd name="T0" fmla="*/ 37 w 38"/>
                    <a:gd name="T1" fmla="*/ 2 h 90"/>
                    <a:gd name="T2" fmla="*/ 14 w 38"/>
                    <a:gd name="T3" fmla="*/ 0 h 90"/>
                    <a:gd name="T4" fmla="*/ 0 w 38"/>
                    <a:gd name="T5" fmla="*/ 86 h 90"/>
                    <a:gd name="T6" fmla="*/ 22 w 38"/>
                    <a:gd name="T7" fmla="*/ 89 h 90"/>
                    <a:gd name="T8" fmla="*/ 37 w 38"/>
                    <a:gd name="T9" fmla="*/ 2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90">
                      <a:moveTo>
                        <a:pt x="37" y="2"/>
                      </a:moveTo>
                      <a:lnTo>
                        <a:pt x="14" y="0"/>
                      </a:lnTo>
                      <a:lnTo>
                        <a:pt x="0" y="86"/>
                      </a:lnTo>
                      <a:lnTo>
                        <a:pt x="22" y="89"/>
                      </a:lnTo>
                      <a:lnTo>
                        <a:pt x="37" y="2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0" name="Freeform 185"/>
                <p:cNvSpPr>
                  <a:spLocks/>
                </p:cNvSpPr>
                <p:nvPr/>
              </p:nvSpPr>
              <p:spPr bwMode="auto">
                <a:xfrm>
                  <a:off x="2015" y="2191"/>
                  <a:ext cx="103" cy="49"/>
                </a:xfrm>
                <a:custGeom>
                  <a:avLst/>
                  <a:gdLst>
                    <a:gd name="T0" fmla="*/ 102 w 103"/>
                    <a:gd name="T1" fmla="*/ 19 h 49"/>
                    <a:gd name="T2" fmla="*/ 94 w 103"/>
                    <a:gd name="T3" fmla="*/ 0 h 49"/>
                    <a:gd name="T4" fmla="*/ 0 w 103"/>
                    <a:gd name="T5" fmla="*/ 27 h 49"/>
                    <a:gd name="T6" fmla="*/ 7 w 103"/>
                    <a:gd name="T7" fmla="*/ 48 h 49"/>
                    <a:gd name="T8" fmla="*/ 102 w 103"/>
                    <a:gd name="T9" fmla="*/ 1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49">
                      <a:moveTo>
                        <a:pt x="102" y="19"/>
                      </a:moveTo>
                      <a:lnTo>
                        <a:pt x="94" y="0"/>
                      </a:lnTo>
                      <a:lnTo>
                        <a:pt x="0" y="27"/>
                      </a:lnTo>
                      <a:lnTo>
                        <a:pt x="7" y="48"/>
                      </a:lnTo>
                      <a:lnTo>
                        <a:pt x="102" y="19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1" name="Freeform 186"/>
                <p:cNvSpPr>
                  <a:spLocks/>
                </p:cNvSpPr>
                <p:nvPr/>
              </p:nvSpPr>
              <p:spPr bwMode="auto">
                <a:xfrm>
                  <a:off x="1827" y="2247"/>
                  <a:ext cx="103" cy="50"/>
                </a:xfrm>
                <a:custGeom>
                  <a:avLst/>
                  <a:gdLst>
                    <a:gd name="T0" fmla="*/ 102 w 103"/>
                    <a:gd name="T1" fmla="*/ 21 h 50"/>
                    <a:gd name="T2" fmla="*/ 94 w 103"/>
                    <a:gd name="T3" fmla="*/ 0 h 50"/>
                    <a:gd name="T4" fmla="*/ 0 w 103"/>
                    <a:gd name="T5" fmla="*/ 27 h 50"/>
                    <a:gd name="T6" fmla="*/ 7 w 103"/>
                    <a:gd name="T7" fmla="*/ 49 h 50"/>
                    <a:gd name="T8" fmla="*/ 102 w 103"/>
                    <a:gd name="T9" fmla="*/ 21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50">
                      <a:moveTo>
                        <a:pt x="102" y="21"/>
                      </a:moveTo>
                      <a:lnTo>
                        <a:pt x="94" y="0"/>
                      </a:lnTo>
                      <a:lnTo>
                        <a:pt x="0" y="27"/>
                      </a:lnTo>
                      <a:lnTo>
                        <a:pt x="7" y="49"/>
                      </a:lnTo>
                      <a:lnTo>
                        <a:pt x="102" y="21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2" name="Freeform 187"/>
                <p:cNvSpPr>
                  <a:spLocks/>
                </p:cNvSpPr>
                <p:nvPr/>
              </p:nvSpPr>
              <p:spPr bwMode="auto">
                <a:xfrm>
                  <a:off x="1638" y="2303"/>
                  <a:ext cx="103" cy="49"/>
                </a:xfrm>
                <a:custGeom>
                  <a:avLst/>
                  <a:gdLst>
                    <a:gd name="T0" fmla="*/ 102 w 103"/>
                    <a:gd name="T1" fmla="*/ 19 h 49"/>
                    <a:gd name="T2" fmla="*/ 94 w 103"/>
                    <a:gd name="T3" fmla="*/ 0 h 49"/>
                    <a:gd name="T4" fmla="*/ 0 w 103"/>
                    <a:gd name="T5" fmla="*/ 27 h 49"/>
                    <a:gd name="T6" fmla="*/ 7 w 103"/>
                    <a:gd name="T7" fmla="*/ 48 h 49"/>
                    <a:gd name="T8" fmla="*/ 102 w 103"/>
                    <a:gd name="T9" fmla="*/ 1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49">
                      <a:moveTo>
                        <a:pt x="102" y="19"/>
                      </a:moveTo>
                      <a:lnTo>
                        <a:pt x="94" y="0"/>
                      </a:lnTo>
                      <a:lnTo>
                        <a:pt x="0" y="27"/>
                      </a:lnTo>
                      <a:lnTo>
                        <a:pt x="7" y="48"/>
                      </a:lnTo>
                      <a:lnTo>
                        <a:pt x="102" y="19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3" name="Freeform 188"/>
                <p:cNvSpPr>
                  <a:spLocks/>
                </p:cNvSpPr>
                <p:nvPr/>
              </p:nvSpPr>
              <p:spPr bwMode="auto">
                <a:xfrm>
                  <a:off x="1446" y="2195"/>
                  <a:ext cx="110" cy="91"/>
                </a:xfrm>
                <a:custGeom>
                  <a:avLst/>
                  <a:gdLst>
                    <a:gd name="T0" fmla="*/ 94 w 110"/>
                    <a:gd name="T1" fmla="*/ 90 h 91"/>
                    <a:gd name="T2" fmla="*/ 109 w 110"/>
                    <a:gd name="T3" fmla="*/ 73 h 91"/>
                    <a:gd name="T4" fmla="*/ 14 w 110"/>
                    <a:gd name="T5" fmla="*/ 0 h 91"/>
                    <a:gd name="T6" fmla="*/ 0 w 110"/>
                    <a:gd name="T7" fmla="*/ 15 h 91"/>
                    <a:gd name="T8" fmla="*/ 94 w 110"/>
                    <a:gd name="T9" fmla="*/ 9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91">
                      <a:moveTo>
                        <a:pt x="94" y="90"/>
                      </a:moveTo>
                      <a:lnTo>
                        <a:pt x="109" y="73"/>
                      </a:lnTo>
                      <a:lnTo>
                        <a:pt x="14" y="0"/>
                      </a:lnTo>
                      <a:lnTo>
                        <a:pt x="0" y="15"/>
                      </a:lnTo>
                      <a:lnTo>
                        <a:pt x="94" y="90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4" name="Freeform 189"/>
                <p:cNvSpPr>
                  <a:spLocks/>
                </p:cNvSpPr>
                <p:nvPr/>
              </p:nvSpPr>
              <p:spPr bwMode="auto">
                <a:xfrm>
                  <a:off x="1266" y="2051"/>
                  <a:ext cx="102" cy="86"/>
                </a:xfrm>
                <a:custGeom>
                  <a:avLst/>
                  <a:gdLst>
                    <a:gd name="T0" fmla="*/ 86 w 102"/>
                    <a:gd name="T1" fmla="*/ 85 h 86"/>
                    <a:gd name="T2" fmla="*/ 101 w 102"/>
                    <a:gd name="T3" fmla="*/ 68 h 86"/>
                    <a:gd name="T4" fmla="*/ 14 w 102"/>
                    <a:gd name="T5" fmla="*/ 0 h 86"/>
                    <a:gd name="T6" fmla="*/ 0 w 102"/>
                    <a:gd name="T7" fmla="*/ 17 h 86"/>
                    <a:gd name="T8" fmla="*/ 86 w 102"/>
                    <a:gd name="T9" fmla="*/ 8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86">
                      <a:moveTo>
                        <a:pt x="86" y="85"/>
                      </a:moveTo>
                      <a:lnTo>
                        <a:pt x="101" y="68"/>
                      </a:lnTo>
                      <a:lnTo>
                        <a:pt x="14" y="0"/>
                      </a:lnTo>
                      <a:lnTo>
                        <a:pt x="0" y="17"/>
                      </a:lnTo>
                      <a:lnTo>
                        <a:pt x="86" y="85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5" name="Freeform 190"/>
                <p:cNvSpPr>
                  <a:spLocks/>
                </p:cNvSpPr>
                <p:nvPr/>
              </p:nvSpPr>
              <p:spPr bwMode="auto">
                <a:xfrm>
                  <a:off x="1262" y="2049"/>
                  <a:ext cx="25" cy="17"/>
                </a:xfrm>
                <a:custGeom>
                  <a:avLst/>
                  <a:gdLst>
                    <a:gd name="T0" fmla="*/ 0 w 25"/>
                    <a:gd name="T1" fmla="*/ 10 h 17"/>
                    <a:gd name="T2" fmla="*/ 22 w 25"/>
                    <a:gd name="T3" fmla="*/ 16 h 17"/>
                    <a:gd name="T4" fmla="*/ 24 w 25"/>
                    <a:gd name="T5" fmla="*/ 5 h 17"/>
                    <a:gd name="T6" fmla="*/ 1 w 25"/>
                    <a:gd name="T7" fmla="*/ 0 h 17"/>
                    <a:gd name="T8" fmla="*/ 0 w 25"/>
                    <a:gd name="T9" fmla="*/ 1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0" y="10"/>
                      </a:moveTo>
                      <a:lnTo>
                        <a:pt x="22" y="16"/>
                      </a:lnTo>
                      <a:lnTo>
                        <a:pt x="24" y="5"/>
                      </a:lnTo>
                      <a:lnTo>
                        <a:pt x="1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6" name="Freeform 191"/>
                <p:cNvSpPr>
                  <a:spLocks/>
                </p:cNvSpPr>
                <p:nvPr/>
              </p:nvSpPr>
              <p:spPr bwMode="auto">
                <a:xfrm>
                  <a:off x="1279" y="1875"/>
                  <a:ext cx="40" cy="93"/>
                </a:xfrm>
                <a:custGeom>
                  <a:avLst/>
                  <a:gdLst>
                    <a:gd name="T0" fmla="*/ 0 w 40"/>
                    <a:gd name="T1" fmla="*/ 87 h 93"/>
                    <a:gd name="T2" fmla="*/ 23 w 40"/>
                    <a:gd name="T3" fmla="*/ 92 h 93"/>
                    <a:gd name="T4" fmla="*/ 39 w 40"/>
                    <a:gd name="T5" fmla="*/ 4 h 93"/>
                    <a:gd name="T6" fmla="*/ 16 w 40"/>
                    <a:gd name="T7" fmla="*/ 0 h 93"/>
                    <a:gd name="T8" fmla="*/ 0 w 40"/>
                    <a:gd name="T9" fmla="*/ 87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93">
                      <a:moveTo>
                        <a:pt x="0" y="87"/>
                      </a:moveTo>
                      <a:lnTo>
                        <a:pt x="23" y="92"/>
                      </a:lnTo>
                      <a:lnTo>
                        <a:pt x="39" y="4"/>
                      </a:lnTo>
                      <a:lnTo>
                        <a:pt x="16" y="0"/>
                      </a:lnTo>
                      <a:lnTo>
                        <a:pt x="0" y="87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7" name="Freeform 192"/>
                <p:cNvSpPr>
                  <a:spLocks/>
                </p:cNvSpPr>
                <p:nvPr/>
              </p:nvSpPr>
              <p:spPr bwMode="auto">
                <a:xfrm>
                  <a:off x="1311" y="1702"/>
                  <a:ext cx="40" cy="92"/>
                </a:xfrm>
                <a:custGeom>
                  <a:avLst/>
                  <a:gdLst>
                    <a:gd name="T0" fmla="*/ 0 w 40"/>
                    <a:gd name="T1" fmla="*/ 86 h 92"/>
                    <a:gd name="T2" fmla="*/ 23 w 40"/>
                    <a:gd name="T3" fmla="*/ 91 h 92"/>
                    <a:gd name="T4" fmla="*/ 39 w 40"/>
                    <a:gd name="T5" fmla="*/ 4 h 92"/>
                    <a:gd name="T6" fmla="*/ 16 w 40"/>
                    <a:gd name="T7" fmla="*/ 0 h 92"/>
                    <a:gd name="T8" fmla="*/ 0 w 40"/>
                    <a:gd name="T9" fmla="*/ 86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92">
                      <a:moveTo>
                        <a:pt x="0" y="86"/>
                      </a:moveTo>
                      <a:lnTo>
                        <a:pt x="23" y="91"/>
                      </a:lnTo>
                      <a:lnTo>
                        <a:pt x="39" y="4"/>
                      </a:lnTo>
                      <a:lnTo>
                        <a:pt x="16" y="0"/>
                      </a:lnTo>
                      <a:lnTo>
                        <a:pt x="0" y="86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8" name="Freeform 193"/>
                <p:cNvSpPr>
                  <a:spLocks/>
                </p:cNvSpPr>
                <p:nvPr/>
              </p:nvSpPr>
              <p:spPr bwMode="auto">
                <a:xfrm>
                  <a:off x="1343" y="1598"/>
                  <a:ext cx="27" cy="22"/>
                </a:xfrm>
                <a:custGeom>
                  <a:avLst/>
                  <a:gdLst>
                    <a:gd name="T0" fmla="*/ 0 w 27"/>
                    <a:gd name="T1" fmla="*/ 17 h 22"/>
                    <a:gd name="T2" fmla="*/ 23 w 27"/>
                    <a:gd name="T3" fmla="*/ 21 h 22"/>
                    <a:gd name="T4" fmla="*/ 26 w 27"/>
                    <a:gd name="T5" fmla="*/ 3 h 22"/>
                    <a:gd name="T6" fmla="*/ 3 w 27"/>
                    <a:gd name="T7" fmla="*/ 0 h 22"/>
                    <a:gd name="T8" fmla="*/ 0 w 27"/>
                    <a:gd name="T9" fmla="*/ 17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22">
                      <a:moveTo>
                        <a:pt x="0" y="17"/>
                      </a:moveTo>
                      <a:lnTo>
                        <a:pt x="23" y="21"/>
                      </a:lnTo>
                      <a:lnTo>
                        <a:pt x="26" y="3"/>
                      </a:lnTo>
                      <a:lnTo>
                        <a:pt x="3" y="0"/>
                      </a:lnTo>
                      <a:lnTo>
                        <a:pt x="0" y="17"/>
                      </a:lnTo>
                    </a:path>
                  </a:pathLst>
                </a:custGeom>
                <a:solidFill>
                  <a:srgbClr val="0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3282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Reuse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98</a:t>
            </a:fld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905000" y="990600"/>
            <a:ext cx="5919788" cy="4960938"/>
            <a:chOff x="1454150" y="381000"/>
            <a:chExt cx="6370638" cy="5570538"/>
          </a:xfrm>
        </p:grpSpPr>
        <p:pic>
          <p:nvPicPr>
            <p:cNvPr id="7" name="Picture 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381000"/>
              <a:ext cx="3563937" cy="2149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1454150" y="2633663"/>
              <a:ext cx="350043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Distance between cell centers </a:t>
              </a: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4786313" y="2635250"/>
              <a:ext cx="3810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= </a:t>
              </a: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5400675" y="2635250"/>
              <a:ext cx="16129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×  Cell Radius</a:t>
              </a: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454150" y="3098800"/>
              <a:ext cx="18605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Reuse distance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2290763" y="3443288"/>
              <a:ext cx="553402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distance between the centers of two co-channel cells</a:t>
              </a: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5146675" y="4300538"/>
              <a:ext cx="1539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3614738" y="4340225"/>
              <a:ext cx="31750" cy="174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3646488" y="4343400"/>
              <a:ext cx="44450" cy="2016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V="1">
              <a:off x="3694113" y="4011613"/>
              <a:ext cx="53975" cy="533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3748088" y="4011613"/>
              <a:ext cx="15652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V="1">
              <a:off x="5392738" y="4291013"/>
              <a:ext cx="30162" cy="174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5422900" y="4294188"/>
              <a:ext cx="44450" cy="714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5470525" y="4160838"/>
              <a:ext cx="55563" cy="2047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5526088" y="4160838"/>
              <a:ext cx="1301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3005138" y="4219575"/>
              <a:ext cx="2682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 i="1">
                  <a:solidFill>
                    <a:srgbClr val="000000"/>
                  </a:solidFill>
                </a:rPr>
                <a:t>u</a:t>
              </a: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3738563" y="4094163"/>
              <a:ext cx="2682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 i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4159250" y="4068763"/>
              <a:ext cx="2682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 i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2855913" y="4133850"/>
              <a:ext cx="349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3114675" y="4106863"/>
              <a:ext cx="2476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3225800" y="4106863"/>
              <a:ext cx="3175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=</a:t>
              </a: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3444875" y="4106863"/>
              <a:ext cx="2476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3660775" y="4133850"/>
              <a:ext cx="234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3844925" y="4106863"/>
              <a:ext cx="3175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4081463" y="4108450"/>
              <a:ext cx="234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4265613" y="4106863"/>
              <a:ext cx="3175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4457700" y="4106863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2ij</a:t>
              </a:r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5075238" y="428625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5221288" y="4106863"/>
              <a:ext cx="2476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5445125" y="4106863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5564188" y="4106863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 R</a:t>
              </a:r>
            </a:p>
          </p:txBody>
        </p:sp>
        <p:sp>
          <p:nvSpPr>
            <p:cNvPr id="39" name="Rectangle 34"/>
            <p:cNvSpPr>
              <a:spLocks noChangeArrowheads="1"/>
            </p:cNvSpPr>
            <p:nvPr/>
          </p:nvSpPr>
          <p:spPr bwMode="auto">
            <a:xfrm>
              <a:off x="4730750" y="4106863"/>
              <a:ext cx="539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cos</a:t>
              </a:r>
            </a:p>
          </p:txBody>
        </p:sp>
        <p:sp>
          <p:nvSpPr>
            <p:cNvPr id="40" name="Rectangle 35"/>
            <p:cNvSpPr>
              <a:spLocks noChangeArrowheads="1"/>
            </p:cNvSpPr>
            <p:nvPr/>
          </p:nvSpPr>
          <p:spPr bwMode="auto">
            <a:xfrm>
              <a:off x="5053013" y="3959225"/>
              <a:ext cx="30956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  <a:latin typeface="Symbol" pitchFamily="18" charset="2"/>
                </a:rPr>
                <a:t>p</a:t>
              </a:r>
            </a:p>
          </p:txBody>
        </p:sp>
        <p:sp>
          <p:nvSpPr>
            <p:cNvPr id="41" name="Rectangle 36"/>
            <p:cNvSpPr>
              <a:spLocks noChangeArrowheads="1"/>
            </p:cNvSpPr>
            <p:nvPr/>
          </p:nvSpPr>
          <p:spPr bwMode="auto">
            <a:xfrm>
              <a:off x="2444750" y="4743450"/>
              <a:ext cx="806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where</a:t>
              </a:r>
            </a:p>
          </p:txBody>
        </p:sp>
        <p:sp>
          <p:nvSpPr>
            <p:cNvPr id="42" name="Rectangle 37"/>
            <p:cNvSpPr>
              <a:spLocks noChangeArrowheads="1"/>
            </p:cNvSpPr>
            <p:nvPr/>
          </p:nvSpPr>
          <p:spPr bwMode="auto">
            <a:xfrm>
              <a:off x="2900363" y="5011738"/>
              <a:ext cx="349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3355975" y="5011738"/>
              <a:ext cx="158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is Cell Radius</a:t>
              </a:r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2900363" y="5278438"/>
              <a:ext cx="349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3040063" y="5376863"/>
              <a:ext cx="2682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 i="1">
                  <a:solidFill>
                    <a:srgbClr val="000000"/>
                  </a:solidFill>
                </a:rPr>
                <a:t>u</a:t>
              </a:r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3355975" y="5278438"/>
              <a:ext cx="202723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is Reuse Distance</a:t>
              </a:r>
            </a:p>
          </p:txBody>
        </p:sp>
        <p:sp>
          <p:nvSpPr>
            <p:cNvPr id="47" name="Rectangle 42"/>
            <p:cNvSpPr>
              <a:spLocks noChangeArrowheads="1"/>
            </p:cNvSpPr>
            <p:nvPr/>
          </p:nvSpPr>
          <p:spPr bwMode="auto">
            <a:xfrm>
              <a:off x="2444750" y="5561013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and</a:t>
              </a:r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3355975" y="5561013"/>
              <a:ext cx="6159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cos(</a:t>
              </a:r>
            </a:p>
          </p:txBody>
        </p:sp>
        <p:sp>
          <p:nvSpPr>
            <p:cNvPr id="49" name="Rectangle 44"/>
            <p:cNvSpPr>
              <a:spLocks noChangeArrowheads="1"/>
            </p:cNvSpPr>
            <p:nvPr/>
          </p:nvSpPr>
          <p:spPr bwMode="auto">
            <a:xfrm>
              <a:off x="3736975" y="5494338"/>
              <a:ext cx="3508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Symbol" pitchFamily="18" charset="2"/>
                </a:rPr>
                <a:t>p</a:t>
              </a:r>
            </a:p>
          </p:txBody>
        </p:sp>
        <p:sp>
          <p:nvSpPr>
            <p:cNvPr id="50" name="Rectangle 45"/>
            <p:cNvSpPr>
              <a:spLocks noChangeArrowheads="1"/>
            </p:cNvSpPr>
            <p:nvPr/>
          </p:nvSpPr>
          <p:spPr bwMode="auto">
            <a:xfrm>
              <a:off x="3857625" y="5561013"/>
              <a:ext cx="10922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 /3) = 1/2</a:t>
              </a:r>
            </a:p>
          </p:txBody>
        </p:sp>
        <p:grpSp>
          <p:nvGrpSpPr>
            <p:cNvPr id="51" name="Group 51"/>
            <p:cNvGrpSpPr>
              <a:grpSpLocks/>
            </p:cNvGrpSpPr>
            <p:nvPr/>
          </p:nvGrpSpPr>
          <p:grpSpPr bwMode="auto">
            <a:xfrm>
              <a:off x="5087938" y="2657475"/>
              <a:ext cx="363537" cy="366713"/>
              <a:chOff x="3205" y="1674"/>
              <a:chExt cx="229" cy="231"/>
            </a:xfrm>
          </p:grpSpPr>
          <p:sp>
            <p:nvSpPr>
              <p:cNvPr id="52" name="Line 46"/>
              <p:cNvSpPr>
                <a:spLocks noChangeShapeType="1"/>
              </p:cNvSpPr>
              <p:nvPr/>
            </p:nvSpPr>
            <p:spPr bwMode="auto">
              <a:xfrm flipV="1">
                <a:off x="3205" y="1790"/>
                <a:ext cx="19" cy="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Line 47"/>
              <p:cNvSpPr>
                <a:spLocks noChangeShapeType="1"/>
              </p:cNvSpPr>
              <p:nvPr/>
            </p:nvSpPr>
            <p:spPr bwMode="auto">
              <a:xfrm>
                <a:off x="3224" y="1792"/>
                <a:ext cx="28" cy="4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" name="Line 48"/>
              <p:cNvSpPr>
                <a:spLocks noChangeShapeType="1"/>
              </p:cNvSpPr>
              <p:nvPr/>
            </p:nvSpPr>
            <p:spPr bwMode="auto">
              <a:xfrm flipV="1">
                <a:off x="3254" y="1708"/>
                <a:ext cx="35" cy="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" name="Line 49"/>
              <p:cNvSpPr>
                <a:spLocks noChangeShapeType="1"/>
              </p:cNvSpPr>
              <p:nvPr/>
            </p:nvSpPr>
            <p:spPr bwMode="auto">
              <a:xfrm>
                <a:off x="3289" y="1708"/>
                <a:ext cx="8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Rectangle 50"/>
              <p:cNvSpPr>
                <a:spLocks noChangeArrowheads="1"/>
              </p:cNvSpPr>
              <p:nvPr/>
            </p:nvSpPr>
            <p:spPr bwMode="auto">
              <a:xfrm>
                <a:off x="3238" y="167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i="1" kern="0">
                    <a:solidFill>
                      <a:srgbClr val="000000"/>
                    </a:solidFill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709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Reuse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ECC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99</a:t>
            </a:fld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1301750" y="1346200"/>
            <a:ext cx="5334000" cy="4660900"/>
            <a:chOff x="1301750" y="1066800"/>
            <a:chExt cx="5334000" cy="4940300"/>
          </a:xfrm>
        </p:grpSpPr>
        <p:sp>
          <p:nvSpPr>
            <p:cNvPr id="7" name="Freeform 3"/>
            <p:cNvSpPr>
              <a:spLocks/>
            </p:cNvSpPr>
            <p:nvPr/>
          </p:nvSpPr>
          <p:spPr bwMode="auto">
            <a:xfrm>
              <a:off x="3400425" y="1779588"/>
              <a:ext cx="803275" cy="695325"/>
            </a:xfrm>
            <a:custGeom>
              <a:avLst/>
              <a:gdLst>
                <a:gd name="T0" fmla="*/ 0 w 506"/>
                <a:gd name="T1" fmla="*/ 224 h 438"/>
                <a:gd name="T2" fmla="*/ 129 w 506"/>
                <a:gd name="T3" fmla="*/ 0 h 438"/>
                <a:gd name="T4" fmla="*/ 388 w 506"/>
                <a:gd name="T5" fmla="*/ 0 h 438"/>
                <a:gd name="T6" fmla="*/ 505 w 506"/>
                <a:gd name="T7" fmla="*/ 230 h 438"/>
                <a:gd name="T8" fmla="*/ 385 w 506"/>
                <a:gd name="T9" fmla="*/ 437 h 438"/>
                <a:gd name="T10" fmla="*/ 122 w 506"/>
                <a:gd name="T11" fmla="*/ 437 h 438"/>
                <a:gd name="T12" fmla="*/ 0 w 506"/>
                <a:gd name="T13" fmla="*/ 224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6" h="438">
                  <a:moveTo>
                    <a:pt x="0" y="224"/>
                  </a:moveTo>
                  <a:lnTo>
                    <a:pt x="129" y="0"/>
                  </a:lnTo>
                  <a:lnTo>
                    <a:pt x="388" y="0"/>
                  </a:lnTo>
                  <a:lnTo>
                    <a:pt x="505" y="230"/>
                  </a:lnTo>
                  <a:lnTo>
                    <a:pt x="385" y="437"/>
                  </a:lnTo>
                  <a:lnTo>
                    <a:pt x="122" y="437"/>
                  </a:lnTo>
                  <a:lnTo>
                    <a:pt x="0" y="224"/>
                  </a:lnTo>
                </a:path>
              </a:pathLst>
            </a:custGeom>
            <a:solidFill>
              <a:srgbClr val="FF330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 4"/>
            <p:cNvSpPr>
              <a:spLocks/>
            </p:cNvSpPr>
            <p:nvPr/>
          </p:nvSpPr>
          <p:spPr bwMode="auto">
            <a:xfrm>
              <a:off x="3390900" y="2482850"/>
              <a:ext cx="803275" cy="695325"/>
            </a:xfrm>
            <a:custGeom>
              <a:avLst/>
              <a:gdLst>
                <a:gd name="T0" fmla="*/ 0 w 506"/>
                <a:gd name="T1" fmla="*/ 224 h 438"/>
                <a:gd name="T2" fmla="*/ 129 w 506"/>
                <a:gd name="T3" fmla="*/ 0 h 438"/>
                <a:gd name="T4" fmla="*/ 389 w 506"/>
                <a:gd name="T5" fmla="*/ 0 h 438"/>
                <a:gd name="T6" fmla="*/ 505 w 506"/>
                <a:gd name="T7" fmla="*/ 230 h 438"/>
                <a:gd name="T8" fmla="*/ 385 w 506"/>
                <a:gd name="T9" fmla="*/ 437 h 438"/>
                <a:gd name="T10" fmla="*/ 122 w 506"/>
                <a:gd name="T11" fmla="*/ 437 h 438"/>
                <a:gd name="T12" fmla="*/ 0 w 506"/>
                <a:gd name="T13" fmla="*/ 224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6" h="438">
                  <a:moveTo>
                    <a:pt x="0" y="224"/>
                  </a:moveTo>
                  <a:lnTo>
                    <a:pt x="129" y="0"/>
                  </a:lnTo>
                  <a:lnTo>
                    <a:pt x="389" y="0"/>
                  </a:lnTo>
                  <a:lnTo>
                    <a:pt x="505" y="230"/>
                  </a:lnTo>
                  <a:lnTo>
                    <a:pt x="385" y="437"/>
                  </a:lnTo>
                  <a:lnTo>
                    <a:pt x="122" y="437"/>
                  </a:lnTo>
                  <a:lnTo>
                    <a:pt x="0" y="224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3998913" y="2149475"/>
              <a:ext cx="803275" cy="695325"/>
            </a:xfrm>
            <a:custGeom>
              <a:avLst/>
              <a:gdLst>
                <a:gd name="T0" fmla="*/ 0 w 506"/>
                <a:gd name="T1" fmla="*/ 225 h 438"/>
                <a:gd name="T2" fmla="*/ 129 w 506"/>
                <a:gd name="T3" fmla="*/ 0 h 438"/>
                <a:gd name="T4" fmla="*/ 388 w 506"/>
                <a:gd name="T5" fmla="*/ 0 h 438"/>
                <a:gd name="T6" fmla="*/ 505 w 506"/>
                <a:gd name="T7" fmla="*/ 231 h 438"/>
                <a:gd name="T8" fmla="*/ 384 w 506"/>
                <a:gd name="T9" fmla="*/ 437 h 438"/>
                <a:gd name="T10" fmla="*/ 122 w 506"/>
                <a:gd name="T11" fmla="*/ 437 h 438"/>
                <a:gd name="T12" fmla="*/ 0 w 506"/>
                <a:gd name="T13" fmla="*/ 225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6" h="438">
                  <a:moveTo>
                    <a:pt x="0" y="225"/>
                  </a:moveTo>
                  <a:lnTo>
                    <a:pt x="129" y="0"/>
                  </a:lnTo>
                  <a:lnTo>
                    <a:pt x="388" y="0"/>
                  </a:lnTo>
                  <a:lnTo>
                    <a:pt x="505" y="231"/>
                  </a:lnTo>
                  <a:lnTo>
                    <a:pt x="384" y="437"/>
                  </a:lnTo>
                  <a:lnTo>
                    <a:pt x="122" y="437"/>
                  </a:lnTo>
                  <a:lnTo>
                    <a:pt x="0" y="225"/>
                  </a:lnTo>
                </a:path>
              </a:pathLst>
            </a:custGeom>
            <a:solidFill>
              <a:srgbClr val="C8FEC8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016375" y="1446213"/>
              <a:ext cx="804863" cy="695325"/>
            </a:xfrm>
            <a:custGeom>
              <a:avLst/>
              <a:gdLst>
                <a:gd name="T0" fmla="*/ 0 w 507"/>
                <a:gd name="T1" fmla="*/ 225 h 438"/>
                <a:gd name="T2" fmla="*/ 130 w 507"/>
                <a:gd name="T3" fmla="*/ 0 h 438"/>
                <a:gd name="T4" fmla="*/ 389 w 507"/>
                <a:gd name="T5" fmla="*/ 0 h 438"/>
                <a:gd name="T6" fmla="*/ 506 w 507"/>
                <a:gd name="T7" fmla="*/ 231 h 438"/>
                <a:gd name="T8" fmla="*/ 385 w 507"/>
                <a:gd name="T9" fmla="*/ 437 h 438"/>
                <a:gd name="T10" fmla="*/ 123 w 507"/>
                <a:gd name="T11" fmla="*/ 437 h 438"/>
                <a:gd name="T12" fmla="*/ 0 w 507"/>
                <a:gd name="T13" fmla="*/ 225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7" h="438">
                  <a:moveTo>
                    <a:pt x="0" y="225"/>
                  </a:moveTo>
                  <a:lnTo>
                    <a:pt x="130" y="0"/>
                  </a:lnTo>
                  <a:lnTo>
                    <a:pt x="389" y="0"/>
                  </a:lnTo>
                  <a:lnTo>
                    <a:pt x="506" y="231"/>
                  </a:lnTo>
                  <a:lnTo>
                    <a:pt x="385" y="437"/>
                  </a:lnTo>
                  <a:lnTo>
                    <a:pt x="123" y="437"/>
                  </a:lnTo>
                  <a:lnTo>
                    <a:pt x="0" y="225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3400425" y="1095375"/>
              <a:ext cx="803275" cy="695325"/>
            </a:xfrm>
            <a:custGeom>
              <a:avLst/>
              <a:gdLst>
                <a:gd name="T0" fmla="*/ 0 w 506"/>
                <a:gd name="T1" fmla="*/ 224 h 438"/>
                <a:gd name="T2" fmla="*/ 129 w 506"/>
                <a:gd name="T3" fmla="*/ 0 h 438"/>
                <a:gd name="T4" fmla="*/ 388 w 506"/>
                <a:gd name="T5" fmla="*/ 0 h 438"/>
                <a:gd name="T6" fmla="*/ 505 w 506"/>
                <a:gd name="T7" fmla="*/ 230 h 438"/>
                <a:gd name="T8" fmla="*/ 385 w 506"/>
                <a:gd name="T9" fmla="*/ 437 h 438"/>
                <a:gd name="T10" fmla="*/ 122 w 506"/>
                <a:gd name="T11" fmla="*/ 437 h 438"/>
                <a:gd name="T12" fmla="*/ 0 w 506"/>
                <a:gd name="T13" fmla="*/ 224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6" h="438">
                  <a:moveTo>
                    <a:pt x="0" y="224"/>
                  </a:moveTo>
                  <a:lnTo>
                    <a:pt x="129" y="0"/>
                  </a:lnTo>
                  <a:lnTo>
                    <a:pt x="388" y="0"/>
                  </a:lnTo>
                  <a:lnTo>
                    <a:pt x="505" y="230"/>
                  </a:lnTo>
                  <a:lnTo>
                    <a:pt x="385" y="437"/>
                  </a:lnTo>
                  <a:lnTo>
                    <a:pt x="122" y="437"/>
                  </a:lnTo>
                  <a:lnTo>
                    <a:pt x="0" y="224"/>
                  </a:lnTo>
                </a:path>
              </a:pathLst>
            </a:custGeom>
            <a:solidFill>
              <a:srgbClr val="00DFCA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801938" y="1436688"/>
              <a:ext cx="803275" cy="695325"/>
            </a:xfrm>
            <a:custGeom>
              <a:avLst/>
              <a:gdLst>
                <a:gd name="T0" fmla="*/ 0 w 506"/>
                <a:gd name="T1" fmla="*/ 225 h 438"/>
                <a:gd name="T2" fmla="*/ 130 w 506"/>
                <a:gd name="T3" fmla="*/ 0 h 438"/>
                <a:gd name="T4" fmla="*/ 389 w 506"/>
                <a:gd name="T5" fmla="*/ 0 h 438"/>
                <a:gd name="T6" fmla="*/ 505 w 506"/>
                <a:gd name="T7" fmla="*/ 231 h 438"/>
                <a:gd name="T8" fmla="*/ 385 w 506"/>
                <a:gd name="T9" fmla="*/ 437 h 438"/>
                <a:gd name="T10" fmla="*/ 123 w 506"/>
                <a:gd name="T11" fmla="*/ 437 h 438"/>
                <a:gd name="T12" fmla="*/ 0 w 506"/>
                <a:gd name="T13" fmla="*/ 225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6" h="438">
                  <a:moveTo>
                    <a:pt x="0" y="225"/>
                  </a:moveTo>
                  <a:lnTo>
                    <a:pt x="130" y="0"/>
                  </a:lnTo>
                  <a:lnTo>
                    <a:pt x="389" y="0"/>
                  </a:lnTo>
                  <a:lnTo>
                    <a:pt x="505" y="231"/>
                  </a:lnTo>
                  <a:lnTo>
                    <a:pt x="385" y="437"/>
                  </a:lnTo>
                  <a:lnTo>
                    <a:pt x="123" y="437"/>
                  </a:lnTo>
                  <a:lnTo>
                    <a:pt x="0" y="225"/>
                  </a:lnTo>
                </a:path>
              </a:pathLst>
            </a:custGeom>
            <a:solidFill>
              <a:srgbClr val="E3BE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811463" y="2130425"/>
              <a:ext cx="803275" cy="695325"/>
            </a:xfrm>
            <a:custGeom>
              <a:avLst/>
              <a:gdLst>
                <a:gd name="T0" fmla="*/ 0 w 506"/>
                <a:gd name="T1" fmla="*/ 225 h 438"/>
                <a:gd name="T2" fmla="*/ 130 w 506"/>
                <a:gd name="T3" fmla="*/ 0 h 438"/>
                <a:gd name="T4" fmla="*/ 389 w 506"/>
                <a:gd name="T5" fmla="*/ 0 h 438"/>
                <a:gd name="T6" fmla="*/ 505 w 506"/>
                <a:gd name="T7" fmla="*/ 231 h 438"/>
                <a:gd name="T8" fmla="*/ 385 w 506"/>
                <a:gd name="T9" fmla="*/ 437 h 438"/>
                <a:gd name="T10" fmla="*/ 123 w 506"/>
                <a:gd name="T11" fmla="*/ 437 h 438"/>
                <a:gd name="T12" fmla="*/ 0 w 506"/>
                <a:gd name="T13" fmla="*/ 225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6" h="438">
                  <a:moveTo>
                    <a:pt x="0" y="225"/>
                  </a:moveTo>
                  <a:lnTo>
                    <a:pt x="130" y="0"/>
                  </a:lnTo>
                  <a:lnTo>
                    <a:pt x="389" y="0"/>
                  </a:lnTo>
                  <a:lnTo>
                    <a:pt x="505" y="231"/>
                  </a:lnTo>
                  <a:lnTo>
                    <a:pt x="385" y="437"/>
                  </a:lnTo>
                  <a:lnTo>
                    <a:pt x="123" y="437"/>
                  </a:lnTo>
                  <a:lnTo>
                    <a:pt x="0" y="225"/>
                  </a:lnTo>
                </a:path>
              </a:pathLst>
            </a:custGeom>
            <a:solidFill>
              <a:srgbClr val="C1CE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4" name="Group 27"/>
            <p:cNvGrpSpPr>
              <a:grpSpLocks/>
            </p:cNvGrpSpPr>
            <p:nvPr/>
          </p:nvGrpSpPr>
          <p:grpSpPr bwMode="auto">
            <a:xfrm>
              <a:off x="2787650" y="1066800"/>
              <a:ext cx="2035175" cy="2128838"/>
              <a:chOff x="1756" y="672"/>
              <a:chExt cx="1282" cy="1341"/>
            </a:xfrm>
          </p:grpSpPr>
          <p:sp>
            <p:nvSpPr>
              <p:cNvPr id="15" name="Freeform 10"/>
              <p:cNvSpPr>
                <a:spLocks/>
              </p:cNvSpPr>
              <p:nvPr/>
            </p:nvSpPr>
            <p:spPr bwMode="auto">
              <a:xfrm>
                <a:off x="1880" y="848"/>
                <a:ext cx="138" cy="75"/>
              </a:xfrm>
              <a:custGeom>
                <a:avLst/>
                <a:gdLst>
                  <a:gd name="T0" fmla="*/ 0 w 138"/>
                  <a:gd name="T1" fmla="*/ 43 h 75"/>
                  <a:gd name="T2" fmla="*/ 10 w 138"/>
                  <a:gd name="T3" fmla="*/ 74 h 75"/>
                  <a:gd name="T4" fmla="*/ 137 w 138"/>
                  <a:gd name="T5" fmla="*/ 31 h 75"/>
                  <a:gd name="T6" fmla="*/ 127 w 138"/>
                  <a:gd name="T7" fmla="*/ 0 h 75"/>
                  <a:gd name="T8" fmla="*/ 0 w 138"/>
                  <a:gd name="T9" fmla="*/ 4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75">
                    <a:moveTo>
                      <a:pt x="0" y="43"/>
                    </a:moveTo>
                    <a:lnTo>
                      <a:pt x="10" y="74"/>
                    </a:lnTo>
                    <a:lnTo>
                      <a:pt x="137" y="31"/>
                    </a:lnTo>
                    <a:lnTo>
                      <a:pt x="127" y="0"/>
                    </a:lnTo>
                    <a:lnTo>
                      <a:pt x="0" y="43"/>
                    </a:lnTo>
                  </a:path>
                </a:pathLst>
              </a:custGeom>
              <a:solidFill>
                <a:srgbClr val="FC012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Freeform 11"/>
              <p:cNvSpPr>
                <a:spLocks/>
              </p:cNvSpPr>
              <p:nvPr/>
            </p:nvSpPr>
            <p:spPr bwMode="auto">
              <a:xfrm>
                <a:off x="2135" y="760"/>
                <a:ext cx="138" cy="76"/>
              </a:xfrm>
              <a:custGeom>
                <a:avLst/>
                <a:gdLst>
                  <a:gd name="T0" fmla="*/ 0 w 138"/>
                  <a:gd name="T1" fmla="*/ 44 h 76"/>
                  <a:gd name="T2" fmla="*/ 10 w 138"/>
                  <a:gd name="T3" fmla="*/ 75 h 76"/>
                  <a:gd name="T4" fmla="*/ 137 w 138"/>
                  <a:gd name="T5" fmla="*/ 30 h 76"/>
                  <a:gd name="T6" fmla="*/ 127 w 138"/>
                  <a:gd name="T7" fmla="*/ 0 h 76"/>
                  <a:gd name="T8" fmla="*/ 0 w 138"/>
                  <a:gd name="T9" fmla="*/ 4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76">
                    <a:moveTo>
                      <a:pt x="0" y="44"/>
                    </a:moveTo>
                    <a:lnTo>
                      <a:pt x="10" y="75"/>
                    </a:lnTo>
                    <a:lnTo>
                      <a:pt x="137" y="30"/>
                    </a:lnTo>
                    <a:lnTo>
                      <a:pt x="127" y="0"/>
                    </a:lnTo>
                    <a:lnTo>
                      <a:pt x="0" y="44"/>
                    </a:lnTo>
                  </a:path>
                </a:pathLst>
              </a:custGeom>
              <a:solidFill>
                <a:srgbClr val="FC012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Freeform 12"/>
              <p:cNvSpPr>
                <a:spLocks/>
              </p:cNvSpPr>
              <p:nvPr/>
            </p:nvSpPr>
            <p:spPr bwMode="auto">
              <a:xfrm>
                <a:off x="2390" y="672"/>
                <a:ext cx="139" cy="75"/>
              </a:xfrm>
              <a:custGeom>
                <a:avLst/>
                <a:gdLst>
                  <a:gd name="T0" fmla="*/ 0 w 139"/>
                  <a:gd name="T1" fmla="*/ 44 h 75"/>
                  <a:gd name="T2" fmla="*/ 10 w 139"/>
                  <a:gd name="T3" fmla="*/ 74 h 75"/>
                  <a:gd name="T4" fmla="*/ 138 w 139"/>
                  <a:gd name="T5" fmla="*/ 30 h 75"/>
                  <a:gd name="T6" fmla="*/ 128 w 139"/>
                  <a:gd name="T7" fmla="*/ 0 h 75"/>
                  <a:gd name="T8" fmla="*/ 0 w 139"/>
                  <a:gd name="T9" fmla="*/ 4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75">
                    <a:moveTo>
                      <a:pt x="0" y="44"/>
                    </a:moveTo>
                    <a:lnTo>
                      <a:pt x="10" y="74"/>
                    </a:lnTo>
                    <a:lnTo>
                      <a:pt x="138" y="30"/>
                    </a:lnTo>
                    <a:lnTo>
                      <a:pt x="128" y="0"/>
                    </a:lnTo>
                    <a:lnTo>
                      <a:pt x="0" y="44"/>
                    </a:lnTo>
                  </a:path>
                </a:pathLst>
              </a:custGeom>
              <a:solidFill>
                <a:srgbClr val="FC012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2639" y="787"/>
                <a:ext cx="151" cy="145"/>
              </a:xfrm>
              <a:custGeom>
                <a:avLst/>
                <a:gdLst>
                  <a:gd name="T0" fmla="*/ 22 w 151"/>
                  <a:gd name="T1" fmla="*/ 0 h 145"/>
                  <a:gd name="T2" fmla="*/ 0 w 151"/>
                  <a:gd name="T3" fmla="*/ 23 h 145"/>
                  <a:gd name="T4" fmla="*/ 128 w 151"/>
                  <a:gd name="T5" fmla="*/ 144 h 145"/>
                  <a:gd name="T6" fmla="*/ 150 w 151"/>
                  <a:gd name="T7" fmla="*/ 121 h 145"/>
                  <a:gd name="T8" fmla="*/ 22 w 151"/>
                  <a:gd name="T9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" h="145">
                    <a:moveTo>
                      <a:pt x="22" y="0"/>
                    </a:moveTo>
                    <a:lnTo>
                      <a:pt x="0" y="23"/>
                    </a:lnTo>
                    <a:lnTo>
                      <a:pt x="128" y="144"/>
                    </a:lnTo>
                    <a:lnTo>
                      <a:pt x="150" y="121"/>
                    </a:lnTo>
                    <a:lnTo>
                      <a:pt x="22" y="0"/>
                    </a:lnTo>
                  </a:path>
                </a:pathLst>
              </a:custGeom>
              <a:solidFill>
                <a:srgbClr val="FC012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2894" y="1030"/>
                <a:ext cx="139" cy="135"/>
              </a:xfrm>
              <a:custGeom>
                <a:avLst/>
                <a:gdLst>
                  <a:gd name="T0" fmla="*/ 22 w 139"/>
                  <a:gd name="T1" fmla="*/ 0 h 135"/>
                  <a:gd name="T2" fmla="*/ 0 w 139"/>
                  <a:gd name="T3" fmla="*/ 24 h 135"/>
                  <a:gd name="T4" fmla="*/ 116 w 139"/>
                  <a:gd name="T5" fmla="*/ 134 h 135"/>
                  <a:gd name="T6" fmla="*/ 138 w 139"/>
                  <a:gd name="T7" fmla="*/ 111 h 135"/>
                  <a:gd name="T8" fmla="*/ 22 w 139"/>
                  <a:gd name="T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35">
                    <a:moveTo>
                      <a:pt x="22" y="0"/>
                    </a:moveTo>
                    <a:lnTo>
                      <a:pt x="0" y="24"/>
                    </a:lnTo>
                    <a:lnTo>
                      <a:pt x="116" y="134"/>
                    </a:lnTo>
                    <a:lnTo>
                      <a:pt x="138" y="111"/>
                    </a:lnTo>
                    <a:lnTo>
                      <a:pt x="22" y="0"/>
                    </a:lnTo>
                  </a:path>
                </a:pathLst>
              </a:custGeom>
              <a:solidFill>
                <a:srgbClr val="FC012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Freeform 15"/>
              <p:cNvSpPr>
                <a:spLocks/>
              </p:cNvSpPr>
              <p:nvPr/>
            </p:nvSpPr>
            <p:spPr bwMode="auto">
              <a:xfrm>
                <a:off x="3004" y="1150"/>
                <a:ext cx="34" cy="17"/>
              </a:xfrm>
              <a:custGeom>
                <a:avLst/>
                <a:gdLst>
                  <a:gd name="T0" fmla="*/ 33 w 34"/>
                  <a:gd name="T1" fmla="*/ 4 h 17"/>
                  <a:gd name="T2" fmla="*/ 2 w 34"/>
                  <a:gd name="T3" fmla="*/ 0 h 17"/>
                  <a:gd name="T4" fmla="*/ 0 w 34"/>
                  <a:gd name="T5" fmla="*/ 12 h 17"/>
                  <a:gd name="T6" fmla="*/ 32 w 34"/>
                  <a:gd name="T7" fmla="*/ 16 h 17"/>
                  <a:gd name="T8" fmla="*/ 33 w 34"/>
                  <a:gd name="T9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7">
                    <a:moveTo>
                      <a:pt x="33" y="4"/>
                    </a:moveTo>
                    <a:lnTo>
                      <a:pt x="2" y="0"/>
                    </a:lnTo>
                    <a:lnTo>
                      <a:pt x="0" y="12"/>
                    </a:lnTo>
                    <a:lnTo>
                      <a:pt x="32" y="16"/>
                    </a:lnTo>
                    <a:lnTo>
                      <a:pt x="33" y="4"/>
                    </a:lnTo>
                  </a:path>
                </a:pathLst>
              </a:custGeom>
              <a:solidFill>
                <a:srgbClr val="FC012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Freeform 16"/>
              <p:cNvSpPr>
                <a:spLocks/>
              </p:cNvSpPr>
              <p:nvPr/>
            </p:nvSpPr>
            <p:spPr bwMode="auto">
              <a:xfrm>
                <a:off x="2965" y="1290"/>
                <a:ext cx="52" cy="132"/>
              </a:xfrm>
              <a:custGeom>
                <a:avLst/>
                <a:gdLst>
                  <a:gd name="T0" fmla="*/ 51 w 52"/>
                  <a:gd name="T1" fmla="*/ 3 h 132"/>
                  <a:gd name="T2" fmla="*/ 20 w 52"/>
                  <a:gd name="T3" fmla="*/ 0 h 132"/>
                  <a:gd name="T4" fmla="*/ 0 w 52"/>
                  <a:gd name="T5" fmla="*/ 127 h 132"/>
                  <a:gd name="T6" fmla="*/ 32 w 52"/>
                  <a:gd name="T7" fmla="*/ 131 h 132"/>
                  <a:gd name="T8" fmla="*/ 51 w 52"/>
                  <a:gd name="T9" fmla="*/ 3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32">
                    <a:moveTo>
                      <a:pt x="51" y="3"/>
                    </a:moveTo>
                    <a:lnTo>
                      <a:pt x="20" y="0"/>
                    </a:lnTo>
                    <a:lnTo>
                      <a:pt x="0" y="127"/>
                    </a:lnTo>
                    <a:lnTo>
                      <a:pt x="32" y="131"/>
                    </a:lnTo>
                    <a:lnTo>
                      <a:pt x="51" y="3"/>
                    </a:lnTo>
                  </a:path>
                </a:pathLst>
              </a:custGeom>
              <a:solidFill>
                <a:srgbClr val="FC012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Freeform 17"/>
              <p:cNvSpPr>
                <a:spLocks/>
              </p:cNvSpPr>
              <p:nvPr/>
            </p:nvSpPr>
            <p:spPr bwMode="auto">
              <a:xfrm>
                <a:off x="2926" y="1545"/>
                <a:ext cx="52" cy="133"/>
              </a:xfrm>
              <a:custGeom>
                <a:avLst/>
                <a:gdLst>
                  <a:gd name="T0" fmla="*/ 51 w 52"/>
                  <a:gd name="T1" fmla="*/ 4 h 133"/>
                  <a:gd name="T2" fmla="*/ 20 w 52"/>
                  <a:gd name="T3" fmla="*/ 0 h 133"/>
                  <a:gd name="T4" fmla="*/ 0 w 52"/>
                  <a:gd name="T5" fmla="*/ 128 h 133"/>
                  <a:gd name="T6" fmla="*/ 32 w 52"/>
                  <a:gd name="T7" fmla="*/ 132 h 133"/>
                  <a:gd name="T8" fmla="*/ 51 w 52"/>
                  <a:gd name="T9" fmla="*/ 4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33">
                    <a:moveTo>
                      <a:pt x="51" y="4"/>
                    </a:moveTo>
                    <a:lnTo>
                      <a:pt x="20" y="0"/>
                    </a:lnTo>
                    <a:lnTo>
                      <a:pt x="0" y="128"/>
                    </a:lnTo>
                    <a:lnTo>
                      <a:pt x="32" y="132"/>
                    </a:lnTo>
                    <a:lnTo>
                      <a:pt x="51" y="4"/>
                    </a:lnTo>
                  </a:path>
                </a:pathLst>
              </a:custGeom>
              <a:solidFill>
                <a:srgbClr val="FC012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Freeform 18"/>
              <p:cNvSpPr>
                <a:spLocks/>
              </p:cNvSpPr>
              <p:nvPr/>
            </p:nvSpPr>
            <p:spPr bwMode="auto">
              <a:xfrm>
                <a:off x="2776" y="1776"/>
                <a:ext cx="138" cy="72"/>
              </a:xfrm>
              <a:custGeom>
                <a:avLst/>
                <a:gdLst>
                  <a:gd name="T0" fmla="*/ 137 w 138"/>
                  <a:gd name="T1" fmla="*/ 30 h 72"/>
                  <a:gd name="T2" fmla="*/ 127 w 138"/>
                  <a:gd name="T3" fmla="*/ 0 h 72"/>
                  <a:gd name="T4" fmla="*/ 0 w 138"/>
                  <a:gd name="T5" fmla="*/ 41 h 72"/>
                  <a:gd name="T6" fmla="*/ 10 w 138"/>
                  <a:gd name="T7" fmla="*/ 71 h 72"/>
                  <a:gd name="T8" fmla="*/ 137 w 138"/>
                  <a:gd name="T9" fmla="*/ 3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72">
                    <a:moveTo>
                      <a:pt x="137" y="30"/>
                    </a:moveTo>
                    <a:lnTo>
                      <a:pt x="127" y="0"/>
                    </a:lnTo>
                    <a:lnTo>
                      <a:pt x="0" y="41"/>
                    </a:lnTo>
                    <a:lnTo>
                      <a:pt x="10" y="71"/>
                    </a:lnTo>
                    <a:lnTo>
                      <a:pt x="137" y="30"/>
                    </a:lnTo>
                  </a:path>
                </a:pathLst>
              </a:custGeom>
              <a:solidFill>
                <a:srgbClr val="FC012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Freeform 19"/>
              <p:cNvSpPr>
                <a:spLocks/>
              </p:cNvSpPr>
              <p:nvPr/>
            </p:nvSpPr>
            <p:spPr bwMode="auto">
              <a:xfrm>
                <a:off x="2521" y="1858"/>
                <a:ext cx="138" cy="73"/>
              </a:xfrm>
              <a:custGeom>
                <a:avLst/>
                <a:gdLst>
                  <a:gd name="T0" fmla="*/ 137 w 138"/>
                  <a:gd name="T1" fmla="*/ 31 h 73"/>
                  <a:gd name="T2" fmla="*/ 127 w 138"/>
                  <a:gd name="T3" fmla="*/ 0 h 73"/>
                  <a:gd name="T4" fmla="*/ 0 w 138"/>
                  <a:gd name="T5" fmla="*/ 41 h 73"/>
                  <a:gd name="T6" fmla="*/ 9 w 138"/>
                  <a:gd name="T7" fmla="*/ 72 h 73"/>
                  <a:gd name="T8" fmla="*/ 137 w 138"/>
                  <a:gd name="T9" fmla="*/ 3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73">
                    <a:moveTo>
                      <a:pt x="137" y="31"/>
                    </a:moveTo>
                    <a:lnTo>
                      <a:pt x="127" y="0"/>
                    </a:lnTo>
                    <a:lnTo>
                      <a:pt x="0" y="41"/>
                    </a:lnTo>
                    <a:lnTo>
                      <a:pt x="9" y="72"/>
                    </a:lnTo>
                    <a:lnTo>
                      <a:pt x="137" y="31"/>
                    </a:lnTo>
                  </a:path>
                </a:pathLst>
              </a:custGeom>
              <a:solidFill>
                <a:srgbClr val="FC012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Freeform 20"/>
              <p:cNvSpPr>
                <a:spLocks/>
              </p:cNvSpPr>
              <p:nvPr/>
            </p:nvSpPr>
            <p:spPr bwMode="auto">
              <a:xfrm>
                <a:off x="2265" y="1941"/>
                <a:ext cx="139" cy="72"/>
              </a:xfrm>
              <a:custGeom>
                <a:avLst/>
                <a:gdLst>
                  <a:gd name="T0" fmla="*/ 138 w 139"/>
                  <a:gd name="T1" fmla="*/ 30 h 72"/>
                  <a:gd name="T2" fmla="*/ 128 w 139"/>
                  <a:gd name="T3" fmla="*/ 0 h 72"/>
                  <a:gd name="T4" fmla="*/ 0 w 139"/>
                  <a:gd name="T5" fmla="*/ 41 h 72"/>
                  <a:gd name="T6" fmla="*/ 10 w 139"/>
                  <a:gd name="T7" fmla="*/ 71 h 72"/>
                  <a:gd name="T8" fmla="*/ 138 w 139"/>
                  <a:gd name="T9" fmla="*/ 3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72">
                    <a:moveTo>
                      <a:pt x="138" y="30"/>
                    </a:moveTo>
                    <a:lnTo>
                      <a:pt x="128" y="0"/>
                    </a:lnTo>
                    <a:lnTo>
                      <a:pt x="0" y="41"/>
                    </a:lnTo>
                    <a:lnTo>
                      <a:pt x="10" y="71"/>
                    </a:lnTo>
                    <a:lnTo>
                      <a:pt x="138" y="30"/>
                    </a:lnTo>
                  </a:path>
                </a:pathLst>
              </a:custGeom>
              <a:solidFill>
                <a:srgbClr val="FC012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Freeform 21"/>
              <p:cNvSpPr>
                <a:spLocks/>
              </p:cNvSpPr>
              <p:nvPr/>
            </p:nvSpPr>
            <p:spPr bwMode="auto">
              <a:xfrm>
                <a:off x="2005" y="1781"/>
                <a:ext cx="149" cy="135"/>
              </a:xfrm>
              <a:custGeom>
                <a:avLst/>
                <a:gdLst>
                  <a:gd name="T0" fmla="*/ 128 w 149"/>
                  <a:gd name="T1" fmla="*/ 134 h 135"/>
                  <a:gd name="T2" fmla="*/ 148 w 149"/>
                  <a:gd name="T3" fmla="*/ 110 h 135"/>
                  <a:gd name="T4" fmla="*/ 20 w 149"/>
                  <a:gd name="T5" fmla="*/ 0 h 135"/>
                  <a:gd name="T6" fmla="*/ 0 w 149"/>
                  <a:gd name="T7" fmla="*/ 24 h 135"/>
                  <a:gd name="T8" fmla="*/ 128 w 149"/>
                  <a:gd name="T9" fmla="*/ 13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35">
                    <a:moveTo>
                      <a:pt x="128" y="134"/>
                    </a:moveTo>
                    <a:lnTo>
                      <a:pt x="148" y="110"/>
                    </a:lnTo>
                    <a:lnTo>
                      <a:pt x="20" y="0"/>
                    </a:lnTo>
                    <a:lnTo>
                      <a:pt x="0" y="24"/>
                    </a:lnTo>
                    <a:lnTo>
                      <a:pt x="128" y="134"/>
                    </a:lnTo>
                  </a:path>
                </a:pathLst>
              </a:custGeom>
              <a:solidFill>
                <a:srgbClr val="FC012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Freeform 22"/>
              <p:cNvSpPr>
                <a:spLocks/>
              </p:cNvSpPr>
              <p:nvPr/>
            </p:nvSpPr>
            <p:spPr bwMode="auto">
              <a:xfrm>
                <a:off x="1761" y="1570"/>
                <a:ext cx="138" cy="126"/>
              </a:xfrm>
              <a:custGeom>
                <a:avLst/>
                <a:gdLst>
                  <a:gd name="T0" fmla="*/ 117 w 138"/>
                  <a:gd name="T1" fmla="*/ 125 h 126"/>
                  <a:gd name="T2" fmla="*/ 137 w 138"/>
                  <a:gd name="T3" fmla="*/ 101 h 126"/>
                  <a:gd name="T4" fmla="*/ 20 w 138"/>
                  <a:gd name="T5" fmla="*/ 0 h 126"/>
                  <a:gd name="T6" fmla="*/ 0 w 138"/>
                  <a:gd name="T7" fmla="*/ 25 h 126"/>
                  <a:gd name="T8" fmla="*/ 117 w 138"/>
                  <a:gd name="T9" fmla="*/ 12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126">
                    <a:moveTo>
                      <a:pt x="117" y="125"/>
                    </a:moveTo>
                    <a:lnTo>
                      <a:pt x="137" y="101"/>
                    </a:lnTo>
                    <a:lnTo>
                      <a:pt x="20" y="0"/>
                    </a:lnTo>
                    <a:lnTo>
                      <a:pt x="0" y="25"/>
                    </a:lnTo>
                    <a:lnTo>
                      <a:pt x="117" y="125"/>
                    </a:lnTo>
                  </a:path>
                </a:pathLst>
              </a:custGeom>
              <a:solidFill>
                <a:srgbClr val="FC012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Freeform 23"/>
              <p:cNvSpPr>
                <a:spLocks/>
              </p:cNvSpPr>
              <p:nvPr/>
            </p:nvSpPr>
            <p:spPr bwMode="auto">
              <a:xfrm>
                <a:off x="1756" y="1568"/>
                <a:ext cx="34" cy="18"/>
              </a:xfrm>
              <a:custGeom>
                <a:avLst/>
                <a:gdLst>
                  <a:gd name="T0" fmla="*/ 0 w 34"/>
                  <a:gd name="T1" fmla="*/ 11 h 18"/>
                  <a:gd name="T2" fmla="*/ 31 w 34"/>
                  <a:gd name="T3" fmla="*/ 17 h 18"/>
                  <a:gd name="T4" fmla="*/ 33 w 34"/>
                  <a:gd name="T5" fmla="*/ 6 h 18"/>
                  <a:gd name="T6" fmla="*/ 2 w 34"/>
                  <a:gd name="T7" fmla="*/ 0 h 18"/>
                  <a:gd name="T8" fmla="*/ 0 w 34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8">
                    <a:moveTo>
                      <a:pt x="0" y="11"/>
                    </a:moveTo>
                    <a:lnTo>
                      <a:pt x="31" y="17"/>
                    </a:lnTo>
                    <a:lnTo>
                      <a:pt x="33" y="6"/>
                    </a:lnTo>
                    <a:lnTo>
                      <a:pt x="2" y="0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FC012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Freeform 24"/>
              <p:cNvSpPr>
                <a:spLocks/>
              </p:cNvSpPr>
              <p:nvPr/>
            </p:nvSpPr>
            <p:spPr bwMode="auto">
              <a:xfrm>
                <a:off x="1779" y="1312"/>
                <a:ext cx="54" cy="135"/>
              </a:xfrm>
              <a:custGeom>
                <a:avLst/>
                <a:gdLst>
                  <a:gd name="T0" fmla="*/ 0 w 54"/>
                  <a:gd name="T1" fmla="*/ 128 h 135"/>
                  <a:gd name="T2" fmla="*/ 32 w 54"/>
                  <a:gd name="T3" fmla="*/ 134 h 135"/>
                  <a:gd name="T4" fmla="*/ 53 w 54"/>
                  <a:gd name="T5" fmla="*/ 6 h 135"/>
                  <a:gd name="T6" fmla="*/ 22 w 54"/>
                  <a:gd name="T7" fmla="*/ 0 h 135"/>
                  <a:gd name="T8" fmla="*/ 0 w 54"/>
                  <a:gd name="T9" fmla="*/ 12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5">
                    <a:moveTo>
                      <a:pt x="0" y="128"/>
                    </a:moveTo>
                    <a:lnTo>
                      <a:pt x="32" y="134"/>
                    </a:lnTo>
                    <a:lnTo>
                      <a:pt x="53" y="6"/>
                    </a:lnTo>
                    <a:lnTo>
                      <a:pt x="22" y="0"/>
                    </a:lnTo>
                    <a:lnTo>
                      <a:pt x="0" y="128"/>
                    </a:lnTo>
                  </a:path>
                </a:pathLst>
              </a:custGeom>
              <a:solidFill>
                <a:srgbClr val="FC012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" name="Freeform 25"/>
              <p:cNvSpPr>
                <a:spLocks/>
              </p:cNvSpPr>
              <p:nvPr/>
            </p:nvSpPr>
            <p:spPr bwMode="auto">
              <a:xfrm>
                <a:off x="1822" y="1057"/>
                <a:ext cx="54" cy="135"/>
              </a:xfrm>
              <a:custGeom>
                <a:avLst/>
                <a:gdLst>
                  <a:gd name="T0" fmla="*/ 0 w 54"/>
                  <a:gd name="T1" fmla="*/ 128 h 135"/>
                  <a:gd name="T2" fmla="*/ 32 w 54"/>
                  <a:gd name="T3" fmla="*/ 134 h 135"/>
                  <a:gd name="T4" fmla="*/ 53 w 54"/>
                  <a:gd name="T5" fmla="*/ 6 h 135"/>
                  <a:gd name="T6" fmla="*/ 22 w 54"/>
                  <a:gd name="T7" fmla="*/ 0 h 135"/>
                  <a:gd name="T8" fmla="*/ 0 w 54"/>
                  <a:gd name="T9" fmla="*/ 12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5">
                    <a:moveTo>
                      <a:pt x="0" y="128"/>
                    </a:moveTo>
                    <a:lnTo>
                      <a:pt x="32" y="134"/>
                    </a:lnTo>
                    <a:lnTo>
                      <a:pt x="53" y="6"/>
                    </a:lnTo>
                    <a:lnTo>
                      <a:pt x="22" y="0"/>
                    </a:lnTo>
                    <a:lnTo>
                      <a:pt x="0" y="128"/>
                    </a:lnTo>
                  </a:path>
                </a:pathLst>
              </a:custGeom>
              <a:solidFill>
                <a:srgbClr val="FC012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Freeform 26"/>
              <p:cNvSpPr>
                <a:spLocks/>
              </p:cNvSpPr>
              <p:nvPr/>
            </p:nvSpPr>
            <p:spPr bwMode="auto">
              <a:xfrm>
                <a:off x="1865" y="903"/>
                <a:ext cx="37" cy="33"/>
              </a:xfrm>
              <a:custGeom>
                <a:avLst/>
                <a:gdLst>
                  <a:gd name="T0" fmla="*/ 0 w 37"/>
                  <a:gd name="T1" fmla="*/ 26 h 33"/>
                  <a:gd name="T2" fmla="*/ 32 w 37"/>
                  <a:gd name="T3" fmla="*/ 32 h 33"/>
                  <a:gd name="T4" fmla="*/ 36 w 37"/>
                  <a:gd name="T5" fmla="*/ 6 h 33"/>
                  <a:gd name="T6" fmla="*/ 5 w 37"/>
                  <a:gd name="T7" fmla="*/ 0 h 33"/>
                  <a:gd name="T8" fmla="*/ 0 w 37"/>
                  <a:gd name="T9" fmla="*/ 2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3">
                    <a:moveTo>
                      <a:pt x="0" y="26"/>
                    </a:moveTo>
                    <a:lnTo>
                      <a:pt x="32" y="32"/>
                    </a:lnTo>
                    <a:lnTo>
                      <a:pt x="36" y="6"/>
                    </a:lnTo>
                    <a:lnTo>
                      <a:pt x="5" y="0"/>
                    </a:lnTo>
                    <a:lnTo>
                      <a:pt x="0" y="26"/>
                    </a:lnTo>
                  </a:path>
                </a:pathLst>
              </a:custGeom>
              <a:solidFill>
                <a:srgbClr val="FC012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5213350" y="2139950"/>
              <a:ext cx="803275" cy="695325"/>
            </a:xfrm>
            <a:custGeom>
              <a:avLst/>
              <a:gdLst>
                <a:gd name="T0" fmla="*/ 0 w 506"/>
                <a:gd name="T1" fmla="*/ 225 h 438"/>
                <a:gd name="T2" fmla="*/ 130 w 506"/>
                <a:gd name="T3" fmla="*/ 0 h 438"/>
                <a:gd name="T4" fmla="*/ 389 w 506"/>
                <a:gd name="T5" fmla="*/ 0 h 438"/>
                <a:gd name="T6" fmla="*/ 505 w 506"/>
                <a:gd name="T7" fmla="*/ 231 h 438"/>
                <a:gd name="T8" fmla="*/ 385 w 506"/>
                <a:gd name="T9" fmla="*/ 437 h 438"/>
                <a:gd name="T10" fmla="*/ 123 w 506"/>
                <a:gd name="T11" fmla="*/ 437 h 438"/>
                <a:gd name="T12" fmla="*/ 0 w 506"/>
                <a:gd name="T13" fmla="*/ 225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6" h="438">
                  <a:moveTo>
                    <a:pt x="0" y="225"/>
                  </a:moveTo>
                  <a:lnTo>
                    <a:pt x="130" y="0"/>
                  </a:lnTo>
                  <a:lnTo>
                    <a:pt x="389" y="0"/>
                  </a:lnTo>
                  <a:lnTo>
                    <a:pt x="505" y="231"/>
                  </a:lnTo>
                  <a:lnTo>
                    <a:pt x="385" y="437"/>
                  </a:lnTo>
                  <a:lnTo>
                    <a:pt x="123" y="437"/>
                  </a:lnTo>
                  <a:lnTo>
                    <a:pt x="0" y="225"/>
                  </a:lnTo>
                </a:path>
              </a:pathLst>
            </a:custGeom>
            <a:solidFill>
              <a:srgbClr val="FF330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5203825" y="2843213"/>
              <a:ext cx="803275" cy="695325"/>
            </a:xfrm>
            <a:custGeom>
              <a:avLst/>
              <a:gdLst>
                <a:gd name="T0" fmla="*/ 0 w 506"/>
                <a:gd name="T1" fmla="*/ 225 h 438"/>
                <a:gd name="T2" fmla="*/ 130 w 506"/>
                <a:gd name="T3" fmla="*/ 0 h 438"/>
                <a:gd name="T4" fmla="*/ 389 w 506"/>
                <a:gd name="T5" fmla="*/ 0 h 438"/>
                <a:gd name="T6" fmla="*/ 505 w 506"/>
                <a:gd name="T7" fmla="*/ 231 h 438"/>
                <a:gd name="T8" fmla="*/ 385 w 506"/>
                <a:gd name="T9" fmla="*/ 437 h 438"/>
                <a:gd name="T10" fmla="*/ 123 w 506"/>
                <a:gd name="T11" fmla="*/ 437 h 438"/>
                <a:gd name="T12" fmla="*/ 0 w 506"/>
                <a:gd name="T13" fmla="*/ 225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6" h="438">
                  <a:moveTo>
                    <a:pt x="0" y="225"/>
                  </a:moveTo>
                  <a:lnTo>
                    <a:pt x="130" y="0"/>
                  </a:lnTo>
                  <a:lnTo>
                    <a:pt x="389" y="0"/>
                  </a:lnTo>
                  <a:lnTo>
                    <a:pt x="505" y="231"/>
                  </a:lnTo>
                  <a:lnTo>
                    <a:pt x="385" y="437"/>
                  </a:lnTo>
                  <a:lnTo>
                    <a:pt x="123" y="437"/>
                  </a:lnTo>
                  <a:lnTo>
                    <a:pt x="0" y="225"/>
                  </a:lnTo>
                </a:path>
              </a:pathLst>
            </a:custGeom>
            <a:solidFill>
              <a:srgbClr val="A3F25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5811838" y="2511425"/>
              <a:ext cx="803275" cy="695325"/>
            </a:xfrm>
            <a:custGeom>
              <a:avLst/>
              <a:gdLst>
                <a:gd name="T0" fmla="*/ 0 w 506"/>
                <a:gd name="T1" fmla="*/ 224 h 438"/>
                <a:gd name="T2" fmla="*/ 129 w 506"/>
                <a:gd name="T3" fmla="*/ 0 h 438"/>
                <a:gd name="T4" fmla="*/ 389 w 506"/>
                <a:gd name="T5" fmla="*/ 0 h 438"/>
                <a:gd name="T6" fmla="*/ 505 w 506"/>
                <a:gd name="T7" fmla="*/ 230 h 438"/>
                <a:gd name="T8" fmla="*/ 385 w 506"/>
                <a:gd name="T9" fmla="*/ 437 h 438"/>
                <a:gd name="T10" fmla="*/ 122 w 506"/>
                <a:gd name="T11" fmla="*/ 437 h 438"/>
                <a:gd name="T12" fmla="*/ 0 w 506"/>
                <a:gd name="T13" fmla="*/ 224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6" h="438">
                  <a:moveTo>
                    <a:pt x="0" y="224"/>
                  </a:moveTo>
                  <a:lnTo>
                    <a:pt x="129" y="0"/>
                  </a:lnTo>
                  <a:lnTo>
                    <a:pt x="389" y="0"/>
                  </a:lnTo>
                  <a:lnTo>
                    <a:pt x="505" y="230"/>
                  </a:lnTo>
                  <a:lnTo>
                    <a:pt x="385" y="437"/>
                  </a:lnTo>
                  <a:lnTo>
                    <a:pt x="122" y="437"/>
                  </a:lnTo>
                  <a:lnTo>
                    <a:pt x="0" y="224"/>
                  </a:lnTo>
                </a:path>
              </a:pathLst>
            </a:custGeom>
            <a:solidFill>
              <a:srgbClr val="C8FEC8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auto">
            <a:xfrm>
              <a:off x="5830888" y="1808163"/>
              <a:ext cx="803275" cy="695325"/>
            </a:xfrm>
            <a:custGeom>
              <a:avLst/>
              <a:gdLst>
                <a:gd name="T0" fmla="*/ 0 w 506"/>
                <a:gd name="T1" fmla="*/ 224 h 438"/>
                <a:gd name="T2" fmla="*/ 129 w 506"/>
                <a:gd name="T3" fmla="*/ 0 h 438"/>
                <a:gd name="T4" fmla="*/ 389 w 506"/>
                <a:gd name="T5" fmla="*/ 0 h 438"/>
                <a:gd name="T6" fmla="*/ 505 w 506"/>
                <a:gd name="T7" fmla="*/ 230 h 438"/>
                <a:gd name="T8" fmla="*/ 385 w 506"/>
                <a:gd name="T9" fmla="*/ 437 h 438"/>
                <a:gd name="T10" fmla="*/ 122 w 506"/>
                <a:gd name="T11" fmla="*/ 437 h 438"/>
                <a:gd name="T12" fmla="*/ 0 w 506"/>
                <a:gd name="T13" fmla="*/ 224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6" h="438">
                  <a:moveTo>
                    <a:pt x="0" y="224"/>
                  </a:moveTo>
                  <a:lnTo>
                    <a:pt x="129" y="0"/>
                  </a:lnTo>
                  <a:lnTo>
                    <a:pt x="389" y="0"/>
                  </a:lnTo>
                  <a:lnTo>
                    <a:pt x="505" y="230"/>
                  </a:lnTo>
                  <a:lnTo>
                    <a:pt x="385" y="437"/>
                  </a:lnTo>
                  <a:lnTo>
                    <a:pt x="122" y="437"/>
                  </a:lnTo>
                  <a:lnTo>
                    <a:pt x="0" y="224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>
              <a:off x="5213350" y="1455738"/>
              <a:ext cx="803275" cy="695325"/>
            </a:xfrm>
            <a:custGeom>
              <a:avLst/>
              <a:gdLst>
                <a:gd name="T0" fmla="*/ 0 w 506"/>
                <a:gd name="T1" fmla="*/ 225 h 438"/>
                <a:gd name="T2" fmla="*/ 130 w 506"/>
                <a:gd name="T3" fmla="*/ 0 h 438"/>
                <a:gd name="T4" fmla="*/ 389 w 506"/>
                <a:gd name="T5" fmla="*/ 0 h 438"/>
                <a:gd name="T6" fmla="*/ 505 w 506"/>
                <a:gd name="T7" fmla="*/ 231 h 438"/>
                <a:gd name="T8" fmla="*/ 385 w 506"/>
                <a:gd name="T9" fmla="*/ 437 h 438"/>
                <a:gd name="T10" fmla="*/ 123 w 506"/>
                <a:gd name="T11" fmla="*/ 437 h 438"/>
                <a:gd name="T12" fmla="*/ 0 w 506"/>
                <a:gd name="T13" fmla="*/ 225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6" h="438">
                  <a:moveTo>
                    <a:pt x="0" y="225"/>
                  </a:moveTo>
                  <a:lnTo>
                    <a:pt x="130" y="0"/>
                  </a:lnTo>
                  <a:lnTo>
                    <a:pt x="389" y="0"/>
                  </a:lnTo>
                  <a:lnTo>
                    <a:pt x="505" y="231"/>
                  </a:lnTo>
                  <a:lnTo>
                    <a:pt x="385" y="437"/>
                  </a:lnTo>
                  <a:lnTo>
                    <a:pt x="123" y="437"/>
                  </a:lnTo>
                  <a:lnTo>
                    <a:pt x="0" y="225"/>
                  </a:lnTo>
                </a:path>
              </a:pathLst>
            </a:custGeom>
            <a:solidFill>
              <a:srgbClr val="00DFCA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4614863" y="1798638"/>
              <a:ext cx="804862" cy="695325"/>
            </a:xfrm>
            <a:custGeom>
              <a:avLst/>
              <a:gdLst>
                <a:gd name="T0" fmla="*/ 0 w 507"/>
                <a:gd name="T1" fmla="*/ 224 h 438"/>
                <a:gd name="T2" fmla="*/ 130 w 507"/>
                <a:gd name="T3" fmla="*/ 0 h 438"/>
                <a:gd name="T4" fmla="*/ 389 w 507"/>
                <a:gd name="T5" fmla="*/ 0 h 438"/>
                <a:gd name="T6" fmla="*/ 506 w 507"/>
                <a:gd name="T7" fmla="*/ 230 h 438"/>
                <a:gd name="T8" fmla="*/ 385 w 507"/>
                <a:gd name="T9" fmla="*/ 437 h 438"/>
                <a:gd name="T10" fmla="*/ 123 w 507"/>
                <a:gd name="T11" fmla="*/ 437 h 438"/>
                <a:gd name="T12" fmla="*/ 0 w 507"/>
                <a:gd name="T13" fmla="*/ 224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7" h="438">
                  <a:moveTo>
                    <a:pt x="0" y="224"/>
                  </a:moveTo>
                  <a:lnTo>
                    <a:pt x="130" y="0"/>
                  </a:lnTo>
                  <a:lnTo>
                    <a:pt x="389" y="0"/>
                  </a:lnTo>
                  <a:lnTo>
                    <a:pt x="506" y="230"/>
                  </a:lnTo>
                  <a:lnTo>
                    <a:pt x="385" y="437"/>
                  </a:lnTo>
                  <a:lnTo>
                    <a:pt x="123" y="437"/>
                  </a:lnTo>
                  <a:lnTo>
                    <a:pt x="0" y="224"/>
                  </a:lnTo>
                </a:path>
              </a:pathLst>
            </a:custGeom>
            <a:solidFill>
              <a:srgbClr val="E3BE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>
              <a:off x="4624388" y="2492375"/>
              <a:ext cx="804862" cy="695325"/>
            </a:xfrm>
            <a:custGeom>
              <a:avLst/>
              <a:gdLst>
                <a:gd name="T0" fmla="*/ 0 w 507"/>
                <a:gd name="T1" fmla="*/ 224 h 438"/>
                <a:gd name="T2" fmla="*/ 130 w 507"/>
                <a:gd name="T3" fmla="*/ 0 h 438"/>
                <a:gd name="T4" fmla="*/ 389 w 507"/>
                <a:gd name="T5" fmla="*/ 0 h 438"/>
                <a:gd name="T6" fmla="*/ 506 w 507"/>
                <a:gd name="T7" fmla="*/ 230 h 438"/>
                <a:gd name="T8" fmla="*/ 385 w 507"/>
                <a:gd name="T9" fmla="*/ 437 h 438"/>
                <a:gd name="T10" fmla="*/ 123 w 507"/>
                <a:gd name="T11" fmla="*/ 437 h 438"/>
                <a:gd name="T12" fmla="*/ 0 w 507"/>
                <a:gd name="T13" fmla="*/ 224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7" h="438">
                  <a:moveTo>
                    <a:pt x="0" y="224"/>
                  </a:moveTo>
                  <a:lnTo>
                    <a:pt x="130" y="0"/>
                  </a:lnTo>
                  <a:lnTo>
                    <a:pt x="389" y="0"/>
                  </a:lnTo>
                  <a:lnTo>
                    <a:pt x="506" y="230"/>
                  </a:lnTo>
                  <a:lnTo>
                    <a:pt x="385" y="437"/>
                  </a:lnTo>
                  <a:lnTo>
                    <a:pt x="123" y="437"/>
                  </a:lnTo>
                  <a:lnTo>
                    <a:pt x="0" y="224"/>
                  </a:lnTo>
                </a:path>
              </a:pathLst>
            </a:custGeom>
            <a:solidFill>
              <a:srgbClr val="C1CE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9" name="Group 52"/>
            <p:cNvGrpSpPr>
              <a:grpSpLocks/>
            </p:cNvGrpSpPr>
            <p:nvPr/>
          </p:nvGrpSpPr>
          <p:grpSpPr bwMode="auto">
            <a:xfrm>
              <a:off x="4600575" y="1427163"/>
              <a:ext cx="2035175" cy="2128837"/>
              <a:chOff x="2898" y="899"/>
              <a:chExt cx="1282" cy="1341"/>
            </a:xfrm>
          </p:grpSpPr>
          <p:sp>
            <p:nvSpPr>
              <p:cNvPr id="40" name="Freeform 35"/>
              <p:cNvSpPr>
                <a:spLocks/>
              </p:cNvSpPr>
              <p:nvPr/>
            </p:nvSpPr>
            <p:spPr bwMode="auto">
              <a:xfrm>
                <a:off x="3022" y="1075"/>
                <a:ext cx="138" cy="76"/>
              </a:xfrm>
              <a:custGeom>
                <a:avLst/>
                <a:gdLst>
                  <a:gd name="T0" fmla="*/ 0 w 138"/>
                  <a:gd name="T1" fmla="*/ 44 h 76"/>
                  <a:gd name="T2" fmla="*/ 10 w 138"/>
                  <a:gd name="T3" fmla="*/ 75 h 76"/>
                  <a:gd name="T4" fmla="*/ 137 w 138"/>
                  <a:gd name="T5" fmla="*/ 31 h 76"/>
                  <a:gd name="T6" fmla="*/ 127 w 138"/>
                  <a:gd name="T7" fmla="*/ 0 h 76"/>
                  <a:gd name="T8" fmla="*/ 0 w 138"/>
                  <a:gd name="T9" fmla="*/ 4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76">
                    <a:moveTo>
                      <a:pt x="0" y="44"/>
                    </a:moveTo>
                    <a:lnTo>
                      <a:pt x="10" y="75"/>
                    </a:lnTo>
                    <a:lnTo>
                      <a:pt x="137" y="31"/>
                    </a:lnTo>
                    <a:lnTo>
                      <a:pt x="127" y="0"/>
                    </a:lnTo>
                    <a:lnTo>
                      <a:pt x="0" y="44"/>
                    </a:lnTo>
                  </a:path>
                </a:pathLst>
              </a:custGeom>
              <a:solidFill>
                <a:srgbClr val="FC012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" name="Freeform 36"/>
              <p:cNvSpPr>
                <a:spLocks/>
              </p:cNvSpPr>
              <p:nvPr/>
            </p:nvSpPr>
            <p:spPr bwMode="auto">
              <a:xfrm>
                <a:off x="3277" y="987"/>
                <a:ext cx="139" cy="76"/>
              </a:xfrm>
              <a:custGeom>
                <a:avLst/>
                <a:gdLst>
                  <a:gd name="T0" fmla="*/ 0 w 139"/>
                  <a:gd name="T1" fmla="*/ 44 h 76"/>
                  <a:gd name="T2" fmla="*/ 10 w 139"/>
                  <a:gd name="T3" fmla="*/ 75 h 76"/>
                  <a:gd name="T4" fmla="*/ 138 w 139"/>
                  <a:gd name="T5" fmla="*/ 30 h 76"/>
                  <a:gd name="T6" fmla="*/ 128 w 139"/>
                  <a:gd name="T7" fmla="*/ 0 h 76"/>
                  <a:gd name="T8" fmla="*/ 0 w 139"/>
                  <a:gd name="T9" fmla="*/ 4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76">
                    <a:moveTo>
                      <a:pt x="0" y="44"/>
                    </a:moveTo>
                    <a:lnTo>
                      <a:pt x="10" y="75"/>
                    </a:lnTo>
                    <a:lnTo>
                      <a:pt x="138" y="30"/>
                    </a:lnTo>
                    <a:lnTo>
                      <a:pt x="128" y="0"/>
                    </a:lnTo>
                    <a:lnTo>
                      <a:pt x="0" y="44"/>
                    </a:lnTo>
                  </a:path>
                </a:pathLst>
              </a:custGeom>
              <a:solidFill>
                <a:srgbClr val="FC012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Freeform 37"/>
              <p:cNvSpPr>
                <a:spLocks/>
              </p:cNvSpPr>
              <p:nvPr/>
            </p:nvSpPr>
            <p:spPr bwMode="auto">
              <a:xfrm>
                <a:off x="3532" y="899"/>
                <a:ext cx="139" cy="75"/>
              </a:xfrm>
              <a:custGeom>
                <a:avLst/>
                <a:gdLst>
                  <a:gd name="T0" fmla="*/ 0 w 139"/>
                  <a:gd name="T1" fmla="*/ 44 h 75"/>
                  <a:gd name="T2" fmla="*/ 10 w 139"/>
                  <a:gd name="T3" fmla="*/ 74 h 75"/>
                  <a:gd name="T4" fmla="*/ 138 w 139"/>
                  <a:gd name="T5" fmla="*/ 30 h 75"/>
                  <a:gd name="T6" fmla="*/ 128 w 139"/>
                  <a:gd name="T7" fmla="*/ 0 h 75"/>
                  <a:gd name="T8" fmla="*/ 0 w 139"/>
                  <a:gd name="T9" fmla="*/ 4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75">
                    <a:moveTo>
                      <a:pt x="0" y="44"/>
                    </a:moveTo>
                    <a:lnTo>
                      <a:pt x="10" y="74"/>
                    </a:lnTo>
                    <a:lnTo>
                      <a:pt x="138" y="30"/>
                    </a:lnTo>
                    <a:lnTo>
                      <a:pt x="128" y="0"/>
                    </a:lnTo>
                    <a:lnTo>
                      <a:pt x="0" y="44"/>
                    </a:lnTo>
                  </a:path>
                </a:pathLst>
              </a:custGeom>
              <a:solidFill>
                <a:srgbClr val="FC012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" name="Freeform 38"/>
              <p:cNvSpPr>
                <a:spLocks/>
              </p:cNvSpPr>
              <p:nvPr/>
            </p:nvSpPr>
            <p:spPr bwMode="auto">
              <a:xfrm>
                <a:off x="3781" y="1014"/>
                <a:ext cx="151" cy="146"/>
              </a:xfrm>
              <a:custGeom>
                <a:avLst/>
                <a:gdLst>
                  <a:gd name="T0" fmla="*/ 22 w 151"/>
                  <a:gd name="T1" fmla="*/ 0 h 146"/>
                  <a:gd name="T2" fmla="*/ 0 w 151"/>
                  <a:gd name="T3" fmla="*/ 23 h 146"/>
                  <a:gd name="T4" fmla="*/ 128 w 151"/>
                  <a:gd name="T5" fmla="*/ 145 h 146"/>
                  <a:gd name="T6" fmla="*/ 150 w 151"/>
                  <a:gd name="T7" fmla="*/ 122 h 146"/>
                  <a:gd name="T8" fmla="*/ 22 w 151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" h="146">
                    <a:moveTo>
                      <a:pt x="22" y="0"/>
                    </a:moveTo>
                    <a:lnTo>
                      <a:pt x="0" y="23"/>
                    </a:lnTo>
                    <a:lnTo>
                      <a:pt x="128" y="145"/>
                    </a:lnTo>
                    <a:lnTo>
                      <a:pt x="150" y="122"/>
                    </a:lnTo>
                    <a:lnTo>
                      <a:pt x="22" y="0"/>
                    </a:lnTo>
                  </a:path>
                </a:pathLst>
              </a:custGeom>
              <a:solidFill>
                <a:srgbClr val="FC012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Freeform 39"/>
              <p:cNvSpPr>
                <a:spLocks/>
              </p:cNvSpPr>
              <p:nvPr/>
            </p:nvSpPr>
            <p:spPr bwMode="auto">
              <a:xfrm>
                <a:off x="4037" y="1258"/>
                <a:ext cx="138" cy="134"/>
              </a:xfrm>
              <a:custGeom>
                <a:avLst/>
                <a:gdLst>
                  <a:gd name="T0" fmla="*/ 22 w 138"/>
                  <a:gd name="T1" fmla="*/ 0 h 134"/>
                  <a:gd name="T2" fmla="*/ 0 w 138"/>
                  <a:gd name="T3" fmla="*/ 24 h 134"/>
                  <a:gd name="T4" fmla="*/ 115 w 138"/>
                  <a:gd name="T5" fmla="*/ 133 h 134"/>
                  <a:gd name="T6" fmla="*/ 137 w 138"/>
                  <a:gd name="T7" fmla="*/ 110 h 134"/>
                  <a:gd name="T8" fmla="*/ 22 w 138"/>
                  <a:gd name="T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134">
                    <a:moveTo>
                      <a:pt x="22" y="0"/>
                    </a:moveTo>
                    <a:lnTo>
                      <a:pt x="0" y="24"/>
                    </a:lnTo>
                    <a:lnTo>
                      <a:pt x="115" y="133"/>
                    </a:lnTo>
                    <a:lnTo>
                      <a:pt x="137" y="110"/>
                    </a:lnTo>
                    <a:lnTo>
                      <a:pt x="22" y="0"/>
                    </a:lnTo>
                  </a:path>
                </a:pathLst>
              </a:custGeom>
              <a:solidFill>
                <a:srgbClr val="FC012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" name="Freeform 40"/>
              <p:cNvSpPr>
                <a:spLocks/>
              </p:cNvSpPr>
              <p:nvPr/>
            </p:nvSpPr>
            <p:spPr bwMode="auto">
              <a:xfrm>
                <a:off x="4146" y="1377"/>
                <a:ext cx="34" cy="17"/>
              </a:xfrm>
              <a:custGeom>
                <a:avLst/>
                <a:gdLst>
                  <a:gd name="T0" fmla="*/ 33 w 34"/>
                  <a:gd name="T1" fmla="*/ 4 h 17"/>
                  <a:gd name="T2" fmla="*/ 2 w 34"/>
                  <a:gd name="T3" fmla="*/ 0 h 17"/>
                  <a:gd name="T4" fmla="*/ 0 w 34"/>
                  <a:gd name="T5" fmla="*/ 12 h 17"/>
                  <a:gd name="T6" fmla="*/ 32 w 34"/>
                  <a:gd name="T7" fmla="*/ 16 h 17"/>
                  <a:gd name="T8" fmla="*/ 33 w 34"/>
                  <a:gd name="T9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7">
                    <a:moveTo>
                      <a:pt x="33" y="4"/>
                    </a:moveTo>
                    <a:lnTo>
                      <a:pt x="2" y="0"/>
                    </a:lnTo>
                    <a:lnTo>
                      <a:pt x="0" y="12"/>
                    </a:lnTo>
                    <a:lnTo>
                      <a:pt x="32" y="16"/>
                    </a:lnTo>
                    <a:lnTo>
                      <a:pt x="33" y="4"/>
                    </a:lnTo>
                  </a:path>
                </a:pathLst>
              </a:custGeom>
              <a:solidFill>
                <a:srgbClr val="FC012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Freeform 41"/>
              <p:cNvSpPr>
                <a:spLocks/>
              </p:cNvSpPr>
              <p:nvPr/>
            </p:nvSpPr>
            <p:spPr bwMode="auto">
              <a:xfrm>
                <a:off x="4107" y="1517"/>
                <a:ext cx="52" cy="133"/>
              </a:xfrm>
              <a:custGeom>
                <a:avLst/>
                <a:gdLst>
                  <a:gd name="T0" fmla="*/ 51 w 52"/>
                  <a:gd name="T1" fmla="*/ 4 h 133"/>
                  <a:gd name="T2" fmla="*/ 20 w 52"/>
                  <a:gd name="T3" fmla="*/ 0 h 133"/>
                  <a:gd name="T4" fmla="*/ 0 w 52"/>
                  <a:gd name="T5" fmla="*/ 128 h 133"/>
                  <a:gd name="T6" fmla="*/ 32 w 52"/>
                  <a:gd name="T7" fmla="*/ 132 h 133"/>
                  <a:gd name="T8" fmla="*/ 51 w 52"/>
                  <a:gd name="T9" fmla="*/ 4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33">
                    <a:moveTo>
                      <a:pt x="51" y="4"/>
                    </a:moveTo>
                    <a:lnTo>
                      <a:pt x="20" y="0"/>
                    </a:lnTo>
                    <a:lnTo>
                      <a:pt x="0" y="128"/>
                    </a:lnTo>
                    <a:lnTo>
                      <a:pt x="32" y="132"/>
                    </a:lnTo>
                    <a:lnTo>
                      <a:pt x="51" y="4"/>
                    </a:lnTo>
                  </a:path>
                </a:pathLst>
              </a:custGeom>
              <a:solidFill>
                <a:srgbClr val="FC012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Freeform 42"/>
              <p:cNvSpPr>
                <a:spLocks/>
              </p:cNvSpPr>
              <p:nvPr/>
            </p:nvSpPr>
            <p:spPr bwMode="auto">
              <a:xfrm>
                <a:off x="4068" y="1772"/>
                <a:ext cx="52" cy="133"/>
              </a:xfrm>
              <a:custGeom>
                <a:avLst/>
                <a:gdLst>
                  <a:gd name="T0" fmla="*/ 51 w 52"/>
                  <a:gd name="T1" fmla="*/ 4 h 133"/>
                  <a:gd name="T2" fmla="*/ 20 w 52"/>
                  <a:gd name="T3" fmla="*/ 0 h 133"/>
                  <a:gd name="T4" fmla="*/ 0 w 52"/>
                  <a:gd name="T5" fmla="*/ 128 h 133"/>
                  <a:gd name="T6" fmla="*/ 32 w 52"/>
                  <a:gd name="T7" fmla="*/ 132 h 133"/>
                  <a:gd name="T8" fmla="*/ 51 w 52"/>
                  <a:gd name="T9" fmla="*/ 4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33">
                    <a:moveTo>
                      <a:pt x="51" y="4"/>
                    </a:moveTo>
                    <a:lnTo>
                      <a:pt x="20" y="0"/>
                    </a:lnTo>
                    <a:lnTo>
                      <a:pt x="0" y="128"/>
                    </a:lnTo>
                    <a:lnTo>
                      <a:pt x="32" y="132"/>
                    </a:lnTo>
                    <a:lnTo>
                      <a:pt x="51" y="4"/>
                    </a:lnTo>
                  </a:path>
                </a:pathLst>
              </a:custGeom>
              <a:solidFill>
                <a:srgbClr val="FC012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Freeform 43"/>
              <p:cNvSpPr>
                <a:spLocks/>
              </p:cNvSpPr>
              <p:nvPr/>
            </p:nvSpPr>
            <p:spPr bwMode="auto">
              <a:xfrm>
                <a:off x="3918" y="2004"/>
                <a:ext cx="139" cy="72"/>
              </a:xfrm>
              <a:custGeom>
                <a:avLst/>
                <a:gdLst>
                  <a:gd name="T0" fmla="*/ 138 w 139"/>
                  <a:gd name="T1" fmla="*/ 30 h 72"/>
                  <a:gd name="T2" fmla="*/ 128 w 139"/>
                  <a:gd name="T3" fmla="*/ 0 h 72"/>
                  <a:gd name="T4" fmla="*/ 0 w 139"/>
                  <a:gd name="T5" fmla="*/ 41 h 72"/>
                  <a:gd name="T6" fmla="*/ 10 w 139"/>
                  <a:gd name="T7" fmla="*/ 71 h 72"/>
                  <a:gd name="T8" fmla="*/ 138 w 139"/>
                  <a:gd name="T9" fmla="*/ 3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72">
                    <a:moveTo>
                      <a:pt x="138" y="30"/>
                    </a:moveTo>
                    <a:lnTo>
                      <a:pt x="128" y="0"/>
                    </a:lnTo>
                    <a:lnTo>
                      <a:pt x="0" y="41"/>
                    </a:lnTo>
                    <a:lnTo>
                      <a:pt x="10" y="71"/>
                    </a:lnTo>
                    <a:lnTo>
                      <a:pt x="138" y="30"/>
                    </a:lnTo>
                  </a:path>
                </a:pathLst>
              </a:custGeom>
              <a:solidFill>
                <a:srgbClr val="FC012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Freeform 44"/>
              <p:cNvSpPr>
                <a:spLocks/>
              </p:cNvSpPr>
              <p:nvPr/>
            </p:nvSpPr>
            <p:spPr bwMode="auto">
              <a:xfrm>
                <a:off x="3663" y="2086"/>
                <a:ext cx="138" cy="72"/>
              </a:xfrm>
              <a:custGeom>
                <a:avLst/>
                <a:gdLst>
                  <a:gd name="T0" fmla="*/ 137 w 138"/>
                  <a:gd name="T1" fmla="*/ 30 h 72"/>
                  <a:gd name="T2" fmla="*/ 127 w 138"/>
                  <a:gd name="T3" fmla="*/ 0 h 72"/>
                  <a:gd name="T4" fmla="*/ 0 w 138"/>
                  <a:gd name="T5" fmla="*/ 40 h 72"/>
                  <a:gd name="T6" fmla="*/ 10 w 138"/>
                  <a:gd name="T7" fmla="*/ 71 h 72"/>
                  <a:gd name="T8" fmla="*/ 137 w 138"/>
                  <a:gd name="T9" fmla="*/ 3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72">
                    <a:moveTo>
                      <a:pt x="137" y="30"/>
                    </a:moveTo>
                    <a:lnTo>
                      <a:pt x="127" y="0"/>
                    </a:lnTo>
                    <a:lnTo>
                      <a:pt x="0" y="40"/>
                    </a:lnTo>
                    <a:lnTo>
                      <a:pt x="10" y="71"/>
                    </a:lnTo>
                    <a:lnTo>
                      <a:pt x="137" y="30"/>
                    </a:lnTo>
                  </a:path>
                </a:pathLst>
              </a:custGeom>
              <a:solidFill>
                <a:srgbClr val="FC012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Freeform 45"/>
              <p:cNvSpPr>
                <a:spLocks/>
              </p:cNvSpPr>
              <p:nvPr/>
            </p:nvSpPr>
            <p:spPr bwMode="auto">
              <a:xfrm>
                <a:off x="3408" y="2168"/>
                <a:ext cx="138" cy="72"/>
              </a:xfrm>
              <a:custGeom>
                <a:avLst/>
                <a:gdLst>
                  <a:gd name="T0" fmla="*/ 137 w 138"/>
                  <a:gd name="T1" fmla="*/ 30 h 72"/>
                  <a:gd name="T2" fmla="*/ 127 w 138"/>
                  <a:gd name="T3" fmla="*/ 0 h 72"/>
                  <a:gd name="T4" fmla="*/ 0 w 138"/>
                  <a:gd name="T5" fmla="*/ 41 h 72"/>
                  <a:gd name="T6" fmla="*/ 10 w 138"/>
                  <a:gd name="T7" fmla="*/ 71 h 72"/>
                  <a:gd name="T8" fmla="*/ 137 w 138"/>
                  <a:gd name="T9" fmla="*/ 3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72">
                    <a:moveTo>
                      <a:pt x="137" y="30"/>
                    </a:moveTo>
                    <a:lnTo>
                      <a:pt x="127" y="0"/>
                    </a:lnTo>
                    <a:lnTo>
                      <a:pt x="0" y="41"/>
                    </a:lnTo>
                    <a:lnTo>
                      <a:pt x="10" y="71"/>
                    </a:lnTo>
                    <a:lnTo>
                      <a:pt x="137" y="30"/>
                    </a:lnTo>
                  </a:path>
                </a:pathLst>
              </a:custGeom>
              <a:solidFill>
                <a:srgbClr val="FC012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Freeform 46"/>
              <p:cNvSpPr>
                <a:spLocks/>
              </p:cNvSpPr>
              <p:nvPr/>
            </p:nvSpPr>
            <p:spPr bwMode="auto">
              <a:xfrm>
                <a:off x="3147" y="2009"/>
                <a:ext cx="149" cy="134"/>
              </a:xfrm>
              <a:custGeom>
                <a:avLst/>
                <a:gdLst>
                  <a:gd name="T0" fmla="*/ 128 w 149"/>
                  <a:gd name="T1" fmla="*/ 133 h 134"/>
                  <a:gd name="T2" fmla="*/ 148 w 149"/>
                  <a:gd name="T3" fmla="*/ 109 h 134"/>
                  <a:gd name="T4" fmla="*/ 20 w 149"/>
                  <a:gd name="T5" fmla="*/ 0 h 134"/>
                  <a:gd name="T6" fmla="*/ 0 w 149"/>
                  <a:gd name="T7" fmla="*/ 24 h 134"/>
                  <a:gd name="T8" fmla="*/ 128 w 149"/>
                  <a:gd name="T9" fmla="*/ 133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34">
                    <a:moveTo>
                      <a:pt x="128" y="133"/>
                    </a:moveTo>
                    <a:lnTo>
                      <a:pt x="148" y="109"/>
                    </a:lnTo>
                    <a:lnTo>
                      <a:pt x="20" y="0"/>
                    </a:lnTo>
                    <a:lnTo>
                      <a:pt x="0" y="24"/>
                    </a:lnTo>
                    <a:lnTo>
                      <a:pt x="128" y="133"/>
                    </a:lnTo>
                  </a:path>
                </a:pathLst>
              </a:custGeom>
              <a:solidFill>
                <a:srgbClr val="FC012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" name="Freeform 47"/>
              <p:cNvSpPr>
                <a:spLocks/>
              </p:cNvSpPr>
              <p:nvPr/>
            </p:nvSpPr>
            <p:spPr bwMode="auto">
              <a:xfrm>
                <a:off x="2903" y="1797"/>
                <a:ext cx="138" cy="127"/>
              </a:xfrm>
              <a:custGeom>
                <a:avLst/>
                <a:gdLst>
                  <a:gd name="T0" fmla="*/ 117 w 138"/>
                  <a:gd name="T1" fmla="*/ 126 h 127"/>
                  <a:gd name="T2" fmla="*/ 137 w 138"/>
                  <a:gd name="T3" fmla="*/ 101 h 127"/>
                  <a:gd name="T4" fmla="*/ 20 w 138"/>
                  <a:gd name="T5" fmla="*/ 0 h 127"/>
                  <a:gd name="T6" fmla="*/ 0 w 138"/>
                  <a:gd name="T7" fmla="*/ 25 h 127"/>
                  <a:gd name="T8" fmla="*/ 117 w 138"/>
                  <a:gd name="T9" fmla="*/ 12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127">
                    <a:moveTo>
                      <a:pt x="117" y="126"/>
                    </a:moveTo>
                    <a:lnTo>
                      <a:pt x="137" y="101"/>
                    </a:lnTo>
                    <a:lnTo>
                      <a:pt x="20" y="0"/>
                    </a:lnTo>
                    <a:lnTo>
                      <a:pt x="0" y="25"/>
                    </a:lnTo>
                    <a:lnTo>
                      <a:pt x="117" y="126"/>
                    </a:lnTo>
                  </a:path>
                </a:pathLst>
              </a:custGeom>
              <a:solidFill>
                <a:srgbClr val="FC012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Freeform 48"/>
              <p:cNvSpPr>
                <a:spLocks/>
              </p:cNvSpPr>
              <p:nvPr/>
            </p:nvSpPr>
            <p:spPr bwMode="auto">
              <a:xfrm>
                <a:off x="2898" y="1795"/>
                <a:ext cx="34" cy="18"/>
              </a:xfrm>
              <a:custGeom>
                <a:avLst/>
                <a:gdLst>
                  <a:gd name="T0" fmla="*/ 0 w 34"/>
                  <a:gd name="T1" fmla="*/ 11 h 18"/>
                  <a:gd name="T2" fmla="*/ 31 w 34"/>
                  <a:gd name="T3" fmla="*/ 17 h 18"/>
                  <a:gd name="T4" fmla="*/ 33 w 34"/>
                  <a:gd name="T5" fmla="*/ 6 h 18"/>
                  <a:gd name="T6" fmla="*/ 2 w 34"/>
                  <a:gd name="T7" fmla="*/ 0 h 18"/>
                  <a:gd name="T8" fmla="*/ 0 w 34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8">
                    <a:moveTo>
                      <a:pt x="0" y="11"/>
                    </a:moveTo>
                    <a:lnTo>
                      <a:pt x="31" y="17"/>
                    </a:lnTo>
                    <a:lnTo>
                      <a:pt x="33" y="6"/>
                    </a:lnTo>
                    <a:lnTo>
                      <a:pt x="2" y="0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FC012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" name="Freeform 49"/>
              <p:cNvSpPr>
                <a:spLocks/>
              </p:cNvSpPr>
              <p:nvPr/>
            </p:nvSpPr>
            <p:spPr bwMode="auto">
              <a:xfrm>
                <a:off x="2921" y="1540"/>
                <a:ext cx="54" cy="135"/>
              </a:xfrm>
              <a:custGeom>
                <a:avLst/>
                <a:gdLst>
                  <a:gd name="T0" fmla="*/ 0 w 54"/>
                  <a:gd name="T1" fmla="*/ 128 h 135"/>
                  <a:gd name="T2" fmla="*/ 32 w 54"/>
                  <a:gd name="T3" fmla="*/ 134 h 135"/>
                  <a:gd name="T4" fmla="*/ 53 w 54"/>
                  <a:gd name="T5" fmla="*/ 6 h 135"/>
                  <a:gd name="T6" fmla="*/ 22 w 54"/>
                  <a:gd name="T7" fmla="*/ 0 h 135"/>
                  <a:gd name="T8" fmla="*/ 0 w 54"/>
                  <a:gd name="T9" fmla="*/ 12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5">
                    <a:moveTo>
                      <a:pt x="0" y="128"/>
                    </a:moveTo>
                    <a:lnTo>
                      <a:pt x="32" y="134"/>
                    </a:lnTo>
                    <a:lnTo>
                      <a:pt x="53" y="6"/>
                    </a:lnTo>
                    <a:lnTo>
                      <a:pt x="22" y="0"/>
                    </a:lnTo>
                    <a:lnTo>
                      <a:pt x="0" y="128"/>
                    </a:lnTo>
                  </a:path>
                </a:pathLst>
              </a:custGeom>
              <a:solidFill>
                <a:srgbClr val="FC012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" name="Freeform 50"/>
              <p:cNvSpPr>
                <a:spLocks/>
              </p:cNvSpPr>
              <p:nvPr/>
            </p:nvSpPr>
            <p:spPr bwMode="auto">
              <a:xfrm>
                <a:off x="2964" y="1285"/>
                <a:ext cx="54" cy="134"/>
              </a:xfrm>
              <a:custGeom>
                <a:avLst/>
                <a:gdLst>
                  <a:gd name="T0" fmla="*/ 0 w 54"/>
                  <a:gd name="T1" fmla="*/ 127 h 134"/>
                  <a:gd name="T2" fmla="*/ 32 w 54"/>
                  <a:gd name="T3" fmla="*/ 133 h 134"/>
                  <a:gd name="T4" fmla="*/ 53 w 54"/>
                  <a:gd name="T5" fmla="*/ 5 h 134"/>
                  <a:gd name="T6" fmla="*/ 22 w 54"/>
                  <a:gd name="T7" fmla="*/ 0 h 134"/>
                  <a:gd name="T8" fmla="*/ 0 w 54"/>
                  <a:gd name="T9" fmla="*/ 127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4">
                    <a:moveTo>
                      <a:pt x="0" y="127"/>
                    </a:moveTo>
                    <a:lnTo>
                      <a:pt x="32" y="133"/>
                    </a:lnTo>
                    <a:lnTo>
                      <a:pt x="53" y="5"/>
                    </a:lnTo>
                    <a:lnTo>
                      <a:pt x="22" y="0"/>
                    </a:lnTo>
                    <a:lnTo>
                      <a:pt x="0" y="127"/>
                    </a:lnTo>
                  </a:path>
                </a:pathLst>
              </a:custGeom>
              <a:solidFill>
                <a:srgbClr val="FC012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Freeform 51"/>
              <p:cNvSpPr>
                <a:spLocks/>
              </p:cNvSpPr>
              <p:nvPr/>
            </p:nvSpPr>
            <p:spPr bwMode="auto">
              <a:xfrm>
                <a:off x="3007" y="1131"/>
                <a:ext cx="37" cy="33"/>
              </a:xfrm>
              <a:custGeom>
                <a:avLst/>
                <a:gdLst>
                  <a:gd name="T0" fmla="*/ 0 w 37"/>
                  <a:gd name="T1" fmla="*/ 26 h 33"/>
                  <a:gd name="T2" fmla="*/ 32 w 37"/>
                  <a:gd name="T3" fmla="*/ 32 h 33"/>
                  <a:gd name="T4" fmla="*/ 36 w 37"/>
                  <a:gd name="T5" fmla="*/ 6 h 33"/>
                  <a:gd name="T6" fmla="*/ 5 w 37"/>
                  <a:gd name="T7" fmla="*/ 0 h 33"/>
                  <a:gd name="T8" fmla="*/ 0 w 37"/>
                  <a:gd name="T9" fmla="*/ 2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3">
                    <a:moveTo>
                      <a:pt x="0" y="26"/>
                    </a:moveTo>
                    <a:lnTo>
                      <a:pt x="32" y="32"/>
                    </a:lnTo>
                    <a:lnTo>
                      <a:pt x="36" y="6"/>
                    </a:lnTo>
                    <a:lnTo>
                      <a:pt x="5" y="0"/>
                    </a:lnTo>
                    <a:lnTo>
                      <a:pt x="0" y="26"/>
                    </a:lnTo>
                  </a:path>
                </a:pathLst>
              </a:custGeom>
              <a:solidFill>
                <a:srgbClr val="FC012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7" name="Group 56"/>
            <p:cNvGrpSpPr>
              <a:grpSpLocks/>
            </p:cNvGrpSpPr>
            <p:nvPr/>
          </p:nvGrpSpPr>
          <p:grpSpPr bwMode="auto">
            <a:xfrm>
              <a:off x="3781425" y="2084388"/>
              <a:ext cx="1889125" cy="446087"/>
              <a:chOff x="2382" y="1313"/>
              <a:chExt cx="1190" cy="281"/>
            </a:xfrm>
          </p:grpSpPr>
          <p:sp>
            <p:nvSpPr>
              <p:cNvPr id="58" name="Line 53"/>
              <p:cNvSpPr>
                <a:spLocks noChangeShapeType="1"/>
              </p:cNvSpPr>
              <p:nvPr/>
            </p:nvSpPr>
            <p:spPr bwMode="auto">
              <a:xfrm>
                <a:off x="2477" y="1350"/>
                <a:ext cx="998" cy="205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Freeform 54"/>
              <p:cNvSpPr>
                <a:spLocks/>
              </p:cNvSpPr>
              <p:nvPr/>
            </p:nvSpPr>
            <p:spPr bwMode="auto">
              <a:xfrm>
                <a:off x="3374" y="1483"/>
                <a:ext cx="198" cy="111"/>
              </a:xfrm>
              <a:custGeom>
                <a:avLst/>
                <a:gdLst>
                  <a:gd name="T0" fmla="*/ 197 w 198"/>
                  <a:gd name="T1" fmla="*/ 93 h 111"/>
                  <a:gd name="T2" fmla="*/ 22 w 198"/>
                  <a:gd name="T3" fmla="*/ 0 h 111"/>
                  <a:gd name="T4" fmla="*/ 0 w 198"/>
                  <a:gd name="T5" fmla="*/ 110 h 111"/>
                  <a:gd name="T6" fmla="*/ 197 w 198"/>
                  <a:gd name="T7" fmla="*/ 9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" h="111">
                    <a:moveTo>
                      <a:pt x="197" y="93"/>
                    </a:moveTo>
                    <a:lnTo>
                      <a:pt x="22" y="0"/>
                    </a:lnTo>
                    <a:lnTo>
                      <a:pt x="0" y="110"/>
                    </a:lnTo>
                    <a:lnTo>
                      <a:pt x="197" y="93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Freeform 55"/>
              <p:cNvSpPr>
                <a:spLocks/>
              </p:cNvSpPr>
              <p:nvPr/>
            </p:nvSpPr>
            <p:spPr bwMode="auto">
              <a:xfrm>
                <a:off x="2382" y="1313"/>
                <a:ext cx="197" cy="111"/>
              </a:xfrm>
              <a:custGeom>
                <a:avLst/>
                <a:gdLst>
                  <a:gd name="T0" fmla="*/ 0 w 197"/>
                  <a:gd name="T1" fmla="*/ 17 h 111"/>
                  <a:gd name="T2" fmla="*/ 174 w 197"/>
                  <a:gd name="T3" fmla="*/ 110 h 111"/>
                  <a:gd name="T4" fmla="*/ 196 w 197"/>
                  <a:gd name="T5" fmla="*/ 0 h 111"/>
                  <a:gd name="T6" fmla="*/ 0 w 197"/>
                  <a:gd name="T7" fmla="*/ 1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7" h="111">
                    <a:moveTo>
                      <a:pt x="0" y="17"/>
                    </a:moveTo>
                    <a:lnTo>
                      <a:pt x="174" y="110"/>
                    </a:lnTo>
                    <a:lnTo>
                      <a:pt x="196" y="0"/>
                    </a:lnTo>
                    <a:lnTo>
                      <a:pt x="0" y="17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61" name="Rectangle 57"/>
            <p:cNvSpPr>
              <a:spLocks noChangeArrowheads="1"/>
            </p:cNvSpPr>
            <p:nvPr/>
          </p:nvSpPr>
          <p:spPr bwMode="auto">
            <a:xfrm>
              <a:off x="1301750" y="4638675"/>
              <a:ext cx="2228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Radius of a cluster</a:t>
              </a:r>
            </a:p>
          </p:txBody>
        </p:sp>
        <p:grpSp>
          <p:nvGrpSpPr>
            <p:cNvPr id="62" name="Group 88"/>
            <p:cNvGrpSpPr>
              <a:grpSpLocks/>
            </p:cNvGrpSpPr>
            <p:nvPr/>
          </p:nvGrpSpPr>
          <p:grpSpPr bwMode="auto">
            <a:xfrm>
              <a:off x="2855913" y="5276850"/>
              <a:ext cx="2982912" cy="730250"/>
              <a:chOff x="1799" y="3324"/>
              <a:chExt cx="1879" cy="460"/>
            </a:xfrm>
          </p:grpSpPr>
          <p:sp>
            <p:nvSpPr>
              <p:cNvPr id="63" name="Line 58"/>
              <p:cNvSpPr>
                <a:spLocks noChangeShapeType="1"/>
              </p:cNvSpPr>
              <p:nvPr/>
            </p:nvSpPr>
            <p:spPr bwMode="auto">
              <a:xfrm flipV="1">
                <a:off x="2292" y="3669"/>
                <a:ext cx="19" cy="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Line 59"/>
              <p:cNvSpPr>
                <a:spLocks noChangeShapeType="1"/>
              </p:cNvSpPr>
              <p:nvPr/>
            </p:nvSpPr>
            <p:spPr bwMode="auto">
              <a:xfrm>
                <a:off x="2311" y="3671"/>
                <a:ext cx="28" cy="4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" name="Line 60"/>
              <p:cNvSpPr>
                <a:spLocks noChangeShapeType="1"/>
              </p:cNvSpPr>
              <p:nvPr/>
            </p:nvSpPr>
            <p:spPr bwMode="auto">
              <a:xfrm flipV="1">
                <a:off x="2341" y="3587"/>
                <a:ext cx="35" cy="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" name="Line 61"/>
              <p:cNvSpPr>
                <a:spLocks noChangeShapeType="1"/>
              </p:cNvSpPr>
              <p:nvPr/>
            </p:nvSpPr>
            <p:spPr bwMode="auto">
              <a:xfrm>
                <a:off x="2376" y="3587"/>
                <a:ext cx="8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" name="Line 62"/>
              <p:cNvSpPr>
                <a:spLocks noChangeShapeType="1"/>
              </p:cNvSpPr>
              <p:nvPr/>
            </p:nvSpPr>
            <p:spPr bwMode="auto">
              <a:xfrm>
                <a:off x="2282" y="3563"/>
                <a:ext cx="18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" name="Line 63"/>
              <p:cNvSpPr>
                <a:spLocks noChangeShapeType="1"/>
              </p:cNvSpPr>
              <p:nvPr/>
            </p:nvSpPr>
            <p:spPr bwMode="auto">
              <a:xfrm>
                <a:off x="2843" y="3563"/>
                <a:ext cx="58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Line 64"/>
              <p:cNvSpPr>
                <a:spLocks noChangeShapeType="1"/>
              </p:cNvSpPr>
              <p:nvPr/>
            </p:nvSpPr>
            <p:spPr bwMode="auto">
              <a:xfrm flipV="1">
                <a:off x="2747" y="3575"/>
                <a:ext cx="20" cy="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Line 65"/>
              <p:cNvSpPr>
                <a:spLocks noChangeShapeType="1"/>
              </p:cNvSpPr>
              <p:nvPr/>
            </p:nvSpPr>
            <p:spPr bwMode="auto">
              <a:xfrm>
                <a:off x="2767" y="3577"/>
                <a:ext cx="28" cy="13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Line 66"/>
              <p:cNvSpPr>
                <a:spLocks noChangeShapeType="1"/>
              </p:cNvSpPr>
              <p:nvPr/>
            </p:nvSpPr>
            <p:spPr bwMode="auto">
              <a:xfrm flipV="1">
                <a:off x="2797" y="3349"/>
                <a:ext cx="34" cy="36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Line 67"/>
              <p:cNvSpPr>
                <a:spLocks noChangeShapeType="1"/>
              </p:cNvSpPr>
              <p:nvPr/>
            </p:nvSpPr>
            <p:spPr bwMode="auto">
              <a:xfrm>
                <a:off x="2831" y="3349"/>
                <a:ext cx="60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Rectangle 68"/>
              <p:cNvSpPr>
                <a:spLocks noChangeArrowheads="1"/>
              </p:cNvSpPr>
              <p:nvPr/>
            </p:nvSpPr>
            <p:spPr bwMode="auto">
              <a:xfrm>
                <a:off x="1893" y="3512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sz="1200" i="1" kern="0">
                    <a:solidFill>
                      <a:srgbClr val="000000"/>
                    </a:solidFill>
                  </a:rPr>
                  <a:t>c</a:t>
                </a:r>
              </a:p>
            </p:txBody>
          </p:sp>
          <p:sp>
            <p:nvSpPr>
              <p:cNvPr id="74" name="Rectangle 69"/>
              <p:cNvSpPr>
                <a:spLocks noChangeArrowheads="1"/>
              </p:cNvSpPr>
              <p:nvPr/>
            </p:nvSpPr>
            <p:spPr bwMode="auto">
              <a:xfrm>
                <a:off x="2343" y="3419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sz="1200" i="1" kern="0">
                    <a:solidFill>
                      <a:srgbClr val="000000"/>
                    </a:solidFill>
                  </a:rPr>
                  <a:t>u</a:t>
                </a:r>
              </a:p>
            </p:txBody>
          </p:sp>
          <p:sp>
            <p:nvSpPr>
              <p:cNvPr id="75" name="Rectangle 70"/>
              <p:cNvSpPr>
                <a:spLocks noChangeArrowheads="1"/>
              </p:cNvSpPr>
              <p:nvPr/>
            </p:nvSpPr>
            <p:spPr bwMode="auto">
              <a:xfrm>
                <a:off x="2833" y="3339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sz="1200" i="1" kern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76" name="Rectangle 71"/>
              <p:cNvSpPr>
                <a:spLocks noChangeArrowheads="1"/>
              </p:cNvSpPr>
              <p:nvPr/>
            </p:nvSpPr>
            <p:spPr bwMode="auto">
              <a:xfrm>
                <a:off x="3098" y="3324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sz="1200" i="1" kern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77" name="Rectangle 72"/>
              <p:cNvSpPr>
                <a:spLocks noChangeArrowheads="1"/>
              </p:cNvSpPr>
              <p:nvPr/>
            </p:nvSpPr>
            <p:spPr bwMode="auto">
              <a:xfrm>
                <a:off x="1799" y="3457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i="1" kern="0">
                    <a:solidFill>
                      <a:srgbClr val="000000"/>
                    </a:solidFill>
                  </a:rPr>
                  <a:t>R</a:t>
                </a:r>
              </a:p>
            </p:txBody>
          </p:sp>
          <p:sp>
            <p:nvSpPr>
              <p:cNvPr id="78" name="Rectangle 73"/>
              <p:cNvSpPr>
                <a:spLocks noChangeArrowheads="1"/>
              </p:cNvSpPr>
              <p:nvPr/>
            </p:nvSpPr>
            <p:spPr bwMode="auto">
              <a:xfrm>
                <a:off x="1956" y="3441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i="1" kern="0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79" name="Rectangle 74"/>
              <p:cNvSpPr>
                <a:spLocks noChangeArrowheads="1"/>
              </p:cNvSpPr>
              <p:nvPr/>
            </p:nvSpPr>
            <p:spPr bwMode="auto">
              <a:xfrm>
                <a:off x="2026" y="3441"/>
                <a:ext cx="2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i="1" kern="0">
                    <a:solidFill>
                      <a:srgbClr val="000000"/>
                    </a:solidFill>
                  </a:rPr>
                  <a:t>=</a:t>
                </a:r>
              </a:p>
            </p:txBody>
          </p:sp>
          <p:sp>
            <p:nvSpPr>
              <p:cNvPr id="80" name="Rectangle 75"/>
              <p:cNvSpPr>
                <a:spLocks noChangeArrowheads="1"/>
              </p:cNvSpPr>
              <p:nvPr/>
            </p:nvSpPr>
            <p:spPr bwMode="auto">
              <a:xfrm>
                <a:off x="2164" y="3441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i="1" kern="0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81" name="Rectangle 76"/>
              <p:cNvSpPr>
                <a:spLocks noChangeArrowheads="1"/>
              </p:cNvSpPr>
              <p:nvPr/>
            </p:nvSpPr>
            <p:spPr bwMode="auto">
              <a:xfrm>
                <a:off x="2248" y="3364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i="1" kern="0">
                    <a:solidFill>
                      <a:srgbClr val="000000"/>
                    </a:solidFill>
                  </a:rPr>
                  <a:t>R</a:t>
                </a:r>
              </a:p>
            </p:txBody>
          </p:sp>
          <p:sp>
            <p:nvSpPr>
              <p:cNvPr id="82" name="Rectangle 77"/>
              <p:cNvSpPr>
                <a:spLocks noChangeArrowheads="1"/>
              </p:cNvSpPr>
              <p:nvPr/>
            </p:nvSpPr>
            <p:spPr bwMode="auto">
              <a:xfrm>
                <a:off x="2325" y="3553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i="1" kern="0">
                    <a:solidFill>
                      <a:srgbClr val="000000"/>
                    </a:solidFill>
                  </a:rPr>
                  <a:t>3</a:t>
                </a:r>
              </a:p>
            </p:txBody>
          </p:sp>
          <p:sp>
            <p:nvSpPr>
              <p:cNvPr id="83" name="Rectangle 78"/>
              <p:cNvSpPr>
                <a:spLocks noChangeArrowheads="1"/>
              </p:cNvSpPr>
              <p:nvPr/>
            </p:nvSpPr>
            <p:spPr bwMode="auto">
              <a:xfrm>
                <a:off x="2432" y="3441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i="1" kern="0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84" name="Rectangle 79"/>
              <p:cNvSpPr>
                <a:spLocks noChangeArrowheads="1"/>
              </p:cNvSpPr>
              <p:nvPr/>
            </p:nvSpPr>
            <p:spPr bwMode="auto">
              <a:xfrm>
                <a:off x="2502" y="3441"/>
                <a:ext cx="2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i="1" kern="0">
                    <a:solidFill>
                      <a:srgbClr val="000000"/>
                    </a:solidFill>
                  </a:rPr>
                  <a:t>=</a:t>
                </a:r>
              </a:p>
            </p:txBody>
          </p:sp>
          <p:sp>
            <p:nvSpPr>
              <p:cNvPr id="85" name="Rectangle 80"/>
              <p:cNvSpPr>
                <a:spLocks noChangeArrowheads="1"/>
              </p:cNvSpPr>
              <p:nvPr/>
            </p:nvSpPr>
            <p:spPr bwMode="auto">
              <a:xfrm>
                <a:off x="2640" y="3441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i="1" kern="0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86" name="Rectangle 81"/>
              <p:cNvSpPr>
                <a:spLocks noChangeArrowheads="1"/>
              </p:cNvSpPr>
              <p:nvPr/>
            </p:nvSpPr>
            <p:spPr bwMode="auto">
              <a:xfrm>
                <a:off x="2784" y="3364"/>
                <a:ext cx="1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i="1" kern="0">
                    <a:solidFill>
                      <a:srgbClr val="000000"/>
                    </a:solidFill>
                  </a:rPr>
                  <a:t>i</a:t>
                </a:r>
              </a:p>
            </p:txBody>
          </p:sp>
          <p:sp>
            <p:nvSpPr>
              <p:cNvPr id="87" name="Rectangle 82"/>
              <p:cNvSpPr>
                <a:spLocks noChangeArrowheads="1"/>
              </p:cNvSpPr>
              <p:nvPr/>
            </p:nvSpPr>
            <p:spPr bwMode="auto">
              <a:xfrm>
                <a:off x="2900" y="3347"/>
                <a:ext cx="2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i="1" kern="0">
                    <a:solidFill>
                      <a:srgbClr val="000000"/>
                    </a:solidFill>
                  </a:rPr>
                  <a:t>+</a:t>
                </a:r>
              </a:p>
            </p:txBody>
          </p:sp>
          <p:sp>
            <p:nvSpPr>
              <p:cNvPr id="88" name="Rectangle 83"/>
              <p:cNvSpPr>
                <a:spLocks noChangeArrowheads="1"/>
              </p:cNvSpPr>
              <p:nvPr/>
            </p:nvSpPr>
            <p:spPr bwMode="auto">
              <a:xfrm>
                <a:off x="3048" y="3348"/>
                <a:ext cx="1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i="1" kern="0">
                    <a:solidFill>
                      <a:srgbClr val="000000"/>
                    </a:solidFill>
                  </a:rPr>
                  <a:t>j</a:t>
                </a:r>
              </a:p>
            </p:txBody>
          </p:sp>
          <p:sp>
            <p:nvSpPr>
              <p:cNvPr id="89" name="Rectangle 84"/>
              <p:cNvSpPr>
                <a:spLocks noChangeArrowheads="1"/>
              </p:cNvSpPr>
              <p:nvPr/>
            </p:nvSpPr>
            <p:spPr bwMode="auto">
              <a:xfrm>
                <a:off x="3165" y="3347"/>
                <a:ext cx="2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i="1" kern="0">
                    <a:solidFill>
                      <a:srgbClr val="000000"/>
                    </a:solidFill>
                  </a:rPr>
                  <a:t>+</a:t>
                </a:r>
              </a:p>
            </p:txBody>
          </p:sp>
          <p:sp>
            <p:nvSpPr>
              <p:cNvPr id="90" name="Rectangle 85"/>
              <p:cNvSpPr>
                <a:spLocks noChangeArrowheads="1"/>
              </p:cNvSpPr>
              <p:nvPr/>
            </p:nvSpPr>
            <p:spPr bwMode="auto">
              <a:xfrm>
                <a:off x="3282" y="3347"/>
                <a:ext cx="1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i="1" kern="0">
                    <a:solidFill>
                      <a:srgbClr val="000000"/>
                    </a:solidFill>
                  </a:rPr>
                  <a:t>ij</a:t>
                </a:r>
              </a:p>
            </p:txBody>
          </p:sp>
          <p:sp>
            <p:nvSpPr>
              <p:cNvPr id="91" name="Rectangle 86"/>
              <p:cNvSpPr>
                <a:spLocks noChangeArrowheads="1"/>
              </p:cNvSpPr>
              <p:nvPr/>
            </p:nvSpPr>
            <p:spPr bwMode="auto">
              <a:xfrm>
                <a:off x="3041" y="3553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i="1" kern="0">
                    <a:solidFill>
                      <a:srgbClr val="000000"/>
                    </a:solidFill>
                  </a:rPr>
                  <a:t>3</a:t>
                </a:r>
              </a:p>
            </p:txBody>
          </p:sp>
          <p:sp>
            <p:nvSpPr>
              <p:cNvPr id="92" name="Rectangle 87"/>
              <p:cNvSpPr>
                <a:spLocks noChangeArrowheads="1"/>
              </p:cNvSpPr>
              <p:nvPr/>
            </p:nvSpPr>
            <p:spPr bwMode="auto">
              <a:xfrm>
                <a:off x="3378" y="3441"/>
                <a:ext cx="3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i="1" kern="0">
                    <a:solidFill>
                      <a:srgbClr val="000000"/>
                    </a:solidFill>
                  </a:rPr>
                  <a:t>  R</a:t>
                </a:r>
              </a:p>
            </p:txBody>
          </p:sp>
        </p:grpSp>
        <p:sp>
          <p:nvSpPr>
            <p:cNvPr id="93" name="Freeform 89"/>
            <p:cNvSpPr>
              <a:spLocks/>
            </p:cNvSpPr>
            <p:nvPr/>
          </p:nvSpPr>
          <p:spPr bwMode="auto">
            <a:xfrm>
              <a:off x="3375025" y="2462213"/>
              <a:ext cx="803275" cy="695325"/>
            </a:xfrm>
            <a:custGeom>
              <a:avLst/>
              <a:gdLst>
                <a:gd name="T0" fmla="*/ 0 w 506"/>
                <a:gd name="T1" fmla="*/ 225 h 438"/>
                <a:gd name="T2" fmla="*/ 130 w 506"/>
                <a:gd name="T3" fmla="*/ 0 h 438"/>
                <a:gd name="T4" fmla="*/ 389 w 506"/>
                <a:gd name="T5" fmla="*/ 0 h 438"/>
                <a:gd name="T6" fmla="*/ 505 w 506"/>
                <a:gd name="T7" fmla="*/ 231 h 438"/>
                <a:gd name="T8" fmla="*/ 385 w 506"/>
                <a:gd name="T9" fmla="*/ 437 h 438"/>
                <a:gd name="T10" fmla="*/ 123 w 506"/>
                <a:gd name="T11" fmla="*/ 437 h 438"/>
                <a:gd name="T12" fmla="*/ 0 w 506"/>
                <a:gd name="T13" fmla="*/ 225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6" h="438">
                  <a:moveTo>
                    <a:pt x="0" y="225"/>
                  </a:moveTo>
                  <a:lnTo>
                    <a:pt x="130" y="0"/>
                  </a:lnTo>
                  <a:lnTo>
                    <a:pt x="389" y="0"/>
                  </a:lnTo>
                  <a:lnTo>
                    <a:pt x="505" y="231"/>
                  </a:lnTo>
                  <a:lnTo>
                    <a:pt x="385" y="437"/>
                  </a:lnTo>
                  <a:lnTo>
                    <a:pt x="123" y="437"/>
                  </a:lnTo>
                  <a:lnTo>
                    <a:pt x="0" y="225"/>
                  </a:lnTo>
                </a:path>
              </a:pathLst>
            </a:custGeom>
            <a:solidFill>
              <a:srgbClr val="A3F25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90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5338</Words>
  <Application>Microsoft Office PowerPoint</Application>
  <PresentationFormat>On-screen Show (4:3)</PresentationFormat>
  <Paragraphs>1375</Paragraphs>
  <Slides>126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126</vt:i4>
      </vt:variant>
    </vt:vector>
  </HeadingPairs>
  <TitlesOfParts>
    <vt:vector size="139" baseType="lpstr">
      <vt:lpstr>Arial</vt:lpstr>
      <vt:lpstr>Arial Black</vt:lpstr>
      <vt:lpstr>Arial Narrow</vt:lpstr>
      <vt:lpstr>Calibri</vt:lpstr>
      <vt:lpstr>Monotype Sorts</vt:lpstr>
      <vt:lpstr>Symbol</vt:lpstr>
      <vt:lpstr>Tahoma</vt:lpstr>
      <vt:lpstr>Times New Roman</vt:lpstr>
      <vt:lpstr>Wingdings</vt:lpstr>
      <vt:lpstr>Edge</vt:lpstr>
      <vt:lpstr>Microsoft Word Document</vt:lpstr>
      <vt:lpstr>VISIO</vt:lpstr>
      <vt:lpstr>Equation</vt:lpstr>
      <vt:lpstr>Introduction</vt:lpstr>
      <vt:lpstr>Course Details</vt:lpstr>
      <vt:lpstr>Recommended Textbooks</vt:lpstr>
      <vt:lpstr>Recommended Textbooks</vt:lpstr>
      <vt:lpstr>Recommended Textbooks</vt:lpstr>
      <vt:lpstr>Outline</vt:lpstr>
      <vt:lpstr>Outline</vt:lpstr>
      <vt:lpstr>Outline</vt:lpstr>
      <vt:lpstr>Outline</vt:lpstr>
      <vt:lpstr>Outline</vt:lpstr>
      <vt:lpstr>Outline</vt:lpstr>
      <vt:lpstr>Outline</vt:lpstr>
      <vt:lpstr>What is Wireless and Mobile Communication?</vt:lpstr>
      <vt:lpstr>Wireless Communication</vt:lpstr>
      <vt:lpstr>Electromagnetic Spectrum</vt:lpstr>
      <vt:lpstr>Wavelength of Some Technologies</vt:lpstr>
      <vt:lpstr>Frequency Carries/Channels</vt:lpstr>
      <vt:lpstr>Simplex Communication</vt:lpstr>
      <vt:lpstr>Duplex Communication - FDD</vt:lpstr>
      <vt:lpstr>Duplex Communication - TDD</vt:lpstr>
      <vt:lpstr>What is Mobility</vt:lpstr>
      <vt:lpstr>Degrees of Mobility</vt:lpstr>
      <vt:lpstr>The Need for Wireless/Mobile Networking</vt:lpstr>
      <vt:lpstr>Some Example Applications of Ubiquitous Computing</vt:lpstr>
      <vt:lpstr>How to realize Ubiquitous Computing</vt:lpstr>
      <vt:lpstr>Wireless System Definitions</vt:lpstr>
      <vt:lpstr>Wireless System Definitions</vt:lpstr>
      <vt:lpstr>Wireless System Definitions</vt:lpstr>
      <vt:lpstr>Wireless System Definitions</vt:lpstr>
      <vt:lpstr>Wireless System Definitions</vt:lpstr>
      <vt:lpstr>Cordless Telephones</vt:lpstr>
      <vt:lpstr>Cordless Telephones</vt:lpstr>
      <vt:lpstr>Cordless Telephones</vt:lpstr>
      <vt:lpstr>Cordless Phone</vt:lpstr>
      <vt:lpstr>Cellular Telephony</vt:lpstr>
      <vt:lpstr>Cellular Telephony - Architecture</vt:lpstr>
      <vt:lpstr>Cellular Telephony Systems</vt:lpstr>
      <vt:lpstr>Paging Systems</vt:lpstr>
      <vt:lpstr>Paging Systems</vt:lpstr>
      <vt:lpstr>Paging Systems</vt:lpstr>
      <vt:lpstr>Cellular Phone Call Timing </vt:lpstr>
      <vt:lpstr>How a Cellular Telephone Call is Made</vt:lpstr>
      <vt:lpstr>How a Cellular Telephone Call is Made</vt:lpstr>
      <vt:lpstr>Comparison of Common Mobile Radio Systems</vt:lpstr>
      <vt:lpstr>Comparison of Common Mobile Radio Systems</vt:lpstr>
      <vt:lpstr>Cellular Networks</vt:lpstr>
      <vt:lpstr>2G and Data</vt:lpstr>
      <vt:lpstr>2.5 Technologies </vt:lpstr>
      <vt:lpstr>3G Systems</vt:lpstr>
      <vt:lpstr>3G Systems</vt:lpstr>
      <vt:lpstr>Upgrade Paths for 2G Technologies</vt:lpstr>
      <vt:lpstr>GSM and CDMA Coverage Map Worldwide</vt:lpstr>
      <vt:lpstr>Multiple Access</vt:lpstr>
      <vt:lpstr>Multiple Access</vt:lpstr>
      <vt:lpstr>Multiple Access</vt:lpstr>
      <vt:lpstr>Multiple Access</vt:lpstr>
      <vt:lpstr>Multiple Access</vt:lpstr>
      <vt:lpstr>Multiple Access</vt:lpstr>
      <vt:lpstr>Multiple Access (International Cocktail Party)</vt:lpstr>
      <vt:lpstr>General Specification of TDMA</vt:lpstr>
      <vt:lpstr>TDMA Operation</vt:lpstr>
      <vt:lpstr>Advantages of TDMA</vt:lpstr>
      <vt:lpstr>Disadvantages to using TDMA</vt:lpstr>
      <vt:lpstr>TDMA Frame Structure</vt:lpstr>
      <vt:lpstr>FDMA Operation</vt:lpstr>
      <vt:lpstr>General Specification of FDMA</vt:lpstr>
      <vt:lpstr>Advantages of FDMA</vt:lpstr>
      <vt:lpstr>Interference</vt:lpstr>
      <vt:lpstr>Disadvantages to using FDMA</vt:lpstr>
      <vt:lpstr>General Specification of CDMA</vt:lpstr>
      <vt:lpstr>CDMA Operation</vt:lpstr>
      <vt:lpstr>Advantages of CDMA</vt:lpstr>
      <vt:lpstr>Disadvantages to using CDMA</vt:lpstr>
      <vt:lpstr>Hybrid Spread Spectrum Techniques</vt:lpstr>
      <vt:lpstr>Hybrid Spread Spectrum Techniques</vt:lpstr>
      <vt:lpstr>Hybrid Direct Sequence / Frequency Hopped Multiple Access</vt:lpstr>
      <vt:lpstr>Hybrid Direct Sequence / Frequency Hopped Multiple Access</vt:lpstr>
      <vt:lpstr>Time Division CDMA (TCDMA) </vt:lpstr>
      <vt:lpstr>Time Division Frequency Hopping (TDFH) </vt:lpstr>
      <vt:lpstr>Time Division Frequency Hopping (TDFH) </vt:lpstr>
      <vt:lpstr>Space Division Multiple Access (SDMA)</vt:lpstr>
      <vt:lpstr>Space Division Multiple Access (SDMA)</vt:lpstr>
      <vt:lpstr>Frequency Reuse</vt:lpstr>
      <vt:lpstr>Choosing the Shape of a Cell</vt:lpstr>
      <vt:lpstr>Frequency Reuse</vt:lpstr>
      <vt:lpstr>Frequency Reuse</vt:lpstr>
      <vt:lpstr>Signal Strength</vt:lpstr>
      <vt:lpstr>Signal Strength</vt:lpstr>
      <vt:lpstr>Handoff Region</vt:lpstr>
      <vt:lpstr>Cell Structure</vt:lpstr>
      <vt:lpstr>Frequency Reuse Structure</vt:lpstr>
      <vt:lpstr>Reuse Distance</vt:lpstr>
      <vt:lpstr>Reuse Distance Contd</vt:lpstr>
      <vt:lpstr>Reuse Distance Contd</vt:lpstr>
      <vt:lpstr>Reuse Distance Contd</vt:lpstr>
      <vt:lpstr>Frequency Reuse</vt:lpstr>
      <vt:lpstr>Frequency Reuse</vt:lpstr>
      <vt:lpstr>Frequency Reuse </vt:lpstr>
      <vt:lpstr>Frequency Reuse </vt:lpstr>
      <vt:lpstr>Frequency Reuse</vt:lpstr>
      <vt:lpstr>Handoff Strategies</vt:lpstr>
      <vt:lpstr>PowerPoint Presentation</vt:lpstr>
      <vt:lpstr>Margin D needs to be neither too small, nor too large</vt:lpstr>
      <vt:lpstr>Handoff Basics</vt:lpstr>
      <vt:lpstr>When to Hand off? MSC needs to ensure</vt:lpstr>
      <vt:lpstr>First Generation Systems</vt:lpstr>
      <vt:lpstr>Second Generation Systems: Digital TDMA</vt:lpstr>
      <vt:lpstr>Inter-System Hand Off</vt:lpstr>
      <vt:lpstr>Prioritizing the Handoff </vt:lpstr>
      <vt:lpstr>Practical Hand Off Strategies:</vt:lpstr>
      <vt:lpstr>UMBRELLA Cell Approach</vt:lpstr>
      <vt:lpstr>Interference and System Capacity </vt:lpstr>
      <vt:lpstr>Interference and System Capacity </vt:lpstr>
      <vt:lpstr>Interference and System Capacity </vt:lpstr>
      <vt:lpstr>PowerPoint Presentation</vt:lpstr>
      <vt:lpstr>Worst Case of CCI</vt:lpstr>
      <vt:lpstr>PowerPoint Presentation</vt:lpstr>
      <vt:lpstr>Cell Splitting</vt:lpstr>
      <vt:lpstr>Cell Sectoring by Antenna Design</vt:lpstr>
      <vt:lpstr>Cell Sectoring by Antenna Design</vt:lpstr>
      <vt:lpstr>Trunking and Grade of Service (GOS)</vt:lpstr>
      <vt:lpstr>Terminology</vt:lpstr>
      <vt:lpstr>Terminology</vt:lpstr>
      <vt:lpstr>Traffic Measurements</vt:lpstr>
      <vt:lpstr>Traffic Measurements</vt:lpstr>
      <vt:lpstr>Repeaters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power</dc:creator>
  <cp:lastModifiedBy>Venkataramanan V</cp:lastModifiedBy>
  <cp:revision>19</cp:revision>
  <dcterms:created xsi:type="dcterms:W3CDTF">2016-08-28T12:43:23Z</dcterms:created>
  <dcterms:modified xsi:type="dcterms:W3CDTF">2019-07-11T07:45:10Z</dcterms:modified>
</cp:coreProperties>
</file>