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0CDD64C-2330-4EFB-BBC0-27A6B4565A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6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12683-79BF-4333-BD71-E449C21499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ADF84-C7CE-4AFD-BA00-AF7199FABC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22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1DE210F-6E5B-4C04-9697-C67452B174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8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EDDB83D-7B41-4301-BF45-B684F7254F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5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8" y="762000"/>
            <a:ext cx="72390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16050"/>
            <a:ext cx="3733800" cy="240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416050"/>
            <a:ext cx="3733800" cy="112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2693988"/>
            <a:ext cx="3733800" cy="112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867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4121-08FD-46BB-9319-59120CEA82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A6DA3-BB1F-417F-85BB-E72FBE05C93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B61A9-259C-4256-AD6C-BE8382254A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0BA8F-4CF0-427B-86F0-0D13A24566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F2074-E614-4D68-B7D6-F6E8EE53089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F9EA7-E804-4A09-8C15-99E4FEA26E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51BFC-C3B5-49D8-8F97-3C1FD92124A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AB5D-A95A-43D2-907D-B845AB1E912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73A090-FE62-4FF2-81BC-50E19773DF3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Module </a:t>
            </a:r>
            <a:r>
              <a:rPr lang="en-US" dirty="0" smtClean="0"/>
              <a:t>2           2G </a:t>
            </a:r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Structure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Cell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	A </a:t>
            </a:r>
            <a:r>
              <a:rPr lang="en-US" dirty="0"/>
              <a:t>cell is the basic unit of a cellular system and is defined as the radio coverage given by one BTS.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SIM(Subscriber Identity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/>
          <a:lstStyle/>
          <a:p>
            <a:pPr algn="just"/>
            <a:r>
              <a:rPr lang="en-US" sz="2800" dirty="0"/>
              <a:t>SIM has microprocessor and memory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Fixed data stored for the subscription: </a:t>
            </a:r>
          </a:p>
          <a:p>
            <a:pPr algn="just"/>
            <a:r>
              <a:rPr lang="en-US" sz="2800" dirty="0"/>
              <a:t>International Mobile Subscriber </a:t>
            </a:r>
            <a:r>
              <a:rPr lang="en-US" sz="2800" dirty="0" smtClean="0"/>
              <a:t>Identity (IMSI)</a:t>
            </a:r>
            <a:endParaRPr lang="en-US" sz="2800" dirty="0"/>
          </a:p>
          <a:p>
            <a:pPr algn="just"/>
            <a:r>
              <a:rPr lang="en-US" sz="2800" dirty="0"/>
              <a:t>Authentication </a:t>
            </a:r>
            <a:r>
              <a:rPr lang="en-US" sz="2800" dirty="0" smtClean="0"/>
              <a:t>Key</a:t>
            </a:r>
            <a:endParaRPr lang="en-US" sz="2800" dirty="0"/>
          </a:p>
          <a:p>
            <a:pPr algn="just"/>
            <a:r>
              <a:rPr lang="en-US" sz="2800" dirty="0"/>
              <a:t>Security </a:t>
            </a:r>
            <a:r>
              <a:rPr lang="en-US" sz="2800" dirty="0" smtClean="0"/>
              <a:t>Algorithms </a:t>
            </a:r>
            <a:endParaRPr lang="en-US" sz="2800" dirty="0"/>
          </a:p>
          <a:p>
            <a:pPr algn="just"/>
            <a:r>
              <a:rPr lang="en-US" sz="2800" dirty="0"/>
              <a:t>personal identification number (PIN) </a:t>
            </a:r>
            <a:r>
              <a:rPr lang="en-US" sz="2800" dirty="0" smtClean="0"/>
              <a:t>&amp; PIN </a:t>
            </a:r>
            <a:r>
              <a:rPr lang="en-US" sz="2800" dirty="0"/>
              <a:t>unlock key (PUK)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link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Reverse link channels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Access</a:t>
            </a:r>
            <a:endParaRPr lang="en-US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100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03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6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LINK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5" y="1600200"/>
            <a:ext cx="683711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mobile uses the access channel when </a:t>
            </a:r>
            <a:r>
              <a:rPr lang="en-US" sz="2400" dirty="0" smtClean="0"/>
              <a:t>not assigned </a:t>
            </a:r>
            <a:r>
              <a:rPr lang="en-US" sz="2400" dirty="0"/>
              <a:t>to a traffic channel. The mobile </a:t>
            </a:r>
            <a:r>
              <a:rPr lang="en-US" sz="2400" dirty="0" smtClean="0"/>
              <a:t>uses the </a:t>
            </a:r>
            <a:r>
              <a:rPr lang="en-US" sz="2400" dirty="0"/>
              <a:t>access channel to: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Register </a:t>
            </a:r>
            <a:r>
              <a:rPr lang="en-US" sz="2400" dirty="0"/>
              <a:t>with the network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32 </a:t>
            </a:r>
            <a:r>
              <a:rPr lang="en-US" sz="2400" dirty="0"/>
              <a:t>Access Channels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Originating </a:t>
            </a:r>
            <a:r>
              <a:rPr lang="en-US" sz="2400" dirty="0"/>
              <a:t>calls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Respond </a:t>
            </a:r>
            <a:r>
              <a:rPr lang="en-US" sz="2400" dirty="0"/>
              <a:t>to pages and commands from the BS.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Transmit </a:t>
            </a:r>
            <a:r>
              <a:rPr lang="en-US" sz="2400" dirty="0"/>
              <a:t>overhead messages to the BS.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link traffic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reverse link traffic channel is only used </a:t>
            </a:r>
            <a:r>
              <a:rPr lang="en-US" dirty="0" smtClean="0"/>
              <a:t>when there </a:t>
            </a:r>
            <a:r>
              <a:rPr lang="en-US" dirty="0"/>
              <a:t>is call.</a:t>
            </a:r>
          </a:p>
          <a:p>
            <a:pPr algn="just"/>
            <a:r>
              <a:rPr lang="en-US" dirty="0" smtClean="0"/>
              <a:t>62 </a:t>
            </a:r>
            <a:r>
              <a:rPr lang="en-US" dirty="0"/>
              <a:t>Traffic channels.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reverse link traffic channel </a:t>
            </a:r>
            <a:r>
              <a:rPr lang="en-US" dirty="0" smtClean="0"/>
              <a:t>transmits voice data to </a:t>
            </a:r>
            <a:r>
              <a:rPr lang="en-US" dirty="0"/>
              <a:t>the BTS</a:t>
            </a:r>
          </a:p>
          <a:p>
            <a:pPr algn="just"/>
            <a:r>
              <a:rPr lang="en-US" dirty="0" smtClean="0"/>
              <a:t>Also </a:t>
            </a:r>
            <a:r>
              <a:rPr lang="en-US" dirty="0"/>
              <a:t>transmits the overhead </a:t>
            </a:r>
            <a:r>
              <a:rPr lang="en-US" dirty="0" smtClean="0"/>
              <a:t>control information during </a:t>
            </a:r>
            <a:r>
              <a:rPr lang="en-US" dirty="0"/>
              <a:t>the call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CDMA Planning for Frequency</a:t>
            </a:r>
            <a:br>
              <a:rPr lang="en-US" sz="3600" dirty="0"/>
            </a:br>
            <a:r>
              <a:rPr lang="en-US" sz="3600" dirty="0"/>
              <a:t>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CDMA networks, adjacent cells can transmit at the </a:t>
            </a:r>
            <a:r>
              <a:rPr lang="en-US" dirty="0" smtClean="0"/>
              <a:t>same frequency.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74" y="3505200"/>
            <a:ext cx="3057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9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processing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are 4 stages or modes in </a:t>
            </a:r>
            <a:r>
              <a:rPr lang="en-US" dirty="0" smtClean="0"/>
              <a:t>CDMA call </a:t>
            </a:r>
            <a:r>
              <a:rPr lang="en-US" dirty="0"/>
              <a:t>processing: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Initialization </a:t>
            </a:r>
            <a:r>
              <a:rPr lang="en-US" dirty="0"/>
              <a:t>mode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Idle </a:t>
            </a:r>
            <a:r>
              <a:rPr lang="en-US" dirty="0"/>
              <a:t>mode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Access </a:t>
            </a:r>
            <a:r>
              <a:rPr lang="en-US" dirty="0"/>
              <a:t>mode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Traffic </a:t>
            </a:r>
            <a:r>
              <a:rPr lang="en-US" dirty="0"/>
              <a:t>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During initialization, the mobile: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Acquires </a:t>
            </a:r>
            <a:r>
              <a:rPr lang="en-US" dirty="0"/>
              <a:t>the system via the pilot </a:t>
            </a:r>
            <a:r>
              <a:rPr lang="en-US" dirty="0" smtClean="0"/>
              <a:t>code channel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Synchronization </a:t>
            </a:r>
            <a:r>
              <a:rPr lang="en-US" dirty="0"/>
              <a:t>with the system via </a:t>
            </a:r>
            <a:r>
              <a:rPr lang="en-US" dirty="0" smtClean="0"/>
              <a:t>the sync </a:t>
            </a:r>
            <a:r>
              <a:rPr lang="en-US" dirty="0"/>
              <a:t>code channel.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mobile is not involved in call </a:t>
            </a:r>
            <a:r>
              <a:rPr lang="en-US" dirty="0" smtClean="0"/>
              <a:t>during idle </a:t>
            </a:r>
            <a:r>
              <a:rPr lang="en-US" dirty="0"/>
              <a:t>mode, but it must stay </a:t>
            </a:r>
            <a:r>
              <a:rPr lang="en-US" dirty="0" smtClean="0"/>
              <a:t>in communication </a:t>
            </a:r>
            <a:r>
              <a:rPr lang="en-US" dirty="0"/>
              <a:t>with the BS: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mobile and the BS communicates </a:t>
            </a:r>
            <a:r>
              <a:rPr lang="en-US" dirty="0" smtClean="0"/>
              <a:t>over the </a:t>
            </a:r>
            <a:r>
              <a:rPr lang="en-US" dirty="0"/>
              <a:t>access and paging code channel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mobile obtains overhead </a:t>
            </a:r>
            <a:r>
              <a:rPr lang="en-US" dirty="0" smtClean="0"/>
              <a:t>information via </a:t>
            </a:r>
            <a:r>
              <a:rPr lang="en-US" dirty="0"/>
              <a:t>the paging code channel.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mobile accesses the network </a:t>
            </a:r>
            <a:r>
              <a:rPr lang="en-US" dirty="0" smtClean="0"/>
              <a:t>via the </a:t>
            </a:r>
            <a:r>
              <a:rPr lang="en-US" dirty="0"/>
              <a:t>access code channel during </a:t>
            </a:r>
            <a:r>
              <a:rPr lang="en-US" dirty="0" smtClean="0"/>
              <a:t>call origination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access and paging channel </a:t>
            </a:r>
            <a:r>
              <a:rPr lang="en-US" dirty="0" smtClean="0"/>
              <a:t>carry the </a:t>
            </a:r>
            <a:r>
              <a:rPr lang="en-US" dirty="0"/>
              <a:t>required call set-up </a:t>
            </a:r>
            <a:r>
              <a:rPr lang="en-US" dirty="0" smtClean="0"/>
              <a:t>communication between </a:t>
            </a:r>
            <a:r>
              <a:rPr lang="en-US" dirty="0"/>
              <a:t>the mobile and the BTS until </a:t>
            </a:r>
            <a:r>
              <a:rPr lang="en-US" dirty="0" smtClean="0"/>
              <a:t>a traffic </a:t>
            </a:r>
            <a:r>
              <a:rPr lang="en-US" dirty="0"/>
              <a:t>channel is established.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During a land to mobile (LTM) call: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mobile receives a page on the </a:t>
            </a:r>
            <a:r>
              <a:rPr lang="en-US" dirty="0" smtClean="0"/>
              <a:t>paging channel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mobile responds on the </a:t>
            </a:r>
            <a:r>
              <a:rPr lang="en-US" dirty="0" smtClean="0"/>
              <a:t>access channel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traffic is established and </a:t>
            </a:r>
            <a:r>
              <a:rPr lang="en-US" dirty="0" smtClean="0"/>
              <a:t>maintained throughout </a:t>
            </a:r>
            <a:r>
              <a:rPr lang="en-US" dirty="0"/>
              <a:t>the call.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109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International Mobile Equipment </a:t>
            </a:r>
            <a:r>
              <a:rPr lang="en-US" dirty="0" smtClean="0"/>
              <a:t>Identity (IMEI)</a:t>
            </a:r>
            <a:endParaRPr lang="en-US" dirty="0"/>
          </a:p>
          <a:p>
            <a:pPr algn="just"/>
            <a:r>
              <a:rPr lang="en-US" dirty="0"/>
              <a:t>The IMEI is an unique code allocated to each mobile equipment.  It is checked in the EIR.</a:t>
            </a:r>
          </a:p>
          <a:p>
            <a:pPr marL="0" indent="0" algn="just">
              <a:buNone/>
            </a:pPr>
            <a:r>
              <a:rPr lang="en-US" dirty="0"/>
              <a:t>IMEI check List</a:t>
            </a:r>
          </a:p>
          <a:p>
            <a:pPr algn="just"/>
            <a:r>
              <a:rPr lang="en-US" dirty="0"/>
              <a:t>White List</a:t>
            </a:r>
          </a:p>
          <a:p>
            <a:pPr algn="just"/>
            <a:r>
              <a:rPr lang="en-US" dirty="0"/>
              <a:t>Grey List</a:t>
            </a:r>
          </a:p>
          <a:p>
            <a:pPr algn="just"/>
            <a:r>
              <a:rPr lang="en-US" dirty="0"/>
              <a:t>Black List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mode </a:t>
            </a:r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During a mobile to land (MTL):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call is placed using the access channel.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BS responds on the paging channel.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traffic channel is established </a:t>
            </a:r>
            <a:r>
              <a:rPr lang="en-US" dirty="0" smtClean="0"/>
              <a:t>and maintained </a:t>
            </a:r>
            <a:r>
              <a:rPr lang="en-US" dirty="0"/>
              <a:t>throughout the call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processing (message)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During the call overhead messaging </a:t>
            </a:r>
            <a:r>
              <a:rPr lang="en-US" dirty="0" smtClean="0"/>
              <a:t>continues on </a:t>
            </a:r>
            <a:r>
              <a:rPr lang="en-US" dirty="0"/>
              <a:t>the traffic channel in a limited fashion.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message uses “Dim and Burst” or </a:t>
            </a:r>
            <a:r>
              <a:rPr lang="en-US" dirty="0" smtClean="0"/>
              <a:t>Blank and </a:t>
            </a:r>
            <a:r>
              <a:rPr lang="en-US" dirty="0"/>
              <a:t>Burst” signaling, which replaces part </a:t>
            </a:r>
            <a:r>
              <a:rPr lang="en-US" dirty="0" smtClean="0"/>
              <a:t>of the </a:t>
            </a:r>
            <a:r>
              <a:rPr lang="en-US" dirty="0"/>
              <a:t>voice traffic with system messages.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does not detect this signaling</a:t>
            </a:r>
            <a:r>
              <a:rPr lang="en-US" dirty="0" smtClean="0"/>
              <a:t>, due to the </a:t>
            </a:r>
            <a:r>
              <a:rPr lang="en-US" dirty="0"/>
              <a:t>strong data recovery schemes inherent </a:t>
            </a:r>
            <a:r>
              <a:rPr lang="en-US" dirty="0" smtClean="0"/>
              <a:t>to CDMA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3200" dirty="0"/>
              <a:t>These different paths </a:t>
            </a:r>
            <a:r>
              <a:rPr lang="en-US" sz="3200" dirty="0" smtClean="0"/>
              <a:t>result in </a:t>
            </a:r>
            <a:r>
              <a:rPr lang="en-US" sz="3200" dirty="0"/>
              <a:t>the receiver </a:t>
            </a:r>
            <a:r>
              <a:rPr lang="en-US" sz="3200" dirty="0" smtClean="0"/>
              <a:t>getting several </a:t>
            </a:r>
            <a:r>
              <a:rPr lang="en-US" sz="3200" dirty="0"/>
              <a:t>versions of </a:t>
            </a:r>
            <a:r>
              <a:rPr lang="en-US" sz="3200" dirty="0" smtClean="0"/>
              <a:t>the same </a:t>
            </a:r>
            <a:r>
              <a:rPr lang="en-US" sz="3200" dirty="0"/>
              <a:t>signal but at </a:t>
            </a:r>
            <a:r>
              <a:rPr lang="en-US" sz="3200" dirty="0" smtClean="0"/>
              <a:t>different times</a:t>
            </a:r>
            <a:r>
              <a:rPr lang="en-US" sz="3200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112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3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0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Rake Receiver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capable of </a:t>
            </a:r>
            <a:r>
              <a:rPr lang="en-US" dirty="0" smtClean="0"/>
              <a:t>receiving signals </a:t>
            </a:r>
            <a:r>
              <a:rPr lang="en-US" dirty="0"/>
              <a:t>from </a:t>
            </a:r>
            <a:r>
              <a:rPr lang="en-US" dirty="0" smtClean="0"/>
              <a:t>multiple sources </a:t>
            </a:r>
            <a:r>
              <a:rPr lang="en-US" dirty="0"/>
              <a:t>and adding </a:t>
            </a:r>
            <a:r>
              <a:rPr lang="en-US" dirty="0" smtClean="0"/>
              <a:t>them together.</a:t>
            </a:r>
          </a:p>
          <a:p>
            <a:pPr algn="just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113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0" y="3581400"/>
            <a:ext cx="227128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676400"/>
            <a:ext cx="33909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0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KEY FEATURES - DIVERSITY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132965"/>
              </p:ext>
            </p:extLst>
          </p:nvPr>
        </p:nvGraphicFramePr>
        <p:xfrm>
          <a:off x="457200" y="1600200"/>
          <a:ext cx="8229600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Diversity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Diversity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Diversity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transmission of signal on two frequencies spaced further apart than the coherence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transmission of data at different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Dual cell site receiver antennas, rake receivers, multi cell sites(soft handoff)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repeating the data ‘n’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interleaving and error correcting codes used in IS-95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/>
            <a:r>
              <a:rPr lang="en-US" sz="2200" dirty="0"/>
              <a:t>CDMA goal is to maximize the number of simultaneous users.</a:t>
            </a:r>
          </a:p>
          <a:p>
            <a:pPr algn="just"/>
            <a:r>
              <a:rPr lang="en-US" sz="2200" dirty="0" smtClean="0"/>
              <a:t>Capacity </a:t>
            </a:r>
            <a:r>
              <a:rPr lang="en-US" sz="2200" dirty="0"/>
              <a:t>is maximized by maintaining the signal to interference ratio at </a:t>
            </a:r>
            <a:r>
              <a:rPr lang="en-US" sz="2200" dirty="0" smtClean="0"/>
              <a:t>the minimum </a:t>
            </a:r>
            <a:r>
              <a:rPr lang="en-US" sz="2200" dirty="0"/>
              <a:t>acceptable level.</a:t>
            </a:r>
          </a:p>
          <a:p>
            <a:pPr algn="just"/>
            <a:r>
              <a:rPr lang="en-US" sz="2200" dirty="0" smtClean="0"/>
              <a:t>To </a:t>
            </a:r>
            <a:r>
              <a:rPr lang="en-US" sz="2200" dirty="0"/>
              <a:t>resolve near far problem.</a:t>
            </a:r>
          </a:p>
          <a:p>
            <a:pPr algn="just"/>
            <a:r>
              <a:rPr lang="en-US" sz="2200" dirty="0" smtClean="0"/>
              <a:t>Power </a:t>
            </a:r>
            <a:r>
              <a:rPr lang="en-US" sz="2200" dirty="0"/>
              <a:t>transmitted by mobile station must be therefore controlled.</a:t>
            </a:r>
          </a:p>
          <a:p>
            <a:pPr algn="just"/>
            <a:r>
              <a:rPr lang="en-US" sz="2200" dirty="0" smtClean="0"/>
              <a:t>Due </a:t>
            </a:r>
            <a:r>
              <a:rPr lang="en-US" sz="2200" dirty="0"/>
              <a:t>to non-coherent detection at BS ,interference on reverse link power </a:t>
            </a:r>
            <a:r>
              <a:rPr lang="en-US" sz="2200" dirty="0" smtClean="0"/>
              <a:t>control is </a:t>
            </a:r>
            <a:r>
              <a:rPr lang="en-US" sz="2200" dirty="0"/>
              <a:t>more critical.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transmit power for each user must be reduced to limit interference.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power should be enough to maintain the required (signal to noise ratio) </a:t>
            </a:r>
            <a:r>
              <a:rPr lang="en-US" sz="2200" dirty="0" smtClean="0"/>
              <a:t>for a </a:t>
            </a:r>
            <a:r>
              <a:rPr lang="en-US" sz="2200" dirty="0"/>
              <a:t>satisfactory call quality.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Power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If all handsets </a:t>
            </a:r>
            <a:r>
              <a:rPr lang="en-US" dirty="0" smtClean="0"/>
              <a:t>transmit the </a:t>
            </a:r>
            <a:r>
              <a:rPr lang="en-US" dirty="0"/>
              <a:t>same power </a:t>
            </a:r>
            <a:r>
              <a:rPr lang="en-US" dirty="0" smtClean="0"/>
              <a:t>level, the </a:t>
            </a:r>
            <a:r>
              <a:rPr lang="en-US" dirty="0"/>
              <a:t>base station </a:t>
            </a:r>
            <a:r>
              <a:rPr lang="en-US" dirty="0" smtClean="0"/>
              <a:t>will receive unnecessarily strong </a:t>
            </a:r>
            <a:r>
              <a:rPr lang="en-US" dirty="0"/>
              <a:t>signals </a:t>
            </a:r>
            <a:r>
              <a:rPr lang="en-US" dirty="0" smtClean="0"/>
              <a:t>from handsets </a:t>
            </a:r>
            <a:r>
              <a:rPr lang="en-US" dirty="0"/>
              <a:t>nearby </a:t>
            </a:r>
            <a:r>
              <a:rPr lang="en-US" dirty="0" smtClean="0"/>
              <a:t>and extremely </a:t>
            </a:r>
            <a:r>
              <a:rPr lang="en-US" dirty="0"/>
              <a:t>weak </a:t>
            </a:r>
            <a:r>
              <a:rPr lang="en-US" dirty="0" smtClean="0"/>
              <a:t>signals from </a:t>
            </a:r>
            <a:r>
              <a:rPr lang="en-US" dirty="0"/>
              <a:t>handsets that </a:t>
            </a:r>
            <a:r>
              <a:rPr lang="en-US" dirty="0" smtClean="0"/>
              <a:t>are far away.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ETC 702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116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276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7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Power </a:t>
            </a:r>
            <a:r>
              <a:rPr lang="en-US" dirty="0" smtClean="0"/>
              <a:t>control enables </a:t>
            </a:r>
            <a:r>
              <a:rPr lang="en-US" dirty="0"/>
              <a:t>handsets to adjust </a:t>
            </a:r>
            <a:r>
              <a:rPr lang="en-US" dirty="0" smtClean="0"/>
              <a:t>the power </a:t>
            </a:r>
            <a:r>
              <a:rPr lang="en-US" dirty="0"/>
              <a:t>at which they transmit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117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Control 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30725"/>
          </a:xfrm>
        </p:spPr>
        <p:txBody>
          <a:bodyPr/>
          <a:lstStyle/>
          <a:p>
            <a:pPr algn="just"/>
            <a:r>
              <a:rPr lang="en-US" dirty="0"/>
              <a:t>The CDMA </a:t>
            </a:r>
            <a:r>
              <a:rPr lang="en-US" dirty="0" smtClean="0"/>
              <a:t>network independently controls the </a:t>
            </a:r>
            <a:r>
              <a:rPr lang="en-US" dirty="0"/>
              <a:t>power at </a:t>
            </a:r>
            <a:r>
              <a:rPr lang="en-US" dirty="0" smtClean="0"/>
              <a:t>which each </a:t>
            </a:r>
            <a:r>
              <a:rPr lang="en-US" dirty="0"/>
              <a:t>mobile transmits.</a:t>
            </a:r>
          </a:p>
          <a:p>
            <a:pPr algn="just"/>
            <a:r>
              <a:rPr lang="en-US" dirty="0" smtClean="0"/>
              <a:t>Both </a:t>
            </a:r>
            <a:r>
              <a:rPr lang="en-US" dirty="0"/>
              <a:t>forward </a:t>
            </a:r>
            <a:r>
              <a:rPr lang="en-US" dirty="0" smtClean="0"/>
              <a:t>and reverse </a:t>
            </a:r>
            <a:r>
              <a:rPr lang="en-US" dirty="0"/>
              <a:t>links use </a:t>
            </a:r>
            <a:r>
              <a:rPr lang="en-US" dirty="0" smtClean="0"/>
              <a:t>power control </a:t>
            </a:r>
            <a:r>
              <a:rPr lang="en-US" dirty="0"/>
              <a:t>techniques.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118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038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7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Control 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30725"/>
          </a:xfrm>
        </p:spPr>
        <p:txBody>
          <a:bodyPr/>
          <a:lstStyle/>
          <a:p>
            <a:pPr algn="just"/>
            <a:r>
              <a:rPr lang="en-US" b="1" u="sng" dirty="0"/>
              <a:t>Open loop</a:t>
            </a:r>
          </a:p>
          <a:p>
            <a:pPr algn="just"/>
            <a:r>
              <a:rPr lang="en-US" dirty="0"/>
              <a:t>Mobile estimates the loss and </a:t>
            </a:r>
            <a:r>
              <a:rPr lang="en-US" dirty="0" smtClean="0"/>
              <a:t>makes necessary adjustments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Closed loop</a:t>
            </a:r>
          </a:p>
          <a:p>
            <a:pPr algn="just"/>
            <a:r>
              <a:rPr lang="en-US" dirty="0"/>
              <a:t>The base station </a:t>
            </a:r>
            <a:r>
              <a:rPr lang="en-US" dirty="0" smtClean="0"/>
              <a:t>monitors </a:t>
            </a:r>
            <a:r>
              <a:rPr lang="en-US" dirty="0"/>
              <a:t>the S/N </a:t>
            </a:r>
            <a:r>
              <a:rPr lang="en-US" dirty="0" smtClean="0"/>
              <a:t>ratio and </a:t>
            </a:r>
            <a:r>
              <a:rPr lang="en-US" dirty="0"/>
              <a:t>gives commands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119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Mobile Station ISDN Number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The MSISDN is registered in the telephone directory and used by the calling party for dialing.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MSISDN shall not exceed 15 digits.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NDC--National Destination Code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SN--Subscriber Number 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HANDOFFS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CDMA has three </a:t>
            </a:r>
            <a:r>
              <a:rPr lang="en-US" dirty="0" smtClean="0"/>
              <a:t>primary types </a:t>
            </a:r>
            <a:r>
              <a:rPr lang="en-US" dirty="0"/>
              <a:t>of handoff: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soft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hard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idle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type of </a:t>
            </a:r>
            <a:r>
              <a:rPr lang="en-US" dirty="0" smtClean="0"/>
              <a:t>handoff depends </a:t>
            </a:r>
            <a:r>
              <a:rPr lang="en-US" dirty="0"/>
              <a:t>on the </a:t>
            </a:r>
            <a:r>
              <a:rPr lang="en-US" dirty="0" smtClean="0"/>
              <a:t>handoff situation.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Handoff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soft </a:t>
            </a:r>
            <a:r>
              <a:rPr lang="en-US" dirty="0" smtClean="0"/>
              <a:t>handoff establishes </a:t>
            </a:r>
            <a:r>
              <a:rPr lang="en-US" dirty="0"/>
              <a:t>a </a:t>
            </a:r>
            <a:r>
              <a:rPr lang="en-US" dirty="0" smtClean="0"/>
              <a:t>connection with </a:t>
            </a:r>
            <a:r>
              <a:rPr lang="en-US" dirty="0"/>
              <a:t>the new BTS </a:t>
            </a:r>
            <a:r>
              <a:rPr lang="en-US" dirty="0" smtClean="0"/>
              <a:t>prior to </a:t>
            </a:r>
            <a:r>
              <a:rPr lang="en-US" dirty="0"/>
              <a:t>breaking </a:t>
            </a:r>
            <a:r>
              <a:rPr lang="en-US" dirty="0" smtClean="0"/>
              <a:t>the connection </a:t>
            </a:r>
            <a:r>
              <a:rPr lang="en-US" dirty="0"/>
              <a:t>with the </a:t>
            </a:r>
            <a:r>
              <a:rPr lang="en-US" dirty="0" smtClean="0"/>
              <a:t>old one.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Soft handoffs are </a:t>
            </a:r>
            <a:r>
              <a:rPr lang="en-US" dirty="0" smtClean="0"/>
              <a:t>also called </a:t>
            </a:r>
            <a:r>
              <a:rPr lang="en-US" dirty="0"/>
              <a:t>"</a:t>
            </a:r>
            <a:r>
              <a:rPr lang="en-US" dirty="0" smtClean="0"/>
              <a:t>make-before break</a:t>
            </a:r>
            <a:r>
              <a:rPr lang="en-US" dirty="0"/>
              <a:t>."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Handoff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hard handoff </a:t>
            </a:r>
            <a:r>
              <a:rPr lang="en-US" dirty="0" smtClean="0"/>
              <a:t>requires the </a:t>
            </a:r>
            <a:r>
              <a:rPr lang="en-US" dirty="0"/>
              <a:t>mobile to break </a:t>
            </a:r>
            <a:r>
              <a:rPr lang="en-US" dirty="0" smtClean="0"/>
              <a:t>the connection </a:t>
            </a:r>
            <a:r>
              <a:rPr lang="en-US" dirty="0"/>
              <a:t>with the </a:t>
            </a:r>
            <a:r>
              <a:rPr lang="en-US" dirty="0" smtClean="0"/>
              <a:t>old BTS </a:t>
            </a:r>
            <a:r>
              <a:rPr lang="en-US" dirty="0"/>
              <a:t>prior to making </a:t>
            </a:r>
            <a:r>
              <a:rPr lang="en-US" dirty="0" smtClean="0"/>
              <a:t>the connection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one.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Hard </a:t>
            </a:r>
            <a:r>
              <a:rPr lang="en-US" dirty="0"/>
              <a:t>handoffs are </a:t>
            </a:r>
            <a:r>
              <a:rPr lang="en-US" dirty="0" smtClean="0"/>
              <a:t>also called </a:t>
            </a:r>
            <a:r>
              <a:rPr lang="en-US" dirty="0"/>
              <a:t>"</a:t>
            </a:r>
            <a:r>
              <a:rPr lang="en-US" dirty="0" smtClean="0"/>
              <a:t>break-before make</a:t>
            </a:r>
            <a:r>
              <a:rPr lang="en-US" dirty="0"/>
              <a:t>."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Handoff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An idle handoff </a:t>
            </a:r>
            <a:r>
              <a:rPr lang="en-US" dirty="0" smtClean="0"/>
              <a:t>occurs when </a:t>
            </a:r>
            <a:r>
              <a:rPr lang="en-US" dirty="0"/>
              <a:t>the phone is </a:t>
            </a:r>
            <a:r>
              <a:rPr lang="en-US" dirty="0" smtClean="0"/>
              <a:t>in idle </a:t>
            </a:r>
            <a:r>
              <a:rPr lang="en-US" dirty="0"/>
              <a:t>mode.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An </a:t>
            </a:r>
            <a:r>
              <a:rPr lang="en-US" dirty="0"/>
              <a:t>idle handoff </a:t>
            </a:r>
            <a:r>
              <a:rPr lang="en-US" dirty="0" smtClean="0"/>
              <a:t>occurs without </a:t>
            </a:r>
            <a:r>
              <a:rPr lang="en-US" dirty="0"/>
              <a:t>any </a:t>
            </a:r>
            <a:r>
              <a:rPr lang="en-US" dirty="0" smtClean="0"/>
              <a:t>assistance from </a:t>
            </a:r>
            <a:r>
              <a:rPr lang="en-US" dirty="0"/>
              <a:t>the BTS.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/>
            <a:r>
              <a:rPr lang="en-US" sz="2400" dirty="0"/>
              <a:t>Universal frequency reuse</a:t>
            </a:r>
          </a:p>
          <a:p>
            <a:pPr algn="just"/>
            <a:r>
              <a:rPr lang="en-US" sz="2400" dirty="0" smtClean="0"/>
              <a:t>Fast </a:t>
            </a:r>
            <a:r>
              <a:rPr lang="en-US" sz="2400" dirty="0"/>
              <a:t>and accurate power control</a:t>
            </a:r>
          </a:p>
          <a:p>
            <a:pPr algn="just"/>
            <a:r>
              <a:rPr lang="en-US" sz="2400" dirty="0" smtClean="0"/>
              <a:t>Different </a:t>
            </a:r>
            <a:r>
              <a:rPr lang="en-US" sz="2400" dirty="0"/>
              <a:t>types of handoff</a:t>
            </a:r>
          </a:p>
          <a:p>
            <a:pPr algn="just"/>
            <a:r>
              <a:rPr lang="en-US" sz="2400" dirty="0" smtClean="0"/>
              <a:t>Rake </a:t>
            </a:r>
            <a:r>
              <a:rPr lang="en-US" sz="2400" dirty="0"/>
              <a:t>receiver</a:t>
            </a:r>
          </a:p>
          <a:p>
            <a:pPr algn="just"/>
            <a:r>
              <a:rPr lang="en-US" sz="2400" dirty="0" smtClean="0"/>
              <a:t>Coverage</a:t>
            </a:r>
            <a:endParaRPr lang="en-US" sz="2400" dirty="0"/>
          </a:p>
          <a:p>
            <a:pPr algn="just"/>
            <a:r>
              <a:rPr lang="en-US" sz="2400" dirty="0" smtClean="0"/>
              <a:t>Capacity</a:t>
            </a:r>
            <a:endParaRPr lang="en-US" sz="2400" dirty="0"/>
          </a:p>
          <a:p>
            <a:pPr algn="just"/>
            <a:r>
              <a:rPr lang="en-US" sz="2400" dirty="0" smtClean="0"/>
              <a:t>Clarity</a:t>
            </a:r>
            <a:endParaRPr lang="en-US" sz="2400" dirty="0"/>
          </a:p>
          <a:p>
            <a:pPr algn="just"/>
            <a:r>
              <a:rPr lang="en-US" sz="2400" dirty="0" smtClean="0"/>
              <a:t>Cost</a:t>
            </a:r>
            <a:endParaRPr lang="en-US" sz="2400" dirty="0"/>
          </a:p>
          <a:p>
            <a:pPr algn="just"/>
            <a:r>
              <a:rPr lang="en-US" sz="2400" dirty="0" smtClean="0"/>
              <a:t>Compatibility</a:t>
            </a:r>
            <a:endParaRPr lang="en-US" sz="2400" dirty="0"/>
          </a:p>
          <a:p>
            <a:pPr algn="just"/>
            <a:r>
              <a:rPr lang="en-US" sz="2400" dirty="0" smtClean="0"/>
              <a:t>Customer </a:t>
            </a:r>
            <a:r>
              <a:rPr lang="en-US" sz="2400" dirty="0"/>
              <a:t>satisfaction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124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International mobile subscriber Identity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IMSI is an unique identity which is used internationally and used within the network to identify the mobile subscribers.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IMSI is stored in the subscriber identity module (SIM), the HLR, VLR database.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Mobile Station Roaming Number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MSRN-</a:t>
            </a:r>
            <a:r>
              <a:rPr lang="en-US" sz="2800" dirty="0"/>
              <a:t>-is a temporary identity which is assigned during the establishment of a call to a roaming subs.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  <a:p>
            <a:pPr algn="just">
              <a:lnSpc>
                <a:spcPct val="150000"/>
              </a:lnSpc>
            </a:pPr>
            <a:endParaRPr lang="en-US" sz="2800" dirty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2000" y="685800"/>
            <a:ext cx="80010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81D58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defRPr/>
            </a:pPr>
            <a:r>
              <a:rPr lang="en-US" sz="3200" dirty="0">
                <a:solidFill>
                  <a:srgbClr val="000000"/>
                </a:solidFill>
              </a:rPr>
              <a:t>BASE STATION SYSTEM (BSS)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447800"/>
            <a:ext cx="8305800" cy="472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A7CCD9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lnSpc>
                <a:spcPct val="130000"/>
              </a:lnSpc>
              <a:defRPr/>
            </a:pPr>
            <a:endParaRPr lang="en-AU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160"/>
          <p:cNvGrpSpPr>
            <a:grpSpLocks/>
          </p:cNvGrpSpPr>
          <p:nvPr/>
        </p:nvGrpSpPr>
        <p:grpSpPr bwMode="auto">
          <a:xfrm>
            <a:off x="2743200" y="3200400"/>
            <a:ext cx="3630613" cy="3040063"/>
            <a:chOff x="1749" y="2016"/>
            <a:chExt cx="2287" cy="1915"/>
          </a:xfrm>
        </p:grpSpPr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1749" y="2904"/>
              <a:ext cx="794" cy="1027"/>
              <a:chOff x="1749" y="2904"/>
              <a:chExt cx="794" cy="1027"/>
            </a:xfrm>
          </p:grpSpPr>
          <p:sp>
            <p:nvSpPr>
              <p:cNvPr id="108" name="Freeform 4"/>
              <p:cNvSpPr>
                <a:spLocks/>
              </p:cNvSpPr>
              <p:nvPr/>
            </p:nvSpPr>
            <p:spPr bwMode="auto">
              <a:xfrm>
                <a:off x="1883" y="3404"/>
                <a:ext cx="260" cy="265"/>
              </a:xfrm>
              <a:custGeom>
                <a:avLst/>
                <a:gdLst>
                  <a:gd name="T0" fmla="*/ 0 w 260"/>
                  <a:gd name="T1" fmla="*/ 198 h 265"/>
                  <a:gd name="T2" fmla="*/ 129 w 260"/>
                  <a:gd name="T3" fmla="*/ 264 h 265"/>
                  <a:gd name="T4" fmla="*/ 259 w 260"/>
                  <a:gd name="T5" fmla="*/ 198 h 265"/>
                  <a:gd name="T6" fmla="*/ 259 w 260"/>
                  <a:gd name="T7" fmla="*/ 66 h 265"/>
                  <a:gd name="T8" fmla="*/ 129 w 260"/>
                  <a:gd name="T9" fmla="*/ 0 h 265"/>
                  <a:gd name="T10" fmla="*/ 0 w 260"/>
                  <a:gd name="T11" fmla="*/ 66 h 265"/>
                  <a:gd name="T12" fmla="*/ 0 w 260"/>
                  <a:gd name="T13" fmla="*/ 198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5"/>
                  <a:gd name="T23" fmla="*/ 260 w 260"/>
                  <a:gd name="T24" fmla="*/ 265 h 2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5">
                    <a:moveTo>
                      <a:pt x="0" y="198"/>
                    </a:moveTo>
                    <a:lnTo>
                      <a:pt x="129" y="264"/>
                    </a:lnTo>
                    <a:lnTo>
                      <a:pt x="259" y="198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Freeform 5"/>
              <p:cNvSpPr>
                <a:spLocks/>
              </p:cNvSpPr>
              <p:nvPr/>
            </p:nvSpPr>
            <p:spPr bwMode="auto">
              <a:xfrm>
                <a:off x="2149" y="3397"/>
                <a:ext cx="260" cy="266"/>
              </a:xfrm>
              <a:custGeom>
                <a:avLst/>
                <a:gdLst>
                  <a:gd name="T0" fmla="*/ 0 w 260"/>
                  <a:gd name="T1" fmla="*/ 199 h 266"/>
                  <a:gd name="T2" fmla="*/ 129 w 260"/>
                  <a:gd name="T3" fmla="*/ 265 h 266"/>
                  <a:gd name="T4" fmla="*/ 259 w 260"/>
                  <a:gd name="T5" fmla="*/ 199 h 266"/>
                  <a:gd name="T6" fmla="*/ 259 w 260"/>
                  <a:gd name="T7" fmla="*/ 66 h 266"/>
                  <a:gd name="T8" fmla="*/ 129 w 260"/>
                  <a:gd name="T9" fmla="*/ 0 h 266"/>
                  <a:gd name="T10" fmla="*/ 0 w 260"/>
                  <a:gd name="T11" fmla="*/ 66 h 266"/>
                  <a:gd name="T12" fmla="*/ 0 w 260"/>
                  <a:gd name="T13" fmla="*/ 199 h 2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6"/>
                  <a:gd name="T23" fmla="*/ 260 w 260"/>
                  <a:gd name="T24" fmla="*/ 266 h 2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6">
                    <a:moveTo>
                      <a:pt x="0" y="199"/>
                    </a:moveTo>
                    <a:lnTo>
                      <a:pt x="129" y="265"/>
                    </a:lnTo>
                    <a:lnTo>
                      <a:pt x="259" y="199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9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6"/>
              <p:cNvSpPr>
                <a:spLocks/>
              </p:cNvSpPr>
              <p:nvPr/>
            </p:nvSpPr>
            <p:spPr bwMode="auto">
              <a:xfrm>
                <a:off x="1876" y="3006"/>
                <a:ext cx="261" cy="266"/>
              </a:xfrm>
              <a:custGeom>
                <a:avLst/>
                <a:gdLst>
                  <a:gd name="T0" fmla="*/ 0 w 261"/>
                  <a:gd name="T1" fmla="*/ 199 h 266"/>
                  <a:gd name="T2" fmla="*/ 130 w 261"/>
                  <a:gd name="T3" fmla="*/ 265 h 266"/>
                  <a:gd name="T4" fmla="*/ 260 w 261"/>
                  <a:gd name="T5" fmla="*/ 199 h 266"/>
                  <a:gd name="T6" fmla="*/ 260 w 261"/>
                  <a:gd name="T7" fmla="*/ 66 h 266"/>
                  <a:gd name="T8" fmla="*/ 130 w 261"/>
                  <a:gd name="T9" fmla="*/ 0 h 266"/>
                  <a:gd name="T10" fmla="*/ 0 w 261"/>
                  <a:gd name="T11" fmla="*/ 66 h 266"/>
                  <a:gd name="T12" fmla="*/ 0 w 261"/>
                  <a:gd name="T13" fmla="*/ 199 h 2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1"/>
                  <a:gd name="T22" fmla="*/ 0 h 266"/>
                  <a:gd name="T23" fmla="*/ 261 w 261"/>
                  <a:gd name="T24" fmla="*/ 266 h 2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1" h="266">
                    <a:moveTo>
                      <a:pt x="0" y="199"/>
                    </a:moveTo>
                    <a:lnTo>
                      <a:pt x="130" y="265"/>
                    </a:lnTo>
                    <a:lnTo>
                      <a:pt x="260" y="199"/>
                    </a:lnTo>
                    <a:lnTo>
                      <a:pt x="260" y="66"/>
                    </a:lnTo>
                    <a:lnTo>
                      <a:pt x="130" y="0"/>
                    </a:lnTo>
                    <a:lnTo>
                      <a:pt x="0" y="66"/>
                    </a:lnTo>
                    <a:lnTo>
                      <a:pt x="0" y="199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1749" y="3203"/>
                <a:ext cx="260" cy="266"/>
              </a:xfrm>
              <a:custGeom>
                <a:avLst/>
                <a:gdLst>
                  <a:gd name="T0" fmla="*/ 0 w 260"/>
                  <a:gd name="T1" fmla="*/ 199 h 266"/>
                  <a:gd name="T2" fmla="*/ 129 w 260"/>
                  <a:gd name="T3" fmla="*/ 265 h 266"/>
                  <a:gd name="T4" fmla="*/ 259 w 260"/>
                  <a:gd name="T5" fmla="*/ 199 h 266"/>
                  <a:gd name="T6" fmla="*/ 259 w 260"/>
                  <a:gd name="T7" fmla="*/ 66 h 266"/>
                  <a:gd name="T8" fmla="*/ 129 w 260"/>
                  <a:gd name="T9" fmla="*/ 0 h 266"/>
                  <a:gd name="T10" fmla="*/ 0 w 260"/>
                  <a:gd name="T11" fmla="*/ 66 h 266"/>
                  <a:gd name="T12" fmla="*/ 0 w 260"/>
                  <a:gd name="T13" fmla="*/ 199 h 2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6"/>
                  <a:gd name="T23" fmla="*/ 260 w 260"/>
                  <a:gd name="T24" fmla="*/ 266 h 2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6">
                    <a:moveTo>
                      <a:pt x="0" y="199"/>
                    </a:moveTo>
                    <a:lnTo>
                      <a:pt x="129" y="265"/>
                    </a:lnTo>
                    <a:lnTo>
                      <a:pt x="259" y="199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9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8"/>
              <p:cNvSpPr>
                <a:spLocks/>
              </p:cNvSpPr>
              <p:nvPr/>
            </p:nvSpPr>
            <p:spPr bwMode="auto">
              <a:xfrm>
                <a:off x="2017" y="3199"/>
                <a:ext cx="260" cy="265"/>
              </a:xfrm>
              <a:custGeom>
                <a:avLst/>
                <a:gdLst>
                  <a:gd name="T0" fmla="*/ 0 w 260"/>
                  <a:gd name="T1" fmla="*/ 198 h 265"/>
                  <a:gd name="T2" fmla="*/ 129 w 260"/>
                  <a:gd name="T3" fmla="*/ 264 h 265"/>
                  <a:gd name="T4" fmla="*/ 259 w 260"/>
                  <a:gd name="T5" fmla="*/ 198 h 265"/>
                  <a:gd name="T6" fmla="*/ 259 w 260"/>
                  <a:gd name="T7" fmla="*/ 66 h 265"/>
                  <a:gd name="T8" fmla="*/ 129 w 260"/>
                  <a:gd name="T9" fmla="*/ 0 h 265"/>
                  <a:gd name="T10" fmla="*/ 0 w 260"/>
                  <a:gd name="T11" fmla="*/ 66 h 265"/>
                  <a:gd name="T12" fmla="*/ 0 w 260"/>
                  <a:gd name="T13" fmla="*/ 198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5"/>
                  <a:gd name="T23" fmla="*/ 260 w 260"/>
                  <a:gd name="T24" fmla="*/ 265 h 2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5">
                    <a:moveTo>
                      <a:pt x="0" y="198"/>
                    </a:moveTo>
                    <a:lnTo>
                      <a:pt x="129" y="264"/>
                    </a:lnTo>
                    <a:lnTo>
                      <a:pt x="259" y="198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2283" y="3193"/>
                <a:ext cx="260" cy="265"/>
              </a:xfrm>
              <a:custGeom>
                <a:avLst/>
                <a:gdLst>
                  <a:gd name="T0" fmla="*/ 0 w 260"/>
                  <a:gd name="T1" fmla="*/ 198 h 265"/>
                  <a:gd name="T2" fmla="*/ 129 w 260"/>
                  <a:gd name="T3" fmla="*/ 264 h 265"/>
                  <a:gd name="T4" fmla="*/ 259 w 260"/>
                  <a:gd name="T5" fmla="*/ 198 h 265"/>
                  <a:gd name="T6" fmla="*/ 259 w 260"/>
                  <a:gd name="T7" fmla="*/ 66 h 265"/>
                  <a:gd name="T8" fmla="*/ 129 w 260"/>
                  <a:gd name="T9" fmla="*/ 0 h 265"/>
                  <a:gd name="T10" fmla="*/ 0 w 260"/>
                  <a:gd name="T11" fmla="*/ 66 h 265"/>
                  <a:gd name="T12" fmla="*/ 0 w 260"/>
                  <a:gd name="T13" fmla="*/ 198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5"/>
                  <a:gd name="T23" fmla="*/ 260 w 260"/>
                  <a:gd name="T24" fmla="*/ 265 h 2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5">
                    <a:moveTo>
                      <a:pt x="0" y="198"/>
                    </a:moveTo>
                    <a:lnTo>
                      <a:pt x="129" y="264"/>
                    </a:lnTo>
                    <a:lnTo>
                      <a:pt x="259" y="198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Freeform 10"/>
              <p:cNvSpPr>
                <a:spLocks/>
              </p:cNvSpPr>
              <p:nvPr/>
            </p:nvSpPr>
            <p:spPr bwMode="auto">
              <a:xfrm>
                <a:off x="2141" y="2997"/>
                <a:ext cx="260" cy="265"/>
              </a:xfrm>
              <a:custGeom>
                <a:avLst/>
                <a:gdLst>
                  <a:gd name="T0" fmla="*/ 0 w 260"/>
                  <a:gd name="T1" fmla="*/ 198 h 265"/>
                  <a:gd name="T2" fmla="*/ 129 w 260"/>
                  <a:gd name="T3" fmla="*/ 264 h 265"/>
                  <a:gd name="T4" fmla="*/ 259 w 260"/>
                  <a:gd name="T5" fmla="*/ 198 h 265"/>
                  <a:gd name="T6" fmla="*/ 259 w 260"/>
                  <a:gd name="T7" fmla="*/ 66 h 265"/>
                  <a:gd name="T8" fmla="*/ 129 w 260"/>
                  <a:gd name="T9" fmla="*/ 0 h 265"/>
                  <a:gd name="T10" fmla="*/ 0 w 260"/>
                  <a:gd name="T11" fmla="*/ 66 h 265"/>
                  <a:gd name="T12" fmla="*/ 0 w 260"/>
                  <a:gd name="T13" fmla="*/ 198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5"/>
                  <a:gd name="T23" fmla="*/ 260 w 260"/>
                  <a:gd name="T24" fmla="*/ 265 h 2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5">
                    <a:moveTo>
                      <a:pt x="0" y="198"/>
                    </a:moveTo>
                    <a:lnTo>
                      <a:pt x="129" y="264"/>
                    </a:lnTo>
                    <a:lnTo>
                      <a:pt x="259" y="198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5" name="Group 20"/>
              <p:cNvGrpSpPr>
                <a:grpSpLocks/>
              </p:cNvGrpSpPr>
              <p:nvPr/>
            </p:nvGrpSpPr>
            <p:grpSpPr bwMode="auto">
              <a:xfrm>
                <a:off x="1866" y="3071"/>
                <a:ext cx="143" cy="297"/>
                <a:chOff x="1866" y="3071"/>
                <a:chExt cx="143" cy="297"/>
              </a:xfrm>
            </p:grpSpPr>
            <p:sp>
              <p:nvSpPr>
                <p:cNvPr id="15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866" y="3122"/>
                  <a:ext cx="69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1939" y="3122"/>
                  <a:ext cx="68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Freeform 13"/>
                <p:cNvSpPr>
                  <a:spLocks/>
                </p:cNvSpPr>
                <p:nvPr/>
              </p:nvSpPr>
              <p:spPr bwMode="auto">
                <a:xfrm>
                  <a:off x="1866" y="3317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Freeform 14"/>
                <p:cNvSpPr>
                  <a:spLocks/>
                </p:cNvSpPr>
                <p:nvPr/>
              </p:nvSpPr>
              <p:spPr bwMode="auto">
                <a:xfrm>
                  <a:off x="1885" y="3259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Freeform 15"/>
                <p:cNvSpPr>
                  <a:spLocks/>
                </p:cNvSpPr>
                <p:nvPr/>
              </p:nvSpPr>
              <p:spPr bwMode="auto">
                <a:xfrm>
                  <a:off x="1901" y="3203"/>
                  <a:ext cx="72" cy="57"/>
                </a:xfrm>
                <a:custGeom>
                  <a:avLst/>
                  <a:gdLst>
                    <a:gd name="T0" fmla="*/ 71 w 72"/>
                    <a:gd name="T1" fmla="*/ 56 h 57"/>
                    <a:gd name="T2" fmla="*/ 18 w 72"/>
                    <a:gd name="T3" fmla="*/ 0 h 57"/>
                    <a:gd name="T4" fmla="*/ 53 w 72"/>
                    <a:gd name="T5" fmla="*/ 0 h 57"/>
                    <a:gd name="T6" fmla="*/ 0 w 72"/>
                    <a:gd name="T7" fmla="*/ 56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7"/>
                    <a:gd name="T14" fmla="*/ 72 w 72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7">
                      <a:moveTo>
                        <a:pt x="71" y="56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62" name="Group 19"/>
                <p:cNvGrpSpPr>
                  <a:grpSpLocks/>
                </p:cNvGrpSpPr>
                <p:nvPr/>
              </p:nvGrpSpPr>
              <p:grpSpPr bwMode="auto">
                <a:xfrm>
                  <a:off x="1913" y="3071"/>
                  <a:ext cx="49" cy="51"/>
                  <a:chOff x="1913" y="3071"/>
                  <a:chExt cx="49" cy="51"/>
                </a:xfrm>
              </p:grpSpPr>
              <p:sp>
                <p:nvSpPr>
                  <p:cNvPr id="16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938" y="3073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4" name="Freeform 17"/>
                  <p:cNvSpPr>
                    <a:spLocks/>
                  </p:cNvSpPr>
                  <p:nvPr/>
                </p:nvSpPr>
                <p:spPr bwMode="auto">
                  <a:xfrm>
                    <a:off x="1913" y="3104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5" name="Freeform 18"/>
                  <p:cNvSpPr>
                    <a:spLocks/>
                  </p:cNvSpPr>
                  <p:nvPr/>
                </p:nvSpPr>
                <p:spPr bwMode="auto">
                  <a:xfrm>
                    <a:off x="1913" y="3071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16" name="Rectangle 21"/>
              <p:cNvSpPr>
                <a:spLocks noChangeArrowheads="1"/>
              </p:cNvSpPr>
              <p:nvPr/>
            </p:nvSpPr>
            <p:spPr bwMode="auto">
              <a:xfrm>
                <a:off x="1803" y="3681"/>
                <a:ext cx="539" cy="2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defRPr/>
                </a:pPr>
                <a:r>
                  <a:rPr lang="en-US" sz="2000" b="1" i="1" kern="0">
                    <a:solidFill>
                      <a:srgbClr val="FFFFFF"/>
                    </a:solidFill>
                  </a:rPr>
                  <a:t>n BTS</a:t>
                </a:r>
              </a:p>
            </p:txBody>
          </p:sp>
          <p:grpSp>
            <p:nvGrpSpPr>
              <p:cNvPr id="117" name="Group 31"/>
              <p:cNvGrpSpPr>
                <a:grpSpLocks/>
              </p:cNvGrpSpPr>
              <p:nvPr/>
            </p:nvGrpSpPr>
            <p:grpSpPr bwMode="auto">
              <a:xfrm>
                <a:off x="1973" y="3250"/>
                <a:ext cx="143" cy="297"/>
                <a:chOff x="1973" y="3250"/>
                <a:chExt cx="143" cy="297"/>
              </a:xfrm>
            </p:grpSpPr>
            <p:sp>
              <p:nvSpPr>
                <p:cNvPr id="14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973" y="3301"/>
                  <a:ext cx="69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2046" y="3301"/>
                  <a:ext cx="68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0" name="Freeform 24"/>
                <p:cNvSpPr>
                  <a:spLocks/>
                </p:cNvSpPr>
                <p:nvPr/>
              </p:nvSpPr>
              <p:spPr bwMode="auto">
                <a:xfrm>
                  <a:off x="1973" y="3496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1" name="Freeform 25"/>
                <p:cNvSpPr>
                  <a:spLocks/>
                </p:cNvSpPr>
                <p:nvPr/>
              </p:nvSpPr>
              <p:spPr bwMode="auto">
                <a:xfrm>
                  <a:off x="1992" y="3438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2" name="Freeform 26"/>
                <p:cNvSpPr>
                  <a:spLocks/>
                </p:cNvSpPr>
                <p:nvPr/>
              </p:nvSpPr>
              <p:spPr bwMode="auto">
                <a:xfrm>
                  <a:off x="2008" y="3382"/>
                  <a:ext cx="72" cy="57"/>
                </a:xfrm>
                <a:custGeom>
                  <a:avLst/>
                  <a:gdLst>
                    <a:gd name="T0" fmla="*/ 71 w 72"/>
                    <a:gd name="T1" fmla="*/ 56 h 57"/>
                    <a:gd name="T2" fmla="*/ 18 w 72"/>
                    <a:gd name="T3" fmla="*/ 0 h 57"/>
                    <a:gd name="T4" fmla="*/ 53 w 72"/>
                    <a:gd name="T5" fmla="*/ 0 h 57"/>
                    <a:gd name="T6" fmla="*/ 0 w 72"/>
                    <a:gd name="T7" fmla="*/ 56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7"/>
                    <a:gd name="T14" fmla="*/ 72 w 72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7">
                      <a:moveTo>
                        <a:pt x="71" y="56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53" name="Group 30"/>
                <p:cNvGrpSpPr>
                  <a:grpSpLocks/>
                </p:cNvGrpSpPr>
                <p:nvPr/>
              </p:nvGrpSpPr>
              <p:grpSpPr bwMode="auto">
                <a:xfrm>
                  <a:off x="2020" y="3250"/>
                  <a:ext cx="49" cy="51"/>
                  <a:chOff x="2020" y="3250"/>
                  <a:chExt cx="49" cy="51"/>
                </a:xfrm>
              </p:grpSpPr>
              <p:sp>
                <p:nvSpPr>
                  <p:cNvPr id="15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045" y="3252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5" name="Freeform 28"/>
                  <p:cNvSpPr>
                    <a:spLocks/>
                  </p:cNvSpPr>
                  <p:nvPr/>
                </p:nvSpPr>
                <p:spPr bwMode="auto">
                  <a:xfrm>
                    <a:off x="2020" y="3283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6" name="Freeform 29"/>
                  <p:cNvSpPr>
                    <a:spLocks/>
                  </p:cNvSpPr>
                  <p:nvPr/>
                </p:nvSpPr>
                <p:spPr bwMode="auto">
                  <a:xfrm>
                    <a:off x="2020" y="3250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Group 41"/>
              <p:cNvGrpSpPr>
                <a:grpSpLocks/>
              </p:cNvGrpSpPr>
              <p:nvPr/>
            </p:nvGrpSpPr>
            <p:grpSpPr bwMode="auto">
              <a:xfrm>
                <a:off x="2234" y="3295"/>
                <a:ext cx="143" cy="297"/>
                <a:chOff x="2234" y="3295"/>
                <a:chExt cx="143" cy="297"/>
              </a:xfrm>
            </p:grpSpPr>
            <p:sp>
              <p:nvSpPr>
                <p:cNvPr id="13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234" y="3346"/>
                  <a:ext cx="69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2307" y="3346"/>
                  <a:ext cx="68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34"/>
                <p:cNvSpPr>
                  <a:spLocks/>
                </p:cNvSpPr>
                <p:nvPr/>
              </p:nvSpPr>
              <p:spPr bwMode="auto">
                <a:xfrm>
                  <a:off x="2234" y="3541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35"/>
                <p:cNvSpPr>
                  <a:spLocks/>
                </p:cNvSpPr>
                <p:nvPr/>
              </p:nvSpPr>
              <p:spPr bwMode="auto">
                <a:xfrm>
                  <a:off x="2253" y="3483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36"/>
                <p:cNvSpPr>
                  <a:spLocks/>
                </p:cNvSpPr>
                <p:nvPr/>
              </p:nvSpPr>
              <p:spPr bwMode="auto">
                <a:xfrm>
                  <a:off x="2269" y="3427"/>
                  <a:ext cx="72" cy="57"/>
                </a:xfrm>
                <a:custGeom>
                  <a:avLst/>
                  <a:gdLst>
                    <a:gd name="T0" fmla="*/ 71 w 72"/>
                    <a:gd name="T1" fmla="*/ 56 h 57"/>
                    <a:gd name="T2" fmla="*/ 18 w 72"/>
                    <a:gd name="T3" fmla="*/ 0 h 57"/>
                    <a:gd name="T4" fmla="*/ 53 w 72"/>
                    <a:gd name="T5" fmla="*/ 0 h 57"/>
                    <a:gd name="T6" fmla="*/ 0 w 72"/>
                    <a:gd name="T7" fmla="*/ 56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7"/>
                    <a:gd name="T14" fmla="*/ 72 w 72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7">
                      <a:moveTo>
                        <a:pt x="71" y="56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44" name="Group 40"/>
                <p:cNvGrpSpPr>
                  <a:grpSpLocks/>
                </p:cNvGrpSpPr>
                <p:nvPr/>
              </p:nvGrpSpPr>
              <p:grpSpPr bwMode="auto">
                <a:xfrm>
                  <a:off x="2281" y="3295"/>
                  <a:ext cx="49" cy="51"/>
                  <a:chOff x="2281" y="3295"/>
                  <a:chExt cx="49" cy="51"/>
                </a:xfrm>
              </p:grpSpPr>
              <p:sp>
                <p:nvSpPr>
                  <p:cNvPr id="1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06" y="3297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6" name="Freeform 38"/>
                  <p:cNvSpPr>
                    <a:spLocks/>
                  </p:cNvSpPr>
                  <p:nvPr/>
                </p:nvSpPr>
                <p:spPr bwMode="auto">
                  <a:xfrm>
                    <a:off x="2281" y="3328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7" name="Freeform 39"/>
                  <p:cNvSpPr>
                    <a:spLocks/>
                  </p:cNvSpPr>
                  <p:nvPr/>
                </p:nvSpPr>
                <p:spPr bwMode="auto">
                  <a:xfrm>
                    <a:off x="2281" y="3295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119" name="Group 51"/>
              <p:cNvGrpSpPr>
                <a:grpSpLocks/>
              </p:cNvGrpSpPr>
              <p:nvPr/>
            </p:nvGrpSpPr>
            <p:grpSpPr bwMode="auto">
              <a:xfrm>
                <a:off x="2086" y="2904"/>
                <a:ext cx="143" cy="297"/>
                <a:chOff x="2086" y="2904"/>
                <a:chExt cx="143" cy="297"/>
              </a:xfrm>
            </p:grpSpPr>
            <p:sp>
              <p:nvSpPr>
                <p:cNvPr id="13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086" y="2955"/>
                  <a:ext cx="69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2159" y="2955"/>
                  <a:ext cx="68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Freeform 44"/>
                <p:cNvSpPr>
                  <a:spLocks/>
                </p:cNvSpPr>
                <p:nvPr/>
              </p:nvSpPr>
              <p:spPr bwMode="auto">
                <a:xfrm>
                  <a:off x="2086" y="3150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45"/>
                <p:cNvSpPr>
                  <a:spLocks/>
                </p:cNvSpPr>
                <p:nvPr/>
              </p:nvSpPr>
              <p:spPr bwMode="auto">
                <a:xfrm>
                  <a:off x="2105" y="3092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Freeform 46"/>
                <p:cNvSpPr>
                  <a:spLocks/>
                </p:cNvSpPr>
                <p:nvPr/>
              </p:nvSpPr>
              <p:spPr bwMode="auto">
                <a:xfrm>
                  <a:off x="2121" y="3036"/>
                  <a:ext cx="72" cy="57"/>
                </a:xfrm>
                <a:custGeom>
                  <a:avLst/>
                  <a:gdLst>
                    <a:gd name="T0" fmla="*/ 71 w 72"/>
                    <a:gd name="T1" fmla="*/ 56 h 57"/>
                    <a:gd name="T2" fmla="*/ 18 w 72"/>
                    <a:gd name="T3" fmla="*/ 0 h 57"/>
                    <a:gd name="T4" fmla="*/ 53 w 72"/>
                    <a:gd name="T5" fmla="*/ 0 h 57"/>
                    <a:gd name="T6" fmla="*/ 0 w 72"/>
                    <a:gd name="T7" fmla="*/ 56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7"/>
                    <a:gd name="T14" fmla="*/ 72 w 72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7">
                      <a:moveTo>
                        <a:pt x="71" y="56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5" name="Group 50"/>
                <p:cNvGrpSpPr>
                  <a:grpSpLocks/>
                </p:cNvGrpSpPr>
                <p:nvPr/>
              </p:nvGrpSpPr>
              <p:grpSpPr bwMode="auto">
                <a:xfrm>
                  <a:off x="2133" y="2904"/>
                  <a:ext cx="49" cy="51"/>
                  <a:chOff x="2133" y="2904"/>
                  <a:chExt cx="49" cy="51"/>
                </a:xfrm>
              </p:grpSpPr>
              <p:sp>
                <p:nvSpPr>
                  <p:cNvPr id="136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158" y="2906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37" name="Freeform 48"/>
                  <p:cNvSpPr>
                    <a:spLocks/>
                  </p:cNvSpPr>
                  <p:nvPr/>
                </p:nvSpPr>
                <p:spPr bwMode="auto">
                  <a:xfrm>
                    <a:off x="2133" y="2937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38" name="Freeform 49"/>
                  <p:cNvSpPr>
                    <a:spLocks/>
                  </p:cNvSpPr>
                  <p:nvPr/>
                </p:nvSpPr>
                <p:spPr bwMode="auto">
                  <a:xfrm>
                    <a:off x="2133" y="2904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120" name="Group 61"/>
              <p:cNvGrpSpPr>
                <a:grpSpLocks/>
              </p:cNvGrpSpPr>
              <p:nvPr/>
            </p:nvGrpSpPr>
            <p:grpSpPr bwMode="auto">
              <a:xfrm>
                <a:off x="2332" y="3061"/>
                <a:ext cx="143" cy="297"/>
                <a:chOff x="2332" y="3061"/>
                <a:chExt cx="143" cy="297"/>
              </a:xfrm>
            </p:grpSpPr>
            <p:sp>
              <p:nvSpPr>
                <p:cNvPr id="12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332" y="3112"/>
                  <a:ext cx="69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2405" y="3112"/>
                  <a:ext cx="68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54"/>
                <p:cNvSpPr>
                  <a:spLocks/>
                </p:cNvSpPr>
                <p:nvPr/>
              </p:nvSpPr>
              <p:spPr bwMode="auto">
                <a:xfrm>
                  <a:off x="2332" y="3307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55"/>
                <p:cNvSpPr>
                  <a:spLocks/>
                </p:cNvSpPr>
                <p:nvPr/>
              </p:nvSpPr>
              <p:spPr bwMode="auto">
                <a:xfrm>
                  <a:off x="2351" y="3249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56"/>
                <p:cNvSpPr>
                  <a:spLocks/>
                </p:cNvSpPr>
                <p:nvPr/>
              </p:nvSpPr>
              <p:spPr bwMode="auto">
                <a:xfrm>
                  <a:off x="2367" y="3193"/>
                  <a:ext cx="72" cy="57"/>
                </a:xfrm>
                <a:custGeom>
                  <a:avLst/>
                  <a:gdLst>
                    <a:gd name="T0" fmla="*/ 71 w 72"/>
                    <a:gd name="T1" fmla="*/ 56 h 57"/>
                    <a:gd name="T2" fmla="*/ 18 w 72"/>
                    <a:gd name="T3" fmla="*/ 0 h 57"/>
                    <a:gd name="T4" fmla="*/ 53 w 72"/>
                    <a:gd name="T5" fmla="*/ 0 h 57"/>
                    <a:gd name="T6" fmla="*/ 0 w 72"/>
                    <a:gd name="T7" fmla="*/ 56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7"/>
                    <a:gd name="T14" fmla="*/ 72 w 72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7">
                      <a:moveTo>
                        <a:pt x="71" y="56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26" name="Group 60"/>
                <p:cNvGrpSpPr>
                  <a:grpSpLocks/>
                </p:cNvGrpSpPr>
                <p:nvPr/>
              </p:nvGrpSpPr>
              <p:grpSpPr bwMode="auto">
                <a:xfrm>
                  <a:off x="2379" y="3061"/>
                  <a:ext cx="49" cy="51"/>
                  <a:chOff x="2379" y="3061"/>
                  <a:chExt cx="49" cy="51"/>
                </a:xfrm>
              </p:grpSpPr>
              <p:sp>
                <p:nvSpPr>
                  <p:cNvPr id="12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404" y="3063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28" name="Freeform 58"/>
                  <p:cNvSpPr>
                    <a:spLocks/>
                  </p:cNvSpPr>
                  <p:nvPr/>
                </p:nvSpPr>
                <p:spPr bwMode="auto">
                  <a:xfrm>
                    <a:off x="2379" y="3094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29" name="Freeform 59"/>
                  <p:cNvSpPr>
                    <a:spLocks/>
                  </p:cNvSpPr>
                  <p:nvPr/>
                </p:nvSpPr>
                <p:spPr bwMode="auto">
                  <a:xfrm>
                    <a:off x="2379" y="3061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121"/>
            <p:cNvGrpSpPr>
              <a:grpSpLocks/>
            </p:cNvGrpSpPr>
            <p:nvPr/>
          </p:nvGrpSpPr>
          <p:grpSpPr bwMode="auto">
            <a:xfrm>
              <a:off x="3242" y="2904"/>
              <a:ext cx="794" cy="1026"/>
              <a:chOff x="3242" y="2904"/>
              <a:chExt cx="794" cy="1026"/>
            </a:xfrm>
          </p:grpSpPr>
          <p:sp>
            <p:nvSpPr>
              <p:cNvPr id="50" name="Freeform 63"/>
              <p:cNvSpPr>
                <a:spLocks/>
              </p:cNvSpPr>
              <p:nvPr/>
            </p:nvSpPr>
            <p:spPr bwMode="auto">
              <a:xfrm>
                <a:off x="3376" y="3404"/>
                <a:ext cx="260" cy="266"/>
              </a:xfrm>
              <a:custGeom>
                <a:avLst/>
                <a:gdLst>
                  <a:gd name="T0" fmla="*/ 0 w 260"/>
                  <a:gd name="T1" fmla="*/ 199 h 266"/>
                  <a:gd name="T2" fmla="*/ 129 w 260"/>
                  <a:gd name="T3" fmla="*/ 265 h 266"/>
                  <a:gd name="T4" fmla="*/ 259 w 260"/>
                  <a:gd name="T5" fmla="*/ 199 h 266"/>
                  <a:gd name="T6" fmla="*/ 259 w 260"/>
                  <a:gd name="T7" fmla="*/ 66 h 266"/>
                  <a:gd name="T8" fmla="*/ 129 w 260"/>
                  <a:gd name="T9" fmla="*/ 0 h 266"/>
                  <a:gd name="T10" fmla="*/ 0 w 260"/>
                  <a:gd name="T11" fmla="*/ 66 h 266"/>
                  <a:gd name="T12" fmla="*/ 0 w 260"/>
                  <a:gd name="T13" fmla="*/ 199 h 2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6"/>
                  <a:gd name="T23" fmla="*/ 260 w 260"/>
                  <a:gd name="T24" fmla="*/ 266 h 2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6">
                    <a:moveTo>
                      <a:pt x="0" y="199"/>
                    </a:moveTo>
                    <a:lnTo>
                      <a:pt x="129" y="265"/>
                    </a:lnTo>
                    <a:lnTo>
                      <a:pt x="259" y="199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9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Freeform 64"/>
              <p:cNvSpPr>
                <a:spLocks/>
              </p:cNvSpPr>
              <p:nvPr/>
            </p:nvSpPr>
            <p:spPr bwMode="auto">
              <a:xfrm>
                <a:off x="3642" y="3398"/>
                <a:ext cx="260" cy="265"/>
              </a:xfrm>
              <a:custGeom>
                <a:avLst/>
                <a:gdLst>
                  <a:gd name="T0" fmla="*/ 0 w 260"/>
                  <a:gd name="T1" fmla="*/ 198 h 265"/>
                  <a:gd name="T2" fmla="*/ 129 w 260"/>
                  <a:gd name="T3" fmla="*/ 264 h 265"/>
                  <a:gd name="T4" fmla="*/ 259 w 260"/>
                  <a:gd name="T5" fmla="*/ 198 h 265"/>
                  <a:gd name="T6" fmla="*/ 259 w 260"/>
                  <a:gd name="T7" fmla="*/ 66 h 265"/>
                  <a:gd name="T8" fmla="*/ 129 w 260"/>
                  <a:gd name="T9" fmla="*/ 0 h 265"/>
                  <a:gd name="T10" fmla="*/ 0 w 260"/>
                  <a:gd name="T11" fmla="*/ 66 h 265"/>
                  <a:gd name="T12" fmla="*/ 0 w 260"/>
                  <a:gd name="T13" fmla="*/ 198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5"/>
                  <a:gd name="T23" fmla="*/ 260 w 260"/>
                  <a:gd name="T24" fmla="*/ 265 h 2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5">
                    <a:moveTo>
                      <a:pt x="0" y="198"/>
                    </a:moveTo>
                    <a:lnTo>
                      <a:pt x="129" y="264"/>
                    </a:lnTo>
                    <a:lnTo>
                      <a:pt x="259" y="198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Freeform 65"/>
              <p:cNvSpPr>
                <a:spLocks/>
              </p:cNvSpPr>
              <p:nvPr/>
            </p:nvSpPr>
            <p:spPr bwMode="auto">
              <a:xfrm>
                <a:off x="3369" y="3006"/>
                <a:ext cx="261" cy="266"/>
              </a:xfrm>
              <a:custGeom>
                <a:avLst/>
                <a:gdLst>
                  <a:gd name="T0" fmla="*/ 0 w 261"/>
                  <a:gd name="T1" fmla="*/ 199 h 266"/>
                  <a:gd name="T2" fmla="*/ 130 w 261"/>
                  <a:gd name="T3" fmla="*/ 265 h 266"/>
                  <a:gd name="T4" fmla="*/ 260 w 261"/>
                  <a:gd name="T5" fmla="*/ 199 h 266"/>
                  <a:gd name="T6" fmla="*/ 260 w 261"/>
                  <a:gd name="T7" fmla="*/ 66 h 266"/>
                  <a:gd name="T8" fmla="*/ 130 w 261"/>
                  <a:gd name="T9" fmla="*/ 0 h 266"/>
                  <a:gd name="T10" fmla="*/ 0 w 261"/>
                  <a:gd name="T11" fmla="*/ 66 h 266"/>
                  <a:gd name="T12" fmla="*/ 0 w 261"/>
                  <a:gd name="T13" fmla="*/ 199 h 2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1"/>
                  <a:gd name="T22" fmla="*/ 0 h 266"/>
                  <a:gd name="T23" fmla="*/ 261 w 261"/>
                  <a:gd name="T24" fmla="*/ 266 h 2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1" h="266">
                    <a:moveTo>
                      <a:pt x="0" y="199"/>
                    </a:moveTo>
                    <a:lnTo>
                      <a:pt x="130" y="265"/>
                    </a:lnTo>
                    <a:lnTo>
                      <a:pt x="260" y="199"/>
                    </a:lnTo>
                    <a:lnTo>
                      <a:pt x="260" y="66"/>
                    </a:lnTo>
                    <a:lnTo>
                      <a:pt x="130" y="0"/>
                    </a:lnTo>
                    <a:lnTo>
                      <a:pt x="0" y="66"/>
                    </a:lnTo>
                    <a:lnTo>
                      <a:pt x="0" y="199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66"/>
              <p:cNvSpPr>
                <a:spLocks/>
              </p:cNvSpPr>
              <p:nvPr/>
            </p:nvSpPr>
            <p:spPr bwMode="auto">
              <a:xfrm>
                <a:off x="3242" y="3204"/>
                <a:ext cx="260" cy="265"/>
              </a:xfrm>
              <a:custGeom>
                <a:avLst/>
                <a:gdLst>
                  <a:gd name="T0" fmla="*/ 0 w 260"/>
                  <a:gd name="T1" fmla="*/ 198 h 265"/>
                  <a:gd name="T2" fmla="*/ 129 w 260"/>
                  <a:gd name="T3" fmla="*/ 264 h 265"/>
                  <a:gd name="T4" fmla="*/ 259 w 260"/>
                  <a:gd name="T5" fmla="*/ 198 h 265"/>
                  <a:gd name="T6" fmla="*/ 259 w 260"/>
                  <a:gd name="T7" fmla="*/ 66 h 265"/>
                  <a:gd name="T8" fmla="*/ 129 w 260"/>
                  <a:gd name="T9" fmla="*/ 0 h 265"/>
                  <a:gd name="T10" fmla="*/ 0 w 260"/>
                  <a:gd name="T11" fmla="*/ 66 h 265"/>
                  <a:gd name="T12" fmla="*/ 0 w 260"/>
                  <a:gd name="T13" fmla="*/ 198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5"/>
                  <a:gd name="T23" fmla="*/ 260 w 260"/>
                  <a:gd name="T24" fmla="*/ 265 h 2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5">
                    <a:moveTo>
                      <a:pt x="0" y="198"/>
                    </a:moveTo>
                    <a:lnTo>
                      <a:pt x="129" y="264"/>
                    </a:lnTo>
                    <a:lnTo>
                      <a:pt x="259" y="198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Freeform 67"/>
              <p:cNvSpPr>
                <a:spLocks/>
              </p:cNvSpPr>
              <p:nvPr/>
            </p:nvSpPr>
            <p:spPr bwMode="auto">
              <a:xfrm>
                <a:off x="3510" y="3199"/>
                <a:ext cx="260" cy="266"/>
              </a:xfrm>
              <a:custGeom>
                <a:avLst/>
                <a:gdLst>
                  <a:gd name="T0" fmla="*/ 0 w 260"/>
                  <a:gd name="T1" fmla="*/ 199 h 266"/>
                  <a:gd name="T2" fmla="*/ 129 w 260"/>
                  <a:gd name="T3" fmla="*/ 265 h 266"/>
                  <a:gd name="T4" fmla="*/ 259 w 260"/>
                  <a:gd name="T5" fmla="*/ 199 h 266"/>
                  <a:gd name="T6" fmla="*/ 259 w 260"/>
                  <a:gd name="T7" fmla="*/ 66 h 266"/>
                  <a:gd name="T8" fmla="*/ 129 w 260"/>
                  <a:gd name="T9" fmla="*/ 0 h 266"/>
                  <a:gd name="T10" fmla="*/ 0 w 260"/>
                  <a:gd name="T11" fmla="*/ 66 h 266"/>
                  <a:gd name="T12" fmla="*/ 0 w 260"/>
                  <a:gd name="T13" fmla="*/ 199 h 2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6"/>
                  <a:gd name="T23" fmla="*/ 260 w 260"/>
                  <a:gd name="T24" fmla="*/ 266 h 2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6">
                    <a:moveTo>
                      <a:pt x="0" y="199"/>
                    </a:moveTo>
                    <a:lnTo>
                      <a:pt x="129" y="265"/>
                    </a:lnTo>
                    <a:lnTo>
                      <a:pt x="259" y="199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9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68"/>
              <p:cNvSpPr>
                <a:spLocks/>
              </p:cNvSpPr>
              <p:nvPr/>
            </p:nvSpPr>
            <p:spPr bwMode="auto">
              <a:xfrm>
                <a:off x="3776" y="3193"/>
                <a:ext cx="260" cy="266"/>
              </a:xfrm>
              <a:custGeom>
                <a:avLst/>
                <a:gdLst>
                  <a:gd name="T0" fmla="*/ 0 w 260"/>
                  <a:gd name="T1" fmla="*/ 199 h 266"/>
                  <a:gd name="T2" fmla="*/ 129 w 260"/>
                  <a:gd name="T3" fmla="*/ 265 h 266"/>
                  <a:gd name="T4" fmla="*/ 259 w 260"/>
                  <a:gd name="T5" fmla="*/ 199 h 266"/>
                  <a:gd name="T6" fmla="*/ 259 w 260"/>
                  <a:gd name="T7" fmla="*/ 66 h 266"/>
                  <a:gd name="T8" fmla="*/ 129 w 260"/>
                  <a:gd name="T9" fmla="*/ 0 h 266"/>
                  <a:gd name="T10" fmla="*/ 0 w 260"/>
                  <a:gd name="T11" fmla="*/ 66 h 266"/>
                  <a:gd name="T12" fmla="*/ 0 w 260"/>
                  <a:gd name="T13" fmla="*/ 199 h 2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6"/>
                  <a:gd name="T23" fmla="*/ 260 w 260"/>
                  <a:gd name="T24" fmla="*/ 266 h 2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6">
                    <a:moveTo>
                      <a:pt x="0" y="199"/>
                    </a:moveTo>
                    <a:lnTo>
                      <a:pt x="129" y="265"/>
                    </a:lnTo>
                    <a:lnTo>
                      <a:pt x="259" y="199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9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69"/>
              <p:cNvSpPr>
                <a:spLocks/>
              </p:cNvSpPr>
              <p:nvPr/>
            </p:nvSpPr>
            <p:spPr bwMode="auto">
              <a:xfrm>
                <a:off x="3634" y="2997"/>
                <a:ext cx="260" cy="265"/>
              </a:xfrm>
              <a:custGeom>
                <a:avLst/>
                <a:gdLst>
                  <a:gd name="T0" fmla="*/ 0 w 260"/>
                  <a:gd name="T1" fmla="*/ 198 h 265"/>
                  <a:gd name="T2" fmla="*/ 129 w 260"/>
                  <a:gd name="T3" fmla="*/ 264 h 265"/>
                  <a:gd name="T4" fmla="*/ 259 w 260"/>
                  <a:gd name="T5" fmla="*/ 198 h 265"/>
                  <a:gd name="T6" fmla="*/ 259 w 260"/>
                  <a:gd name="T7" fmla="*/ 66 h 265"/>
                  <a:gd name="T8" fmla="*/ 129 w 260"/>
                  <a:gd name="T9" fmla="*/ 0 h 265"/>
                  <a:gd name="T10" fmla="*/ 0 w 260"/>
                  <a:gd name="T11" fmla="*/ 66 h 265"/>
                  <a:gd name="T12" fmla="*/ 0 w 260"/>
                  <a:gd name="T13" fmla="*/ 198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"/>
                  <a:gd name="T22" fmla="*/ 0 h 265"/>
                  <a:gd name="T23" fmla="*/ 260 w 260"/>
                  <a:gd name="T24" fmla="*/ 265 h 2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" h="265">
                    <a:moveTo>
                      <a:pt x="0" y="198"/>
                    </a:moveTo>
                    <a:lnTo>
                      <a:pt x="129" y="264"/>
                    </a:lnTo>
                    <a:lnTo>
                      <a:pt x="259" y="198"/>
                    </a:lnTo>
                    <a:lnTo>
                      <a:pt x="259" y="66"/>
                    </a:lnTo>
                    <a:lnTo>
                      <a:pt x="129" y="0"/>
                    </a:lnTo>
                    <a:lnTo>
                      <a:pt x="0" y="66"/>
                    </a:lnTo>
                    <a:lnTo>
                      <a:pt x="0" y="19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7" name="Group 79"/>
              <p:cNvGrpSpPr>
                <a:grpSpLocks/>
              </p:cNvGrpSpPr>
              <p:nvPr/>
            </p:nvGrpSpPr>
            <p:grpSpPr bwMode="auto">
              <a:xfrm>
                <a:off x="3359" y="3071"/>
                <a:ext cx="143" cy="298"/>
                <a:chOff x="3359" y="3071"/>
                <a:chExt cx="143" cy="298"/>
              </a:xfrm>
            </p:grpSpPr>
            <p:sp>
              <p:nvSpPr>
                <p:cNvPr id="9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359" y="3121"/>
                  <a:ext cx="69" cy="2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432" y="3121"/>
                  <a:ext cx="68" cy="2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Freeform 72"/>
                <p:cNvSpPr>
                  <a:spLocks/>
                </p:cNvSpPr>
                <p:nvPr/>
              </p:nvSpPr>
              <p:spPr bwMode="auto">
                <a:xfrm>
                  <a:off x="3359" y="3318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Freeform 73"/>
                <p:cNvSpPr>
                  <a:spLocks/>
                </p:cNvSpPr>
                <p:nvPr/>
              </p:nvSpPr>
              <p:spPr bwMode="auto">
                <a:xfrm>
                  <a:off x="3378" y="3260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Freeform 74"/>
                <p:cNvSpPr>
                  <a:spLocks/>
                </p:cNvSpPr>
                <p:nvPr/>
              </p:nvSpPr>
              <p:spPr bwMode="auto">
                <a:xfrm>
                  <a:off x="3394" y="3203"/>
                  <a:ext cx="72" cy="58"/>
                </a:xfrm>
                <a:custGeom>
                  <a:avLst/>
                  <a:gdLst>
                    <a:gd name="T0" fmla="*/ 71 w 72"/>
                    <a:gd name="T1" fmla="*/ 57 h 58"/>
                    <a:gd name="T2" fmla="*/ 18 w 72"/>
                    <a:gd name="T3" fmla="*/ 0 h 58"/>
                    <a:gd name="T4" fmla="*/ 53 w 72"/>
                    <a:gd name="T5" fmla="*/ 0 h 58"/>
                    <a:gd name="T6" fmla="*/ 0 w 72"/>
                    <a:gd name="T7" fmla="*/ 57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8"/>
                    <a:gd name="T14" fmla="*/ 72 w 72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8">
                      <a:moveTo>
                        <a:pt x="71" y="57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7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4" name="Group 78"/>
                <p:cNvGrpSpPr>
                  <a:grpSpLocks/>
                </p:cNvGrpSpPr>
                <p:nvPr/>
              </p:nvGrpSpPr>
              <p:grpSpPr bwMode="auto">
                <a:xfrm>
                  <a:off x="3406" y="3071"/>
                  <a:ext cx="49" cy="51"/>
                  <a:chOff x="3406" y="3071"/>
                  <a:chExt cx="49" cy="51"/>
                </a:xfrm>
              </p:grpSpPr>
              <p:sp>
                <p:nvSpPr>
                  <p:cNvPr id="10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431" y="3073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6" name="Freeform 76"/>
                  <p:cNvSpPr>
                    <a:spLocks/>
                  </p:cNvSpPr>
                  <p:nvPr/>
                </p:nvSpPr>
                <p:spPr bwMode="auto">
                  <a:xfrm>
                    <a:off x="3406" y="3104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7" name="Freeform 77"/>
                  <p:cNvSpPr>
                    <a:spLocks/>
                  </p:cNvSpPr>
                  <p:nvPr/>
                </p:nvSpPr>
                <p:spPr bwMode="auto">
                  <a:xfrm>
                    <a:off x="3406" y="3071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58" name="Rectangle 80"/>
              <p:cNvSpPr>
                <a:spLocks noChangeArrowheads="1"/>
              </p:cNvSpPr>
              <p:nvPr/>
            </p:nvSpPr>
            <p:spPr bwMode="auto">
              <a:xfrm>
                <a:off x="3296" y="3680"/>
                <a:ext cx="539" cy="2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defRPr/>
                </a:pPr>
                <a:r>
                  <a:rPr lang="en-US" sz="2000" b="1" i="1" kern="0">
                    <a:solidFill>
                      <a:srgbClr val="FFFFFF"/>
                    </a:solidFill>
                  </a:rPr>
                  <a:t>n BTS</a:t>
                </a:r>
              </a:p>
            </p:txBody>
          </p:sp>
          <p:grpSp>
            <p:nvGrpSpPr>
              <p:cNvPr id="59" name="Group 90"/>
              <p:cNvGrpSpPr>
                <a:grpSpLocks/>
              </p:cNvGrpSpPr>
              <p:nvPr/>
            </p:nvGrpSpPr>
            <p:grpSpPr bwMode="auto">
              <a:xfrm>
                <a:off x="3466" y="3251"/>
                <a:ext cx="143" cy="297"/>
                <a:chOff x="3466" y="3251"/>
                <a:chExt cx="143" cy="297"/>
              </a:xfrm>
            </p:grpSpPr>
            <p:sp>
              <p:nvSpPr>
                <p:cNvPr id="9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466" y="3302"/>
                  <a:ext cx="69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3539" y="3302"/>
                  <a:ext cx="68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Freeform 83"/>
                <p:cNvSpPr>
                  <a:spLocks/>
                </p:cNvSpPr>
                <p:nvPr/>
              </p:nvSpPr>
              <p:spPr bwMode="auto">
                <a:xfrm>
                  <a:off x="3466" y="3497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84"/>
                <p:cNvSpPr>
                  <a:spLocks/>
                </p:cNvSpPr>
                <p:nvPr/>
              </p:nvSpPr>
              <p:spPr bwMode="auto">
                <a:xfrm>
                  <a:off x="3485" y="3439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4" name="Freeform 85"/>
                <p:cNvSpPr>
                  <a:spLocks/>
                </p:cNvSpPr>
                <p:nvPr/>
              </p:nvSpPr>
              <p:spPr bwMode="auto">
                <a:xfrm>
                  <a:off x="3501" y="3383"/>
                  <a:ext cx="72" cy="57"/>
                </a:xfrm>
                <a:custGeom>
                  <a:avLst/>
                  <a:gdLst>
                    <a:gd name="T0" fmla="*/ 71 w 72"/>
                    <a:gd name="T1" fmla="*/ 56 h 57"/>
                    <a:gd name="T2" fmla="*/ 18 w 72"/>
                    <a:gd name="T3" fmla="*/ 0 h 57"/>
                    <a:gd name="T4" fmla="*/ 53 w 72"/>
                    <a:gd name="T5" fmla="*/ 0 h 57"/>
                    <a:gd name="T6" fmla="*/ 0 w 72"/>
                    <a:gd name="T7" fmla="*/ 56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7"/>
                    <a:gd name="T14" fmla="*/ 72 w 72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7">
                      <a:moveTo>
                        <a:pt x="71" y="56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95" name="Group 89"/>
                <p:cNvGrpSpPr>
                  <a:grpSpLocks/>
                </p:cNvGrpSpPr>
                <p:nvPr/>
              </p:nvGrpSpPr>
              <p:grpSpPr bwMode="auto">
                <a:xfrm>
                  <a:off x="3513" y="3251"/>
                  <a:ext cx="49" cy="51"/>
                  <a:chOff x="3513" y="3251"/>
                  <a:chExt cx="49" cy="51"/>
                </a:xfrm>
              </p:grpSpPr>
              <p:sp>
                <p:nvSpPr>
                  <p:cNvPr id="9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538" y="3253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7" name="Freeform 87"/>
                  <p:cNvSpPr>
                    <a:spLocks/>
                  </p:cNvSpPr>
                  <p:nvPr/>
                </p:nvSpPr>
                <p:spPr bwMode="auto">
                  <a:xfrm>
                    <a:off x="3513" y="3284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8" name="Freeform 88"/>
                  <p:cNvSpPr>
                    <a:spLocks/>
                  </p:cNvSpPr>
                  <p:nvPr/>
                </p:nvSpPr>
                <p:spPr bwMode="auto">
                  <a:xfrm>
                    <a:off x="3513" y="3251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60" name="Group 100"/>
              <p:cNvGrpSpPr>
                <a:grpSpLocks/>
              </p:cNvGrpSpPr>
              <p:nvPr/>
            </p:nvGrpSpPr>
            <p:grpSpPr bwMode="auto">
              <a:xfrm>
                <a:off x="3727" y="3295"/>
                <a:ext cx="143" cy="298"/>
                <a:chOff x="3727" y="3295"/>
                <a:chExt cx="143" cy="298"/>
              </a:xfrm>
            </p:grpSpPr>
            <p:sp>
              <p:nvSpPr>
                <p:cNvPr id="8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727" y="3345"/>
                  <a:ext cx="69" cy="2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3800" y="3345"/>
                  <a:ext cx="68" cy="2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Freeform 93"/>
                <p:cNvSpPr>
                  <a:spLocks/>
                </p:cNvSpPr>
                <p:nvPr/>
              </p:nvSpPr>
              <p:spPr bwMode="auto">
                <a:xfrm>
                  <a:off x="3727" y="3542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 94"/>
                <p:cNvSpPr>
                  <a:spLocks/>
                </p:cNvSpPr>
                <p:nvPr/>
              </p:nvSpPr>
              <p:spPr bwMode="auto">
                <a:xfrm>
                  <a:off x="3746" y="3484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95"/>
                <p:cNvSpPr>
                  <a:spLocks/>
                </p:cNvSpPr>
                <p:nvPr/>
              </p:nvSpPr>
              <p:spPr bwMode="auto">
                <a:xfrm>
                  <a:off x="3762" y="3427"/>
                  <a:ext cx="72" cy="58"/>
                </a:xfrm>
                <a:custGeom>
                  <a:avLst/>
                  <a:gdLst>
                    <a:gd name="T0" fmla="*/ 71 w 72"/>
                    <a:gd name="T1" fmla="*/ 57 h 58"/>
                    <a:gd name="T2" fmla="*/ 18 w 72"/>
                    <a:gd name="T3" fmla="*/ 0 h 58"/>
                    <a:gd name="T4" fmla="*/ 53 w 72"/>
                    <a:gd name="T5" fmla="*/ 0 h 58"/>
                    <a:gd name="T6" fmla="*/ 0 w 72"/>
                    <a:gd name="T7" fmla="*/ 57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8"/>
                    <a:gd name="T14" fmla="*/ 72 w 72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8">
                      <a:moveTo>
                        <a:pt x="71" y="57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7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86" name="Group 99"/>
                <p:cNvGrpSpPr>
                  <a:grpSpLocks/>
                </p:cNvGrpSpPr>
                <p:nvPr/>
              </p:nvGrpSpPr>
              <p:grpSpPr bwMode="auto">
                <a:xfrm>
                  <a:off x="3774" y="3295"/>
                  <a:ext cx="49" cy="51"/>
                  <a:chOff x="3774" y="3295"/>
                  <a:chExt cx="49" cy="51"/>
                </a:xfrm>
              </p:grpSpPr>
              <p:sp>
                <p:nvSpPr>
                  <p:cNvPr id="8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3799" y="3297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Freeform 97"/>
                  <p:cNvSpPr>
                    <a:spLocks/>
                  </p:cNvSpPr>
                  <p:nvPr/>
                </p:nvSpPr>
                <p:spPr bwMode="auto">
                  <a:xfrm>
                    <a:off x="3774" y="3328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9" name="Freeform 98"/>
                  <p:cNvSpPr>
                    <a:spLocks/>
                  </p:cNvSpPr>
                  <p:nvPr/>
                </p:nvSpPr>
                <p:spPr bwMode="auto">
                  <a:xfrm>
                    <a:off x="3774" y="3295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61" name="Group 110"/>
              <p:cNvGrpSpPr>
                <a:grpSpLocks/>
              </p:cNvGrpSpPr>
              <p:nvPr/>
            </p:nvGrpSpPr>
            <p:grpSpPr bwMode="auto">
              <a:xfrm>
                <a:off x="3579" y="2904"/>
                <a:ext cx="143" cy="298"/>
                <a:chOff x="3579" y="2904"/>
                <a:chExt cx="143" cy="298"/>
              </a:xfrm>
            </p:grpSpPr>
            <p:sp>
              <p:nvSpPr>
                <p:cNvPr id="72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3579" y="2954"/>
                  <a:ext cx="69" cy="2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Line 102"/>
                <p:cNvSpPr>
                  <a:spLocks noChangeShapeType="1"/>
                </p:cNvSpPr>
                <p:nvPr/>
              </p:nvSpPr>
              <p:spPr bwMode="auto">
                <a:xfrm flipH="1" flipV="1">
                  <a:off x="3652" y="2954"/>
                  <a:ext cx="68" cy="2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03"/>
                <p:cNvSpPr>
                  <a:spLocks/>
                </p:cNvSpPr>
                <p:nvPr/>
              </p:nvSpPr>
              <p:spPr bwMode="auto">
                <a:xfrm>
                  <a:off x="3579" y="3151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04"/>
                <p:cNvSpPr>
                  <a:spLocks/>
                </p:cNvSpPr>
                <p:nvPr/>
              </p:nvSpPr>
              <p:spPr bwMode="auto">
                <a:xfrm>
                  <a:off x="3598" y="3093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05"/>
                <p:cNvSpPr>
                  <a:spLocks/>
                </p:cNvSpPr>
                <p:nvPr/>
              </p:nvSpPr>
              <p:spPr bwMode="auto">
                <a:xfrm>
                  <a:off x="3614" y="3036"/>
                  <a:ext cx="72" cy="58"/>
                </a:xfrm>
                <a:custGeom>
                  <a:avLst/>
                  <a:gdLst>
                    <a:gd name="T0" fmla="*/ 71 w 72"/>
                    <a:gd name="T1" fmla="*/ 57 h 58"/>
                    <a:gd name="T2" fmla="*/ 18 w 72"/>
                    <a:gd name="T3" fmla="*/ 0 h 58"/>
                    <a:gd name="T4" fmla="*/ 53 w 72"/>
                    <a:gd name="T5" fmla="*/ 0 h 58"/>
                    <a:gd name="T6" fmla="*/ 0 w 72"/>
                    <a:gd name="T7" fmla="*/ 57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8"/>
                    <a:gd name="T14" fmla="*/ 72 w 72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8">
                      <a:moveTo>
                        <a:pt x="71" y="57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7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109"/>
                <p:cNvGrpSpPr>
                  <a:grpSpLocks/>
                </p:cNvGrpSpPr>
                <p:nvPr/>
              </p:nvGrpSpPr>
              <p:grpSpPr bwMode="auto">
                <a:xfrm>
                  <a:off x="3626" y="2904"/>
                  <a:ext cx="49" cy="51"/>
                  <a:chOff x="3626" y="2904"/>
                  <a:chExt cx="49" cy="51"/>
                </a:xfrm>
              </p:grpSpPr>
              <p:sp>
                <p:nvSpPr>
                  <p:cNvPr id="78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906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9" name="Freeform 107"/>
                  <p:cNvSpPr>
                    <a:spLocks/>
                  </p:cNvSpPr>
                  <p:nvPr/>
                </p:nvSpPr>
                <p:spPr bwMode="auto">
                  <a:xfrm>
                    <a:off x="3626" y="2937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0" name="Freeform 108"/>
                  <p:cNvSpPr>
                    <a:spLocks/>
                  </p:cNvSpPr>
                  <p:nvPr/>
                </p:nvSpPr>
                <p:spPr bwMode="auto">
                  <a:xfrm>
                    <a:off x="3626" y="2904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62" name="Group 120"/>
              <p:cNvGrpSpPr>
                <a:grpSpLocks/>
              </p:cNvGrpSpPr>
              <p:nvPr/>
            </p:nvGrpSpPr>
            <p:grpSpPr bwMode="auto">
              <a:xfrm>
                <a:off x="3825" y="3061"/>
                <a:ext cx="143" cy="297"/>
                <a:chOff x="3825" y="3061"/>
                <a:chExt cx="143" cy="297"/>
              </a:xfrm>
            </p:grpSpPr>
            <p:sp>
              <p:nvSpPr>
                <p:cNvPr id="63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3825" y="3112"/>
                  <a:ext cx="69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112"/>
                <p:cNvSpPr>
                  <a:spLocks noChangeShapeType="1"/>
                </p:cNvSpPr>
                <p:nvPr/>
              </p:nvSpPr>
              <p:spPr bwMode="auto">
                <a:xfrm flipH="1" flipV="1">
                  <a:off x="3898" y="3112"/>
                  <a:ext cx="68" cy="2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Freeform 113"/>
                <p:cNvSpPr>
                  <a:spLocks/>
                </p:cNvSpPr>
                <p:nvPr/>
              </p:nvSpPr>
              <p:spPr bwMode="auto">
                <a:xfrm>
                  <a:off x="3825" y="3307"/>
                  <a:ext cx="143" cy="51"/>
                </a:xfrm>
                <a:custGeom>
                  <a:avLst/>
                  <a:gdLst>
                    <a:gd name="T0" fmla="*/ 142 w 143"/>
                    <a:gd name="T1" fmla="*/ 50 h 51"/>
                    <a:gd name="T2" fmla="*/ 19 w 143"/>
                    <a:gd name="T3" fmla="*/ 0 h 51"/>
                    <a:gd name="T4" fmla="*/ 124 w 143"/>
                    <a:gd name="T5" fmla="*/ 0 h 51"/>
                    <a:gd name="T6" fmla="*/ 0 w 143"/>
                    <a:gd name="T7" fmla="*/ 5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51"/>
                    <a:gd name="T14" fmla="*/ 143 w 143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51">
                      <a:moveTo>
                        <a:pt x="142" y="50"/>
                      </a:moveTo>
                      <a:lnTo>
                        <a:pt x="19" y="0"/>
                      </a:lnTo>
                      <a:lnTo>
                        <a:pt x="124" y="0"/>
                      </a:lnTo>
                      <a:lnTo>
                        <a:pt x="0" y="5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14"/>
                <p:cNvSpPr>
                  <a:spLocks/>
                </p:cNvSpPr>
                <p:nvPr/>
              </p:nvSpPr>
              <p:spPr bwMode="auto">
                <a:xfrm>
                  <a:off x="3844" y="3249"/>
                  <a:ext cx="106" cy="59"/>
                </a:xfrm>
                <a:custGeom>
                  <a:avLst/>
                  <a:gdLst>
                    <a:gd name="T0" fmla="*/ 105 w 106"/>
                    <a:gd name="T1" fmla="*/ 58 h 59"/>
                    <a:gd name="T2" fmla="*/ 17 w 106"/>
                    <a:gd name="T3" fmla="*/ 0 h 59"/>
                    <a:gd name="T4" fmla="*/ 86 w 106"/>
                    <a:gd name="T5" fmla="*/ 0 h 59"/>
                    <a:gd name="T6" fmla="*/ 0 w 106"/>
                    <a:gd name="T7" fmla="*/ 58 h 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59"/>
                    <a:gd name="T14" fmla="*/ 106 w 106"/>
                    <a:gd name="T15" fmla="*/ 59 h 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59">
                      <a:moveTo>
                        <a:pt x="105" y="58"/>
                      </a:moveTo>
                      <a:lnTo>
                        <a:pt x="17" y="0"/>
                      </a:lnTo>
                      <a:lnTo>
                        <a:pt x="86" y="0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15"/>
                <p:cNvSpPr>
                  <a:spLocks/>
                </p:cNvSpPr>
                <p:nvPr/>
              </p:nvSpPr>
              <p:spPr bwMode="auto">
                <a:xfrm>
                  <a:off x="3860" y="3193"/>
                  <a:ext cx="72" cy="57"/>
                </a:xfrm>
                <a:custGeom>
                  <a:avLst/>
                  <a:gdLst>
                    <a:gd name="T0" fmla="*/ 71 w 72"/>
                    <a:gd name="T1" fmla="*/ 56 h 57"/>
                    <a:gd name="T2" fmla="*/ 18 w 72"/>
                    <a:gd name="T3" fmla="*/ 0 h 57"/>
                    <a:gd name="T4" fmla="*/ 53 w 72"/>
                    <a:gd name="T5" fmla="*/ 0 h 57"/>
                    <a:gd name="T6" fmla="*/ 0 w 72"/>
                    <a:gd name="T7" fmla="*/ 56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57"/>
                    <a:gd name="T14" fmla="*/ 72 w 72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57">
                      <a:moveTo>
                        <a:pt x="71" y="56"/>
                      </a:moveTo>
                      <a:lnTo>
                        <a:pt x="18" y="0"/>
                      </a:lnTo>
                      <a:lnTo>
                        <a:pt x="53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119"/>
                <p:cNvGrpSpPr>
                  <a:grpSpLocks/>
                </p:cNvGrpSpPr>
                <p:nvPr/>
              </p:nvGrpSpPr>
              <p:grpSpPr bwMode="auto">
                <a:xfrm>
                  <a:off x="3872" y="3061"/>
                  <a:ext cx="49" cy="51"/>
                  <a:chOff x="3872" y="3061"/>
                  <a:chExt cx="49" cy="51"/>
                </a:xfrm>
              </p:grpSpPr>
              <p:sp>
                <p:nvSpPr>
                  <p:cNvPr id="69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3897" y="3063"/>
                    <a:ext cx="0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0" name="Freeform 117"/>
                  <p:cNvSpPr>
                    <a:spLocks/>
                  </p:cNvSpPr>
                  <p:nvPr/>
                </p:nvSpPr>
                <p:spPr bwMode="auto">
                  <a:xfrm>
                    <a:off x="3872" y="3094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1" name="Freeform 118"/>
                  <p:cNvSpPr>
                    <a:spLocks/>
                  </p:cNvSpPr>
                  <p:nvPr/>
                </p:nvSpPr>
                <p:spPr bwMode="auto">
                  <a:xfrm>
                    <a:off x="3872" y="3061"/>
                    <a:ext cx="49" cy="18"/>
                  </a:xfrm>
                  <a:custGeom>
                    <a:avLst/>
                    <a:gdLst>
                      <a:gd name="T0" fmla="*/ 0 w 49"/>
                      <a:gd name="T1" fmla="*/ 0 h 18"/>
                      <a:gd name="T2" fmla="*/ 0 w 49"/>
                      <a:gd name="T3" fmla="*/ 17 h 18"/>
                      <a:gd name="T4" fmla="*/ 0 w 49"/>
                      <a:gd name="T5" fmla="*/ 8 h 18"/>
                      <a:gd name="T6" fmla="*/ 48 w 49"/>
                      <a:gd name="T7" fmla="*/ 8 h 18"/>
                      <a:gd name="T8" fmla="*/ 48 w 49"/>
                      <a:gd name="T9" fmla="*/ 0 h 18"/>
                      <a:gd name="T10" fmla="*/ 48 w 49"/>
                      <a:gd name="T11" fmla="*/ 1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18"/>
                      <a:gd name="T20" fmla="*/ 49 w 49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18">
                        <a:moveTo>
                          <a:pt x="0" y="0"/>
                        </a:moveTo>
                        <a:lnTo>
                          <a:pt x="0" y="17"/>
                        </a:lnTo>
                        <a:lnTo>
                          <a:pt x="0" y="8"/>
                        </a:lnTo>
                        <a:lnTo>
                          <a:pt x="48" y="8"/>
                        </a:lnTo>
                        <a:lnTo>
                          <a:pt x="48" y="0"/>
                        </a:lnTo>
                        <a:lnTo>
                          <a:pt x="48" y="17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2" name="Group 130"/>
            <p:cNvGrpSpPr>
              <a:grpSpLocks/>
            </p:cNvGrpSpPr>
            <p:nvPr/>
          </p:nvGrpSpPr>
          <p:grpSpPr bwMode="auto">
            <a:xfrm>
              <a:off x="1993" y="2016"/>
              <a:ext cx="420" cy="678"/>
              <a:chOff x="1993" y="2016"/>
              <a:chExt cx="420" cy="678"/>
            </a:xfrm>
          </p:grpSpPr>
          <p:sp>
            <p:nvSpPr>
              <p:cNvPr id="42" name="Freeform 122"/>
              <p:cNvSpPr>
                <a:spLocks/>
              </p:cNvSpPr>
              <p:nvPr/>
            </p:nvSpPr>
            <p:spPr bwMode="auto">
              <a:xfrm>
                <a:off x="2165" y="2016"/>
                <a:ext cx="221" cy="364"/>
              </a:xfrm>
              <a:custGeom>
                <a:avLst/>
                <a:gdLst>
                  <a:gd name="T0" fmla="*/ 56 w 221"/>
                  <a:gd name="T1" fmla="*/ 0 h 364"/>
                  <a:gd name="T2" fmla="*/ 0 w 221"/>
                  <a:gd name="T3" fmla="*/ 52 h 364"/>
                  <a:gd name="T4" fmla="*/ 0 w 221"/>
                  <a:gd name="T5" fmla="*/ 363 h 364"/>
                  <a:gd name="T6" fmla="*/ 165 w 221"/>
                  <a:gd name="T7" fmla="*/ 363 h 364"/>
                  <a:gd name="T8" fmla="*/ 220 w 221"/>
                  <a:gd name="T9" fmla="*/ 313 h 364"/>
                  <a:gd name="T10" fmla="*/ 220 w 221"/>
                  <a:gd name="T11" fmla="*/ 0 h 364"/>
                  <a:gd name="T12" fmla="*/ 56 w 221"/>
                  <a:gd name="T13" fmla="*/ 0 h 3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1"/>
                  <a:gd name="T22" fmla="*/ 0 h 364"/>
                  <a:gd name="T23" fmla="*/ 221 w 221"/>
                  <a:gd name="T24" fmla="*/ 364 h 3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1" h="364">
                    <a:moveTo>
                      <a:pt x="56" y="0"/>
                    </a:moveTo>
                    <a:lnTo>
                      <a:pt x="0" y="52"/>
                    </a:lnTo>
                    <a:lnTo>
                      <a:pt x="0" y="363"/>
                    </a:lnTo>
                    <a:lnTo>
                      <a:pt x="165" y="363"/>
                    </a:lnTo>
                    <a:lnTo>
                      <a:pt x="220" y="313"/>
                    </a:lnTo>
                    <a:lnTo>
                      <a:pt x="220" y="0"/>
                    </a:lnTo>
                    <a:lnTo>
                      <a:pt x="56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Line 123"/>
              <p:cNvSpPr>
                <a:spLocks noChangeShapeType="1"/>
              </p:cNvSpPr>
              <p:nvPr/>
            </p:nvSpPr>
            <p:spPr bwMode="auto">
              <a:xfrm flipH="1">
                <a:off x="2167" y="2065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Line 124"/>
              <p:cNvSpPr>
                <a:spLocks noChangeShapeType="1"/>
              </p:cNvSpPr>
              <p:nvPr/>
            </p:nvSpPr>
            <p:spPr bwMode="auto">
              <a:xfrm flipV="1">
                <a:off x="2330" y="2018"/>
                <a:ext cx="49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Line 125"/>
              <p:cNvSpPr>
                <a:spLocks noChangeShapeType="1"/>
              </p:cNvSpPr>
              <p:nvPr/>
            </p:nvSpPr>
            <p:spPr bwMode="auto">
              <a:xfrm>
                <a:off x="2330" y="2065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6" name="Group 128"/>
              <p:cNvGrpSpPr>
                <a:grpSpLocks/>
              </p:cNvGrpSpPr>
              <p:nvPr/>
            </p:nvGrpSpPr>
            <p:grpSpPr bwMode="auto">
              <a:xfrm>
                <a:off x="2197" y="2127"/>
                <a:ext cx="113" cy="194"/>
                <a:chOff x="2197" y="2127"/>
                <a:chExt cx="113" cy="194"/>
              </a:xfrm>
            </p:grpSpPr>
            <p:sp>
              <p:nvSpPr>
                <p:cNvPr id="48" name="Freeform 126"/>
                <p:cNvSpPr>
                  <a:spLocks/>
                </p:cNvSpPr>
                <p:nvPr/>
              </p:nvSpPr>
              <p:spPr bwMode="auto">
                <a:xfrm>
                  <a:off x="2197" y="2127"/>
                  <a:ext cx="113" cy="194"/>
                </a:xfrm>
                <a:custGeom>
                  <a:avLst/>
                  <a:gdLst>
                    <a:gd name="T0" fmla="*/ 0 w 113"/>
                    <a:gd name="T1" fmla="*/ 193 h 194"/>
                    <a:gd name="T2" fmla="*/ 28 w 113"/>
                    <a:gd name="T3" fmla="*/ 193 h 194"/>
                    <a:gd name="T4" fmla="*/ 85 w 113"/>
                    <a:gd name="T5" fmla="*/ 0 h 194"/>
                    <a:gd name="T6" fmla="*/ 112 w 113"/>
                    <a:gd name="T7" fmla="*/ 0 h 1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194"/>
                    <a:gd name="T14" fmla="*/ 113 w 113"/>
                    <a:gd name="T15" fmla="*/ 194 h 1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194">
                      <a:moveTo>
                        <a:pt x="0" y="193"/>
                      </a:moveTo>
                      <a:lnTo>
                        <a:pt x="28" y="193"/>
                      </a:lnTo>
                      <a:lnTo>
                        <a:pt x="85" y="0"/>
                      </a:lnTo>
                      <a:lnTo>
                        <a:pt x="112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27"/>
                <p:cNvSpPr>
                  <a:spLocks/>
                </p:cNvSpPr>
                <p:nvPr/>
              </p:nvSpPr>
              <p:spPr bwMode="auto">
                <a:xfrm>
                  <a:off x="2197" y="2127"/>
                  <a:ext cx="113" cy="194"/>
                </a:xfrm>
                <a:custGeom>
                  <a:avLst/>
                  <a:gdLst>
                    <a:gd name="T0" fmla="*/ 0 w 113"/>
                    <a:gd name="T1" fmla="*/ 0 h 194"/>
                    <a:gd name="T2" fmla="*/ 28 w 113"/>
                    <a:gd name="T3" fmla="*/ 0 h 194"/>
                    <a:gd name="T4" fmla="*/ 85 w 113"/>
                    <a:gd name="T5" fmla="*/ 193 h 194"/>
                    <a:gd name="T6" fmla="*/ 112 w 113"/>
                    <a:gd name="T7" fmla="*/ 193 h 1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194"/>
                    <a:gd name="T14" fmla="*/ 113 w 113"/>
                    <a:gd name="T15" fmla="*/ 194 h 1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194">
                      <a:moveTo>
                        <a:pt x="0" y="0"/>
                      </a:moveTo>
                      <a:lnTo>
                        <a:pt x="28" y="0"/>
                      </a:lnTo>
                      <a:lnTo>
                        <a:pt x="85" y="193"/>
                      </a:lnTo>
                      <a:lnTo>
                        <a:pt x="112" y="193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7" name="Rectangle 129"/>
              <p:cNvSpPr>
                <a:spLocks noChangeArrowheads="1"/>
              </p:cNvSpPr>
              <p:nvPr/>
            </p:nvSpPr>
            <p:spPr bwMode="auto">
              <a:xfrm>
                <a:off x="1993" y="2463"/>
                <a:ext cx="420" cy="2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 eaLnBrk="0" hangingPunct="0">
                  <a:defRPr/>
                </a:pPr>
                <a:r>
                  <a:rPr lang="en-US" b="1" i="1" kern="0">
                    <a:solidFill>
                      <a:srgbClr val="FFFFFF"/>
                    </a:solidFill>
                  </a:rPr>
                  <a:t>BSC</a:t>
                </a:r>
              </a:p>
            </p:txBody>
          </p:sp>
        </p:grpSp>
        <p:grpSp>
          <p:nvGrpSpPr>
            <p:cNvPr id="13" name="Group 133"/>
            <p:cNvGrpSpPr>
              <a:grpSpLocks/>
            </p:cNvGrpSpPr>
            <p:nvPr/>
          </p:nvGrpSpPr>
          <p:grpSpPr bwMode="auto">
            <a:xfrm>
              <a:off x="2113" y="2705"/>
              <a:ext cx="248" cy="236"/>
              <a:chOff x="2113" y="2705"/>
              <a:chExt cx="248" cy="236"/>
            </a:xfrm>
          </p:grpSpPr>
          <p:sp>
            <p:nvSpPr>
              <p:cNvPr id="40" name="Freeform 131"/>
              <p:cNvSpPr>
                <a:spLocks/>
              </p:cNvSpPr>
              <p:nvPr/>
            </p:nvSpPr>
            <p:spPr bwMode="auto">
              <a:xfrm>
                <a:off x="2113" y="2727"/>
                <a:ext cx="248" cy="214"/>
              </a:xfrm>
              <a:custGeom>
                <a:avLst/>
                <a:gdLst>
                  <a:gd name="T0" fmla="*/ 247 w 248"/>
                  <a:gd name="T1" fmla="*/ 213 h 214"/>
                  <a:gd name="T2" fmla="*/ 123 w 248"/>
                  <a:gd name="T3" fmla="*/ 0 h 214"/>
                  <a:gd name="T4" fmla="*/ 0 w 248"/>
                  <a:gd name="T5" fmla="*/ 213 h 214"/>
                  <a:gd name="T6" fmla="*/ 0 60000 65536"/>
                  <a:gd name="T7" fmla="*/ 0 60000 65536"/>
                  <a:gd name="T8" fmla="*/ 0 60000 65536"/>
                  <a:gd name="T9" fmla="*/ 0 w 248"/>
                  <a:gd name="T10" fmla="*/ 0 h 214"/>
                  <a:gd name="T11" fmla="*/ 248 w 248"/>
                  <a:gd name="T12" fmla="*/ 214 h 2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8" h="214">
                    <a:moveTo>
                      <a:pt x="247" y="213"/>
                    </a:moveTo>
                    <a:lnTo>
                      <a:pt x="123" y="0"/>
                    </a:lnTo>
                    <a:lnTo>
                      <a:pt x="0" y="213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Line 132"/>
              <p:cNvSpPr>
                <a:spLocks noChangeShapeType="1"/>
              </p:cNvSpPr>
              <p:nvPr/>
            </p:nvSpPr>
            <p:spPr bwMode="auto">
              <a:xfrm>
                <a:off x="2236" y="2705"/>
                <a:ext cx="0" cy="2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 146"/>
            <p:cNvGrpSpPr>
              <a:grpSpLocks/>
            </p:cNvGrpSpPr>
            <p:nvPr/>
          </p:nvGrpSpPr>
          <p:grpSpPr bwMode="auto">
            <a:xfrm>
              <a:off x="2629" y="2340"/>
              <a:ext cx="420" cy="926"/>
              <a:chOff x="2629" y="2340"/>
              <a:chExt cx="420" cy="926"/>
            </a:xfrm>
          </p:grpSpPr>
          <p:grpSp>
            <p:nvGrpSpPr>
              <p:cNvPr id="28" name="Group 142"/>
              <p:cNvGrpSpPr>
                <a:grpSpLocks/>
              </p:cNvGrpSpPr>
              <p:nvPr/>
            </p:nvGrpSpPr>
            <p:grpSpPr bwMode="auto">
              <a:xfrm>
                <a:off x="2629" y="2340"/>
                <a:ext cx="420" cy="680"/>
                <a:chOff x="2629" y="2340"/>
                <a:chExt cx="420" cy="680"/>
              </a:xfrm>
            </p:grpSpPr>
            <p:sp>
              <p:nvSpPr>
                <p:cNvPr id="32" name="Freeform 134"/>
                <p:cNvSpPr>
                  <a:spLocks/>
                </p:cNvSpPr>
                <p:nvPr/>
              </p:nvSpPr>
              <p:spPr bwMode="auto">
                <a:xfrm>
                  <a:off x="2801" y="2340"/>
                  <a:ext cx="221" cy="364"/>
                </a:xfrm>
                <a:custGeom>
                  <a:avLst/>
                  <a:gdLst>
                    <a:gd name="T0" fmla="*/ 56 w 221"/>
                    <a:gd name="T1" fmla="*/ 0 h 364"/>
                    <a:gd name="T2" fmla="*/ 0 w 221"/>
                    <a:gd name="T3" fmla="*/ 52 h 364"/>
                    <a:gd name="T4" fmla="*/ 0 w 221"/>
                    <a:gd name="T5" fmla="*/ 363 h 364"/>
                    <a:gd name="T6" fmla="*/ 165 w 221"/>
                    <a:gd name="T7" fmla="*/ 363 h 364"/>
                    <a:gd name="T8" fmla="*/ 220 w 221"/>
                    <a:gd name="T9" fmla="*/ 313 h 364"/>
                    <a:gd name="T10" fmla="*/ 220 w 221"/>
                    <a:gd name="T11" fmla="*/ 0 h 364"/>
                    <a:gd name="T12" fmla="*/ 56 w 221"/>
                    <a:gd name="T13" fmla="*/ 0 h 3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1"/>
                    <a:gd name="T22" fmla="*/ 0 h 364"/>
                    <a:gd name="T23" fmla="*/ 221 w 221"/>
                    <a:gd name="T24" fmla="*/ 364 h 3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1" h="364">
                      <a:moveTo>
                        <a:pt x="56" y="0"/>
                      </a:moveTo>
                      <a:lnTo>
                        <a:pt x="0" y="52"/>
                      </a:lnTo>
                      <a:lnTo>
                        <a:pt x="0" y="363"/>
                      </a:lnTo>
                      <a:lnTo>
                        <a:pt x="165" y="363"/>
                      </a:lnTo>
                      <a:lnTo>
                        <a:pt x="220" y="313"/>
                      </a:lnTo>
                      <a:lnTo>
                        <a:pt x="220" y="0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2803" y="2389"/>
                  <a:ext cx="16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966" y="2342"/>
                  <a:ext cx="49" cy="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Line 137"/>
                <p:cNvSpPr>
                  <a:spLocks noChangeShapeType="1"/>
                </p:cNvSpPr>
                <p:nvPr/>
              </p:nvSpPr>
              <p:spPr bwMode="auto">
                <a:xfrm>
                  <a:off x="2966" y="2389"/>
                  <a:ext cx="0" cy="3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6" name="Group 140"/>
                <p:cNvGrpSpPr>
                  <a:grpSpLocks/>
                </p:cNvGrpSpPr>
                <p:nvPr/>
              </p:nvGrpSpPr>
              <p:grpSpPr bwMode="auto">
                <a:xfrm>
                  <a:off x="2833" y="2451"/>
                  <a:ext cx="113" cy="194"/>
                  <a:chOff x="2833" y="2451"/>
                  <a:chExt cx="113" cy="194"/>
                </a:xfrm>
              </p:grpSpPr>
              <p:sp>
                <p:nvSpPr>
                  <p:cNvPr id="38" name="Freeform 138"/>
                  <p:cNvSpPr>
                    <a:spLocks/>
                  </p:cNvSpPr>
                  <p:nvPr/>
                </p:nvSpPr>
                <p:spPr bwMode="auto">
                  <a:xfrm>
                    <a:off x="2833" y="2451"/>
                    <a:ext cx="113" cy="194"/>
                  </a:xfrm>
                  <a:custGeom>
                    <a:avLst/>
                    <a:gdLst>
                      <a:gd name="T0" fmla="*/ 0 w 113"/>
                      <a:gd name="T1" fmla="*/ 193 h 194"/>
                      <a:gd name="T2" fmla="*/ 28 w 113"/>
                      <a:gd name="T3" fmla="*/ 193 h 194"/>
                      <a:gd name="T4" fmla="*/ 85 w 113"/>
                      <a:gd name="T5" fmla="*/ 0 h 194"/>
                      <a:gd name="T6" fmla="*/ 112 w 113"/>
                      <a:gd name="T7" fmla="*/ 0 h 19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3"/>
                      <a:gd name="T13" fmla="*/ 0 h 194"/>
                      <a:gd name="T14" fmla="*/ 113 w 113"/>
                      <a:gd name="T15" fmla="*/ 194 h 19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3" h="194">
                        <a:moveTo>
                          <a:pt x="0" y="193"/>
                        </a:moveTo>
                        <a:lnTo>
                          <a:pt x="28" y="193"/>
                        </a:lnTo>
                        <a:lnTo>
                          <a:pt x="85" y="0"/>
                        </a:lnTo>
                        <a:lnTo>
                          <a:pt x="112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9" name="Freeform 139"/>
                  <p:cNvSpPr>
                    <a:spLocks/>
                  </p:cNvSpPr>
                  <p:nvPr/>
                </p:nvSpPr>
                <p:spPr bwMode="auto">
                  <a:xfrm>
                    <a:off x="2833" y="2451"/>
                    <a:ext cx="113" cy="194"/>
                  </a:xfrm>
                  <a:custGeom>
                    <a:avLst/>
                    <a:gdLst>
                      <a:gd name="T0" fmla="*/ 0 w 113"/>
                      <a:gd name="T1" fmla="*/ 0 h 194"/>
                      <a:gd name="T2" fmla="*/ 28 w 113"/>
                      <a:gd name="T3" fmla="*/ 0 h 194"/>
                      <a:gd name="T4" fmla="*/ 85 w 113"/>
                      <a:gd name="T5" fmla="*/ 193 h 194"/>
                      <a:gd name="T6" fmla="*/ 112 w 113"/>
                      <a:gd name="T7" fmla="*/ 193 h 19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3"/>
                      <a:gd name="T13" fmla="*/ 0 h 194"/>
                      <a:gd name="T14" fmla="*/ 113 w 113"/>
                      <a:gd name="T15" fmla="*/ 194 h 19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3" h="194">
                        <a:moveTo>
                          <a:pt x="0" y="0"/>
                        </a:moveTo>
                        <a:lnTo>
                          <a:pt x="28" y="0"/>
                        </a:lnTo>
                        <a:lnTo>
                          <a:pt x="85" y="193"/>
                        </a:lnTo>
                        <a:lnTo>
                          <a:pt x="112" y="193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2629" y="2789"/>
                  <a:ext cx="420" cy="2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762000" eaLnBrk="0" hangingPunct="0">
                    <a:defRPr/>
                  </a:pPr>
                  <a:r>
                    <a:rPr lang="en-US" b="1" i="1" kern="0">
                      <a:solidFill>
                        <a:srgbClr val="FFFFFF"/>
                      </a:solidFill>
                    </a:rPr>
                    <a:t>BSC</a:t>
                  </a:r>
                </a:p>
              </p:txBody>
            </p:sp>
          </p:grpSp>
          <p:grpSp>
            <p:nvGrpSpPr>
              <p:cNvPr id="29" name="Group 145"/>
              <p:cNvGrpSpPr>
                <a:grpSpLocks/>
              </p:cNvGrpSpPr>
              <p:nvPr/>
            </p:nvGrpSpPr>
            <p:grpSpPr bwMode="auto">
              <a:xfrm>
                <a:off x="2748" y="3030"/>
                <a:ext cx="249" cy="236"/>
                <a:chOff x="2748" y="3030"/>
                <a:chExt cx="249" cy="236"/>
              </a:xfrm>
            </p:grpSpPr>
            <p:sp>
              <p:nvSpPr>
                <p:cNvPr id="30" name="Freeform 143"/>
                <p:cNvSpPr>
                  <a:spLocks/>
                </p:cNvSpPr>
                <p:nvPr/>
              </p:nvSpPr>
              <p:spPr bwMode="auto">
                <a:xfrm>
                  <a:off x="2748" y="3052"/>
                  <a:ext cx="249" cy="214"/>
                </a:xfrm>
                <a:custGeom>
                  <a:avLst/>
                  <a:gdLst>
                    <a:gd name="T0" fmla="*/ 248 w 249"/>
                    <a:gd name="T1" fmla="*/ 213 h 214"/>
                    <a:gd name="T2" fmla="*/ 124 w 249"/>
                    <a:gd name="T3" fmla="*/ 0 h 214"/>
                    <a:gd name="T4" fmla="*/ 0 w 249"/>
                    <a:gd name="T5" fmla="*/ 213 h 214"/>
                    <a:gd name="T6" fmla="*/ 0 60000 65536"/>
                    <a:gd name="T7" fmla="*/ 0 60000 65536"/>
                    <a:gd name="T8" fmla="*/ 0 60000 65536"/>
                    <a:gd name="T9" fmla="*/ 0 w 249"/>
                    <a:gd name="T10" fmla="*/ 0 h 214"/>
                    <a:gd name="T11" fmla="*/ 249 w 249"/>
                    <a:gd name="T12" fmla="*/ 214 h 2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9" h="214">
                      <a:moveTo>
                        <a:pt x="248" y="213"/>
                      </a:moveTo>
                      <a:lnTo>
                        <a:pt x="124" y="0"/>
                      </a:lnTo>
                      <a:lnTo>
                        <a:pt x="0" y="213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Line 144"/>
                <p:cNvSpPr>
                  <a:spLocks noChangeShapeType="1"/>
                </p:cNvSpPr>
                <p:nvPr/>
              </p:nvSpPr>
              <p:spPr bwMode="auto">
                <a:xfrm>
                  <a:off x="2872" y="3030"/>
                  <a:ext cx="0" cy="2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5" name="Group 159"/>
            <p:cNvGrpSpPr>
              <a:grpSpLocks/>
            </p:cNvGrpSpPr>
            <p:nvPr/>
          </p:nvGrpSpPr>
          <p:grpSpPr bwMode="auto">
            <a:xfrm>
              <a:off x="3353" y="2017"/>
              <a:ext cx="420" cy="924"/>
              <a:chOff x="3353" y="2017"/>
              <a:chExt cx="420" cy="924"/>
            </a:xfrm>
          </p:grpSpPr>
          <p:grpSp>
            <p:nvGrpSpPr>
              <p:cNvPr id="16" name="Group 155"/>
              <p:cNvGrpSpPr>
                <a:grpSpLocks/>
              </p:cNvGrpSpPr>
              <p:nvPr/>
            </p:nvGrpSpPr>
            <p:grpSpPr bwMode="auto">
              <a:xfrm>
                <a:off x="3353" y="2017"/>
                <a:ext cx="420" cy="677"/>
                <a:chOff x="3353" y="2017"/>
                <a:chExt cx="420" cy="677"/>
              </a:xfrm>
            </p:grpSpPr>
            <p:sp>
              <p:nvSpPr>
                <p:cNvPr id="20" name="Freeform 147"/>
                <p:cNvSpPr>
                  <a:spLocks/>
                </p:cNvSpPr>
                <p:nvPr/>
              </p:nvSpPr>
              <p:spPr bwMode="auto">
                <a:xfrm>
                  <a:off x="3525" y="2017"/>
                  <a:ext cx="222" cy="363"/>
                </a:xfrm>
                <a:custGeom>
                  <a:avLst/>
                  <a:gdLst>
                    <a:gd name="T0" fmla="*/ 56 w 222"/>
                    <a:gd name="T1" fmla="*/ 0 h 363"/>
                    <a:gd name="T2" fmla="*/ 0 w 222"/>
                    <a:gd name="T3" fmla="*/ 52 h 363"/>
                    <a:gd name="T4" fmla="*/ 0 w 222"/>
                    <a:gd name="T5" fmla="*/ 362 h 363"/>
                    <a:gd name="T6" fmla="*/ 166 w 222"/>
                    <a:gd name="T7" fmla="*/ 362 h 363"/>
                    <a:gd name="T8" fmla="*/ 221 w 222"/>
                    <a:gd name="T9" fmla="*/ 312 h 363"/>
                    <a:gd name="T10" fmla="*/ 221 w 222"/>
                    <a:gd name="T11" fmla="*/ 0 h 363"/>
                    <a:gd name="T12" fmla="*/ 56 w 22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2"/>
                    <a:gd name="T22" fmla="*/ 0 h 363"/>
                    <a:gd name="T23" fmla="*/ 222 w 22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2" h="363">
                      <a:moveTo>
                        <a:pt x="56" y="0"/>
                      </a:moveTo>
                      <a:lnTo>
                        <a:pt x="0" y="52"/>
                      </a:lnTo>
                      <a:lnTo>
                        <a:pt x="0" y="362"/>
                      </a:lnTo>
                      <a:lnTo>
                        <a:pt x="166" y="362"/>
                      </a:lnTo>
                      <a:lnTo>
                        <a:pt x="221" y="312"/>
                      </a:lnTo>
                      <a:lnTo>
                        <a:pt x="221" y="0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3528" y="2066"/>
                  <a:ext cx="16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3691" y="2019"/>
                  <a:ext cx="49" cy="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Line 150"/>
                <p:cNvSpPr>
                  <a:spLocks noChangeShapeType="1"/>
                </p:cNvSpPr>
                <p:nvPr/>
              </p:nvSpPr>
              <p:spPr bwMode="auto">
                <a:xfrm>
                  <a:off x="3691" y="2066"/>
                  <a:ext cx="0" cy="3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4" name="Group 153"/>
                <p:cNvGrpSpPr>
                  <a:grpSpLocks/>
                </p:cNvGrpSpPr>
                <p:nvPr/>
              </p:nvGrpSpPr>
              <p:grpSpPr bwMode="auto">
                <a:xfrm>
                  <a:off x="3558" y="2128"/>
                  <a:ext cx="113" cy="193"/>
                  <a:chOff x="3558" y="2128"/>
                  <a:chExt cx="113" cy="193"/>
                </a:xfrm>
              </p:grpSpPr>
              <p:sp>
                <p:nvSpPr>
                  <p:cNvPr id="26" name="Freeform 151"/>
                  <p:cNvSpPr>
                    <a:spLocks/>
                  </p:cNvSpPr>
                  <p:nvPr/>
                </p:nvSpPr>
                <p:spPr bwMode="auto">
                  <a:xfrm>
                    <a:off x="3558" y="2128"/>
                    <a:ext cx="113" cy="193"/>
                  </a:xfrm>
                  <a:custGeom>
                    <a:avLst/>
                    <a:gdLst>
                      <a:gd name="T0" fmla="*/ 0 w 113"/>
                      <a:gd name="T1" fmla="*/ 192 h 193"/>
                      <a:gd name="T2" fmla="*/ 28 w 113"/>
                      <a:gd name="T3" fmla="*/ 192 h 193"/>
                      <a:gd name="T4" fmla="*/ 85 w 113"/>
                      <a:gd name="T5" fmla="*/ 0 h 193"/>
                      <a:gd name="T6" fmla="*/ 112 w 113"/>
                      <a:gd name="T7" fmla="*/ 0 h 1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3"/>
                      <a:gd name="T13" fmla="*/ 0 h 193"/>
                      <a:gd name="T14" fmla="*/ 113 w 113"/>
                      <a:gd name="T15" fmla="*/ 193 h 1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3" h="193">
                        <a:moveTo>
                          <a:pt x="0" y="192"/>
                        </a:moveTo>
                        <a:lnTo>
                          <a:pt x="28" y="192"/>
                        </a:lnTo>
                        <a:lnTo>
                          <a:pt x="85" y="0"/>
                        </a:lnTo>
                        <a:lnTo>
                          <a:pt x="112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" name="Freeform 152"/>
                  <p:cNvSpPr>
                    <a:spLocks/>
                  </p:cNvSpPr>
                  <p:nvPr/>
                </p:nvSpPr>
                <p:spPr bwMode="auto">
                  <a:xfrm>
                    <a:off x="3558" y="2128"/>
                    <a:ext cx="113" cy="193"/>
                  </a:xfrm>
                  <a:custGeom>
                    <a:avLst/>
                    <a:gdLst>
                      <a:gd name="T0" fmla="*/ 0 w 113"/>
                      <a:gd name="T1" fmla="*/ 0 h 193"/>
                      <a:gd name="T2" fmla="*/ 28 w 113"/>
                      <a:gd name="T3" fmla="*/ 0 h 193"/>
                      <a:gd name="T4" fmla="*/ 85 w 113"/>
                      <a:gd name="T5" fmla="*/ 192 h 193"/>
                      <a:gd name="T6" fmla="*/ 112 w 113"/>
                      <a:gd name="T7" fmla="*/ 192 h 1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3"/>
                      <a:gd name="T13" fmla="*/ 0 h 193"/>
                      <a:gd name="T14" fmla="*/ 113 w 113"/>
                      <a:gd name="T15" fmla="*/ 193 h 1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3" h="193">
                        <a:moveTo>
                          <a:pt x="0" y="0"/>
                        </a:moveTo>
                        <a:lnTo>
                          <a:pt x="28" y="0"/>
                        </a:lnTo>
                        <a:lnTo>
                          <a:pt x="85" y="192"/>
                        </a:lnTo>
                        <a:lnTo>
                          <a:pt x="112" y="192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353" y="2463"/>
                  <a:ext cx="420" cy="2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762000" eaLnBrk="0" hangingPunct="0">
                    <a:defRPr/>
                  </a:pPr>
                  <a:r>
                    <a:rPr lang="en-US" b="1" i="1" kern="0">
                      <a:solidFill>
                        <a:srgbClr val="FFFFFF"/>
                      </a:solidFill>
                    </a:rPr>
                    <a:t>BSC</a:t>
                  </a:r>
                </a:p>
              </p:txBody>
            </p:sp>
          </p:grpSp>
          <p:grpSp>
            <p:nvGrpSpPr>
              <p:cNvPr id="17" name="Group 158"/>
              <p:cNvGrpSpPr>
                <a:grpSpLocks/>
              </p:cNvGrpSpPr>
              <p:nvPr/>
            </p:nvGrpSpPr>
            <p:grpSpPr bwMode="auto">
              <a:xfrm>
                <a:off x="3473" y="2706"/>
                <a:ext cx="249" cy="235"/>
                <a:chOff x="3473" y="2706"/>
                <a:chExt cx="249" cy="235"/>
              </a:xfrm>
            </p:grpSpPr>
            <p:sp>
              <p:nvSpPr>
                <p:cNvPr id="18" name="Freeform 156"/>
                <p:cNvSpPr>
                  <a:spLocks/>
                </p:cNvSpPr>
                <p:nvPr/>
              </p:nvSpPr>
              <p:spPr bwMode="auto">
                <a:xfrm>
                  <a:off x="3473" y="2728"/>
                  <a:ext cx="249" cy="213"/>
                </a:xfrm>
                <a:custGeom>
                  <a:avLst/>
                  <a:gdLst>
                    <a:gd name="T0" fmla="*/ 248 w 249"/>
                    <a:gd name="T1" fmla="*/ 212 h 213"/>
                    <a:gd name="T2" fmla="*/ 124 w 249"/>
                    <a:gd name="T3" fmla="*/ 0 h 213"/>
                    <a:gd name="T4" fmla="*/ 0 w 249"/>
                    <a:gd name="T5" fmla="*/ 212 h 213"/>
                    <a:gd name="T6" fmla="*/ 0 60000 65536"/>
                    <a:gd name="T7" fmla="*/ 0 60000 65536"/>
                    <a:gd name="T8" fmla="*/ 0 60000 65536"/>
                    <a:gd name="T9" fmla="*/ 0 w 249"/>
                    <a:gd name="T10" fmla="*/ 0 h 213"/>
                    <a:gd name="T11" fmla="*/ 249 w 249"/>
                    <a:gd name="T12" fmla="*/ 213 h 2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9" h="213">
                      <a:moveTo>
                        <a:pt x="248" y="212"/>
                      </a:moveTo>
                      <a:lnTo>
                        <a:pt x="124" y="0"/>
                      </a:lnTo>
                      <a:lnTo>
                        <a:pt x="0" y="212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Line 157"/>
                <p:cNvSpPr>
                  <a:spLocks noChangeShapeType="1"/>
                </p:cNvSpPr>
                <p:nvPr/>
              </p:nvSpPr>
              <p:spPr bwMode="auto">
                <a:xfrm>
                  <a:off x="3597" y="2706"/>
                  <a:ext cx="0" cy="2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166" name="Line 161"/>
          <p:cNvSpPr>
            <a:spLocks noChangeShapeType="1"/>
          </p:cNvSpPr>
          <p:nvPr/>
        </p:nvSpPr>
        <p:spPr bwMode="auto">
          <a:xfrm flipH="1">
            <a:off x="3590925" y="2625725"/>
            <a:ext cx="593725" cy="687388"/>
          </a:xfrm>
          <a:prstGeom prst="line">
            <a:avLst/>
          </a:prstGeom>
          <a:noFill/>
          <a:ln w="25400">
            <a:solidFill>
              <a:srgbClr val="54547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7" name="Line 162"/>
          <p:cNvSpPr>
            <a:spLocks noChangeShapeType="1"/>
          </p:cNvSpPr>
          <p:nvPr/>
        </p:nvSpPr>
        <p:spPr bwMode="auto">
          <a:xfrm flipH="1">
            <a:off x="4557713" y="3094038"/>
            <a:ext cx="134937" cy="695325"/>
          </a:xfrm>
          <a:prstGeom prst="line">
            <a:avLst/>
          </a:prstGeom>
          <a:noFill/>
          <a:ln w="25400">
            <a:solidFill>
              <a:srgbClr val="54547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68" name="Line 163"/>
          <p:cNvSpPr>
            <a:spLocks noChangeShapeType="1"/>
          </p:cNvSpPr>
          <p:nvPr/>
        </p:nvSpPr>
        <p:spPr bwMode="auto">
          <a:xfrm>
            <a:off x="5334000" y="2687638"/>
            <a:ext cx="315913" cy="501650"/>
          </a:xfrm>
          <a:prstGeom prst="line">
            <a:avLst/>
          </a:prstGeom>
          <a:noFill/>
          <a:ln w="25400">
            <a:solidFill>
              <a:srgbClr val="54547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69" name="Group 180"/>
          <p:cNvGrpSpPr>
            <a:grpSpLocks/>
          </p:cNvGrpSpPr>
          <p:nvPr/>
        </p:nvGrpSpPr>
        <p:grpSpPr bwMode="auto">
          <a:xfrm>
            <a:off x="4267200" y="1676400"/>
            <a:ext cx="1284288" cy="1385888"/>
            <a:chOff x="2688" y="1056"/>
            <a:chExt cx="809" cy="873"/>
          </a:xfrm>
        </p:grpSpPr>
        <p:sp>
          <p:nvSpPr>
            <p:cNvPr id="170" name="Freeform 164"/>
            <p:cNvSpPr>
              <a:spLocks/>
            </p:cNvSpPr>
            <p:nvPr/>
          </p:nvSpPr>
          <p:spPr bwMode="auto">
            <a:xfrm>
              <a:off x="2688" y="1056"/>
              <a:ext cx="594" cy="608"/>
            </a:xfrm>
            <a:custGeom>
              <a:avLst/>
              <a:gdLst>
                <a:gd name="T0" fmla="*/ 0 w 594"/>
                <a:gd name="T1" fmla="*/ 455 h 608"/>
                <a:gd name="T2" fmla="*/ 298 w 594"/>
                <a:gd name="T3" fmla="*/ 607 h 608"/>
                <a:gd name="T4" fmla="*/ 593 w 594"/>
                <a:gd name="T5" fmla="*/ 455 h 608"/>
                <a:gd name="T6" fmla="*/ 593 w 594"/>
                <a:gd name="T7" fmla="*/ 153 h 608"/>
                <a:gd name="T8" fmla="*/ 298 w 594"/>
                <a:gd name="T9" fmla="*/ 0 h 608"/>
                <a:gd name="T10" fmla="*/ 0 w 594"/>
                <a:gd name="T11" fmla="*/ 153 h 608"/>
                <a:gd name="T12" fmla="*/ 0 w 594"/>
                <a:gd name="T13" fmla="*/ 455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4"/>
                <a:gd name="T22" fmla="*/ 0 h 608"/>
                <a:gd name="T23" fmla="*/ 594 w 594"/>
                <a:gd name="T24" fmla="*/ 608 h 6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4" h="608">
                  <a:moveTo>
                    <a:pt x="0" y="455"/>
                  </a:moveTo>
                  <a:lnTo>
                    <a:pt x="298" y="607"/>
                  </a:lnTo>
                  <a:lnTo>
                    <a:pt x="593" y="455"/>
                  </a:lnTo>
                  <a:lnTo>
                    <a:pt x="593" y="153"/>
                  </a:lnTo>
                  <a:lnTo>
                    <a:pt x="298" y="0"/>
                  </a:lnTo>
                  <a:lnTo>
                    <a:pt x="0" y="153"/>
                  </a:lnTo>
                  <a:lnTo>
                    <a:pt x="0" y="455"/>
                  </a:lnTo>
                </a:path>
              </a:pathLst>
            </a:custGeom>
            <a:solidFill>
              <a:srgbClr val="33CC3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Freeform 165"/>
            <p:cNvSpPr>
              <a:spLocks/>
            </p:cNvSpPr>
            <p:nvPr/>
          </p:nvSpPr>
          <p:spPr bwMode="auto">
            <a:xfrm>
              <a:off x="2776" y="1260"/>
              <a:ext cx="220" cy="363"/>
            </a:xfrm>
            <a:custGeom>
              <a:avLst/>
              <a:gdLst>
                <a:gd name="T0" fmla="*/ 56 w 220"/>
                <a:gd name="T1" fmla="*/ 0 h 363"/>
                <a:gd name="T2" fmla="*/ 0 w 220"/>
                <a:gd name="T3" fmla="*/ 52 h 363"/>
                <a:gd name="T4" fmla="*/ 0 w 220"/>
                <a:gd name="T5" fmla="*/ 362 h 363"/>
                <a:gd name="T6" fmla="*/ 164 w 220"/>
                <a:gd name="T7" fmla="*/ 362 h 363"/>
                <a:gd name="T8" fmla="*/ 219 w 220"/>
                <a:gd name="T9" fmla="*/ 312 h 363"/>
                <a:gd name="T10" fmla="*/ 219 w 220"/>
                <a:gd name="T11" fmla="*/ 0 h 363"/>
                <a:gd name="T12" fmla="*/ 56 w 220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0"/>
                <a:gd name="T22" fmla="*/ 0 h 363"/>
                <a:gd name="T23" fmla="*/ 220 w 220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0" h="363">
                  <a:moveTo>
                    <a:pt x="56" y="0"/>
                  </a:moveTo>
                  <a:lnTo>
                    <a:pt x="0" y="52"/>
                  </a:lnTo>
                  <a:lnTo>
                    <a:pt x="0" y="362"/>
                  </a:lnTo>
                  <a:lnTo>
                    <a:pt x="164" y="362"/>
                  </a:lnTo>
                  <a:lnTo>
                    <a:pt x="219" y="312"/>
                  </a:lnTo>
                  <a:lnTo>
                    <a:pt x="219" y="0"/>
                  </a:lnTo>
                  <a:lnTo>
                    <a:pt x="56" y="0"/>
                  </a:lnTo>
                </a:path>
              </a:pathLst>
            </a:custGeom>
            <a:solidFill>
              <a:srgbClr val="33CC3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Line 166"/>
            <p:cNvSpPr>
              <a:spLocks noChangeShapeType="1"/>
            </p:cNvSpPr>
            <p:nvPr/>
          </p:nvSpPr>
          <p:spPr bwMode="auto">
            <a:xfrm flipH="1">
              <a:off x="2779" y="1309"/>
              <a:ext cx="1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Line 167"/>
            <p:cNvSpPr>
              <a:spLocks noChangeShapeType="1"/>
            </p:cNvSpPr>
            <p:nvPr/>
          </p:nvSpPr>
          <p:spPr bwMode="auto">
            <a:xfrm flipV="1">
              <a:off x="2942" y="1262"/>
              <a:ext cx="49" cy="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Line 168"/>
            <p:cNvSpPr>
              <a:spLocks noChangeShapeType="1"/>
            </p:cNvSpPr>
            <p:nvPr/>
          </p:nvSpPr>
          <p:spPr bwMode="auto">
            <a:xfrm>
              <a:off x="2942" y="1309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Freeform 169"/>
            <p:cNvSpPr>
              <a:spLocks/>
            </p:cNvSpPr>
            <p:nvPr/>
          </p:nvSpPr>
          <p:spPr bwMode="auto">
            <a:xfrm>
              <a:off x="2926" y="1260"/>
              <a:ext cx="219" cy="363"/>
            </a:xfrm>
            <a:custGeom>
              <a:avLst/>
              <a:gdLst>
                <a:gd name="T0" fmla="*/ 53 w 219"/>
                <a:gd name="T1" fmla="*/ 0 h 363"/>
                <a:gd name="T2" fmla="*/ 0 w 219"/>
                <a:gd name="T3" fmla="*/ 52 h 363"/>
                <a:gd name="T4" fmla="*/ 0 w 219"/>
                <a:gd name="T5" fmla="*/ 362 h 363"/>
                <a:gd name="T6" fmla="*/ 163 w 219"/>
                <a:gd name="T7" fmla="*/ 362 h 363"/>
                <a:gd name="T8" fmla="*/ 218 w 219"/>
                <a:gd name="T9" fmla="*/ 312 h 363"/>
                <a:gd name="T10" fmla="*/ 218 w 219"/>
                <a:gd name="T11" fmla="*/ 0 h 363"/>
                <a:gd name="T12" fmla="*/ 53 w 21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363"/>
                <a:gd name="T23" fmla="*/ 219 w 21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363">
                  <a:moveTo>
                    <a:pt x="53" y="0"/>
                  </a:moveTo>
                  <a:lnTo>
                    <a:pt x="0" y="52"/>
                  </a:lnTo>
                  <a:lnTo>
                    <a:pt x="0" y="362"/>
                  </a:lnTo>
                  <a:lnTo>
                    <a:pt x="163" y="362"/>
                  </a:lnTo>
                  <a:lnTo>
                    <a:pt x="218" y="312"/>
                  </a:lnTo>
                  <a:lnTo>
                    <a:pt x="218" y="0"/>
                  </a:lnTo>
                  <a:lnTo>
                    <a:pt x="53" y="0"/>
                  </a:lnTo>
                </a:path>
              </a:pathLst>
            </a:custGeom>
            <a:solidFill>
              <a:srgbClr val="33CC3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Line 170"/>
            <p:cNvSpPr>
              <a:spLocks noChangeShapeType="1"/>
            </p:cNvSpPr>
            <p:nvPr/>
          </p:nvSpPr>
          <p:spPr bwMode="auto">
            <a:xfrm flipH="1">
              <a:off x="2928" y="1309"/>
              <a:ext cx="1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Line 171"/>
            <p:cNvSpPr>
              <a:spLocks noChangeShapeType="1"/>
            </p:cNvSpPr>
            <p:nvPr/>
          </p:nvSpPr>
          <p:spPr bwMode="auto">
            <a:xfrm flipV="1">
              <a:off x="3091" y="1262"/>
              <a:ext cx="50" cy="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Line 172"/>
            <p:cNvSpPr>
              <a:spLocks noChangeShapeType="1"/>
            </p:cNvSpPr>
            <p:nvPr/>
          </p:nvSpPr>
          <p:spPr bwMode="auto">
            <a:xfrm>
              <a:off x="3090" y="1309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reeform 173"/>
            <p:cNvSpPr>
              <a:spLocks/>
            </p:cNvSpPr>
            <p:nvPr/>
          </p:nvSpPr>
          <p:spPr bwMode="auto">
            <a:xfrm>
              <a:off x="3075" y="1260"/>
              <a:ext cx="220" cy="363"/>
            </a:xfrm>
            <a:custGeom>
              <a:avLst/>
              <a:gdLst>
                <a:gd name="T0" fmla="*/ 56 w 220"/>
                <a:gd name="T1" fmla="*/ 0 h 363"/>
                <a:gd name="T2" fmla="*/ 0 w 220"/>
                <a:gd name="T3" fmla="*/ 52 h 363"/>
                <a:gd name="T4" fmla="*/ 0 w 220"/>
                <a:gd name="T5" fmla="*/ 362 h 363"/>
                <a:gd name="T6" fmla="*/ 164 w 220"/>
                <a:gd name="T7" fmla="*/ 362 h 363"/>
                <a:gd name="T8" fmla="*/ 219 w 220"/>
                <a:gd name="T9" fmla="*/ 312 h 363"/>
                <a:gd name="T10" fmla="*/ 219 w 220"/>
                <a:gd name="T11" fmla="*/ 0 h 363"/>
                <a:gd name="T12" fmla="*/ 56 w 220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0"/>
                <a:gd name="T22" fmla="*/ 0 h 363"/>
                <a:gd name="T23" fmla="*/ 220 w 220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0" h="363">
                  <a:moveTo>
                    <a:pt x="56" y="0"/>
                  </a:moveTo>
                  <a:lnTo>
                    <a:pt x="0" y="52"/>
                  </a:lnTo>
                  <a:lnTo>
                    <a:pt x="0" y="362"/>
                  </a:lnTo>
                  <a:lnTo>
                    <a:pt x="164" y="362"/>
                  </a:lnTo>
                  <a:lnTo>
                    <a:pt x="219" y="312"/>
                  </a:lnTo>
                  <a:lnTo>
                    <a:pt x="219" y="0"/>
                  </a:lnTo>
                  <a:lnTo>
                    <a:pt x="56" y="0"/>
                  </a:lnTo>
                </a:path>
              </a:pathLst>
            </a:custGeom>
            <a:solidFill>
              <a:srgbClr val="33CC3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Line 174"/>
            <p:cNvSpPr>
              <a:spLocks noChangeShapeType="1"/>
            </p:cNvSpPr>
            <p:nvPr/>
          </p:nvSpPr>
          <p:spPr bwMode="auto">
            <a:xfrm flipH="1">
              <a:off x="3077" y="1310"/>
              <a:ext cx="1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Line 175"/>
            <p:cNvSpPr>
              <a:spLocks noChangeShapeType="1"/>
            </p:cNvSpPr>
            <p:nvPr/>
          </p:nvSpPr>
          <p:spPr bwMode="auto">
            <a:xfrm flipV="1">
              <a:off x="3240" y="1263"/>
              <a:ext cx="49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Line 176"/>
            <p:cNvSpPr>
              <a:spLocks noChangeShapeType="1"/>
            </p:cNvSpPr>
            <p:nvPr/>
          </p:nvSpPr>
          <p:spPr bwMode="auto">
            <a:xfrm>
              <a:off x="3240" y="1310"/>
              <a:ext cx="0" cy="3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reeform 177"/>
            <p:cNvSpPr>
              <a:spLocks/>
            </p:cNvSpPr>
            <p:nvPr/>
          </p:nvSpPr>
          <p:spPr bwMode="auto">
            <a:xfrm>
              <a:off x="2843" y="1389"/>
              <a:ext cx="302" cy="183"/>
            </a:xfrm>
            <a:custGeom>
              <a:avLst/>
              <a:gdLst>
                <a:gd name="T0" fmla="*/ 0 w 302"/>
                <a:gd name="T1" fmla="*/ 182 h 183"/>
                <a:gd name="T2" fmla="*/ 51 w 302"/>
                <a:gd name="T3" fmla="*/ 182 h 183"/>
                <a:gd name="T4" fmla="*/ 251 w 302"/>
                <a:gd name="T5" fmla="*/ 0 h 183"/>
                <a:gd name="T6" fmla="*/ 301 w 302"/>
                <a:gd name="T7" fmla="*/ 0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83"/>
                <a:gd name="T14" fmla="*/ 302 w 302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83">
                  <a:moveTo>
                    <a:pt x="0" y="182"/>
                  </a:moveTo>
                  <a:lnTo>
                    <a:pt x="51" y="182"/>
                  </a:lnTo>
                  <a:lnTo>
                    <a:pt x="251" y="0"/>
                  </a:lnTo>
                  <a:lnTo>
                    <a:pt x="301" y="0"/>
                  </a:lnTo>
                </a:path>
              </a:pathLst>
            </a:custGeom>
            <a:solidFill>
              <a:srgbClr val="33CC3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Freeform 178"/>
            <p:cNvSpPr>
              <a:spLocks/>
            </p:cNvSpPr>
            <p:nvPr/>
          </p:nvSpPr>
          <p:spPr bwMode="auto">
            <a:xfrm>
              <a:off x="2843" y="1389"/>
              <a:ext cx="302" cy="183"/>
            </a:xfrm>
            <a:custGeom>
              <a:avLst/>
              <a:gdLst>
                <a:gd name="T0" fmla="*/ 0 w 302"/>
                <a:gd name="T1" fmla="*/ 0 h 183"/>
                <a:gd name="T2" fmla="*/ 51 w 302"/>
                <a:gd name="T3" fmla="*/ 0 h 183"/>
                <a:gd name="T4" fmla="*/ 251 w 302"/>
                <a:gd name="T5" fmla="*/ 182 h 183"/>
                <a:gd name="T6" fmla="*/ 301 w 302"/>
                <a:gd name="T7" fmla="*/ 182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183"/>
                <a:gd name="T14" fmla="*/ 302 w 302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183">
                  <a:moveTo>
                    <a:pt x="0" y="0"/>
                  </a:moveTo>
                  <a:lnTo>
                    <a:pt x="51" y="0"/>
                  </a:lnTo>
                  <a:lnTo>
                    <a:pt x="251" y="182"/>
                  </a:lnTo>
                  <a:lnTo>
                    <a:pt x="301" y="182"/>
                  </a:lnTo>
                </a:path>
              </a:pathLst>
            </a:custGeom>
            <a:solidFill>
              <a:srgbClr val="33CC3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ectangle 179"/>
            <p:cNvSpPr>
              <a:spLocks noChangeArrowheads="1"/>
            </p:cNvSpPr>
            <p:nvPr/>
          </p:nvSpPr>
          <p:spPr bwMode="auto">
            <a:xfrm>
              <a:off x="2733" y="1698"/>
              <a:ext cx="764" cy="231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defRPr/>
              </a:pPr>
              <a:r>
                <a:rPr lang="en-US" b="1" i="1" kern="0">
                  <a:solidFill>
                    <a:srgbClr val="FFFFFF"/>
                  </a:solidFill>
                </a:rPr>
                <a:t>MSC/VLR</a:t>
              </a:r>
            </a:p>
          </p:txBody>
        </p:sp>
      </p:grpSp>
      <p:sp>
        <p:nvSpPr>
          <p:cNvPr id="186" name="Rectangle 181"/>
          <p:cNvSpPr>
            <a:spLocks noChangeArrowheads="1"/>
          </p:cNvSpPr>
          <p:nvPr/>
        </p:nvSpPr>
        <p:spPr bwMode="auto">
          <a:xfrm>
            <a:off x="1016000" y="4724400"/>
            <a:ext cx="881063" cy="533400"/>
          </a:xfrm>
          <a:prstGeom prst="rect">
            <a:avLst/>
          </a:prstGeom>
          <a:solidFill>
            <a:srgbClr val="FF0000"/>
          </a:solidFill>
          <a:ln w="12700">
            <a:solidFill>
              <a:srgbClr val="A7CCD9"/>
            </a:solidFill>
            <a:miter lim="800000"/>
            <a:headEnd/>
            <a:tailEnd/>
          </a:ln>
          <a:effectLst>
            <a:outerShdw dist="53882" dir="2700000" algn="ctr" rotWithShape="0">
              <a:srgbClr val="081D58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800" kern="0">
                <a:solidFill>
                  <a:srgbClr val="FFFFFF"/>
                </a:solidFill>
                <a:latin typeface="Times New Roman" charset="0"/>
              </a:rPr>
              <a:t>BSS</a:t>
            </a:r>
          </a:p>
        </p:txBody>
      </p:sp>
    </p:spTree>
    <p:extLst>
      <p:ext uri="{BB962C8B-B14F-4D97-AF65-F5344CB8AC3E}">
        <p14:creationId xmlns:p14="http://schemas.microsoft.com/office/powerpoint/2010/main" val="40031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algn="just"/>
            <a:r>
              <a:rPr lang="en-US" sz="3600" dirty="0" smtClean="0"/>
              <a:t>FUNCTIONS </a:t>
            </a:r>
            <a:r>
              <a:rPr lang="en-US" sz="3600" dirty="0"/>
              <a:t>OF </a:t>
            </a:r>
            <a:r>
              <a:rPr lang="en-US" sz="3600" dirty="0" smtClean="0"/>
              <a:t>BTS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Signal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Signaling link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Synchronization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Local maintenance handling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Functional supervision and Testing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algn="just"/>
            <a:r>
              <a:rPr lang="en-US" sz="3200" dirty="0"/>
              <a:t>VISITOR LOCATION REGISTER (VLR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contains data of all mobiles roaming in its area.</a:t>
            </a:r>
          </a:p>
          <a:p>
            <a:endParaRPr lang="en-US" sz="2800" dirty="0"/>
          </a:p>
          <a:p>
            <a:r>
              <a:rPr lang="en-US" sz="2800" dirty="0"/>
              <a:t>One VLR may be </a:t>
            </a:r>
            <a:r>
              <a:rPr lang="en-US" sz="2800" dirty="0" smtClean="0"/>
              <a:t>in charge </a:t>
            </a:r>
            <a:r>
              <a:rPr lang="en-US" sz="2800" dirty="0"/>
              <a:t>of one or more LA.</a:t>
            </a:r>
          </a:p>
          <a:p>
            <a:endParaRPr lang="en-US" sz="2800" dirty="0"/>
          </a:p>
          <a:p>
            <a:r>
              <a:rPr lang="en-US" sz="2800" dirty="0"/>
              <a:t>VLR is updated by HLR on entry of MS its area.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Home </a:t>
            </a:r>
            <a:r>
              <a:rPr lang="en-US" dirty="0"/>
              <a:t>Location Register(HLR)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800" dirty="0"/>
              <a:t>Reference store for subscriber’s parameters, numbers, authentication &amp; Encryption values. </a:t>
            </a:r>
          </a:p>
          <a:p>
            <a:pPr algn="just">
              <a:lnSpc>
                <a:spcPct val="200000"/>
              </a:lnSpc>
            </a:pPr>
            <a:r>
              <a:rPr lang="en-US" sz="2800" dirty="0"/>
              <a:t>Current subscriber status and associated VLR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lnSpc>
                <a:spcPct val="200000"/>
              </a:lnSpc>
            </a:pPr>
            <a:r>
              <a:rPr lang="en-US" sz="2800" dirty="0"/>
              <a:t>Both VLR and HLR can be implemented in the </a:t>
            </a:r>
            <a:r>
              <a:rPr lang="en-US" sz="2800" dirty="0" smtClean="0"/>
              <a:t> same </a:t>
            </a:r>
            <a:r>
              <a:rPr lang="en-US" sz="2800" dirty="0"/>
              <a:t>equipment in an MSC.</a:t>
            </a:r>
          </a:p>
          <a:p>
            <a:pPr algn="just">
              <a:lnSpc>
                <a:spcPct val="20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of GSM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1280318" y="2065337"/>
          <a:ext cx="65833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6582694" imgH="3600000" progId="PBrush">
                  <p:embed/>
                </p:oleObj>
              </mc:Choice>
              <mc:Fallback>
                <p:oleObj name="Bitmap Image" r:id="rId3" imgW="6582694" imgH="36000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318" y="2065337"/>
                        <a:ext cx="6583363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LOCATION AREA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LA is defined as a group of cells</a:t>
            </a:r>
            <a:r>
              <a:rPr lang="en-US" dirty="0" smtClean="0"/>
              <a:t>. Within </a:t>
            </a:r>
            <a:r>
              <a:rPr lang="en-US" dirty="0"/>
              <a:t>the network, a </a:t>
            </a:r>
            <a:r>
              <a:rPr lang="en-US" dirty="0" smtClean="0"/>
              <a:t>subscriber's </a:t>
            </a:r>
            <a:r>
              <a:rPr lang="en-US" dirty="0"/>
              <a:t>location is known by the </a:t>
            </a:r>
            <a:r>
              <a:rPr lang="en-US" dirty="0" smtClean="0"/>
              <a:t>Location Area </a:t>
            </a:r>
            <a:r>
              <a:rPr lang="en-US" dirty="0"/>
              <a:t>which they are in.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Location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69" y="1600200"/>
            <a:ext cx="6562062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3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SET UP CALLS IN GSM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+90 400 398 0102</a:t>
            </a:r>
          </a:p>
          <a:p>
            <a:r>
              <a:rPr lang="en-US" dirty="0"/>
              <a:t>MSISDN = CC + NDC + SN</a:t>
            </a:r>
          </a:p>
          <a:p>
            <a:r>
              <a:rPr lang="en-US" dirty="0"/>
              <a:t>CC : Country Code</a:t>
            </a:r>
          </a:p>
          <a:p>
            <a:r>
              <a:rPr lang="en-US" dirty="0"/>
              <a:t>NDC : National Destination Code</a:t>
            </a:r>
          </a:p>
          <a:p>
            <a:r>
              <a:rPr lang="en-US" dirty="0"/>
              <a:t>SN : Subscriber Number</a:t>
            </a:r>
          </a:p>
          <a:p>
            <a:r>
              <a:rPr lang="en-US" dirty="0"/>
              <a:t>GMSC : Gateway Mobile Services Switching Center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REACH CALLS FROM PSTN TO GSM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00" y="1808419"/>
            <a:ext cx="5800000" cy="411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4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848600" cy="4911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sz="3200" dirty="0" smtClean="0"/>
              <a:t>EQUIPMENT </a:t>
            </a:r>
            <a:r>
              <a:rPr lang="en-US" sz="3200" dirty="0"/>
              <a:t>IDENTITY REGISTER ( EIR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algn="just"/>
            <a:r>
              <a:rPr lang="en-US" sz="2800" dirty="0"/>
              <a:t>This data base stores IMEI for all registered mobile </a:t>
            </a:r>
            <a:r>
              <a:rPr lang="en-US" sz="2800" dirty="0" smtClean="0"/>
              <a:t>equipment </a:t>
            </a:r>
            <a:r>
              <a:rPr lang="en-US" sz="2800" dirty="0"/>
              <a:t>and is unique to every ME.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Only one EIR per PLMN.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White list </a:t>
            </a:r>
            <a:r>
              <a:rPr lang="en-US" sz="2800" dirty="0" smtClean="0"/>
              <a:t>	: </a:t>
            </a:r>
            <a:r>
              <a:rPr lang="en-US" sz="2800" dirty="0"/>
              <a:t>IMEI, assigned to valid ME.</a:t>
            </a:r>
          </a:p>
          <a:p>
            <a:pPr algn="just"/>
            <a:r>
              <a:rPr lang="en-US" sz="2800" dirty="0"/>
              <a:t>Black list </a:t>
            </a:r>
            <a:r>
              <a:rPr lang="en-US" sz="2800" dirty="0" smtClean="0"/>
              <a:t>	: </a:t>
            </a:r>
            <a:r>
              <a:rPr lang="en-US" sz="2800" dirty="0"/>
              <a:t>IMEI reported stolen</a:t>
            </a:r>
          </a:p>
          <a:p>
            <a:pPr algn="just"/>
            <a:r>
              <a:rPr lang="en-US" sz="2800" dirty="0"/>
              <a:t>Gray list </a:t>
            </a:r>
            <a:r>
              <a:rPr lang="en-US" sz="2800" dirty="0" smtClean="0"/>
              <a:t>		: </a:t>
            </a:r>
            <a:r>
              <a:rPr lang="en-US" sz="2800" dirty="0"/>
              <a:t>IMEI having problems like faulty software, wrong make of equipment etc.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AUthentication Center (AUC)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To authenticate the </a:t>
            </a:r>
            <a:r>
              <a:rPr lang="en-US" dirty="0" smtClean="0"/>
              <a:t>subscribers </a:t>
            </a:r>
            <a:r>
              <a:rPr lang="en-US" dirty="0"/>
              <a:t>attempting to use a network.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AUC is connected to HLR which provides it with authentication parameters and ciphering keys used to ensure network security. 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To perform subscriber authentication and to establish ciphering procedures on the radio link between the network and MS.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smtClean="0"/>
              <a:t>Information </a:t>
            </a:r>
            <a:r>
              <a:rPr lang="en-US" sz="2800" dirty="0"/>
              <a:t>provided is called a TRIPLET consists of: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RAND(non predictable random number)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SRES(Signed response)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Kc</a:t>
            </a:r>
            <a:r>
              <a:rPr lang="en-US" sz="2800" dirty="0"/>
              <a:t>(ciphering key)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Maintenance Centre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centralized operation of the various units in the system and functions needed to maintain the subsystems. </a:t>
            </a:r>
          </a:p>
          <a:p>
            <a:endParaRPr lang="en-US" dirty="0"/>
          </a:p>
          <a:p>
            <a:r>
              <a:rPr lang="en-US" dirty="0"/>
              <a:t> Dynamic monitoring and controlling of the network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-</a:t>
            </a:r>
            <a:r>
              <a:rPr lang="en-US" sz="2400" dirty="0"/>
              <a:t>O&amp;M data function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-Configuration management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--Fault report and alarm handling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-Performance supervision/management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-Storage of system software and data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MSC Service Area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MSC Service Area is made up of LAs and represents the geographical part of the network controlled by one MSC.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GSM Operation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06" y="1600200"/>
            <a:ext cx="5642387" cy="4530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82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4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GPRS Architecture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4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5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- 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SGSN – Serving GPRS Support Node</a:t>
            </a:r>
          </a:p>
          <a:p>
            <a:pPr algn="just"/>
            <a:r>
              <a:rPr lang="en-US" sz="2800" dirty="0" smtClean="0"/>
              <a:t>GGSN -  Gateway GPRS Support Node</a:t>
            </a:r>
          </a:p>
          <a:p>
            <a:pPr algn="just"/>
            <a:r>
              <a:rPr lang="en-US" sz="2800" dirty="0"/>
              <a:t>GSM/GPRS services can be used in parallel. Three classes of mobile station:</a:t>
            </a:r>
          </a:p>
          <a:p>
            <a:pPr algn="just"/>
            <a:r>
              <a:rPr lang="en-US" sz="2800" dirty="0"/>
              <a:t>Class A – Simultaneous use of GSM and GPRS</a:t>
            </a:r>
          </a:p>
          <a:p>
            <a:pPr algn="just"/>
            <a:r>
              <a:rPr lang="en-US" sz="2800" dirty="0"/>
              <a:t>Class B – Can register for both GSM and GPRS, but only use one at a time</a:t>
            </a:r>
          </a:p>
          <a:p>
            <a:pPr algn="just"/>
            <a:r>
              <a:rPr lang="en-US" sz="2800" dirty="0"/>
              <a:t>Class C – Can attach for only either GSM or GPRS (with the exception of SMS messages)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Disadvantage of Digital System in 2G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Cellular towers had a limited coverage area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Abrupt dropped calls due to uneven decay curve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Spotty Coverage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Data services were not supported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GPRS (General Packet Radio Service) is an overlay on top of the GSM physical layer and network entities.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is a packet-switched technology that enables data communications over GSM network, often described as 2.5G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It does not setup a continuous channel from a portable terminal for the transmission and reception of data, but transmits and receives data in packets, thus enabling efficient use of the available radio spectrum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GPRS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It uses exactly the same physical radio channels as GSM, only logical GPRS radio channels are defined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Allocation of the channels is flexible: from one to eight radio interface time slots can be allocated per TDMA frame.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Bursty data </a:t>
            </a:r>
            <a:r>
              <a:rPr lang="en-US" sz="2400" dirty="0"/>
              <a:t>is well handled by GPRS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is not well suited for real –time applications.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suited for non-real time applications such as e-mail and web surfing.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/>
            <a:r>
              <a:rPr lang="en-US" b="1" dirty="0" smtClean="0"/>
              <a:t>1.Serving GPRS Support Node (SGSN</a:t>
            </a:r>
            <a:r>
              <a:rPr lang="en-US" b="1" dirty="0"/>
              <a:t>):</a:t>
            </a:r>
          </a:p>
          <a:p>
            <a:pPr algn="just"/>
            <a:r>
              <a:rPr lang="en-US" dirty="0" smtClean="0"/>
              <a:t>In GPRS network SGSN is equivalent to MSC. Packets of data between MSC and Public Switch Data Network (PSDN) are transferred and received by SGSN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2.Gateway GPRS Support Node (GGSN</a:t>
            </a:r>
            <a:r>
              <a:rPr lang="en-US" b="1" dirty="0"/>
              <a:t>):</a:t>
            </a:r>
          </a:p>
          <a:p>
            <a:pPr algn="just"/>
            <a:r>
              <a:rPr lang="en-US" dirty="0" smtClean="0"/>
              <a:t>GSM data base e.g. HLR and VLR are supported by GGSN. It also interacts with external packet-switch networks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- SGSN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Delivers data packets to mobile stations &amp; vice-versa</a:t>
            </a:r>
          </a:p>
          <a:p>
            <a:pPr algn="just"/>
            <a:r>
              <a:rPr lang="en-US" dirty="0" smtClean="0"/>
              <a:t>Detect </a:t>
            </a:r>
            <a:r>
              <a:rPr lang="en-US" dirty="0"/>
              <a:t>and Register new GPRS MS in its serving area</a:t>
            </a:r>
          </a:p>
          <a:p>
            <a:pPr algn="just"/>
            <a:r>
              <a:rPr lang="en-US" dirty="0" smtClean="0"/>
              <a:t>Packet </a:t>
            </a:r>
            <a:r>
              <a:rPr lang="en-US" dirty="0"/>
              <a:t>Routing, Transfer &amp; Mobility Management</a:t>
            </a:r>
          </a:p>
          <a:p>
            <a:pPr algn="just"/>
            <a:r>
              <a:rPr lang="en-US" dirty="0" smtClean="0"/>
              <a:t>Authentication</a:t>
            </a:r>
            <a:r>
              <a:rPr lang="en-US" dirty="0"/>
              <a:t>, Maintaining user profiles</a:t>
            </a:r>
          </a:p>
          <a:p>
            <a:pPr algn="just"/>
            <a:r>
              <a:rPr lang="en-US" dirty="0" smtClean="0"/>
              <a:t>Its </a:t>
            </a:r>
            <a:r>
              <a:rPr lang="en-US" dirty="0"/>
              <a:t>location register stores location info. &amp; user profiles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- GGSN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Interfaces GPRS backbone network &amp; external packet data networks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Converts </a:t>
            </a:r>
            <a:r>
              <a:rPr lang="en-US" sz="2400" dirty="0"/>
              <a:t>the GPRS packets from SGSN to the </a:t>
            </a:r>
            <a:r>
              <a:rPr lang="en-US" sz="2400" dirty="0" smtClean="0"/>
              <a:t>(Packet data protocol ) PDP </a:t>
            </a:r>
            <a:r>
              <a:rPr lang="en-US" sz="2400" dirty="0"/>
              <a:t>format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Converts </a:t>
            </a:r>
            <a:r>
              <a:rPr lang="en-US" sz="2400" dirty="0"/>
              <a:t>PDP addresses change to GSM addresses of the destination user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Stores </a:t>
            </a:r>
            <a:r>
              <a:rPr lang="en-US" sz="2400" dirty="0"/>
              <a:t>the current SGSN address and profile of the user in its location register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Performs authentication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public land mobile network (PLMN) service area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the area in which an operator offers radio coverage and access to its network.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Back bone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2227262"/>
            <a:ext cx="5229225" cy="3276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– Mobile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000" dirty="0"/>
              <a:t>All GPRS-MS are backward compatible with GSM systems for making voice calls using GSM </a:t>
            </a:r>
            <a:r>
              <a:rPr lang="en-US" sz="2000" dirty="0" smtClean="0"/>
              <a:t>network.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They are of 3 types: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Class A- Support </a:t>
            </a:r>
            <a:r>
              <a:rPr lang="en-US" sz="2000" dirty="0"/>
              <a:t>Simultaneously GPRS and GSM services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Class </a:t>
            </a:r>
            <a:r>
              <a:rPr lang="en-US" sz="2000" dirty="0" smtClean="0"/>
              <a:t>B- It </a:t>
            </a:r>
            <a:r>
              <a:rPr lang="en-US" sz="2000" dirty="0"/>
              <a:t>can monitor all GSM and GPRS channels simultaneously, but operate either GPRS or GSM at a time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Class C-It supports only GPRS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GPRS BACK BONE NETWORKS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They are of two types: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Intra-PLMN </a:t>
            </a:r>
            <a:r>
              <a:rPr lang="en-US" sz="2800" dirty="0"/>
              <a:t>–It allows SGSNs and GGSNs of one service provider to communicate with each other via </a:t>
            </a:r>
            <a:r>
              <a:rPr lang="en-US" sz="2800" dirty="0" smtClean="0"/>
              <a:t>Gn interface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Inter-PLMN-It </a:t>
            </a:r>
            <a:r>
              <a:rPr lang="en-US" sz="2800" dirty="0"/>
              <a:t>allows SGSNs and GGSNs of different service provider to communicate with each other via </a:t>
            </a:r>
            <a:r>
              <a:rPr lang="en-US" sz="2800" dirty="0" smtClean="0"/>
              <a:t>GP interface.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1"/>
            <a:ext cx="8229600" cy="990600"/>
          </a:xfrm>
        </p:spPr>
        <p:txBody>
          <a:bodyPr/>
          <a:lstStyle/>
          <a:p>
            <a:r>
              <a:rPr lang="en-US" sz="3800" dirty="0" smtClean="0"/>
              <a:t>GPRS – LOCATION MANAGEMENT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It depends on three states of the mobile user in which it can operate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Idle state - The </a:t>
            </a:r>
            <a:r>
              <a:rPr lang="en-US" sz="2400" dirty="0"/>
              <a:t>mobile user is not reachable by the network and the contexts of packet data protocol are deleted.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Standby state - Movement </a:t>
            </a:r>
            <a:r>
              <a:rPr lang="en-US" sz="2400" dirty="0"/>
              <a:t>across routing areas is updated to the SGSN but not across cells.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Ready state - Every </a:t>
            </a:r>
            <a:r>
              <a:rPr lang="en-US" sz="2400" dirty="0"/>
              <a:t>movement of the mobile user is indicated to the </a:t>
            </a:r>
            <a:r>
              <a:rPr lang="en-US" sz="2400" dirty="0" smtClean="0"/>
              <a:t>SGSN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sz="4000" dirty="0" smtClean="0"/>
              <a:t>GPRS MOBILITY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/>
            <a:r>
              <a:rPr lang="en-US" sz="2800" dirty="0"/>
              <a:t>Data is transmitted between MS and GPRS network only when MS is in active state. In it SGSN know the exact location of the MS.</a:t>
            </a:r>
          </a:p>
          <a:p>
            <a:pPr algn="just"/>
            <a:r>
              <a:rPr lang="en-US" sz="2800" dirty="0" smtClean="0"/>
              <a:t>Mobility </a:t>
            </a:r>
            <a:r>
              <a:rPr lang="en-US" sz="2800" dirty="0"/>
              <a:t>Management deals with handoff initiation.</a:t>
            </a:r>
          </a:p>
          <a:p>
            <a:pPr algn="just"/>
            <a:r>
              <a:rPr lang="en-US" sz="2800" dirty="0" smtClean="0"/>
              <a:t>Power </a:t>
            </a:r>
            <a:r>
              <a:rPr lang="en-US" sz="2800" dirty="0"/>
              <a:t>Control and security mechanisms are implemented in the similar way as done in GSM.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logical link is established and maintained between the MS and the SGSN in each mobile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Short access time to the network for independent short packets (500-1000bytes</a:t>
            </a:r>
            <a:r>
              <a:rPr lang="en-US" dirty="0"/>
              <a:t>).</a:t>
            </a:r>
          </a:p>
          <a:p>
            <a:pPr algn="just"/>
            <a:r>
              <a:rPr lang="en-US" dirty="0" smtClean="0"/>
              <a:t>No hardware changes to the BTS/BSC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Easy to scale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Support for voice/data and data only terminals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High throughput(upto21.4kbps</a:t>
            </a:r>
            <a:r>
              <a:rPr lang="en-US" dirty="0"/>
              <a:t>).</a:t>
            </a:r>
          </a:p>
          <a:p>
            <a:pPr algn="just"/>
            <a:r>
              <a:rPr lang="en-US" dirty="0" smtClean="0"/>
              <a:t>User friendly billing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Cell Capacity.</a:t>
            </a:r>
          </a:p>
          <a:p>
            <a:r>
              <a:rPr lang="en-US" dirty="0" smtClean="0"/>
              <a:t>Lower </a:t>
            </a:r>
            <a:r>
              <a:rPr lang="en-US" dirty="0"/>
              <a:t>data speeds.</a:t>
            </a:r>
          </a:p>
          <a:p>
            <a:r>
              <a:rPr lang="en-US" dirty="0" smtClean="0"/>
              <a:t>Transit </a:t>
            </a:r>
            <a:r>
              <a:rPr lang="en-US" dirty="0"/>
              <a:t>Delays.</a:t>
            </a:r>
          </a:p>
          <a:p>
            <a:r>
              <a:rPr lang="en-US" dirty="0" smtClean="0"/>
              <a:t>No </a:t>
            </a:r>
            <a:r>
              <a:rPr lang="en-US" dirty="0"/>
              <a:t>Store and forward.</a:t>
            </a:r>
          </a:p>
          <a:p>
            <a:r>
              <a:rPr lang="en-US" dirty="0" smtClean="0"/>
              <a:t>Tariff </a:t>
            </a:r>
            <a:r>
              <a:rPr lang="en-US" dirty="0"/>
              <a:t>and billing.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/>
            <a:r>
              <a:rPr lang="en-US" sz="2400" dirty="0" smtClean="0"/>
              <a:t>EDGE / EGPRS implemented as enhancement for 2G and 2.5G GSM and GPRS networks for relatively easy upgrade</a:t>
            </a:r>
          </a:p>
          <a:p>
            <a:pPr algn="just"/>
            <a:r>
              <a:rPr lang="en-US" sz="2400" dirty="0" smtClean="0"/>
              <a:t>Base stations (BS) and base station controllers (BSC) have to be modified for EDGE compatible transceiver units</a:t>
            </a:r>
            <a:endParaRPr lang="en-US" sz="2400" dirty="0"/>
          </a:p>
          <a:p>
            <a:pPr algn="just"/>
            <a:r>
              <a:rPr lang="en-US" sz="2400" dirty="0" smtClean="0"/>
              <a:t>Requires new mobile terminal (MT) hardware and software for decode/encode the new modulation and coding schemes</a:t>
            </a:r>
            <a:endParaRPr lang="en-US" sz="2400" dirty="0"/>
          </a:p>
          <a:p>
            <a:pPr algn="just"/>
            <a:r>
              <a:rPr lang="en-US" sz="2400" dirty="0" smtClean="0"/>
              <a:t>Additionally to Gaussian minimum-shift keying (GMSK) higher-order PSK/8 phase shift keying(8PSK) used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EDGE ARCHITECTURE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915400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1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EDGE systems inherits almost all its features from GSM and GPRS</a:t>
            </a:r>
          </a:p>
          <a:p>
            <a:pPr algn="just"/>
            <a:r>
              <a:rPr lang="en-US" sz="2800" dirty="0" smtClean="0"/>
              <a:t>EDGE could be directly implemented in an existing GSM system</a:t>
            </a:r>
          </a:p>
          <a:p>
            <a:pPr algn="just"/>
            <a:r>
              <a:rPr lang="en-US" sz="2800" dirty="0" smtClean="0"/>
              <a:t>For those users not having an EDGE equipped mobile phone, it is fully compatible with existing GSM as well as GPRS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It defines 9 air interface formats known as Modulation and Coding Schemes with varying degrees of error control protection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GSM SERVICE AREA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GSM service area is the entire geographical area in which a subscriber can gain access to a GSM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EDGE carries up to 236.8 kbit/s for 4 time slots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Because of physical layer enhancements HSCSD data rates are increased too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EDGE can be used for any packet switched application, such as an Internet connection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introduction of “ high band width ” data services allows more than SMS services.</a:t>
            </a:r>
          </a:p>
          <a:p>
            <a:pPr algn="just"/>
            <a:r>
              <a:rPr lang="en-US" dirty="0" smtClean="0"/>
              <a:t>MMS is the abbreviation for Multimedia Messaging Service</a:t>
            </a:r>
            <a:endParaRPr lang="en-US" dirty="0"/>
          </a:p>
          <a:p>
            <a:pPr algn="just"/>
            <a:r>
              <a:rPr lang="en-US" dirty="0" smtClean="0"/>
              <a:t>Defined by several organizations for GSM and UMTS networks</a:t>
            </a:r>
            <a:endParaRPr lang="en-US" dirty="0"/>
          </a:p>
          <a:p>
            <a:pPr algn="just"/>
            <a:r>
              <a:rPr lang="en-US" dirty="0" smtClean="0"/>
              <a:t>Common standard for the mobile phones of different vendors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EDGE is a 3G technology offering a common migration path and convergence for GSM and TDMA operators</a:t>
            </a:r>
            <a:endParaRPr lang="en-US" dirty="0"/>
          </a:p>
          <a:p>
            <a:pPr algn="just"/>
            <a:r>
              <a:rPr lang="en-US" dirty="0" smtClean="0"/>
              <a:t>EDGE supports IP packet data at peak rates &gt; 384kbps</a:t>
            </a:r>
          </a:p>
          <a:p>
            <a:pPr algn="just"/>
            <a:r>
              <a:rPr lang="en-US" dirty="0" smtClean="0"/>
              <a:t>Voice over IP is planned for EDGE</a:t>
            </a:r>
            <a:endParaRPr lang="en-US" dirty="0"/>
          </a:p>
          <a:p>
            <a:pPr algn="just"/>
            <a:r>
              <a:rPr lang="en-US" dirty="0" smtClean="0"/>
              <a:t>EDGE enables significantly higher peak rates, and approximately triples the spectral efficiency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8077199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" y="304800"/>
            <a:ext cx="5105400" cy="533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GSM Channels</a:t>
            </a:r>
          </a:p>
        </p:txBody>
      </p:sp>
    </p:spTree>
    <p:extLst>
      <p:ext uri="{BB962C8B-B14F-4D97-AF65-F5344CB8AC3E}">
        <p14:creationId xmlns:p14="http://schemas.microsoft.com/office/powerpoint/2010/main" val="2861009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combination of time slot number and an ARFCN(Absolute </a:t>
            </a:r>
            <a:r>
              <a:rPr lang="en-US" sz="2400" dirty="0" smtClean="0"/>
              <a:t>radio frequency </a:t>
            </a:r>
            <a:r>
              <a:rPr lang="en-US" sz="2400" dirty="0"/>
              <a:t>channel number) constitutes a physical channel for </a:t>
            </a:r>
            <a:r>
              <a:rPr lang="en-US" sz="2400" dirty="0" smtClean="0"/>
              <a:t>both forward </a:t>
            </a:r>
            <a:r>
              <a:rPr lang="en-US" sz="2400" dirty="0"/>
              <a:t>and reverse links.</a:t>
            </a:r>
          </a:p>
          <a:p>
            <a:pPr algn="just"/>
            <a:r>
              <a:rPr lang="en-US" sz="2400" dirty="0" smtClean="0"/>
              <a:t>Each </a:t>
            </a:r>
            <a:r>
              <a:rPr lang="en-US" sz="2400" dirty="0"/>
              <a:t>physical channel in a GSM can be mapped into different </a:t>
            </a:r>
            <a:r>
              <a:rPr lang="en-US" sz="2400" dirty="0" smtClean="0"/>
              <a:t>logical channels </a:t>
            </a:r>
            <a:r>
              <a:rPr lang="en-US" sz="2400" dirty="0"/>
              <a:t>at different times.</a:t>
            </a:r>
          </a:p>
          <a:p>
            <a:pPr algn="just"/>
            <a:r>
              <a:rPr lang="en-US" sz="2400" dirty="0" smtClean="0"/>
              <a:t>Communication </a:t>
            </a:r>
            <a:r>
              <a:rPr lang="en-US" sz="2400" dirty="0"/>
              <a:t>between the MS and BS is involved with both voice </a:t>
            </a:r>
            <a:r>
              <a:rPr lang="en-US" sz="2400" dirty="0" smtClean="0"/>
              <a:t>as well </a:t>
            </a:r>
            <a:r>
              <a:rPr lang="en-US" sz="2400" dirty="0"/>
              <a:t>as signaling and control.</a:t>
            </a:r>
          </a:p>
          <a:p>
            <a:pPr algn="just"/>
            <a:r>
              <a:rPr lang="en-US" sz="2400" dirty="0" smtClean="0"/>
              <a:t>Voice </a:t>
            </a:r>
            <a:r>
              <a:rPr lang="en-US" sz="2400" dirty="0"/>
              <a:t>and signaling are inserted in hierarchy and MS use counters </a:t>
            </a:r>
            <a:r>
              <a:rPr lang="en-US" sz="2400" dirty="0" smtClean="0">
                <a:solidFill>
                  <a:srgbClr val="FF0000"/>
                </a:solidFill>
              </a:rPr>
              <a:t>to identify </a:t>
            </a:r>
            <a:r>
              <a:rPr lang="en-US" sz="2400" dirty="0">
                <a:solidFill>
                  <a:srgbClr val="FF0000"/>
                </a:solidFill>
              </a:rPr>
              <a:t>the location of a specific packet burst </a:t>
            </a:r>
            <a:r>
              <a:rPr lang="en-US" sz="2400" dirty="0"/>
              <a:t>in the overall structure </a:t>
            </a:r>
            <a:r>
              <a:rPr lang="en-US" sz="2400" dirty="0" smtClean="0"/>
              <a:t>of the </a:t>
            </a:r>
            <a:r>
              <a:rPr lang="en-US" sz="2400" dirty="0"/>
              <a:t>frame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65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CONTROL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700" dirty="0" smtClean="0"/>
              <a:t>Three </a:t>
            </a:r>
            <a:r>
              <a:rPr lang="en-US" sz="1700" dirty="0"/>
              <a:t>types of control channels are defined in GSM:</a:t>
            </a:r>
          </a:p>
          <a:p>
            <a:pPr algn="just">
              <a:lnSpc>
                <a:spcPct val="150000"/>
              </a:lnSpc>
            </a:pPr>
            <a:r>
              <a:rPr lang="en-US" sz="1700" dirty="0" smtClean="0"/>
              <a:t>BCH                       CCCH                       DCCH</a:t>
            </a:r>
            <a:endParaRPr lang="en-US" sz="1700" dirty="0"/>
          </a:p>
          <a:p>
            <a:pPr algn="just">
              <a:lnSpc>
                <a:spcPct val="150000"/>
              </a:lnSpc>
            </a:pPr>
            <a:r>
              <a:rPr lang="en-US" sz="1700" b="1" u="sng" dirty="0"/>
              <a:t>BCH:</a:t>
            </a:r>
            <a:r>
              <a:rPr lang="en-US" sz="1700" b="1" dirty="0"/>
              <a:t> </a:t>
            </a:r>
            <a:r>
              <a:rPr lang="en-US" sz="1700" b="1" dirty="0" smtClean="0"/>
              <a:t> </a:t>
            </a:r>
            <a:r>
              <a:rPr lang="en-US" sz="1700" dirty="0" smtClean="0"/>
              <a:t>It </a:t>
            </a:r>
            <a:r>
              <a:rPr lang="en-US" sz="1700" dirty="0"/>
              <a:t>is used by BTS to broadcast system parameters such as frequency of operation in </a:t>
            </a:r>
            <a:r>
              <a:rPr lang="en-US" sz="1700" dirty="0" smtClean="0"/>
              <a:t>the cell </a:t>
            </a:r>
            <a:r>
              <a:rPr lang="en-US" sz="1700" dirty="0"/>
              <a:t>operator identifiers, cell ID and available service of all MSCs</a:t>
            </a:r>
            <a:r>
              <a:rPr lang="en-US" sz="1700" dirty="0" smtClean="0"/>
              <a:t>.  </a:t>
            </a:r>
          </a:p>
          <a:p>
            <a:pPr algn="just">
              <a:lnSpc>
                <a:spcPct val="150000"/>
              </a:lnSpc>
            </a:pPr>
            <a:r>
              <a:rPr lang="en-US" sz="1700" dirty="0" smtClean="0"/>
              <a:t>It </a:t>
            </a:r>
            <a:r>
              <a:rPr lang="en-US" sz="1700" dirty="0"/>
              <a:t>also broadcasts a list </a:t>
            </a:r>
            <a:r>
              <a:rPr lang="en-US" sz="1700" dirty="0" smtClean="0"/>
              <a:t>of channels </a:t>
            </a:r>
            <a:r>
              <a:rPr lang="en-US" sz="1700" dirty="0"/>
              <a:t>that are currently in use within the cell. </a:t>
            </a:r>
            <a:endParaRPr lang="en-US" sz="1700" dirty="0" smtClean="0"/>
          </a:p>
          <a:p>
            <a:pPr algn="just">
              <a:lnSpc>
                <a:spcPct val="150000"/>
              </a:lnSpc>
            </a:pPr>
            <a:r>
              <a:rPr lang="en-US" sz="1700" dirty="0" smtClean="0"/>
              <a:t>It </a:t>
            </a:r>
            <a:r>
              <a:rPr lang="en-US" sz="1700" dirty="0"/>
              <a:t>is used for signal strength </a:t>
            </a:r>
            <a:r>
              <a:rPr lang="en-US" sz="1700" dirty="0" smtClean="0"/>
              <a:t>measurement for </a:t>
            </a:r>
            <a:r>
              <a:rPr lang="en-US" sz="1700" dirty="0"/>
              <a:t>handoff.</a:t>
            </a:r>
          </a:p>
          <a:p>
            <a:pPr algn="just">
              <a:lnSpc>
                <a:spcPct val="150000"/>
              </a:lnSpc>
            </a:pPr>
            <a:r>
              <a:rPr lang="en-US" sz="1700" i="1" dirty="0"/>
              <a:t>FCCH</a:t>
            </a:r>
            <a:r>
              <a:rPr lang="en-US" sz="1700" dirty="0"/>
              <a:t> is used by BTS to broadcast frequency references and frequency correction burst </a:t>
            </a:r>
            <a:r>
              <a:rPr lang="en-US" sz="1700" dirty="0" smtClean="0"/>
              <a:t>of 148 </a:t>
            </a:r>
            <a:r>
              <a:rPr lang="en-US" sz="1700" dirty="0"/>
              <a:t>bit length.</a:t>
            </a:r>
          </a:p>
          <a:p>
            <a:pPr algn="just">
              <a:lnSpc>
                <a:spcPct val="150000"/>
              </a:lnSpc>
            </a:pPr>
            <a:r>
              <a:rPr lang="en-US" sz="1700" i="1" dirty="0"/>
              <a:t>SCH</a:t>
            </a:r>
            <a:r>
              <a:rPr lang="en-US" sz="1700" dirty="0"/>
              <a:t> is used by BTS to broadcast frame synchronization signals containing </a:t>
            </a:r>
            <a:r>
              <a:rPr lang="en-US" sz="1700" dirty="0" smtClean="0"/>
              <a:t>the synchronization </a:t>
            </a:r>
            <a:r>
              <a:rPr lang="en-US" sz="1700" dirty="0"/>
              <a:t>training sequences burst of 64 bits length to all MSCs</a:t>
            </a:r>
            <a:r>
              <a:rPr lang="en-US" sz="1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700" dirty="0" smtClean="0"/>
              <a:t>It </a:t>
            </a:r>
            <a:r>
              <a:rPr lang="en-US" sz="1700" dirty="0"/>
              <a:t>is transmitted </a:t>
            </a:r>
            <a:r>
              <a:rPr lang="en-US" sz="1700" dirty="0" smtClean="0"/>
              <a:t>once every </a:t>
            </a:r>
            <a:r>
              <a:rPr lang="en-US" sz="1700" dirty="0"/>
              <a:t>ten frames within the control channel </a:t>
            </a:r>
            <a:r>
              <a:rPr lang="en-US" sz="1700" dirty="0" smtClean="0"/>
              <a:t>multi frame.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16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CONTROL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29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CCCH: It is a one way channel used for establishing links between the MS and BS, they </a:t>
            </a:r>
            <a:r>
              <a:rPr lang="en-US" sz="2000" dirty="0" smtClean="0"/>
              <a:t>are used </a:t>
            </a:r>
            <a:r>
              <a:rPr lang="en-US" sz="2000" dirty="0"/>
              <a:t>to page specific subscribers, assign signaling channels to specific users and </a:t>
            </a:r>
            <a:r>
              <a:rPr lang="en-US" sz="2000" dirty="0" smtClean="0"/>
              <a:t>receive mobile </a:t>
            </a:r>
            <a:r>
              <a:rPr lang="en-US" sz="2000" dirty="0"/>
              <a:t>request for </a:t>
            </a:r>
            <a:r>
              <a:rPr lang="en-US" sz="2000" dirty="0" smtClean="0"/>
              <a:t>service.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PCH: It is a forward link channel and is used by BTS to page or notify a specific individual </a:t>
            </a:r>
            <a:r>
              <a:rPr lang="en-US" sz="2000" dirty="0" smtClean="0"/>
              <a:t>MS for </a:t>
            </a:r>
            <a:r>
              <a:rPr lang="en-US" sz="2000" dirty="0"/>
              <a:t>an incoming call in the cell. </a:t>
            </a:r>
            <a:endParaRPr lang="en-US" sz="20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transmits IMSI number of the target subscriber along with </a:t>
            </a:r>
            <a:r>
              <a:rPr lang="en-US" sz="2000" dirty="0" smtClean="0"/>
              <a:t>a request </a:t>
            </a:r>
            <a:r>
              <a:rPr lang="en-US" sz="2000" dirty="0"/>
              <a:t>for acknowledgement from the mobile unit in RACH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94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CONTROL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RACH : It is reverse link channel and is used by the MS either to access the BTS requesting </a:t>
            </a:r>
            <a:r>
              <a:rPr lang="en-US" sz="2400" dirty="0" smtClean="0"/>
              <a:t>the dedicated </a:t>
            </a:r>
            <a:r>
              <a:rPr lang="en-US" sz="2400" dirty="0"/>
              <a:t>channel for call establishment or to acknowledge a page from PCH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AGCH: It is used by BS to provide forward </a:t>
            </a:r>
            <a:r>
              <a:rPr lang="en-US" sz="2400" dirty="0" smtClean="0"/>
              <a:t>link communication </a:t>
            </a:r>
            <a:r>
              <a:rPr lang="en-US" sz="2400" dirty="0"/>
              <a:t>to mobile for </a:t>
            </a:r>
            <a:r>
              <a:rPr lang="en-US" sz="2400" dirty="0" smtClean="0"/>
              <a:t>implementation of </a:t>
            </a:r>
            <a:r>
              <a:rPr lang="en-US" sz="2400" dirty="0"/>
              <a:t>the acknowledgement from the BTS to MS after successful attempt by using RACH in </a:t>
            </a:r>
            <a:r>
              <a:rPr lang="en-US" sz="2400" dirty="0" smtClean="0"/>
              <a:t>a previous </a:t>
            </a:r>
            <a:r>
              <a:rPr lang="en-US" sz="2400" dirty="0"/>
              <a:t>CCCH frame.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also used by BS to send information about timing </a:t>
            </a:r>
            <a:r>
              <a:rPr lang="en-US" sz="2400" dirty="0" smtClean="0"/>
              <a:t>and synchronization </a:t>
            </a:r>
            <a:r>
              <a:rPr lang="en-US" sz="2400" dirty="0"/>
              <a:t>to the MS.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28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CONTROL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DCCH: It is a two –way channel having the same format and function on both forward and </a:t>
            </a:r>
            <a:r>
              <a:rPr lang="en-US" sz="1800" dirty="0" smtClean="0"/>
              <a:t>reverse links</a:t>
            </a:r>
            <a:r>
              <a:rPr lang="en-US" sz="1800" dirty="0"/>
              <a:t>, supporting signaling and control for individual mobile subscribers and are used </a:t>
            </a:r>
            <a:r>
              <a:rPr lang="en-US" sz="1800" dirty="0" smtClean="0"/>
              <a:t>along with </a:t>
            </a:r>
            <a:r>
              <a:rPr lang="en-US" sz="1800" dirty="0"/>
              <a:t>voice channels to serve for any control information transmission during actual </a:t>
            </a:r>
            <a:r>
              <a:rPr lang="en-US" sz="1800" dirty="0" smtClean="0"/>
              <a:t>voice communication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SDCCH: It is allocated with SACCH to enable mobile terminal to transfer network control </a:t>
            </a:r>
            <a:r>
              <a:rPr lang="en-US" sz="1800" dirty="0" smtClean="0"/>
              <a:t>and signaling </a:t>
            </a:r>
            <a:r>
              <a:rPr lang="en-US" sz="1800" dirty="0"/>
              <a:t>information for call establishment and mobility management.</a:t>
            </a:r>
          </a:p>
          <a:p>
            <a:pPr algn="just"/>
            <a:r>
              <a:rPr lang="en-US" sz="1800" dirty="0"/>
              <a:t>SACCH</a:t>
            </a:r>
            <a:r>
              <a:rPr lang="en-US" sz="1800" dirty="0" smtClean="0"/>
              <a:t>: It </a:t>
            </a:r>
            <a:r>
              <a:rPr lang="en-US" sz="1800" dirty="0"/>
              <a:t>is used to exchange necessary parameters between BTS and MS during the </a:t>
            </a:r>
            <a:r>
              <a:rPr lang="en-US" sz="1800" dirty="0" smtClean="0"/>
              <a:t>actual transmission </a:t>
            </a:r>
            <a:r>
              <a:rPr lang="en-US" sz="1800" dirty="0"/>
              <a:t>to maintain the communication link. Its data rate is half of that of SDCCH.</a:t>
            </a:r>
          </a:p>
          <a:p>
            <a:pPr algn="just"/>
            <a:r>
              <a:rPr lang="en-US" sz="1800" dirty="0"/>
              <a:t>FACCH</a:t>
            </a:r>
            <a:r>
              <a:rPr lang="en-US" sz="1800" dirty="0" smtClean="0"/>
              <a:t>: It </a:t>
            </a:r>
            <a:r>
              <a:rPr lang="en-US" sz="1800" dirty="0"/>
              <a:t>supports fast transitions such as a hand off request in the channel. It is </a:t>
            </a:r>
            <a:r>
              <a:rPr lang="en-US" sz="1800" dirty="0" smtClean="0"/>
              <a:t>multiplexed with </a:t>
            </a:r>
            <a:r>
              <a:rPr lang="en-US" sz="1800" dirty="0"/>
              <a:t>TCH and SDCCH to provide additional support to the SACCH.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30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/>
              <a:t>Voice channels are called traffic channels in GSM. They are two way channels </a:t>
            </a:r>
            <a:r>
              <a:rPr lang="en-US" sz="2400" dirty="0" smtClean="0"/>
              <a:t>for carrying </a:t>
            </a:r>
            <a:r>
              <a:rPr lang="en-US" sz="2400" dirty="0"/>
              <a:t>voice and data traffic between BS and MSC.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Frames </a:t>
            </a:r>
            <a:r>
              <a:rPr lang="en-US" sz="2400" dirty="0"/>
              <a:t>of TCH data are broken up every thirteenth frame by either SACCH or </a:t>
            </a:r>
            <a:r>
              <a:rPr lang="en-US" sz="2400" dirty="0" smtClean="0"/>
              <a:t>idle frames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59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9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9587" y="229755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kern="0" dirty="0" smtClean="0">
                <a:solidFill>
                  <a:srgbClr val="660066"/>
                </a:solidFill>
                <a:latin typeface="Tahoma"/>
              </a:rPr>
              <a:t/>
            </a:r>
            <a:br>
              <a:rPr lang="en-US" kern="0" dirty="0" smtClean="0">
                <a:solidFill>
                  <a:srgbClr val="660066"/>
                </a:solidFill>
                <a:latin typeface="Tahoma"/>
              </a:rPr>
            </a:br>
            <a:r>
              <a:rPr lang="en-US" sz="3600" b="1" kern="0" dirty="0" smtClean="0">
                <a:solidFill>
                  <a:srgbClr val="660066"/>
                </a:solidFill>
                <a:latin typeface="Tahoma"/>
              </a:rPr>
              <a:t>Relation between areas in GSM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15988" y="2135188"/>
            <a:ext cx="7083425" cy="3808412"/>
            <a:chOff x="915988" y="2135188"/>
            <a:chExt cx="7083425" cy="3808412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915988" y="2135188"/>
              <a:ext cx="7083425" cy="38068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54547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525588" y="2592388"/>
              <a:ext cx="6016625" cy="29686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54547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35188" y="2973388"/>
              <a:ext cx="4721225" cy="22828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54547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592388" y="3201988"/>
              <a:ext cx="3730625" cy="1749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545472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Location Area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125788" y="3659188"/>
              <a:ext cx="2816225" cy="98742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545472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  <a:p>
              <a:pPr algn="ctr" eaLnBrk="0" hangingPunct="0"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Cell</a:t>
              </a:r>
            </a:p>
            <a:p>
              <a:pPr algn="ctr" eaLnBrk="0" hangingPunct="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29000" y="4495800"/>
              <a:ext cx="1933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Location Area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305175" y="4800600"/>
              <a:ext cx="2486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MSC Service Area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276600" y="5105400"/>
              <a:ext cx="2689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PLMN Service Area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200400" y="5486400"/>
              <a:ext cx="2503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kern="0">
                  <a:solidFill>
                    <a:sysClr val="windowText" lastClr="000000"/>
                  </a:solidFill>
                </a:rPr>
                <a:t>GSM Service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9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FRAME STRUCTURE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153399" cy="5140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95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FRAME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Frequency band of operation.</a:t>
            </a:r>
          </a:p>
          <a:p>
            <a:pPr algn="just"/>
            <a:r>
              <a:rPr lang="en-US" sz="2800" dirty="0" smtClean="0"/>
              <a:t>Number </a:t>
            </a:r>
            <a:r>
              <a:rPr lang="en-US" sz="2800" dirty="0"/>
              <a:t>of Logical channels or Number of Time Slots in TDMA frame-8</a:t>
            </a:r>
          </a:p>
          <a:p>
            <a:pPr algn="just"/>
            <a:r>
              <a:rPr lang="en-US" sz="2800" dirty="0" smtClean="0"/>
              <a:t>Channel </a:t>
            </a:r>
            <a:r>
              <a:rPr lang="en-US" sz="2800" dirty="0"/>
              <a:t>Bandwidth- 200KHz</a:t>
            </a:r>
          </a:p>
          <a:p>
            <a:pPr algn="just"/>
            <a:r>
              <a:rPr lang="en-US" sz="2800" dirty="0" smtClean="0"/>
              <a:t>Maximum </a:t>
            </a:r>
            <a:r>
              <a:rPr lang="en-US" sz="2800" dirty="0"/>
              <a:t>Cell radius-35km</a:t>
            </a:r>
          </a:p>
          <a:p>
            <a:pPr algn="just"/>
            <a:r>
              <a:rPr lang="en-US" sz="2800" dirty="0" smtClean="0"/>
              <a:t>Maximum </a:t>
            </a:r>
            <a:r>
              <a:rPr lang="en-US" sz="2800" dirty="0"/>
              <a:t>Vehicle Speed-250km/h</a:t>
            </a:r>
          </a:p>
          <a:p>
            <a:pPr algn="just"/>
            <a:r>
              <a:rPr lang="en-US" sz="2800" dirty="0" smtClean="0"/>
              <a:t>Maximum </a:t>
            </a:r>
            <a:r>
              <a:rPr lang="en-US" sz="2800" dirty="0"/>
              <a:t>Delay Spread-10s</a:t>
            </a:r>
          </a:p>
          <a:p>
            <a:pPr algn="just"/>
            <a:r>
              <a:rPr lang="en-US" sz="2800" dirty="0" smtClean="0"/>
              <a:t>Maximum </a:t>
            </a:r>
            <a:r>
              <a:rPr lang="en-US" sz="2800" dirty="0"/>
              <a:t>coding delay-20ms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182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algn="just"/>
            <a:r>
              <a:rPr lang="en-US" sz="2000" dirty="0"/>
              <a:t>Access Control and Authentication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User </a:t>
            </a:r>
            <a:r>
              <a:rPr lang="en-US" sz="2000" dirty="0"/>
              <a:t>should not be able to use the GSM resources without </a:t>
            </a:r>
            <a:r>
              <a:rPr lang="en-US" sz="2000" dirty="0" smtClean="0"/>
              <a:t>being authenticated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Confidentiality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	Messages </a:t>
            </a:r>
            <a:r>
              <a:rPr lang="en-US" sz="2000" dirty="0"/>
              <a:t>containing user related information should not </a:t>
            </a:r>
            <a:r>
              <a:rPr lang="en-US" sz="2000" dirty="0" smtClean="0"/>
              <a:t>be accessible </a:t>
            </a:r>
            <a:r>
              <a:rPr lang="en-US" sz="2000" dirty="0"/>
              <a:t>to </a:t>
            </a:r>
            <a:r>
              <a:rPr lang="en-US" sz="2000" dirty="0" smtClean="0"/>
              <a:t>others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Anonymity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User </a:t>
            </a:r>
            <a:r>
              <a:rPr lang="en-US" sz="2000" dirty="0"/>
              <a:t>identifier is not used over the </a:t>
            </a:r>
            <a:r>
              <a:rPr lang="en-US" sz="2000" dirty="0" smtClean="0"/>
              <a:t>air Confidentiality </a:t>
            </a:r>
            <a:r>
              <a:rPr lang="en-US" sz="2000" dirty="0"/>
              <a:t>(Privacy from </a:t>
            </a:r>
            <a:r>
              <a:rPr lang="en-US" sz="2000" dirty="0" smtClean="0"/>
              <a:t>eavesdropping) 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Temporary </a:t>
            </a:r>
            <a:r>
              <a:rPr lang="en-US" sz="2000" dirty="0"/>
              <a:t>encryption key is used for privacy of data, signaling, </a:t>
            </a:r>
            <a:r>
              <a:rPr lang="en-US" sz="2000" dirty="0" smtClean="0"/>
              <a:t>and voice Information </a:t>
            </a:r>
            <a:r>
              <a:rPr lang="en-US" sz="2000" dirty="0"/>
              <a:t>is encrypted before transmission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45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dirty="0"/>
              <a:t>AUTHENCATION PROCESS AND CIPHERING</a:t>
            </a:r>
            <a:br>
              <a:rPr lang="en-US" sz="2800" dirty="0"/>
            </a:br>
            <a:r>
              <a:rPr lang="en-US" sz="2800" dirty="0"/>
              <a:t>KEY 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90" y="1600200"/>
            <a:ext cx="6791619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25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GSM: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Identification of Mobile Subscriber</a:t>
            </a:r>
          </a:p>
          <a:p>
            <a:pPr marL="0" indent="0" algn="just"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International </a:t>
            </a:r>
            <a:r>
              <a:rPr lang="en-US" sz="2600" dirty="0"/>
              <a:t>Mobile Subscriber Identity </a:t>
            </a:r>
            <a:r>
              <a:rPr lang="en-US" sz="2600" dirty="0" smtClean="0"/>
              <a:t>	(</a:t>
            </a:r>
            <a:r>
              <a:rPr lang="en-US" sz="2600" dirty="0"/>
              <a:t>IMSI)</a:t>
            </a:r>
          </a:p>
          <a:p>
            <a:pPr marL="0" indent="0" algn="just">
              <a:buNone/>
            </a:pPr>
            <a:r>
              <a:rPr lang="en-US" sz="2600" dirty="0" smtClean="0"/>
              <a:t>	Temporary </a:t>
            </a:r>
            <a:r>
              <a:rPr lang="en-US" sz="2600" dirty="0"/>
              <a:t>IMSI (</a:t>
            </a:r>
            <a:r>
              <a:rPr lang="en-US" sz="2600" dirty="0" smtClean="0"/>
              <a:t>TMSI)</a:t>
            </a:r>
          </a:p>
          <a:p>
            <a:pPr marL="0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Mobile </a:t>
            </a:r>
            <a:r>
              <a:rPr lang="en-US" sz="2600" dirty="0"/>
              <a:t>Subscriber ISDN number (MSISDN)</a:t>
            </a:r>
          </a:p>
          <a:p>
            <a:pPr algn="just"/>
            <a:r>
              <a:rPr lang="en-US" sz="2800" dirty="0" smtClean="0"/>
              <a:t>Identification </a:t>
            </a:r>
            <a:r>
              <a:rPr lang="en-US" sz="2800" dirty="0"/>
              <a:t>of Mobile Equipment</a:t>
            </a:r>
          </a:p>
          <a:p>
            <a:pPr marL="0" indent="0" algn="just"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International </a:t>
            </a:r>
            <a:r>
              <a:rPr lang="en-US" sz="2600" dirty="0"/>
              <a:t>Mobile Station Equipment </a:t>
            </a:r>
            <a:r>
              <a:rPr lang="en-US" sz="2600" dirty="0" smtClean="0"/>
              <a:t>	Identification </a:t>
            </a:r>
            <a:r>
              <a:rPr lang="en-US" sz="2600" dirty="0"/>
              <a:t>(IMEI)</a:t>
            </a:r>
          </a:p>
          <a:p>
            <a:pPr marL="0" indent="0" algn="just">
              <a:buNone/>
            </a:pPr>
            <a:r>
              <a:rPr lang="en-US" sz="2600" dirty="0" smtClean="0"/>
              <a:t>	Mobile </a:t>
            </a:r>
            <a:r>
              <a:rPr lang="en-US" sz="2600" dirty="0"/>
              <a:t>Station Roaming Number (MSRN)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87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MOBILE ORIGINATED CALL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752600"/>
            <a:ext cx="767715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9865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MOBILE CALL TERMINATION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41487"/>
            <a:ext cx="8010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883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/>
              <a:t>Advantages of GSM over Analog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Capacity </a:t>
            </a:r>
            <a:r>
              <a:rPr lang="en-US" sz="2400" dirty="0"/>
              <a:t>increases</a:t>
            </a:r>
          </a:p>
          <a:p>
            <a:pPr algn="just"/>
            <a:r>
              <a:rPr lang="en-US" sz="2400" dirty="0" smtClean="0"/>
              <a:t>Reduced </a:t>
            </a:r>
            <a:r>
              <a:rPr lang="en-US" sz="2400" dirty="0"/>
              <a:t>RF transmission power and longer battery life.</a:t>
            </a:r>
          </a:p>
          <a:p>
            <a:pPr algn="just"/>
            <a:r>
              <a:rPr lang="en-US" sz="2400" dirty="0" smtClean="0"/>
              <a:t>International </a:t>
            </a:r>
            <a:r>
              <a:rPr lang="en-US" sz="2400" dirty="0"/>
              <a:t>roaming capability.</a:t>
            </a:r>
          </a:p>
          <a:p>
            <a:pPr algn="just"/>
            <a:r>
              <a:rPr lang="en-US" sz="2400" dirty="0" smtClean="0"/>
              <a:t>Better </a:t>
            </a:r>
            <a:r>
              <a:rPr lang="en-US" sz="2400" dirty="0"/>
              <a:t>security against fraud (through terminal validation and </a:t>
            </a:r>
            <a:r>
              <a:rPr lang="en-US" sz="2400" dirty="0" smtClean="0"/>
              <a:t>user authentication</a:t>
            </a:r>
            <a:r>
              <a:rPr lang="en-US" sz="2400" dirty="0"/>
              <a:t>).</a:t>
            </a:r>
          </a:p>
          <a:p>
            <a:pPr algn="just"/>
            <a:r>
              <a:rPr lang="en-US" sz="2400" dirty="0" smtClean="0"/>
              <a:t>Encryption </a:t>
            </a:r>
            <a:r>
              <a:rPr lang="en-US" sz="2400" dirty="0"/>
              <a:t>capability for information security and privacy.</a:t>
            </a:r>
          </a:p>
          <a:p>
            <a:pPr algn="just"/>
            <a:r>
              <a:rPr lang="en-US" sz="2400" dirty="0" smtClean="0"/>
              <a:t>Compatibility </a:t>
            </a:r>
            <a:r>
              <a:rPr lang="en-US" sz="2400" dirty="0"/>
              <a:t>with ISDN, leading to wider range of services.</a:t>
            </a:r>
          </a:p>
          <a:p>
            <a:pPr algn="just"/>
            <a:r>
              <a:rPr lang="en-US" sz="2400" dirty="0" smtClean="0"/>
              <a:t>MAHO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70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Basics  </a:t>
            </a:r>
            <a:r>
              <a:rPr lang="en-US" dirty="0" smtClean="0"/>
              <a:t>- 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/>
              <a:t>CDMA Works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CDMA </a:t>
            </a:r>
            <a:r>
              <a:rPr lang="en-US" dirty="0"/>
              <a:t>signal generation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Types </a:t>
            </a:r>
            <a:r>
              <a:rPr lang="en-US" dirty="0"/>
              <a:t>of code used in CDMA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Forward </a:t>
            </a:r>
            <a:r>
              <a:rPr lang="en-US" dirty="0"/>
              <a:t>and Reverse code channels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CDMA </a:t>
            </a:r>
            <a:r>
              <a:rPr lang="en-US" dirty="0"/>
              <a:t>Call processing.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907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Spectrum </a:t>
            </a:r>
            <a:r>
              <a:rPr lang="en-US" dirty="0" smtClean="0"/>
              <a:t>(SS)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algn="just"/>
            <a:r>
              <a:rPr lang="en-US" sz="2200" dirty="0"/>
              <a:t>A transmission technique in which a pseudo-noise (PN) code, independent of </a:t>
            </a:r>
            <a:r>
              <a:rPr lang="en-US" sz="2200" dirty="0" smtClean="0"/>
              <a:t>the information </a:t>
            </a:r>
            <a:r>
              <a:rPr lang="en-US" sz="2200" dirty="0"/>
              <a:t>data, is employed as a modulation waveform to “spread” the </a:t>
            </a:r>
            <a:r>
              <a:rPr lang="en-US" sz="2200" dirty="0" smtClean="0"/>
              <a:t>signal energy </a:t>
            </a:r>
            <a:r>
              <a:rPr lang="en-US" sz="2200" dirty="0"/>
              <a:t>over a BW much greater than the signal information BW. At the receiver </a:t>
            </a:r>
            <a:r>
              <a:rPr lang="en-US" sz="2200" dirty="0" smtClean="0"/>
              <a:t>the signal </a:t>
            </a:r>
            <a:r>
              <a:rPr lang="en-US" sz="2200" dirty="0"/>
              <a:t>is “despread” using a synchronized replica of the pseudo-noise code.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word ”Code” and “division” are important parts of how CDMA works.</a:t>
            </a:r>
          </a:p>
          <a:p>
            <a:pPr algn="just"/>
            <a:r>
              <a:rPr lang="en-US" sz="2200" dirty="0" smtClean="0"/>
              <a:t>CDMA </a:t>
            </a:r>
            <a:r>
              <a:rPr lang="en-US" sz="2200" dirty="0"/>
              <a:t>uses codes to convert between analog voice signals and digital signals.</a:t>
            </a:r>
          </a:p>
          <a:p>
            <a:pPr algn="just"/>
            <a:r>
              <a:rPr lang="en-US" sz="2200" dirty="0"/>
              <a:t>CDMA also uses codes to “separate ( or divide) voice and control data into </a:t>
            </a:r>
            <a:r>
              <a:rPr lang="en-US" sz="2200" dirty="0" smtClean="0"/>
              <a:t>data streams </a:t>
            </a:r>
            <a:r>
              <a:rPr lang="en-US" sz="2200" dirty="0"/>
              <a:t>called “channels”.</a:t>
            </a:r>
          </a:p>
          <a:p>
            <a:pPr algn="just"/>
            <a:r>
              <a:rPr lang="en-US" sz="2200" dirty="0" smtClean="0"/>
              <a:t>These </a:t>
            </a:r>
            <a:r>
              <a:rPr lang="en-US" sz="2200" dirty="0"/>
              <a:t>digital data stream channels should not be confused with </a:t>
            </a:r>
            <a:r>
              <a:rPr lang="en-US" sz="2200" dirty="0" smtClean="0"/>
              <a:t>frequency channels</a:t>
            </a:r>
            <a:r>
              <a:rPr lang="en-US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69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8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Station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GSM MSs consist </a:t>
            </a:r>
            <a:r>
              <a:rPr lang="en-US" dirty="0" smtClean="0"/>
              <a:t>of </a:t>
            </a:r>
            <a:endParaRPr lang="en-US" dirty="0"/>
          </a:p>
          <a:p>
            <a:r>
              <a:rPr lang="en-US" dirty="0"/>
              <a:t> Mobile Equipment</a:t>
            </a:r>
          </a:p>
          <a:p>
            <a:r>
              <a:rPr lang="en-US" dirty="0"/>
              <a:t> Subscriber Identity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CDMA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/>
            <a:r>
              <a:rPr lang="en-US" sz="2800" dirty="0"/>
              <a:t>There are five steps in generating a CDMA signal.</a:t>
            </a:r>
          </a:p>
          <a:p>
            <a:pPr algn="just"/>
            <a:r>
              <a:rPr lang="en-US" sz="2800" dirty="0" smtClean="0"/>
              <a:t>analog </a:t>
            </a:r>
            <a:r>
              <a:rPr lang="en-US" sz="2800" dirty="0"/>
              <a:t>to digital conversion</a:t>
            </a:r>
          </a:p>
          <a:p>
            <a:pPr algn="just"/>
            <a:r>
              <a:rPr lang="en-US" sz="2800" dirty="0" smtClean="0"/>
              <a:t>Vocoding</a:t>
            </a:r>
            <a:endParaRPr lang="en-US" sz="2800" dirty="0"/>
          </a:p>
          <a:p>
            <a:pPr algn="just"/>
            <a:r>
              <a:rPr lang="en-US" sz="2800" dirty="0" smtClean="0"/>
              <a:t>encoding </a:t>
            </a:r>
            <a:r>
              <a:rPr lang="en-US" sz="2800" dirty="0"/>
              <a:t>and interleaving</a:t>
            </a:r>
          </a:p>
          <a:p>
            <a:pPr algn="just"/>
            <a:r>
              <a:rPr lang="en-US" sz="2800" dirty="0" smtClean="0"/>
              <a:t>channelizing </a:t>
            </a:r>
            <a:r>
              <a:rPr lang="en-US" sz="2800" dirty="0"/>
              <a:t>the signals</a:t>
            </a:r>
          </a:p>
          <a:p>
            <a:pPr algn="just"/>
            <a:r>
              <a:rPr lang="en-US" sz="2800" dirty="0" smtClean="0"/>
              <a:t>conversion </a:t>
            </a:r>
            <a:r>
              <a:rPr lang="en-US" sz="2800" dirty="0"/>
              <a:t>of the digital signal to a Radio Frequency (RF) signal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Generation of CDMA Signal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0865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2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first step of CDMA signal generation is A to </a:t>
            </a:r>
            <a:r>
              <a:rPr lang="en-US" sz="2400" dirty="0" smtClean="0"/>
              <a:t>D conversion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smtClean="0"/>
              <a:t>CDMA </a:t>
            </a:r>
            <a:r>
              <a:rPr lang="en-US" sz="2400" dirty="0"/>
              <a:t>uses a technique called PCM to accomplish </a:t>
            </a:r>
            <a:r>
              <a:rPr lang="en-US" sz="2400" dirty="0" smtClean="0"/>
              <a:t>A/D conversion.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8006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CDMA uses a device called a vocoder to accomplish </a:t>
            </a:r>
            <a:r>
              <a:rPr lang="en-US" sz="2800" dirty="0" smtClean="0"/>
              <a:t>voice compression</a:t>
            </a:r>
            <a:r>
              <a:rPr lang="en-US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term “vocoder” is a contraction of the “voice </a:t>
            </a:r>
            <a:r>
              <a:rPr lang="en-US" sz="2800" dirty="0" smtClean="0"/>
              <a:t>and “code</a:t>
            </a:r>
            <a:r>
              <a:rPr lang="en-US" sz="2800" dirty="0"/>
              <a:t>”.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Vocoders </a:t>
            </a:r>
            <a:r>
              <a:rPr lang="en-US" sz="2800" dirty="0"/>
              <a:t>are located at </a:t>
            </a:r>
            <a:r>
              <a:rPr lang="en-US" sz="2800" dirty="0" smtClean="0"/>
              <a:t>BSC </a:t>
            </a:r>
            <a:r>
              <a:rPr lang="en-US" sz="2800" dirty="0"/>
              <a:t>and in the phone.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Compression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People pause between syllables and words </a:t>
            </a:r>
            <a:r>
              <a:rPr lang="en-US" dirty="0" smtClean="0"/>
              <a:t>when they </a:t>
            </a:r>
            <a:r>
              <a:rPr lang="en-US" dirty="0"/>
              <a:t>talk.</a:t>
            </a:r>
          </a:p>
          <a:p>
            <a:pPr algn="just"/>
            <a:r>
              <a:rPr lang="en-US" dirty="0" smtClean="0"/>
              <a:t>CDMA </a:t>
            </a:r>
            <a:r>
              <a:rPr lang="en-US" dirty="0"/>
              <a:t>takes advantage of these pauses </a:t>
            </a:r>
            <a:r>
              <a:rPr lang="en-US" dirty="0" smtClean="0"/>
              <a:t>in speech activity </a:t>
            </a:r>
            <a:r>
              <a:rPr lang="en-US" dirty="0"/>
              <a:t>by using a variable rate vocoder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Rate Vocoder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CDMA vocoder varies compression of </a:t>
            </a:r>
            <a:r>
              <a:rPr lang="en-US" dirty="0" smtClean="0"/>
              <a:t>the voice </a:t>
            </a:r>
            <a:r>
              <a:rPr lang="en-US" dirty="0"/>
              <a:t>signal in to one of four data rates </a:t>
            </a:r>
            <a:r>
              <a:rPr lang="en-US" dirty="0" smtClean="0"/>
              <a:t>based on </a:t>
            </a:r>
            <a:r>
              <a:rPr lang="en-US" dirty="0"/>
              <a:t>the rate of the user’s speech activity.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four rates are ,Full,1/2,1/4 and 1/8.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vocoder uses its full rate when a </a:t>
            </a:r>
            <a:r>
              <a:rPr lang="en-US" dirty="0" smtClean="0"/>
              <a:t>person is </a:t>
            </a:r>
            <a:r>
              <a:rPr lang="en-US" dirty="0"/>
              <a:t>taking very fast 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uses the 1/8 rate when the person is </a:t>
            </a:r>
            <a:r>
              <a:rPr lang="en-US" dirty="0" smtClean="0"/>
              <a:t>silent or </a:t>
            </a:r>
            <a:r>
              <a:rPr lang="en-US" dirty="0"/>
              <a:t>nearly so.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Interleaving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Encoders and </a:t>
            </a:r>
            <a:r>
              <a:rPr lang="en-US" dirty="0" smtClean="0"/>
              <a:t>interleaver </a:t>
            </a:r>
            <a:r>
              <a:rPr lang="en-US" dirty="0"/>
              <a:t>are built </a:t>
            </a:r>
            <a:r>
              <a:rPr lang="en-US" dirty="0" smtClean="0"/>
              <a:t>into the </a:t>
            </a:r>
            <a:r>
              <a:rPr lang="en-US" dirty="0"/>
              <a:t>BTS and the phones.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Encoding </a:t>
            </a:r>
            <a:r>
              <a:rPr lang="en-US" dirty="0"/>
              <a:t>and interleaving is </a:t>
            </a:r>
            <a:r>
              <a:rPr lang="en-US" dirty="0" smtClean="0"/>
              <a:t>a mechanism </a:t>
            </a:r>
            <a:r>
              <a:rPr lang="en-US" dirty="0"/>
              <a:t>for ensuring that the </a:t>
            </a:r>
            <a:r>
              <a:rPr lang="en-US" dirty="0" smtClean="0"/>
              <a:t>effect of </a:t>
            </a:r>
            <a:r>
              <a:rPr lang="en-US" dirty="0"/>
              <a:t>data-loss during transmission can </a:t>
            </a:r>
            <a:r>
              <a:rPr lang="en-US" dirty="0" smtClean="0"/>
              <a:t>be recovered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encoding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The types of encoding done at this stage </a:t>
            </a:r>
            <a:r>
              <a:rPr lang="en-US" sz="2800" dirty="0" smtClean="0"/>
              <a:t>is called </a:t>
            </a:r>
            <a:r>
              <a:rPr lang="en-US" sz="2800" dirty="0"/>
              <a:t>“convolution encoding.”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simplified encoding is the </a:t>
            </a:r>
            <a:r>
              <a:rPr lang="en-US" sz="2800" dirty="0" smtClean="0"/>
              <a:t>repetition </a:t>
            </a:r>
            <a:r>
              <a:rPr lang="en-US" sz="2800" dirty="0"/>
              <a:t>code :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Each </a:t>
            </a:r>
            <a:r>
              <a:rPr lang="en-US" sz="2800" dirty="0"/>
              <a:t>bit is repeated three times.</a:t>
            </a:r>
          </a:p>
          <a:p>
            <a:pPr algn="just"/>
            <a:r>
              <a:rPr lang="en-US" sz="2800" dirty="0" smtClean="0"/>
              <a:t>These </a:t>
            </a:r>
            <a:r>
              <a:rPr lang="en-US" sz="2800" dirty="0"/>
              <a:t>encoders bits are called symbols.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decoder at receiver uses a majority </a:t>
            </a:r>
            <a:r>
              <a:rPr lang="en-US" sz="2800" dirty="0" smtClean="0"/>
              <a:t>logic rule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Thus </a:t>
            </a:r>
            <a:r>
              <a:rPr lang="en-US" sz="2800" dirty="0"/>
              <a:t>,if an error occurs, the redundancy </a:t>
            </a:r>
            <a:r>
              <a:rPr lang="en-US" sz="2800" dirty="0" smtClean="0"/>
              <a:t>can help </a:t>
            </a:r>
            <a:r>
              <a:rPr lang="en-US" sz="2800" dirty="0"/>
              <a:t>recover the lost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Interleaving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315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6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/>
            <a:r>
              <a:rPr lang="en-US" sz="3200" dirty="0"/>
              <a:t>A burst errors is a type of error </a:t>
            </a:r>
            <a:r>
              <a:rPr lang="en-US" sz="3200" dirty="0" smtClean="0"/>
              <a:t>in received </a:t>
            </a:r>
            <a:r>
              <a:rPr lang="en-US" sz="3200" dirty="0"/>
              <a:t>digital telephone signals.</a:t>
            </a:r>
          </a:p>
          <a:p>
            <a:pPr algn="just"/>
            <a:r>
              <a:rPr lang="en-US" sz="3200" dirty="0" smtClean="0"/>
              <a:t>Bursts </a:t>
            </a:r>
            <a:r>
              <a:rPr lang="en-US" sz="3200" dirty="0"/>
              <a:t>errors occur in clumps </a:t>
            </a:r>
            <a:r>
              <a:rPr lang="en-US" sz="3200" dirty="0" smtClean="0"/>
              <a:t>of adjacent </a:t>
            </a:r>
            <a:r>
              <a:rPr lang="en-US" sz="3200" dirty="0"/>
              <a:t>symbols.</a:t>
            </a:r>
          </a:p>
          <a:p>
            <a:pPr algn="just"/>
            <a:r>
              <a:rPr lang="en-US" sz="3200" dirty="0" smtClean="0"/>
              <a:t>These </a:t>
            </a:r>
            <a:r>
              <a:rPr lang="en-US" sz="3200" dirty="0"/>
              <a:t>errors are caused by fading </a:t>
            </a:r>
            <a:r>
              <a:rPr lang="en-US" sz="3200" dirty="0" smtClean="0"/>
              <a:t>and interference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smtClean="0"/>
              <a:t>Encoding </a:t>
            </a:r>
            <a:r>
              <a:rPr lang="en-US" sz="3200" dirty="0"/>
              <a:t>and interleaving reduce </a:t>
            </a:r>
            <a:r>
              <a:rPr lang="en-US" sz="3200" dirty="0" smtClean="0"/>
              <a:t>the effects </a:t>
            </a:r>
            <a:r>
              <a:rPr lang="en-US" sz="3200" dirty="0"/>
              <a:t>of burst errors.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79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Voice and data transmission &amp; receipt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Frequency and time synchronization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Monitoring of power and signal quality of the surrounding cells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Provision of location updates even during inactive state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z="3600" dirty="0" smtClean="0"/>
              <a:t>Functions </a:t>
            </a:r>
            <a:r>
              <a:rPr lang="en-US" sz="3600" dirty="0"/>
              <a:t>of Mobile Station</a:t>
            </a:r>
          </a:p>
        </p:txBody>
      </p:sp>
    </p:spTree>
    <p:extLst>
      <p:ext uri="{BB962C8B-B14F-4D97-AF65-F5344CB8AC3E}">
        <p14:creationId xmlns:p14="http://schemas.microsoft.com/office/powerpoint/2010/main" val="38663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interleaving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It is simple but powerful method of </a:t>
            </a:r>
            <a:r>
              <a:rPr lang="en-US" sz="2400" dirty="0" smtClean="0"/>
              <a:t>reducing the </a:t>
            </a:r>
            <a:r>
              <a:rPr lang="en-US" sz="2400" dirty="0"/>
              <a:t>effects of burst errors and recovering </a:t>
            </a:r>
            <a:r>
              <a:rPr lang="en-US" sz="2400" dirty="0" smtClean="0"/>
              <a:t>lost bits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example shown here the symbols </a:t>
            </a:r>
            <a:r>
              <a:rPr lang="en-US" sz="2400" dirty="0" smtClean="0"/>
              <a:t>from each </a:t>
            </a:r>
            <a:r>
              <a:rPr lang="en-US" sz="2400" dirty="0"/>
              <a:t>group are interleaved in a pattern </a:t>
            </a:r>
            <a:r>
              <a:rPr lang="en-US" sz="2400" dirty="0" smtClean="0"/>
              <a:t>that the </a:t>
            </a:r>
            <a:r>
              <a:rPr lang="en-US" sz="2400" dirty="0"/>
              <a:t>receiver knows.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De-interleaving </a:t>
            </a:r>
            <a:r>
              <a:rPr lang="en-US" sz="2400" dirty="0"/>
              <a:t>at receiver unscrambles </a:t>
            </a:r>
            <a:r>
              <a:rPr lang="en-US" sz="2400" dirty="0" smtClean="0"/>
              <a:t>the bits</a:t>
            </a:r>
            <a:r>
              <a:rPr lang="en-US" sz="2400" dirty="0"/>
              <a:t>, spreading any burst errors that </a:t>
            </a:r>
            <a:r>
              <a:rPr lang="en-US" sz="2400" dirty="0" smtClean="0"/>
              <a:t>occur during </a:t>
            </a:r>
            <a:r>
              <a:rPr lang="en-US" sz="2400" dirty="0"/>
              <a:t>transmission.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The encoded and interleaved voice data for a </a:t>
            </a:r>
            <a:r>
              <a:rPr lang="en-US" sz="2300" dirty="0" smtClean="0"/>
              <a:t>user is </a:t>
            </a:r>
            <a:r>
              <a:rPr lang="en-US" sz="2300" dirty="0"/>
              <a:t>further encoded to distinguish it from </a:t>
            </a:r>
            <a:r>
              <a:rPr lang="en-US" sz="2300" dirty="0" smtClean="0"/>
              <a:t>encoded voice </a:t>
            </a:r>
            <a:r>
              <a:rPr lang="en-US" sz="2300" dirty="0"/>
              <a:t>data for other users.</a:t>
            </a:r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encoded symbols are then spread over </a:t>
            </a:r>
            <a:r>
              <a:rPr lang="en-US" sz="2300" dirty="0" smtClean="0"/>
              <a:t>the entire </a:t>
            </a:r>
            <a:r>
              <a:rPr lang="en-US" sz="2300" dirty="0"/>
              <a:t>B.W. of the CDMA channel.</a:t>
            </a:r>
          </a:p>
          <a:p>
            <a:pPr algn="just"/>
            <a:r>
              <a:rPr lang="en-US" sz="2300" dirty="0" smtClean="0"/>
              <a:t>This </a:t>
            </a:r>
            <a:r>
              <a:rPr lang="en-US" sz="2300" dirty="0"/>
              <a:t>process is called channelization.</a:t>
            </a:r>
          </a:p>
          <a:p>
            <a:pPr algn="just"/>
            <a:r>
              <a:rPr lang="en-US" sz="2300" dirty="0" smtClean="0"/>
              <a:t>The </a:t>
            </a:r>
            <a:r>
              <a:rPr lang="en-US" sz="2300" dirty="0"/>
              <a:t>receiver knows the code and uses it to </a:t>
            </a:r>
            <a:r>
              <a:rPr lang="en-US" sz="2300" dirty="0" smtClean="0"/>
              <a:t>recover the </a:t>
            </a:r>
            <a:r>
              <a:rPr lang="en-US" sz="2300" dirty="0"/>
              <a:t>voice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Pseudorandom Noise (PN) codes </a:t>
            </a:r>
            <a:r>
              <a:rPr lang="en-US" dirty="0" smtClean="0"/>
              <a:t>uniquely identify </a:t>
            </a:r>
            <a:r>
              <a:rPr lang="en-US" dirty="0"/>
              <a:t>users.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PN codes in CDMA yield about </a:t>
            </a:r>
            <a:r>
              <a:rPr lang="en-US" dirty="0" smtClean="0"/>
              <a:t>4.4 trillion </a:t>
            </a:r>
            <a:r>
              <a:rPr lang="en-US" dirty="0"/>
              <a:t>combinations of code.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a key reason why CDMA is </a:t>
            </a:r>
            <a:r>
              <a:rPr lang="en-US" dirty="0" smtClean="0"/>
              <a:t>also secure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Conversion of Digital Signal to</a:t>
            </a:r>
            <a:br>
              <a:rPr lang="en-US" sz="3600" dirty="0"/>
            </a:br>
            <a:r>
              <a:rPr lang="en-US" sz="3600" dirty="0"/>
              <a:t>Radio Frequency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Finally, the encoded signals are converted </a:t>
            </a:r>
            <a:r>
              <a:rPr lang="en-US" dirty="0" smtClean="0"/>
              <a:t>into radio </a:t>
            </a:r>
            <a:r>
              <a:rPr lang="en-US" dirty="0"/>
              <a:t>frequency signals, as the digital </a:t>
            </a:r>
            <a:r>
              <a:rPr lang="en-US" dirty="0" smtClean="0"/>
              <a:t>signals can’t </a:t>
            </a:r>
            <a:r>
              <a:rPr lang="en-US" dirty="0"/>
              <a:t>travel longer distance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48006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Conversion of Digital Signal to</a:t>
            </a:r>
            <a:br>
              <a:rPr lang="en-US" sz="3600" dirty="0"/>
            </a:br>
            <a:r>
              <a:rPr lang="en-US" sz="3600" dirty="0"/>
              <a:t>Radio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BTS combines channelized </a:t>
            </a:r>
            <a:r>
              <a:rPr lang="en-US" dirty="0" smtClean="0"/>
              <a:t>data from </a:t>
            </a:r>
            <a:r>
              <a:rPr lang="en-US" dirty="0"/>
              <a:t>all calls into one signal.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then converts the digital signal to </a:t>
            </a:r>
            <a:r>
              <a:rPr lang="en-US" dirty="0" smtClean="0"/>
              <a:t>a radio </a:t>
            </a:r>
            <a:r>
              <a:rPr lang="en-US" dirty="0"/>
              <a:t>frequency (RF) signal </a:t>
            </a:r>
            <a:r>
              <a:rPr lang="en-US" dirty="0" smtClean="0"/>
              <a:t>for transmission.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Reception of CDMA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/>
              <a:t>After CDMA signal is transmitted ,the </a:t>
            </a:r>
            <a:r>
              <a:rPr lang="en-US" sz="2600" dirty="0" smtClean="0"/>
              <a:t>receiver must </a:t>
            </a:r>
            <a:r>
              <a:rPr lang="en-US" sz="2600" dirty="0"/>
              <a:t>reverse the signal generation process </a:t>
            </a:r>
            <a:r>
              <a:rPr lang="en-US" sz="2600" dirty="0" smtClean="0"/>
              <a:t>to recover </a:t>
            </a:r>
            <a:r>
              <a:rPr lang="en-US" sz="2600" dirty="0"/>
              <a:t>the voice, as follows: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conversion </a:t>
            </a:r>
            <a:r>
              <a:rPr lang="en-US" sz="2600" dirty="0"/>
              <a:t>of RF signal to digital signal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Despreading </a:t>
            </a:r>
            <a:r>
              <a:rPr lang="en-US" sz="2600" dirty="0"/>
              <a:t>of signal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Deinterleaving </a:t>
            </a:r>
            <a:r>
              <a:rPr lang="en-US" sz="2600" dirty="0"/>
              <a:t>and decoding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Voice </a:t>
            </a:r>
            <a:r>
              <a:rPr lang="en-US" sz="2600" dirty="0"/>
              <a:t>decompression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Digital </a:t>
            </a:r>
            <a:r>
              <a:rPr lang="en-US" sz="2600" dirty="0"/>
              <a:t>to analog voice conversion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Reception of CDMA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4675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9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dirty="0"/>
              <a:t>Conversion of RF Signal to</a:t>
            </a:r>
            <a:br>
              <a:rPr lang="en-US" sz="3600" dirty="0"/>
            </a:br>
            <a:r>
              <a:rPr lang="en-US" sz="3600" dirty="0"/>
              <a:t>Digital Signal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10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7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Despreading the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despreading stage of signal reception reverses </a:t>
            </a:r>
            <a:r>
              <a:rPr lang="en-US" dirty="0" smtClean="0"/>
              <a:t>the effect </a:t>
            </a:r>
            <a:r>
              <a:rPr lang="en-US" dirty="0"/>
              <a:t>of channelization, to produce a strong signal </a:t>
            </a:r>
            <a:r>
              <a:rPr lang="en-US" dirty="0" smtClean="0"/>
              <a:t>that can </a:t>
            </a:r>
            <a:r>
              <a:rPr lang="en-US" dirty="0"/>
              <a:t>be used by the subsequent stages in the </a:t>
            </a:r>
            <a:r>
              <a:rPr lang="en-US" dirty="0" smtClean="0"/>
              <a:t>reception mechanism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Deinterleaving and 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89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84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0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Can receive, store, send SMS up to 160 characters.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MS identified by unique IMEI  shown on pressing *#06#.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Power levels of 20W, 8W, 5W, 2W and .8W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Decompression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3184525"/>
            <a:ext cx="51149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2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 Conversion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832100"/>
            <a:ext cx="48006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/>
              <a:t>CODE CHANNELS USED IN</a:t>
            </a:r>
            <a:br>
              <a:rPr lang="en-US" sz="3200" dirty="0"/>
            </a:br>
            <a:r>
              <a:rPr lang="en-US" sz="3200" dirty="0"/>
              <a:t>CDMA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600" dirty="0"/>
              <a:t>A code channel is a </a:t>
            </a:r>
            <a:r>
              <a:rPr lang="en-US" sz="2600" dirty="0" smtClean="0"/>
              <a:t>stream of data.</a:t>
            </a:r>
            <a:endParaRPr lang="en-US" sz="2600" dirty="0"/>
          </a:p>
          <a:p>
            <a:pPr algn="just"/>
            <a:r>
              <a:rPr lang="en-US" sz="2600" dirty="0" smtClean="0"/>
              <a:t>Channel </a:t>
            </a:r>
            <a:r>
              <a:rPr lang="en-US" sz="2600" dirty="0"/>
              <a:t>may </a:t>
            </a:r>
            <a:r>
              <a:rPr lang="en-US" sz="2600" dirty="0" smtClean="0"/>
              <a:t>be voice or overhead </a:t>
            </a:r>
            <a:r>
              <a:rPr lang="en-US" sz="2600" dirty="0"/>
              <a:t>control data.</a:t>
            </a:r>
          </a:p>
          <a:p>
            <a:pPr algn="just"/>
            <a:r>
              <a:rPr lang="en-US" sz="2600" dirty="0" smtClean="0"/>
              <a:t>Channels are separated by codes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forward and </a:t>
            </a:r>
            <a:r>
              <a:rPr lang="en-US" sz="2600" dirty="0" smtClean="0"/>
              <a:t>reverse links </a:t>
            </a:r>
            <a:r>
              <a:rPr lang="en-US" sz="2600" dirty="0"/>
              <a:t>use different types </a:t>
            </a:r>
            <a:r>
              <a:rPr lang="en-US" sz="2600" dirty="0" smtClean="0"/>
              <a:t>of channels</a:t>
            </a:r>
            <a:r>
              <a:rPr lang="en-US" sz="2600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ETC 702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92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4" y="1752600"/>
            <a:ext cx="3209925" cy="4267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FORWARD LINK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It is used to </a:t>
            </a:r>
            <a:r>
              <a:rPr lang="en-US" dirty="0" smtClean="0"/>
              <a:t>transmit voice </a:t>
            </a:r>
            <a:r>
              <a:rPr lang="en-US" dirty="0"/>
              <a:t>data and </a:t>
            </a:r>
            <a:r>
              <a:rPr lang="en-US" dirty="0" smtClean="0"/>
              <a:t>control data </a:t>
            </a:r>
            <a:r>
              <a:rPr lang="en-US" dirty="0"/>
              <a:t>to the mobile</a:t>
            </a:r>
          </a:p>
          <a:p>
            <a:pPr algn="just"/>
            <a:r>
              <a:rPr lang="en-US" dirty="0" smtClean="0"/>
              <a:t>Pilot</a:t>
            </a:r>
            <a:endParaRPr lang="en-US" dirty="0"/>
          </a:p>
          <a:p>
            <a:pPr algn="just"/>
            <a:r>
              <a:rPr lang="en-US" dirty="0" smtClean="0"/>
              <a:t>Sync</a:t>
            </a:r>
            <a:endParaRPr lang="en-US" dirty="0"/>
          </a:p>
          <a:p>
            <a:pPr algn="just"/>
            <a:r>
              <a:rPr lang="en-US" dirty="0" smtClean="0"/>
              <a:t>Paging</a:t>
            </a:r>
            <a:endParaRPr lang="en-US" dirty="0"/>
          </a:p>
          <a:p>
            <a:pPr algn="just"/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61A9-259C-4256-AD6C-BE8382254A8E}" type="slidenum">
              <a:rPr lang="en-US" altLang="en-US" smtClean="0">
                <a:solidFill>
                  <a:srgbClr val="000000"/>
                </a:solidFill>
              </a:rPr>
              <a:pPr/>
              <a:t>93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86281"/>
            <a:ext cx="4038600" cy="215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7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LINK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36" y="1600200"/>
            <a:ext cx="7077527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1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BTS constantly transmits the </a:t>
            </a:r>
            <a:r>
              <a:rPr lang="en-US" dirty="0" smtClean="0"/>
              <a:t>pilot channel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mobile uses the pilot signal </a:t>
            </a:r>
            <a:r>
              <a:rPr lang="en-US" dirty="0" smtClean="0"/>
              <a:t>to acquire </a:t>
            </a:r>
            <a:r>
              <a:rPr lang="en-US" dirty="0"/>
              <a:t>the system.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uses the pilot signal to monitor </a:t>
            </a:r>
            <a:r>
              <a:rPr lang="en-US" dirty="0" smtClean="0"/>
              <a:t>and adjust </a:t>
            </a:r>
            <a:r>
              <a:rPr lang="en-US" dirty="0"/>
              <a:t>the power needed in order </a:t>
            </a:r>
            <a:r>
              <a:rPr lang="en-US" dirty="0" smtClean="0"/>
              <a:t>to transmit </a:t>
            </a:r>
            <a:r>
              <a:rPr lang="en-US" dirty="0"/>
              <a:t>back to the BTS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700" dirty="0"/>
              <a:t>The BTS constantly transmits over </a:t>
            </a:r>
            <a:r>
              <a:rPr lang="en-US" sz="2700" dirty="0" smtClean="0"/>
              <a:t>the sync </a:t>
            </a:r>
            <a:r>
              <a:rPr lang="en-US" sz="2700" dirty="0"/>
              <a:t>channel so the mobile </a:t>
            </a:r>
            <a:r>
              <a:rPr lang="en-US" sz="2700" dirty="0" smtClean="0"/>
              <a:t>can synchronize </a:t>
            </a:r>
            <a:r>
              <a:rPr lang="en-US" sz="2700" dirty="0"/>
              <a:t>with the BTS.</a:t>
            </a:r>
          </a:p>
          <a:p>
            <a:pPr algn="just">
              <a:lnSpc>
                <a:spcPct val="150000"/>
              </a:lnSpc>
            </a:pPr>
            <a:r>
              <a:rPr lang="en-US" sz="2700" dirty="0" smtClean="0"/>
              <a:t>It </a:t>
            </a:r>
            <a:r>
              <a:rPr lang="en-US" sz="2700" dirty="0"/>
              <a:t>provides mobile with the system </a:t>
            </a:r>
            <a:r>
              <a:rPr lang="en-US" sz="2700" dirty="0" smtClean="0"/>
              <a:t>time and </a:t>
            </a:r>
            <a:r>
              <a:rPr lang="en-US" sz="2700" dirty="0"/>
              <a:t>the identification number of </a:t>
            </a:r>
            <a:r>
              <a:rPr lang="en-US" sz="2700" dirty="0" smtClean="0"/>
              <a:t>the cell</a:t>
            </a:r>
            <a:r>
              <a:rPr lang="en-US" sz="27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700" dirty="0" smtClean="0"/>
              <a:t>The </a:t>
            </a:r>
            <a:r>
              <a:rPr lang="en-US" sz="2700" dirty="0"/>
              <a:t>mobile ignores the sync </a:t>
            </a:r>
            <a:r>
              <a:rPr lang="en-US" sz="2700" dirty="0" smtClean="0"/>
              <a:t>channel after </a:t>
            </a:r>
            <a:r>
              <a:rPr lang="en-US" sz="2700" dirty="0"/>
              <a:t>it is synchronized.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CDMA uses up to seven paging </a:t>
            </a:r>
            <a:r>
              <a:rPr lang="en-US" dirty="0" smtClean="0"/>
              <a:t>channels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paging channel transmits </a:t>
            </a:r>
            <a:r>
              <a:rPr lang="en-US" dirty="0" smtClean="0"/>
              <a:t>overhead information </a:t>
            </a:r>
            <a:r>
              <a:rPr lang="en-US" dirty="0"/>
              <a:t>such as commands and pages </a:t>
            </a:r>
            <a:r>
              <a:rPr lang="en-US" dirty="0" smtClean="0"/>
              <a:t>to the </a:t>
            </a:r>
            <a:r>
              <a:rPr lang="en-US" dirty="0"/>
              <a:t>mobile.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paging channel also sends </a:t>
            </a:r>
            <a:r>
              <a:rPr lang="en-US" dirty="0" smtClean="0"/>
              <a:t>commands and </a:t>
            </a:r>
            <a:r>
              <a:rPr lang="en-US" dirty="0"/>
              <a:t>traffic channel assignment during </a:t>
            </a:r>
            <a:r>
              <a:rPr lang="en-US" dirty="0" smtClean="0"/>
              <a:t>call set-up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mobile ignores the paging channel </a:t>
            </a:r>
            <a:r>
              <a:rPr lang="en-US" dirty="0" smtClean="0"/>
              <a:t>after a </a:t>
            </a:r>
            <a:r>
              <a:rPr lang="en-US" dirty="0"/>
              <a:t>traffic channel is established.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Link traffic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CDMA </a:t>
            </a:r>
            <a:r>
              <a:rPr lang="en-US" dirty="0"/>
              <a:t>uses between 55 and 61 traffic </a:t>
            </a:r>
            <a:r>
              <a:rPr lang="en-US" dirty="0" smtClean="0"/>
              <a:t>channel to </a:t>
            </a:r>
            <a:r>
              <a:rPr lang="en-US" dirty="0"/>
              <a:t>send both voice and control data during </a:t>
            </a:r>
            <a:r>
              <a:rPr lang="en-US" dirty="0" smtClean="0"/>
              <a:t>a call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Once </a:t>
            </a:r>
            <a:r>
              <a:rPr lang="en-US" dirty="0"/>
              <a:t>a call is completed, the mobile </a:t>
            </a:r>
            <a:r>
              <a:rPr lang="en-US" dirty="0" smtClean="0"/>
              <a:t>tunes back </a:t>
            </a:r>
            <a:r>
              <a:rPr lang="en-US" dirty="0"/>
              <a:t>into the paging channel for </a:t>
            </a:r>
            <a:r>
              <a:rPr lang="en-US" dirty="0" smtClean="0"/>
              <a:t>commands and </a:t>
            </a:r>
            <a:r>
              <a:rPr lang="en-US" dirty="0"/>
              <a:t>pages.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/>
              <a:t>MODULATION PROCESS FOR IS</a:t>
            </a:r>
            <a:br>
              <a:rPr lang="en-US" sz="3200" dirty="0"/>
            </a:br>
            <a:r>
              <a:rPr lang="en-US" sz="3200" dirty="0"/>
              <a:t>95 FORWARD TRAFFIC CHANNEL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ETC 702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Venkataramanan.V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4121-08FD-46BB-9319-59120CEA8258}" type="slidenum">
              <a:rPr lang="en-US" altLang="en-US" smtClean="0">
                <a:solidFill>
                  <a:srgbClr val="000000"/>
                </a:solidFill>
              </a:rPr>
              <a:pPr/>
              <a:t>99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58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2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4838</Words>
  <Application>Microsoft Office PowerPoint</Application>
  <PresentationFormat>On-screen Show (4:3)</PresentationFormat>
  <Paragraphs>909</Paragraphs>
  <Slides>124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6" baseType="lpstr">
      <vt:lpstr>5_Edge</vt:lpstr>
      <vt:lpstr>Bitmap Image</vt:lpstr>
      <vt:lpstr>Module 2           2G Technologies</vt:lpstr>
      <vt:lpstr>Network Structure </vt:lpstr>
      <vt:lpstr>Network Structure </vt:lpstr>
      <vt:lpstr>Network Structure </vt:lpstr>
      <vt:lpstr>Network Structure</vt:lpstr>
      <vt:lpstr>PowerPoint Presentation</vt:lpstr>
      <vt:lpstr>Mobile Station </vt:lpstr>
      <vt:lpstr>Functions of Mobile Station</vt:lpstr>
      <vt:lpstr>Mobile Station</vt:lpstr>
      <vt:lpstr>SIM(Subscriber Identity Module)</vt:lpstr>
      <vt:lpstr>Network Identities</vt:lpstr>
      <vt:lpstr>Network Identities</vt:lpstr>
      <vt:lpstr>Network Identities</vt:lpstr>
      <vt:lpstr>Network Identities</vt:lpstr>
      <vt:lpstr>PowerPoint Presentation</vt:lpstr>
      <vt:lpstr>FUNCTIONS OF BTS</vt:lpstr>
      <vt:lpstr>VISITOR LOCATION REGISTER (VLR)</vt:lpstr>
      <vt:lpstr> Home Location Register(HLR)</vt:lpstr>
      <vt:lpstr>Databases of GSM Network</vt:lpstr>
      <vt:lpstr>Procedure of Location Update</vt:lpstr>
      <vt:lpstr>SET UP CALLS IN GSM NETWORK</vt:lpstr>
      <vt:lpstr>REACH CALLS FROM PSTN TO GSM NETWORK</vt:lpstr>
      <vt:lpstr>GSM Architecture</vt:lpstr>
      <vt:lpstr>EQUIPMENT IDENTITY REGISTER ( EIR )</vt:lpstr>
      <vt:lpstr>AUthentication Center (AUC) </vt:lpstr>
      <vt:lpstr>AUC Functions </vt:lpstr>
      <vt:lpstr>AUC Functions </vt:lpstr>
      <vt:lpstr>Operation Maintenance Centre </vt:lpstr>
      <vt:lpstr>Functions of OMC</vt:lpstr>
      <vt:lpstr>GSM Operation</vt:lpstr>
      <vt:lpstr>GSM Architecture</vt:lpstr>
      <vt:lpstr>GPRS Architecture</vt:lpstr>
      <vt:lpstr>GPRS - MS</vt:lpstr>
      <vt:lpstr>Disadvantage of Digital System in 2G</vt:lpstr>
      <vt:lpstr>GPRS - Introduction</vt:lpstr>
      <vt:lpstr>GPRS - Introduction</vt:lpstr>
      <vt:lpstr>GPRS Gateways</vt:lpstr>
      <vt:lpstr>GPRS - SGSN</vt:lpstr>
      <vt:lpstr>GPRS - GGSN</vt:lpstr>
      <vt:lpstr>GPRS Back bone Network</vt:lpstr>
      <vt:lpstr>GPRS – Mobile Station</vt:lpstr>
      <vt:lpstr>GPRS BACK BONE NETWORKS</vt:lpstr>
      <vt:lpstr>GPRS – LOCATION MANAGEMENT</vt:lpstr>
      <vt:lpstr>GPRS MOBILITY MANAGEMENT</vt:lpstr>
      <vt:lpstr>GPRS ADVANTAGES</vt:lpstr>
      <vt:lpstr>GPRS CHALLENGES</vt:lpstr>
      <vt:lpstr>EDGE</vt:lpstr>
      <vt:lpstr>EDGE ARCHITECTURE</vt:lpstr>
      <vt:lpstr>EDGE</vt:lpstr>
      <vt:lpstr>EDGE</vt:lpstr>
      <vt:lpstr>EDGE</vt:lpstr>
      <vt:lpstr>EDGE - CONCLUSION</vt:lpstr>
      <vt:lpstr>PowerPoint Presentation</vt:lpstr>
      <vt:lpstr>LOGICAL CHANNELS</vt:lpstr>
      <vt:lpstr>CONTROL CHANNELS</vt:lpstr>
      <vt:lpstr>CONTROL CHANNELS</vt:lpstr>
      <vt:lpstr>CONTROL CHANNELS</vt:lpstr>
      <vt:lpstr>CONTROL CHANNELS</vt:lpstr>
      <vt:lpstr>TRAFFIC CHANNELS</vt:lpstr>
      <vt:lpstr>FRAME STRUCTURE</vt:lpstr>
      <vt:lpstr>FRAME STRUCTURE</vt:lpstr>
      <vt:lpstr>GSM Security</vt:lpstr>
      <vt:lpstr>AUTHENCATION PROCESS AND CIPHERING KEY GENERATION</vt:lpstr>
      <vt:lpstr>GSM: Identification</vt:lpstr>
      <vt:lpstr>MOBILE ORIGINATED CALL</vt:lpstr>
      <vt:lpstr>MOBILE CALL TERMINATION</vt:lpstr>
      <vt:lpstr>Advantages of GSM over Analog system</vt:lpstr>
      <vt:lpstr>CDMA Basics  -  Outline</vt:lpstr>
      <vt:lpstr>Spread Spectrum (SS)</vt:lpstr>
      <vt:lpstr>Generation of CDMA Signal</vt:lpstr>
      <vt:lpstr>Generation of CDMA Signal</vt:lpstr>
      <vt:lpstr>A-D Conversion</vt:lpstr>
      <vt:lpstr>Voice Compression</vt:lpstr>
      <vt:lpstr>How Compression works</vt:lpstr>
      <vt:lpstr>Variable Rate Vocoder</vt:lpstr>
      <vt:lpstr>Encoding and Interleaving</vt:lpstr>
      <vt:lpstr>How encoding works</vt:lpstr>
      <vt:lpstr>Encoding and Interleaving</vt:lpstr>
      <vt:lpstr>Burst errors</vt:lpstr>
      <vt:lpstr>How interleaving works</vt:lpstr>
      <vt:lpstr>Channelizing</vt:lpstr>
      <vt:lpstr>PN codes</vt:lpstr>
      <vt:lpstr>Conversion of Digital Signal to Radio Frequency</vt:lpstr>
      <vt:lpstr>Conversion of Digital Signal to Radio Frequency</vt:lpstr>
      <vt:lpstr>Reception of CDMA Signals</vt:lpstr>
      <vt:lpstr>Reception of CDMA Signals</vt:lpstr>
      <vt:lpstr>Conversion of RF Signal to Digital Signal</vt:lpstr>
      <vt:lpstr>Despreading the Signal</vt:lpstr>
      <vt:lpstr>Deinterleaving and Decoding</vt:lpstr>
      <vt:lpstr>Voice Decompression</vt:lpstr>
      <vt:lpstr>D-A Conversion</vt:lpstr>
      <vt:lpstr>CODE CHANNELS USED IN CDMA</vt:lpstr>
      <vt:lpstr>FORWARD LINK CHANNELS</vt:lpstr>
      <vt:lpstr>FORWARD LINK STRUCTURE</vt:lpstr>
      <vt:lpstr>Pilot channel</vt:lpstr>
      <vt:lpstr>Sync Channel</vt:lpstr>
      <vt:lpstr>Paging Channel</vt:lpstr>
      <vt:lpstr>Forward Link traffic channel</vt:lpstr>
      <vt:lpstr>MODULATION PROCESS FOR IS 95 FORWARD TRAFFIC CHANNEL</vt:lpstr>
      <vt:lpstr>Reverse link channels</vt:lpstr>
      <vt:lpstr>REVERSE LINK STRUCTURE</vt:lpstr>
      <vt:lpstr>Access channel</vt:lpstr>
      <vt:lpstr>Reverse link traffic channel</vt:lpstr>
      <vt:lpstr>CDMA Planning for Frequency Reuse</vt:lpstr>
      <vt:lpstr>Call processing stages</vt:lpstr>
      <vt:lpstr>Initialization mode</vt:lpstr>
      <vt:lpstr>Idle mode</vt:lpstr>
      <vt:lpstr>Access mode</vt:lpstr>
      <vt:lpstr>Traffic mode</vt:lpstr>
      <vt:lpstr>Traffic mode contd…</vt:lpstr>
      <vt:lpstr>Call processing (message)</vt:lpstr>
      <vt:lpstr>Multiple Path Problem</vt:lpstr>
      <vt:lpstr>Rake Receiver</vt:lpstr>
      <vt:lpstr>KEY FEATURES - DIVERSITY</vt:lpstr>
      <vt:lpstr>POWER CONTROL</vt:lpstr>
      <vt:lpstr>Need for Power Control</vt:lpstr>
      <vt:lpstr>What is Power Control?</vt:lpstr>
      <vt:lpstr>Power Control Contd…</vt:lpstr>
      <vt:lpstr>Power Control Contd…</vt:lpstr>
      <vt:lpstr>CDMA HANDOFFS</vt:lpstr>
      <vt:lpstr>Soft Handoff</vt:lpstr>
      <vt:lpstr>Hard Handoff</vt:lpstr>
      <vt:lpstr>Idle Handoff</vt:lpstr>
      <vt:lpstr>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          2G Technologies</dc:title>
  <dc:creator>power</dc:creator>
  <cp:lastModifiedBy>power</cp:lastModifiedBy>
  <cp:revision>1</cp:revision>
  <dcterms:created xsi:type="dcterms:W3CDTF">2016-08-28T12:48:45Z</dcterms:created>
  <dcterms:modified xsi:type="dcterms:W3CDTF">2016-08-28T12:49:47Z</dcterms:modified>
</cp:coreProperties>
</file>