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4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6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CDD64C-2330-4EFB-BBC0-27A6B4565A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5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4121-08FD-46BB-9319-59120CEA82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A6DA3-BB1F-417F-85BB-E72FBE05C9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1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B61A9-259C-4256-AD6C-BE8382254A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0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0BA8F-4CF0-427B-86F0-0D13A24566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5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F2074-E614-4D68-B7D6-F6E8EE5308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F9EA7-E804-4A09-8C15-99E4FEA26E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5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51BFC-C3B5-49D8-8F97-3C1FD92124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7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AB5D-A95A-43D2-907D-B845AB1E912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30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12683-79BF-4333-BD71-E449C21499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0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ADF84-C7CE-4AFD-BA00-AF7199FABC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99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1DE210F-6E5B-4C04-9697-C67452B174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89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DDB83D-7B41-4301-BF45-B684F7254F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91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184" y="762000"/>
            <a:ext cx="96520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416051"/>
            <a:ext cx="4978400" cy="240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04000" y="1416050"/>
            <a:ext cx="4978400" cy="112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04000" y="2693989"/>
            <a:ext cx="4978400" cy="112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86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D29E0-17EB-49B9-ADEE-5A40D7FE33A1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0B23-B2C0-43EB-AC6B-932B6E28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73A090-FE62-4FF2-81BC-50E19773DF3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7646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Communication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3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Factors of Fading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algn="just"/>
            <a:r>
              <a:rPr lang="en-US" dirty="0"/>
              <a:t>(ii) relative speed between Tx-Rx results in Doppler shift – random </a:t>
            </a:r>
            <a:r>
              <a:rPr lang="en-US" dirty="0" smtClean="0"/>
              <a:t> frequency modulation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(iii) moving objects: induce time varying Doppler shift on MPCs</a:t>
            </a:r>
          </a:p>
          <a:p>
            <a:pPr algn="just"/>
            <a:r>
              <a:rPr lang="en-US" dirty="0"/>
              <a:t> if speed of objects &gt; mobile speed </a:t>
            </a:r>
            <a:r>
              <a:rPr lang="en-US" dirty="0" smtClean="0"/>
              <a:t> </a:t>
            </a:r>
            <a:r>
              <a:rPr lang="en-US" dirty="0"/>
              <a:t>objects dominates fading </a:t>
            </a:r>
          </a:p>
          <a:p>
            <a:pPr algn="just"/>
            <a:r>
              <a:rPr lang="en-US" dirty="0"/>
              <a:t> otherwise object speed can be ignored</a:t>
            </a:r>
          </a:p>
          <a:p>
            <a:pPr algn="just"/>
            <a:r>
              <a:rPr lang="en-US" dirty="0"/>
              <a:t> impact also depends on size &amp; shape of objects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r>
              <a:rPr lang="en-US" dirty="0"/>
              <a:t>Four Factors of Fading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algn="just"/>
            <a:r>
              <a:rPr lang="en-US" sz="2600" dirty="0"/>
              <a:t>(iv)bandwidth of transmitted signal</a:t>
            </a:r>
          </a:p>
          <a:p>
            <a:pPr algn="just"/>
            <a:r>
              <a:rPr lang="en-US" sz="2600" dirty="0"/>
              <a:t> if signal bandwidth &gt; multipath channel ‘bandwidth’</a:t>
            </a:r>
          </a:p>
          <a:p>
            <a:pPr marL="0" indent="0" algn="just">
              <a:buNone/>
            </a:pPr>
            <a:r>
              <a:rPr lang="en-US" sz="2600" dirty="0"/>
              <a:t>- received signal will be distorted</a:t>
            </a:r>
          </a:p>
          <a:p>
            <a:pPr marL="0" indent="0" algn="just">
              <a:buNone/>
            </a:pPr>
            <a:r>
              <a:rPr lang="en-US" sz="2600" dirty="0"/>
              <a:t>- signal strength won’t fade over a small area – insignificant small scale fading</a:t>
            </a:r>
          </a:p>
          <a:p>
            <a:pPr algn="just"/>
            <a:r>
              <a:rPr lang="en-US" sz="2600" dirty="0"/>
              <a:t>  if signal bandwidth &lt;&lt; physical channel bandwidth</a:t>
            </a:r>
          </a:p>
          <a:p>
            <a:pPr marL="0" indent="0" algn="just">
              <a:buNone/>
            </a:pPr>
            <a:r>
              <a:rPr lang="en-US" sz="2600" dirty="0"/>
              <a:t>- rapidly changing signal amplitude - fading </a:t>
            </a:r>
          </a:p>
          <a:p>
            <a:pPr algn="just">
              <a:buFontTx/>
              <a:buChar char="-"/>
            </a:pPr>
            <a:r>
              <a:rPr lang="en-US" sz="2600" dirty="0"/>
              <a:t>but signal won’t be distorted</a:t>
            </a:r>
          </a:p>
          <a:p>
            <a:pPr algn="just">
              <a:buFontTx/>
              <a:buChar char="-"/>
            </a:pPr>
            <a:r>
              <a:rPr lang="en-US" sz="2600" dirty="0">
                <a:solidFill>
                  <a:srgbClr val="FF0000"/>
                </a:solidFill>
              </a:rPr>
              <a:t> signal bandwidth is proportional to 1/symbol duration (width)</a:t>
            </a:r>
          </a:p>
          <a:p>
            <a:pPr algn="just">
              <a:buFontTx/>
              <a:buChar char="-"/>
            </a:pPr>
            <a:endParaRPr lang="en-US" sz="2600" dirty="0"/>
          </a:p>
          <a:p>
            <a:pPr algn="just">
              <a:buFontTx/>
              <a:buChar char="-"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057400" y="249239"/>
            <a:ext cx="7143750" cy="2889251"/>
            <a:chOff x="336" y="157"/>
            <a:chExt cx="4500" cy="1820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2004" y="157"/>
              <a:ext cx="28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Doppler shift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36" y="348"/>
              <a:ext cx="3984" cy="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i="1" dirty="0">
                  <a:solidFill>
                    <a:srgbClr val="3333FF"/>
                  </a:solidFill>
                </a:rPr>
                <a:t>S</a:t>
              </a:r>
              <a:r>
                <a:rPr lang="en-US" sz="2400" dirty="0">
                  <a:solidFill>
                    <a:srgbClr val="000000"/>
                  </a:solidFill>
                </a:rPr>
                <a:t> =  signal source</a:t>
              </a:r>
              <a:endParaRPr lang="en-US" sz="2400" i="1" dirty="0">
                <a:solidFill>
                  <a:srgbClr val="3333FF"/>
                </a:solidFill>
              </a:endParaRPr>
            </a:p>
            <a:p>
              <a:r>
                <a:rPr lang="en-US" sz="2400" i="1" dirty="0">
                  <a:solidFill>
                    <a:srgbClr val="3333FF"/>
                  </a:solidFill>
                </a:rPr>
                <a:t>v</a:t>
              </a:r>
              <a:r>
                <a:rPr lang="en-US" sz="2400" dirty="0">
                  <a:solidFill>
                    <a:srgbClr val="000000"/>
                  </a:solidFill>
                </a:rPr>
                <a:t> =  velocity</a:t>
              </a:r>
            </a:p>
            <a:p>
              <a:r>
                <a:rPr lang="en-US" sz="2400" i="1" dirty="0">
                  <a:solidFill>
                    <a:srgbClr val="3333FF"/>
                  </a:solidFill>
                </a:rPr>
                <a:t>d</a:t>
              </a:r>
              <a:r>
                <a:rPr lang="en-US" sz="2400" dirty="0">
                  <a:solidFill>
                    <a:srgbClr val="000000"/>
                  </a:solidFill>
                </a:rPr>
                <a:t> =  distance Y-X on mobiles path of movement</a:t>
              </a:r>
            </a:p>
            <a:p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t</a:t>
              </a:r>
              <a:r>
                <a:rPr lang="en-US" sz="2400" dirty="0">
                  <a:solidFill>
                    <a:srgbClr val="000000"/>
                  </a:solidFill>
                  <a:sym typeface="Symbol" pitchFamily="18" charset="2"/>
                </a:rPr>
                <a:t> = </a:t>
              </a:r>
              <a:r>
                <a:rPr lang="en-US" sz="2400" i="1" dirty="0">
                  <a:solidFill>
                    <a:srgbClr val="000000"/>
                  </a:solidFill>
                  <a:sym typeface="Symbol" pitchFamily="18" charset="2"/>
                </a:rPr>
                <a:t>d/v</a:t>
              </a:r>
            </a:p>
            <a:p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l </a:t>
              </a:r>
              <a:r>
                <a:rPr lang="en-US" sz="2400" dirty="0">
                  <a:solidFill>
                    <a:srgbClr val="000000"/>
                  </a:solidFill>
                  <a:sym typeface="Symbol" pitchFamily="18" charset="2"/>
                </a:rPr>
                <a:t>=  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dcos</a:t>
              </a:r>
              <a:r>
                <a:rPr lang="en-US" sz="2400" i="1" baseline="-25000" dirty="0">
                  <a:solidFill>
                    <a:srgbClr val="3333FF"/>
                  </a:solidFill>
                  <a:sym typeface="Symbol" pitchFamily="18" charset="2"/>
                </a:rPr>
                <a:t>1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sym typeface="Symbol" pitchFamily="18" charset="2"/>
                </a:rPr>
                <a:t>= </a:t>
              </a:r>
              <a:r>
                <a:rPr lang="en-US" sz="2400" i="1" dirty="0" err="1">
                  <a:solidFill>
                    <a:srgbClr val="3333FF"/>
                  </a:solidFill>
                  <a:sym typeface="Symbol" pitchFamily="18" charset="2"/>
                </a:rPr>
                <a:t>vtcos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</a:t>
              </a:r>
              <a:r>
                <a:rPr lang="en-US" sz="2400" i="1" baseline="-25000" dirty="0">
                  <a:solidFill>
                    <a:srgbClr val="3333FF"/>
                  </a:solidFill>
                  <a:sym typeface="Symbol" pitchFamily="18" charset="2"/>
                </a:rPr>
                <a:t> 1</a:t>
              </a:r>
              <a:endParaRPr lang="en-US" sz="2400" i="1" dirty="0">
                <a:solidFill>
                  <a:srgbClr val="3333FF"/>
                </a:solidFill>
                <a:sym typeface="Symbol" pitchFamily="18" charset="2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sym typeface="Symbol" pitchFamily="18" charset="2"/>
                </a:rPr>
                <a:t>if 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S</a:t>
              </a:r>
              <a:r>
                <a:rPr lang="en-US" sz="2400" dirty="0">
                  <a:solidFill>
                    <a:srgbClr val="000000"/>
                  </a:solidFill>
                  <a:sym typeface="Symbol" pitchFamily="18" charset="2"/>
                </a:rPr>
                <a:t> is far away, assume 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</a:t>
              </a:r>
              <a:r>
                <a:rPr lang="en-US" sz="2400" i="1" baseline="-25000" dirty="0">
                  <a:solidFill>
                    <a:srgbClr val="3333FF"/>
                  </a:solidFill>
                  <a:sym typeface="Symbol" pitchFamily="18" charset="2"/>
                </a:rPr>
                <a:t>1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 </a:t>
              </a:r>
              <a:r>
                <a:rPr lang="en-US" sz="2400" i="1" dirty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≈</a:t>
              </a:r>
              <a:r>
                <a:rPr lang="en-US" sz="2400" i="1" dirty="0">
                  <a:solidFill>
                    <a:srgbClr val="3333FF"/>
                  </a:solidFill>
                  <a:sym typeface="Symbol" pitchFamily="18" charset="2"/>
                </a:rPr>
                <a:t> </a:t>
              </a:r>
              <a:r>
                <a:rPr lang="en-US" sz="2400" i="1" baseline="-25000" dirty="0">
                  <a:solidFill>
                    <a:srgbClr val="3333FF"/>
                  </a:solidFill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828800" y="3671889"/>
            <a:ext cx="5334000" cy="681037"/>
            <a:chOff x="240" y="2352"/>
            <a:chExt cx="3360" cy="429"/>
          </a:xfrm>
        </p:grpSpPr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1259" y="2352"/>
              <a:ext cx="2341" cy="429"/>
              <a:chOff x="1259" y="2435"/>
              <a:chExt cx="2341" cy="429"/>
            </a:xfrm>
          </p:grpSpPr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1259" y="2534"/>
                <a:ext cx="4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3333FF"/>
                    </a:solidFill>
                    <a:sym typeface="Symbol" pitchFamily="18" charset="2"/>
                  </a:rPr>
                  <a:t> </a:t>
                </a:r>
                <a:r>
                  <a:rPr lang="en-US" sz="2400" dirty="0">
                    <a:solidFill>
                      <a:srgbClr val="000000"/>
                    </a:solidFill>
                    <a:sym typeface="Symbol" pitchFamily="18" charset="2"/>
                  </a:rPr>
                  <a:t>=</a:t>
                </a:r>
              </a:p>
            </p:txBody>
          </p:sp>
          <p:graphicFrame>
            <p:nvGraphicFramePr>
              <p:cNvPr id="16" name="Object 8"/>
              <p:cNvGraphicFramePr>
                <a:graphicFrameLocks noChangeAspect="1"/>
              </p:cNvGraphicFramePr>
              <p:nvPr/>
            </p:nvGraphicFramePr>
            <p:xfrm>
              <a:off x="1636" y="2435"/>
              <a:ext cx="1340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Equation" r:id="rId3" imgW="1231560" imgH="393480" progId="Equation.3">
                      <p:embed/>
                    </p:oleObj>
                  </mc:Choice>
                  <mc:Fallback>
                    <p:oleObj name="Equation" r:id="rId3" imgW="12315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" y="2435"/>
                            <a:ext cx="1340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3188" y="2534"/>
                <a:ext cx="4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(4.1)</a:t>
                </a:r>
              </a:p>
            </p:txBody>
          </p:sp>
        </p:grp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0" y="2458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phase shift:</a:t>
              </a:r>
            </a:p>
          </p:txBody>
        </p: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2975406" y="5417709"/>
            <a:ext cx="3778250" cy="741362"/>
            <a:chOff x="1248" y="3373"/>
            <a:chExt cx="2380" cy="467"/>
          </a:xfrm>
        </p:grpSpPr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1248" y="3373"/>
              <a:ext cx="1584" cy="467"/>
              <a:chOff x="1248" y="3373"/>
              <a:chExt cx="1584" cy="467"/>
            </a:xfrm>
          </p:grpSpPr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1248" y="3491"/>
                <a:ext cx="33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3333FF"/>
                    </a:solidFill>
                    <a:sym typeface="Symbol" pitchFamily="18" charset="2"/>
                  </a:rPr>
                  <a:t>f</a:t>
                </a:r>
                <a:r>
                  <a:rPr lang="en-US" sz="2400" i="1" baseline="-25000" dirty="0">
                    <a:solidFill>
                      <a:srgbClr val="3333FF"/>
                    </a:solidFill>
                    <a:sym typeface="Symbol" pitchFamily="18" charset="2"/>
                  </a:rPr>
                  <a:t>d</a:t>
                </a:r>
                <a:r>
                  <a:rPr lang="en-US" sz="2400" i="1" dirty="0">
                    <a:solidFill>
                      <a:srgbClr val="3333FF"/>
                    </a:solidFill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sym typeface="Symbol" pitchFamily="18" charset="2"/>
                  </a:rPr>
                  <a:t>=</a:t>
                </a:r>
              </a:p>
            </p:txBody>
          </p:sp>
          <p:graphicFrame>
            <p:nvGraphicFramePr>
              <p:cNvPr id="22" name="Object 15"/>
              <p:cNvGraphicFramePr>
                <a:graphicFrameLocks noChangeAspect="1"/>
              </p:cNvGraphicFramePr>
              <p:nvPr/>
            </p:nvGraphicFramePr>
            <p:xfrm>
              <a:off x="1554" y="3373"/>
              <a:ext cx="1278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Equation" r:id="rId5" imgW="1079280" imgH="393480" progId="Equation.3">
                      <p:embed/>
                    </p:oleObj>
                  </mc:Choice>
                  <mc:Fallback>
                    <p:oleObj name="Equation" r:id="rId5" imgW="107928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4" y="3373"/>
                            <a:ext cx="1278" cy="4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216" y="3491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(4.2)</a:t>
              </a:r>
            </a:p>
          </p:txBody>
        </p:sp>
      </p:grp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600200" y="4572000"/>
            <a:ext cx="716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Doppler shift</a:t>
            </a:r>
            <a:r>
              <a:rPr lang="en-US" sz="2400" dirty="0">
                <a:solidFill>
                  <a:srgbClr val="000000"/>
                </a:solidFill>
              </a:rPr>
              <a:t> = relative frequency change during </a:t>
            </a:r>
            <a:r>
              <a:rPr lang="en-US" sz="2400" i="1" dirty="0">
                <a:solidFill>
                  <a:srgbClr val="3333FF"/>
                </a:solidFill>
                <a:sym typeface="Symbol" pitchFamily="18" charset="2"/>
              </a:rPr>
              <a:t>t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7315200" y="304800"/>
            <a:ext cx="2819400" cy="3265488"/>
            <a:chOff x="3600" y="394"/>
            <a:chExt cx="1776" cy="2057"/>
          </a:xfrm>
        </p:grpSpPr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3600" y="672"/>
              <a:ext cx="1776" cy="1779"/>
              <a:chOff x="3600" y="672"/>
              <a:chExt cx="1776" cy="1779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3648" y="2160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Group 44"/>
              <p:cNvGrpSpPr>
                <a:grpSpLocks/>
              </p:cNvGrpSpPr>
              <p:nvPr/>
            </p:nvGrpSpPr>
            <p:grpSpPr bwMode="auto">
              <a:xfrm>
                <a:off x="3792" y="2218"/>
                <a:ext cx="912" cy="233"/>
                <a:chOff x="3792" y="2218"/>
                <a:chExt cx="912" cy="233"/>
              </a:xfrm>
            </p:grpSpPr>
            <p:sp>
              <p:nvSpPr>
                <p:cNvPr id="45" name="Line 22"/>
                <p:cNvSpPr>
                  <a:spLocks noChangeShapeType="1"/>
                </p:cNvSpPr>
                <p:nvPr/>
              </p:nvSpPr>
              <p:spPr bwMode="auto">
                <a:xfrm>
                  <a:off x="3792" y="2233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50" y="2218"/>
                  <a:ext cx="19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3333FF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732" y="2122"/>
                <a:ext cx="2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8000"/>
                    </a:solidFill>
                  </a:rPr>
                  <a:t>Y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3676" y="2122"/>
                <a:ext cx="2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8000"/>
                    </a:solidFill>
                  </a:rPr>
                  <a:t>X</a:t>
                </a: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H="1">
                <a:off x="3840" y="672"/>
                <a:ext cx="1056" cy="14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H="1">
                <a:off x="4800" y="672"/>
                <a:ext cx="96" cy="14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72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3936" y="156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3600" y="204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" name="Group 47"/>
              <p:cNvGrpSpPr>
                <a:grpSpLocks/>
              </p:cNvGrpSpPr>
              <p:nvPr/>
            </p:nvGrpSpPr>
            <p:grpSpPr bwMode="auto">
              <a:xfrm>
                <a:off x="3604" y="1609"/>
                <a:ext cx="380" cy="432"/>
                <a:chOff x="3604" y="1609"/>
                <a:chExt cx="380" cy="432"/>
              </a:xfrm>
            </p:grpSpPr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648" y="1609"/>
                  <a:ext cx="336" cy="432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04" y="1619"/>
                  <a:ext cx="28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sz="2400" i="1">
                      <a:solidFill>
                        <a:srgbClr val="3333FF"/>
                      </a:solidFill>
                      <a:sym typeface="Symbol" pitchFamily="18" charset="2"/>
                    </a:rPr>
                    <a:t>l</a:t>
                  </a:r>
                  <a:r>
                    <a:rPr lang="en-US" sz="2400" i="1">
                      <a:solidFill>
                        <a:srgbClr val="000000"/>
                      </a:solidFill>
                      <a:sym typeface="Symbol" pitchFamily="18" charset="2"/>
                    </a:rPr>
                    <a:t> </a:t>
                  </a:r>
                </a:p>
              </p:txBody>
            </p:sp>
          </p:grpSp>
          <p:grpSp>
            <p:nvGrpSpPr>
              <p:cNvPr id="37" name="Group 46"/>
              <p:cNvGrpSpPr>
                <a:grpSpLocks/>
              </p:cNvGrpSpPr>
              <p:nvPr/>
            </p:nvGrpSpPr>
            <p:grpSpPr bwMode="auto">
              <a:xfrm>
                <a:off x="4881" y="1930"/>
                <a:ext cx="207" cy="233"/>
                <a:chOff x="4801" y="1930"/>
                <a:chExt cx="207" cy="233"/>
              </a:xfrm>
            </p:grpSpPr>
            <p:sp>
              <p:nvSpPr>
                <p:cNvPr id="4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01" y="1930"/>
                  <a:ext cx="1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3333FF"/>
                      </a:solidFill>
                      <a:sym typeface="Symbol" pitchFamily="18" charset="2"/>
                    </a:rPr>
                    <a:t></a:t>
                  </a:r>
                  <a:r>
                    <a:rPr lang="en-US" sz="2400" baseline="-25000">
                      <a:solidFill>
                        <a:srgbClr val="3333FF"/>
                      </a:solidFill>
                      <a:sym typeface="Symbol" pitchFamily="18" charset="2"/>
                    </a:rPr>
                    <a:t>2</a:t>
                  </a:r>
                  <a:endParaRPr lang="en-US" sz="2400">
                    <a:solidFill>
                      <a:srgbClr val="3333FF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42" name="Freeform 36"/>
                <p:cNvSpPr>
                  <a:spLocks/>
                </p:cNvSpPr>
                <p:nvPr/>
              </p:nvSpPr>
              <p:spPr bwMode="auto">
                <a:xfrm>
                  <a:off x="4848" y="1945"/>
                  <a:ext cx="160" cy="174"/>
                </a:xfrm>
                <a:custGeom>
                  <a:avLst/>
                  <a:gdLst>
                    <a:gd name="T0" fmla="*/ 240 w 256"/>
                    <a:gd name="T1" fmla="*/ 336 h 336"/>
                    <a:gd name="T2" fmla="*/ 240 w 256"/>
                    <a:gd name="T3" fmla="*/ 192 h 336"/>
                    <a:gd name="T4" fmla="*/ 144 w 256"/>
                    <a:gd name="T5" fmla="*/ 48 h 336"/>
                    <a:gd name="T6" fmla="*/ 0 w 256"/>
                    <a:gd name="T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6" h="336">
                      <a:moveTo>
                        <a:pt x="240" y="336"/>
                      </a:moveTo>
                      <a:cubicBezTo>
                        <a:pt x="248" y="288"/>
                        <a:pt x="256" y="240"/>
                        <a:pt x="240" y="192"/>
                      </a:cubicBezTo>
                      <a:cubicBezTo>
                        <a:pt x="224" y="144"/>
                        <a:pt x="184" y="80"/>
                        <a:pt x="144" y="48"/>
                      </a:cubicBezTo>
                      <a:cubicBezTo>
                        <a:pt x="104" y="16"/>
                        <a:pt x="52" y="8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3333FF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" name="Group 45"/>
              <p:cNvGrpSpPr>
                <a:grpSpLocks/>
              </p:cNvGrpSpPr>
              <p:nvPr/>
            </p:nvGrpSpPr>
            <p:grpSpPr bwMode="auto">
              <a:xfrm>
                <a:off x="3968" y="1930"/>
                <a:ext cx="208" cy="233"/>
                <a:chOff x="3888" y="1930"/>
                <a:chExt cx="208" cy="233"/>
              </a:xfrm>
            </p:grpSpPr>
            <p:sp>
              <p:nvSpPr>
                <p:cNvPr id="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888" y="1930"/>
                  <a:ext cx="1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sz="2400">
                      <a:solidFill>
                        <a:srgbClr val="3333FF"/>
                      </a:solidFill>
                      <a:sym typeface="Symbol" pitchFamily="18" charset="2"/>
                    </a:rPr>
                    <a:t></a:t>
                  </a:r>
                  <a:r>
                    <a:rPr lang="en-US" sz="2400" baseline="-25000">
                      <a:solidFill>
                        <a:srgbClr val="3333FF"/>
                      </a:solidFill>
                      <a:sym typeface="Symbol" pitchFamily="18" charset="2"/>
                    </a:rPr>
                    <a:t>1</a:t>
                  </a:r>
                  <a:endParaRPr lang="en-US" sz="2400">
                    <a:solidFill>
                      <a:srgbClr val="3333FF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3936" y="1945"/>
                  <a:ext cx="160" cy="174"/>
                </a:xfrm>
                <a:custGeom>
                  <a:avLst/>
                  <a:gdLst>
                    <a:gd name="T0" fmla="*/ 240 w 256"/>
                    <a:gd name="T1" fmla="*/ 336 h 336"/>
                    <a:gd name="T2" fmla="*/ 240 w 256"/>
                    <a:gd name="T3" fmla="*/ 192 h 336"/>
                    <a:gd name="T4" fmla="*/ 144 w 256"/>
                    <a:gd name="T5" fmla="*/ 48 h 336"/>
                    <a:gd name="T6" fmla="*/ 0 w 256"/>
                    <a:gd name="T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6" h="336">
                      <a:moveTo>
                        <a:pt x="240" y="336"/>
                      </a:moveTo>
                      <a:cubicBezTo>
                        <a:pt x="248" y="288"/>
                        <a:pt x="256" y="240"/>
                        <a:pt x="240" y="192"/>
                      </a:cubicBezTo>
                      <a:cubicBezTo>
                        <a:pt x="224" y="144"/>
                        <a:pt x="184" y="80"/>
                        <a:pt x="144" y="48"/>
                      </a:cubicBezTo>
                      <a:cubicBezTo>
                        <a:pt x="104" y="16"/>
                        <a:pt x="52" y="8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3333FF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4828" y="394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47" name="Group 71"/>
          <p:cNvGrpSpPr>
            <a:grpSpLocks/>
          </p:cNvGrpSpPr>
          <p:nvPr/>
        </p:nvGrpSpPr>
        <p:grpSpPr bwMode="auto">
          <a:xfrm>
            <a:off x="7924800" y="3581404"/>
            <a:ext cx="685800" cy="538163"/>
            <a:chOff x="4032" y="2304"/>
            <a:chExt cx="432" cy="339"/>
          </a:xfrm>
        </p:grpSpPr>
        <p:grpSp>
          <p:nvGrpSpPr>
            <p:cNvPr id="48" name="Group 68"/>
            <p:cNvGrpSpPr>
              <a:grpSpLocks/>
            </p:cNvGrpSpPr>
            <p:nvPr/>
          </p:nvGrpSpPr>
          <p:grpSpPr bwMode="auto">
            <a:xfrm>
              <a:off x="4104" y="2304"/>
              <a:ext cx="288" cy="118"/>
              <a:chOff x="4224" y="2378"/>
              <a:chExt cx="288" cy="118"/>
            </a:xfrm>
          </p:grpSpPr>
          <p:grpSp>
            <p:nvGrpSpPr>
              <p:cNvPr id="51" name="Group 65"/>
              <p:cNvGrpSpPr>
                <a:grpSpLocks/>
              </p:cNvGrpSpPr>
              <p:nvPr/>
            </p:nvGrpSpPr>
            <p:grpSpPr bwMode="auto">
              <a:xfrm>
                <a:off x="4224" y="2378"/>
                <a:ext cx="288" cy="96"/>
                <a:chOff x="4224" y="2592"/>
                <a:chExt cx="288" cy="96"/>
              </a:xfrm>
            </p:grpSpPr>
            <p:sp>
              <p:nvSpPr>
                <p:cNvPr id="54" name="AutoShape 63"/>
                <p:cNvSpPr>
                  <a:spLocks noChangeArrowheads="1"/>
                </p:cNvSpPr>
                <p:nvPr/>
              </p:nvSpPr>
              <p:spPr bwMode="auto">
                <a:xfrm>
                  <a:off x="4320" y="2592"/>
                  <a:ext cx="96" cy="9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AutoShape 64"/>
                <p:cNvSpPr>
                  <a:spLocks noChangeArrowheads="1"/>
                </p:cNvSpPr>
                <p:nvPr/>
              </p:nvSpPr>
              <p:spPr bwMode="auto">
                <a:xfrm>
                  <a:off x="4224" y="2640"/>
                  <a:ext cx="288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2" name="Oval 66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67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" name="Line 69"/>
            <p:cNvSpPr>
              <a:spLocks noChangeShapeType="1"/>
            </p:cNvSpPr>
            <p:nvPr/>
          </p:nvSpPr>
          <p:spPr bwMode="auto">
            <a:xfrm>
              <a:off x="4032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4148" y="2352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3333CC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6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1"/>
            <a:ext cx="8915400" cy="5826125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</a:rPr>
              <a:t>e.g. 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sz="2300" i="1" kern="1200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</a:rPr>
              <a:t>= 1850 MHz 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 = c/f</a:t>
            </a:r>
            <a:r>
              <a:rPr lang="en-US" sz="2300" i="1" kern="12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0.162m</a:t>
            </a:r>
          </a:p>
          <a:p>
            <a:pPr marL="914400" lvl="2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v = 60mph = 28.62 m/s</a:t>
            </a:r>
          </a:p>
          <a:p>
            <a:pPr marL="914400" lvl="2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a. mobile moving directly towards transmitter: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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=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0</a:t>
            </a:r>
            <a:r>
              <a:rPr lang="en-US" sz="2300" i="1" kern="1200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o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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cos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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1</a:t>
            </a:r>
          </a:p>
          <a:p>
            <a:pPr marL="914400" lvl="2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lang="en-US" sz="2300" i="1" kern="1200" baseline="-25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</a:t>
            </a:r>
            <a:r>
              <a:rPr lang="en-US" sz="2300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v/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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160Hz </a:t>
            </a:r>
            <a:endParaRPr lang="en-US" sz="23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914400" lvl="2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f</a:t>
            </a:r>
            <a:r>
              <a:rPr lang="en-US" sz="2300" i="1" kern="1200" baseline="-25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+ f</a:t>
            </a:r>
            <a:r>
              <a:rPr lang="en-US" sz="2300" i="1" kern="1200" baseline="-25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1850.00016MHz </a:t>
            </a:r>
          </a:p>
          <a:p>
            <a:pPr marL="457200" lvl="1" indent="0">
              <a:lnSpc>
                <a:spcPct val="23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b. mobile moving directly away from transmitter</a:t>
            </a:r>
          </a:p>
          <a:p>
            <a:pPr marL="914400" lvl="2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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= 180</a:t>
            </a:r>
            <a:r>
              <a:rPr lang="en-US" sz="2300" kern="1200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o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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cos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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-1</a:t>
            </a:r>
          </a:p>
          <a:p>
            <a:pPr marL="457200" lvl="1" indent="0"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f</a:t>
            </a:r>
            <a:r>
              <a:rPr lang="en-US" sz="2300" i="1" kern="1200" baseline="-25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-</a:t>
            </a:r>
            <a:r>
              <a:rPr lang="en-US" sz="2300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v/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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-160Hz </a:t>
            </a:r>
          </a:p>
          <a:p>
            <a:pPr marL="914400" lvl="2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f</a:t>
            </a:r>
            <a:r>
              <a:rPr lang="en-US" sz="2300" i="1" kern="1200" baseline="-25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+ f</a:t>
            </a:r>
            <a:r>
              <a:rPr lang="en-US" sz="2300" i="1" kern="1200" baseline="-25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</a:t>
            </a: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1849.99984MHz </a:t>
            </a:r>
          </a:p>
          <a:p>
            <a:pPr marL="457200" lvl="1" indent="0">
              <a:lnSpc>
                <a:spcPct val="240000"/>
              </a:lnSpc>
              <a:spcBef>
                <a:spcPct val="0"/>
              </a:spcBef>
              <a:buClrTx/>
              <a:buSzTx/>
              <a:buNone/>
            </a:pP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c. mobile moving  to angle of signal’s arrival</a:t>
            </a:r>
          </a:p>
          <a:p>
            <a:pPr marL="914400" lvl="2" indent="0"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 = 90</a:t>
            </a:r>
            <a:r>
              <a:rPr lang="en-US" sz="2300" i="1" kern="1200" baseline="30000" dirty="0">
                <a:solidFill>
                  <a:srgbClr val="3333FF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o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 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cos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</a:t>
            </a:r>
            <a:r>
              <a:rPr lang="en-US" sz="23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0 </a:t>
            </a:r>
          </a:p>
          <a:p>
            <a:pPr marL="914400" lvl="2" indent="0">
              <a:spcBef>
                <a:spcPct val="0"/>
              </a:spcBef>
              <a:buClrTx/>
              <a:buSzTx/>
              <a:buNone/>
            </a:pPr>
            <a:r>
              <a:rPr lang="en-US" sz="2300" i="1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lang="en-US" sz="2300" i="1" kern="1200" baseline="-25000" dirty="0">
                <a:solidFill>
                  <a:srgbClr val="3333CC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</a:t>
            </a:r>
            <a:r>
              <a:rPr lang="en-US" sz="2300" i="1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300" i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0</a:t>
            </a:r>
          </a:p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7924800" y="1981204"/>
            <a:ext cx="1600200" cy="690563"/>
            <a:chOff x="2448" y="2208"/>
            <a:chExt cx="1008" cy="435"/>
          </a:xfrm>
        </p:grpSpPr>
        <p:sp>
          <p:nvSpPr>
            <p:cNvPr id="8" name="Text Box 87"/>
            <p:cNvSpPr txBox="1">
              <a:spLocks noChangeArrowheads="1"/>
            </p:cNvSpPr>
            <p:nvPr/>
          </p:nvSpPr>
          <p:spPr bwMode="auto">
            <a:xfrm>
              <a:off x="2448" y="2352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S</a:t>
              </a:r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3216" y="2441"/>
              <a:ext cx="198" cy="83"/>
              <a:chOff x="4224" y="2378"/>
              <a:chExt cx="288" cy="118"/>
            </a:xfrm>
          </p:grpSpPr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4224" y="2378"/>
                <a:ext cx="288" cy="96"/>
                <a:chOff x="4224" y="2592"/>
                <a:chExt cx="288" cy="96"/>
              </a:xfrm>
            </p:grpSpPr>
            <p:sp>
              <p:nvSpPr>
                <p:cNvPr id="16" name="AutoShape 90"/>
                <p:cNvSpPr>
                  <a:spLocks noChangeArrowheads="1"/>
                </p:cNvSpPr>
                <p:nvPr/>
              </p:nvSpPr>
              <p:spPr bwMode="auto">
                <a:xfrm>
                  <a:off x="4320" y="2592"/>
                  <a:ext cx="96" cy="9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AutoShape 91"/>
                <p:cNvSpPr>
                  <a:spLocks noChangeArrowheads="1"/>
                </p:cNvSpPr>
                <p:nvPr/>
              </p:nvSpPr>
              <p:spPr bwMode="auto">
                <a:xfrm>
                  <a:off x="4224" y="2640"/>
                  <a:ext cx="288" cy="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" name="Oval 92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93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Line 94"/>
            <p:cNvSpPr>
              <a:spLocks noChangeShapeType="1"/>
            </p:cNvSpPr>
            <p:nvPr/>
          </p:nvSpPr>
          <p:spPr bwMode="auto">
            <a:xfrm rot="5400000" flipV="1">
              <a:off x="2937" y="2295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Text Box 95"/>
            <p:cNvSpPr txBox="1">
              <a:spLocks noChangeArrowheads="1"/>
            </p:cNvSpPr>
            <p:nvPr/>
          </p:nvSpPr>
          <p:spPr bwMode="auto">
            <a:xfrm>
              <a:off x="3216" y="2208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3333CC"/>
                  </a:solidFill>
                </a:rPr>
                <a:t>v</a:t>
              </a:r>
            </a:p>
          </p:txBody>
        </p:sp>
        <p:sp>
          <p:nvSpPr>
            <p:cNvPr id="12" name="Line 96"/>
            <p:cNvSpPr>
              <a:spLocks noChangeShapeType="1"/>
            </p:cNvSpPr>
            <p:nvPr/>
          </p:nvSpPr>
          <p:spPr bwMode="auto">
            <a:xfrm>
              <a:off x="321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8763000" y="4267200"/>
            <a:ext cx="838200" cy="1828800"/>
            <a:chOff x="4560" y="2688"/>
            <a:chExt cx="528" cy="1152"/>
          </a:xfrm>
        </p:grpSpPr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4560" y="3405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S</a:t>
              </a:r>
            </a:p>
          </p:txBody>
        </p:sp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4560" y="2688"/>
              <a:ext cx="528" cy="1152"/>
              <a:chOff x="4560" y="2688"/>
              <a:chExt cx="528" cy="1152"/>
            </a:xfrm>
          </p:grpSpPr>
          <p:grpSp>
            <p:nvGrpSpPr>
              <p:cNvPr id="21" name="Group 42"/>
              <p:cNvGrpSpPr>
                <a:grpSpLocks/>
              </p:cNvGrpSpPr>
              <p:nvPr/>
            </p:nvGrpSpPr>
            <p:grpSpPr bwMode="auto">
              <a:xfrm>
                <a:off x="4630" y="3037"/>
                <a:ext cx="458" cy="803"/>
                <a:chOff x="4512" y="2544"/>
                <a:chExt cx="666" cy="1152"/>
              </a:xfrm>
            </p:grpSpPr>
            <p:sp>
              <p:nvSpPr>
                <p:cNvPr id="31" name="Arc 40"/>
                <p:cNvSpPr>
                  <a:spLocks/>
                </p:cNvSpPr>
                <p:nvPr/>
              </p:nvSpPr>
              <p:spPr bwMode="auto">
                <a:xfrm flipV="1">
                  <a:off x="4512" y="2544"/>
                  <a:ext cx="666" cy="1152"/>
                </a:xfrm>
                <a:custGeom>
                  <a:avLst/>
                  <a:gdLst>
                    <a:gd name="G0" fmla="+- 3362 0 0"/>
                    <a:gd name="G1" fmla="+- 21600 0 0"/>
                    <a:gd name="G2" fmla="+- 21600 0 0"/>
                    <a:gd name="T0" fmla="*/ 3362 w 24962"/>
                    <a:gd name="T1" fmla="*/ 0 h 43200"/>
                    <a:gd name="T2" fmla="*/ 0 w 24962"/>
                    <a:gd name="T3" fmla="*/ 42937 h 43200"/>
                    <a:gd name="T4" fmla="*/ 3362 w 2496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962" h="43200" fill="none" extrusionOk="0">
                      <a:moveTo>
                        <a:pt x="3361" y="0"/>
                      </a:moveTo>
                      <a:cubicBezTo>
                        <a:pt x="15291" y="0"/>
                        <a:pt x="24962" y="9670"/>
                        <a:pt x="24962" y="21600"/>
                      </a:cubicBezTo>
                      <a:cubicBezTo>
                        <a:pt x="24962" y="33529"/>
                        <a:pt x="15291" y="43200"/>
                        <a:pt x="3362" y="43200"/>
                      </a:cubicBezTo>
                      <a:cubicBezTo>
                        <a:pt x="2236" y="43200"/>
                        <a:pt x="1112" y="43111"/>
                        <a:pt x="0" y="42936"/>
                      </a:cubicBezTo>
                    </a:path>
                    <a:path w="24962" h="43200" stroke="0" extrusionOk="0">
                      <a:moveTo>
                        <a:pt x="3361" y="0"/>
                      </a:moveTo>
                      <a:cubicBezTo>
                        <a:pt x="15291" y="0"/>
                        <a:pt x="24962" y="9670"/>
                        <a:pt x="24962" y="21600"/>
                      </a:cubicBezTo>
                      <a:cubicBezTo>
                        <a:pt x="24962" y="33529"/>
                        <a:pt x="15291" y="43200"/>
                        <a:pt x="3362" y="43200"/>
                      </a:cubicBezTo>
                      <a:cubicBezTo>
                        <a:pt x="2236" y="43200"/>
                        <a:pt x="1112" y="43111"/>
                        <a:pt x="0" y="42936"/>
                      </a:cubicBezTo>
                      <a:lnTo>
                        <a:pt x="3362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Oval 41"/>
                <p:cNvSpPr>
                  <a:spLocks noChangeArrowheads="1"/>
                </p:cNvSpPr>
                <p:nvPr/>
              </p:nvSpPr>
              <p:spPr bwMode="auto">
                <a:xfrm>
                  <a:off x="4512" y="3097"/>
                  <a:ext cx="48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Group 44"/>
              <p:cNvGrpSpPr>
                <a:grpSpLocks/>
              </p:cNvGrpSpPr>
              <p:nvPr/>
            </p:nvGrpSpPr>
            <p:grpSpPr bwMode="auto">
              <a:xfrm>
                <a:off x="4564" y="2921"/>
                <a:ext cx="198" cy="83"/>
                <a:chOff x="4224" y="2378"/>
                <a:chExt cx="288" cy="118"/>
              </a:xfrm>
            </p:grpSpPr>
            <p:grpSp>
              <p:nvGrpSpPr>
                <p:cNvPr id="26" name="Group 45"/>
                <p:cNvGrpSpPr>
                  <a:grpSpLocks/>
                </p:cNvGrpSpPr>
                <p:nvPr/>
              </p:nvGrpSpPr>
              <p:grpSpPr bwMode="auto">
                <a:xfrm>
                  <a:off x="4224" y="2378"/>
                  <a:ext cx="288" cy="96"/>
                  <a:chOff x="4224" y="2592"/>
                  <a:chExt cx="288" cy="96"/>
                </a:xfrm>
              </p:grpSpPr>
              <p:sp>
                <p:nvSpPr>
                  <p:cNvPr id="29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592"/>
                    <a:ext cx="96" cy="9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966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640"/>
                    <a:ext cx="288" cy="4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966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7" name="Oval 48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Oval 49"/>
                <p:cNvSpPr>
                  <a:spLocks noChangeArrowheads="1"/>
                </p:cNvSpPr>
                <p:nvPr/>
              </p:nvSpPr>
              <p:spPr bwMode="auto">
                <a:xfrm>
                  <a:off x="441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 flipV="1">
                <a:off x="4651" y="3037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 Box 51"/>
              <p:cNvSpPr txBox="1">
                <a:spLocks noChangeArrowheads="1"/>
              </p:cNvSpPr>
              <p:nvPr/>
            </p:nvSpPr>
            <p:spPr bwMode="auto">
              <a:xfrm>
                <a:off x="4560" y="2688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3333CC"/>
                    </a:solidFill>
                  </a:rPr>
                  <a:t>v</a:t>
                </a:r>
              </a:p>
            </p:txBody>
          </p:sp>
          <p:sp>
            <p:nvSpPr>
              <p:cNvPr id="25" name="Line 55"/>
              <p:cNvSpPr>
                <a:spLocks noChangeShapeType="1"/>
              </p:cNvSpPr>
              <p:nvPr/>
            </p:nvSpPr>
            <p:spPr bwMode="auto">
              <a:xfrm>
                <a:off x="4560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Impulse Response on a Multipath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/>
              <a:t>Channel Model used to predict &amp; compare performance of</a:t>
            </a:r>
          </a:p>
          <a:p>
            <a:pPr algn="just"/>
            <a:r>
              <a:rPr lang="en-US" sz="2000" dirty="0"/>
              <a:t>(i) different communications systems</a:t>
            </a:r>
          </a:p>
          <a:p>
            <a:pPr algn="just"/>
            <a:r>
              <a:rPr lang="en-US" sz="2000" dirty="0"/>
              <a:t>(ii) different transmission bandwidths for a particular condition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Small Scale Signal Variations are related to RF channels impulse </a:t>
            </a:r>
          </a:p>
          <a:p>
            <a:pPr algn="just"/>
            <a:r>
              <a:rPr lang="en-US" sz="2000" dirty="0"/>
              <a:t>response</a:t>
            </a:r>
          </a:p>
          <a:p>
            <a:pPr algn="just"/>
            <a:r>
              <a:rPr lang="en-US" sz="2000" dirty="0"/>
              <a:t>channel impulse response is a wideband channel characterization</a:t>
            </a:r>
          </a:p>
          <a:p>
            <a:pPr algn="just"/>
            <a:r>
              <a:rPr lang="en-US" sz="2000" dirty="0"/>
              <a:t>contains all information necessary to simulate/analyze any   transmission</a:t>
            </a:r>
          </a:p>
          <a:p>
            <a:pPr algn="just"/>
            <a:r>
              <a:rPr lang="en-US" sz="2000" dirty="0"/>
              <a:t> similar to concept of transfer function and input/</a:t>
            </a:r>
            <a:r>
              <a:rPr lang="en-US" sz="2000" dirty="0" err="1"/>
              <a:t>ouput</a:t>
            </a:r>
            <a:r>
              <a:rPr lang="en-US" sz="2000" dirty="0"/>
              <a:t> in control  systems</a:t>
            </a:r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191001" y="5486400"/>
            <a:ext cx="2955925" cy="609600"/>
            <a:chOff x="1680" y="3456"/>
            <a:chExt cx="1862" cy="384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384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h(t)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016" y="3648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832" y="3648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80" y="351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x(t)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216" y="351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y(t)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6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pPr algn="just"/>
            <a:r>
              <a:rPr lang="it-IT" sz="3600" dirty="0"/>
              <a:t>(1) Mobile RF Channel Models</a:t>
            </a:r>
            <a:br>
              <a:rPr lang="it-IT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64125"/>
          </a:xfrm>
        </p:spPr>
        <p:txBody>
          <a:bodyPr/>
          <a:lstStyle/>
          <a:p>
            <a:pPr algn="just"/>
            <a:r>
              <a:rPr lang="en-US" sz="2800" dirty="0"/>
              <a:t>i. linear time-invariant (LTI) system</a:t>
            </a:r>
          </a:p>
          <a:p>
            <a:pPr algn="just"/>
            <a:r>
              <a:rPr lang="en-US" sz="2800" dirty="0"/>
              <a:t> MPCs have variable propagation delays - depending on receiver location</a:t>
            </a:r>
          </a:p>
          <a:p>
            <a:pPr algn="just"/>
            <a:r>
              <a:rPr lang="en-US" sz="2800" dirty="0"/>
              <a:t> impulse response of LTI channel is a function of receiver position  and does not depend on time</a:t>
            </a:r>
          </a:p>
          <a:p>
            <a:pPr algn="just"/>
            <a:r>
              <a:rPr lang="en-US" sz="2800" dirty="0"/>
              <a:t>ii. linear filter with time-varying impulse response</a:t>
            </a:r>
          </a:p>
          <a:p>
            <a:pPr algn="just"/>
            <a:r>
              <a:rPr lang="en-US" sz="2800" dirty="0"/>
              <a:t> time variation is due to receiver motion</a:t>
            </a:r>
          </a:p>
          <a:p>
            <a:pPr algn="just"/>
            <a:r>
              <a:rPr lang="en-US" sz="2800" dirty="0"/>
              <a:t> at time t, many waves are arriving - filter’s nature is result of sum  of all amplitudes &amp; delays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1981200" y="6553201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0597B-CDBD-46F6-AF2B-FF3469CFE00C}" type="datetime1">
              <a:rPr lang="en-US">
                <a:solidFill>
                  <a:srgbClr val="000000"/>
                </a:solidFill>
              </a:rPr>
              <a:pPr/>
              <a:t>7/23/2019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600200" y="76201"/>
            <a:ext cx="8686800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234950">
              <a:defRPr>
                <a:solidFill>
                  <a:schemeClr val="tx1"/>
                </a:solidFill>
                <a:latin typeface="Arial" charset="0"/>
              </a:defRPr>
            </a:lvl2pPr>
            <a:lvl3pPr marL="5683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1.1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Assume </a:t>
            </a: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time variation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is strictly from </a:t>
            </a:r>
            <a:r>
              <a:rPr lang="en-US" sz="2400">
                <a:solidFill>
                  <a:srgbClr val="3333FF"/>
                </a:solidFill>
                <a:latin typeface="Times New Roman" pitchFamily="18" charset="0"/>
              </a:rPr>
              <a:t>receiver motion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lvl="1">
              <a:lnSpc>
                <a:spcPct val="120000"/>
              </a:lnSpc>
            </a:pPr>
            <a:r>
              <a:rPr lang="en-US" sz="2400" i="1">
                <a:solidFill>
                  <a:srgbClr val="3333FF"/>
                </a:solidFill>
                <a:latin typeface="Times New Roman" pitchFamily="18" charset="0"/>
              </a:rPr>
              <a:t>v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= velocity </a:t>
            </a:r>
          </a:p>
          <a:p>
            <a:pPr lvl="1">
              <a:lnSpc>
                <a:spcPct val="120000"/>
              </a:lnSpc>
            </a:pPr>
            <a:r>
              <a:rPr lang="en-US" sz="2400" i="1">
                <a:solidFill>
                  <a:srgbClr val="3333FF"/>
                </a:solidFill>
                <a:latin typeface="Times New Roman" pitchFamily="18" charset="0"/>
              </a:rPr>
              <a:t>d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= fixed position between </a:t>
            </a: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Tx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&amp; </a:t>
            </a: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Rx</a:t>
            </a:r>
          </a:p>
        </p:txBody>
      </p:sp>
      <p:grpSp>
        <p:nvGrpSpPr>
          <p:cNvPr id="10" name="Group 165"/>
          <p:cNvGrpSpPr>
            <a:grpSpLocks/>
          </p:cNvGrpSpPr>
          <p:nvPr/>
        </p:nvGrpSpPr>
        <p:grpSpPr bwMode="auto">
          <a:xfrm>
            <a:off x="2133600" y="4816476"/>
            <a:ext cx="7543800" cy="1660525"/>
            <a:chOff x="384" y="3034"/>
            <a:chExt cx="4752" cy="1046"/>
          </a:xfrm>
        </p:grpSpPr>
        <p:grpSp>
          <p:nvGrpSpPr>
            <p:cNvPr id="11" name="Group 163"/>
            <p:cNvGrpSpPr>
              <a:grpSpLocks/>
            </p:cNvGrpSpPr>
            <p:nvPr/>
          </p:nvGrpSpPr>
          <p:grpSpPr bwMode="auto">
            <a:xfrm>
              <a:off x="1104" y="3546"/>
              <a:ext cx="4032" cy="534"/>
              <a:chOff x="1104" y="3450"/>
              <a:chExt cx="4032" cy="534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1104" y="3602"/>
                <a:ext cx="1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and</a:t>
                </a:r>
                <a:r>
                  <a:rPr lang="en-US" sz="2400" i="1">
                    <a:solidFill>
                      <a:srgbClr val="3333FF"/>
                    </a:solidFill>
                  </a:rPr>
                  <a:t> y(d,t)</a:t>
                </a:r>
                <a:r>
                  <a:rPr lang="en-US" sz="2400">
                    <a:solidFill>
                      <a:srgbClr val="000000"/>
                    </a:solidFill>
                  </a:rPr>
                  <a:t> =</a:t>
                </a:r>
              </a:p>
            </p:txBody>
          </p:sp>
          <p:graphicFrame>
            <p:nvGraphicFramePr>
              <p:cNvPr id="14" name="Object 13"/>
              <p:cNvGraphicFramePr>
                <a:graphicFrameLocks noChangeAspect="1"/>
              </p:cNvGraphicFramePr>
              <p:nvPr/>
            </p:nvGraphicFramePr>
            <p:xfrm>
              <a:off x="2088" y="3450"/>
              <a:ext cx="1344" cy="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name="Equation" r:id="rId3" imgW="1180800" imgH="469800" progId="Equation.3">
                      <p:embed/>
                    </p:oleObj>
                  </mc:Choice>
                  <mc:Fallback>
                    <p:oleObj name="Equation" r:id="rId3" imgW="118080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8" y="3450"/>
                            <a:ext cx="1344" cy="5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4724" y="3602"/>
                <a:ext cx="4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(4.4)</a:t>
                </a:r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84" y="3034"/>
              <a:ext cx="465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if </a:t>
              </a:r>
              <a:r>
                <a:rPr lang="en-US" sz="2400" b="1">
                  <a:solidFill>
                    <a:srgbClr val="000000"/>
                  </a:solidFill>
                </a:rPr>
                <a:t>channel is causal </a:t>
              </a:r>
              <a:r>
                <a:rPr lang="en-US" sz="2400">
                  <a:solidFill>
                    <a:srgbClr val="000000"/>
                  </a:solidFill>
                </a:rPr>
                <a:t>(no output until input is applied) then for </a:t>
              </a:r>
              <a:r>
                <a:rPr lang="en-US" sz="2400" i="1">
                  <a:solidFill>
                    <a:srgbClr val="0000FF"/>
                  </a:solidFill>
                </a:rPr>
                <a:t>t</a:t>
              </a:r>
              <a:r>
                <a:rPr lang="en-US" sz="2400">
                  <a:solidFill>
                    <a:srgbClr val="000000"/>
                  </a:solidFill>
                </a:rPr>
                <a:t> &lt; 0 </a:t>
              </a:r>
              <a:r>
                <a:rPr lang="en-US" sz="2400">
                  <a:solidFill>
                    <a:srgbClr val="000000"/>
                  </a:solidFill>
                  <a:sym typeface="Wingdings" pitchFamily="2" charset="2"/>
                </a:rPr>
                <a:t></a:t>
              </a:r>
              <a:r>
                <a:rPr lang="en-US" sz="2400">
                  <a:solidFill>
                    <a:srgbClr val="3333FF"/>
                  </a:solidFill>
                  <a:sym typeface="Wingdings" pitchFamily="2" charset="2"/>
                </a:rPr>
                <a:t> </a:t>
              </a:r>
              <a:r>
                <a:rPr lang="en-US" sz="2400" i="1">
                  <a:solidFill>
                    <a:srgbClr val="3333FF"/>
                  </a:solidFill>
                </a:rPr>
                <a:t>h(d,t)</a:t>
              </a:r>
              <a:r>
                <a:rPr lang="en-US" sz="2400">
                  <a:solidFill>
                    <a:srgbClr val="000000"/>
                  </a:solidFill>
                </a:rPr>
                <a:t> = 0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52600" y="1962151"/>
            <a:ext cx="6858000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let  </a:t>
            </a:r>
            <a:r>
              <a:rPr lang="en-US" sz="2400" i="1" dirty="0">
                <a:solidFill>
                  <a:srgbClr val="3333FF"/>
                </a:solidFill>
              </a:rPr>
              <a:t>y(</a:t>
            </a:r>
            <a:r>
              <a:rPr lang="en-US" sz="2400" i="1" dirty="0" err="1">
                <a:solidFill>
                  <a:srgbClr val="3333FF"/>
                </a:solidFill>
              </a:rPr>
              <a:t>d,t</a:t>
            </a:r>
            <a:r>
              <a:rPr lang="en-US" sz="2400" i="1" dirty="0">
                <a:solidFill>
                  <a:srgbClr val="3333FF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received signal at position </a:t>
            </a:r>
            <a:r>
              <a:rPr lang="en-US" sz="2400" i="1" dirty="0">
                <a:solidFill>
                  <a:srgbClr val="3333FF"/>
                </a:solidFill>
              </a:rPr>
              <a:t>d </a:t>
            </a:r>
            <a:r>
              <a:rPr lang="en-US" sz="2400" dirty="0">
                <a:solidFill>
                  <a:srgbClr val="000000"/>
                </a:solidFill>
              </a:rPr>
              <a:t>&amp; time</a:t>
            </a:r>
            <a:r>
              <a:rPr lang="en-US" sz="2400" i="1" dirty="0">
                <a:solidFill>
                  <a:srgbClr val="3333FF"/>
                </a:solidFill>
              </a:rPr>
              <a:t> t </a:t>
            </a:r>
          </a:p>
          <a:p>
            <a:pPr lvl="1">
              <a:lnSpc>
                <a:spcPct val="130000"/>
              </a:lnSpc>
            </a:pPr>
            <a:r>
              <a:rPr lang="en-US" sz="2400" i="1" dirty="0">
                <a:solidFill>
                  <a:srgbClr val="3333FF"/>
                </a:solidFill>
              </a:rPr>
              <a:t>h(</a:t>
            </a:r>
            <a:r>
              <a:rPr lang="en-US" sz="2400" i="1" dirty="0" err="1">
                <a:solidFill>
                  <a:srgbClr val="3333FF"/>
                </a:solidFill>
              </a:rPr>
              <a:t>d,t</a:t>
            </a:r>
            <a:r>
              <a:rPr lang="en-US" sz="2400" i="1" dirty="0">
                <a:solidFill>
                  <a:srgbClr val="3333FF"/>
                </a:solidFill>
              </a:rPr>
              <a:t>)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channel impulse response</a:t>
            </a:r>
          </a:p>
          <a:p>
            <a:pPr lvl="1">
              <a:lnSpc>
                <a:spcPct val="130000"/>
              </a:lnSpc>
            </a:pPr>
            <a:r>
              <a:rPr lang="en-US" sz="2400" i="1" dirty="0">
                <a:solidFill>
                  <a:srgbClr val="3333FF"/>
                </a:solidFill>
              </a:rPr>
              <a:t>x(t)</a:t>
            </a:r>
            <a:r>
              <a:rPr lang="en-US" sz="2400" dirty="0">
                <a:solidFill>
                  <a:srgbClr val="000000"/>
                </a:solidFill>
              </a:rPr>
              <a:t> = transmitted signal</a:t>
            </a:r>
            <a:endParaRPr lang="en-US" sz="2400" i="1" dirty="0">
              <a:solidFill>
                <a:srgbClr val="3333FF"/>
              </a:solidFill>
            </a:endParaRPr>
          </a:p>
        </p:txBody>
      </p: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2133600" y="3429000"/>
            <a:ext cx="7543800" cy="877888"/>
            <a:chOff x="384" y="1943"/>
            <a:chExt cx="4752" cy="553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84" y="2104"/>
              <a:ext cx="23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then </a:t>
              </a:r>
              <a:r>
                <a:rPr lang="en-US" sz="2400" i="1">
                  <a:solidFill>
                    <a:srgbClr val="3333FF"/>
                  </a:solidFill>
                </a:rPr>
                <a:t>y(d,t)</a:t>
              </a:r>
              <a:r>
                <a:rPr lang="en-US" sz="2400">
                  <a:solidFill>
                    <a:srgbClr val="000000"/>
                  </a:solidFill>
                </a:rPr>
                <a:t> = </a:t>
              </a:r>
              <a:r>
                <a:rPr lang="en-US" sz="2400" i="1">
                  <a:solidFill>
                    <a:srgbClr val="000000"/>
                  </a:solidFill>
                </a:rPr>
                <a:t>x(t)</a:t>
              </a:r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2400">
                  <a:solidFill>
                    <a:srgbClr val="000000"/>
                  </a:solidFill>
                  <a:sym typeface="Symbol" pitchFamily="18" charset="2"/>
                </a:rPr>
                <a:t> </a:t>
              </a:r>
              <a:r>
                <a:rPr lang="en-US" sz="2400" i="1">
                  <a:solidFill>
                    <a:srgbClr val="000000"/>
                  </a:solidFill>
                </a:rPr>
                <a:t>h(d,t)</a:t>
              </a:r>
              <a:r>
                <a:rPr lang="en-US" sz="2400">
                  <a:solidFill>
                    <a:srgbClr val="000000"/>
                  </a:solidFill>
                </a:rPr>
                <a:t>  = </a:t>
              </a:r>
            </a:p>
          </p:txBody>
        </p:sp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2544" y="1943"/>
            <a:ext cx="139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5" imgW="1180800" imgH="469800" progId="Equation.3">
                    <p:embed/>
                  </p:oleObj>
                </mc:Choice>
                <mc:Fallback>
                  <p:oleObj name="Equation" r:id="rId5" imgW="118080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43"/>
                          <a:ext cx="139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4724" y="2105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(4.3)</a:t>
              </a:r>
            </a:p>
          </p:txBody>
        </p:sp>
      </p:grpSp>
      <p:grpSp>
        <p:nvGrpSpPr>
          <p:cNvPr id="21" name="Group 142"/>
          <p:cNvGrpSpPr>
            <a:grpSpLocks/>
          </p:cNvGrpSpPr>
          <p:nvPr/>
        </p:nvGrpSpPr>
        <p:grpSpPr bwMode="auto">
          <a:xfrm>
            <a:off x="7007226" y="609602"/>
            <a:ext cx="3127375" cy="1390651"/>
            <a:chOff x="3312" y="1251"/>
            <a:chExt cx="1970" cy="876"/>
          </a:xfrm>
        </p:grpSpPr>
        <p:grpSp>
          <p:nvGrpSpPr>
            <p:cNvPr id="22" name="Group 138"/>
            <p:cNvGrpSpPr>
              <a:grpSpLocks/>
            </p:cNvGrpSpPr>
            <p:nvPr/>
          </p:nvGrpSpPr>
          <p:grpSpPr bwMode="auto">
            <a:xfrm>
              <a:off x="3456" y="1468"/>
              <a:ext cx="1680" cy="659"/>
              <a:chOff x="3456" y="1468"/>
              <a:chExt cx="1680" cy="659"/>
            </a:xfrm>
          </p:grpSpPr>
          <p:sp>
            <p:nvSpPr>
              <p:cNvPr id="26" name="AutoShape 31"/>
              <p:cNvSpPr>
                <a:spLocks noChangeArrowheads="1"/>
              </p:cNvSpPr>
              <p:nvPr/>
            </p:nvSpPr>
            <p:spPr bwMode="auto">
              <a:xfrm>
                <a:off x="3504" y="1603"/>
                <a:ext cx="48" cy="347"/>
              </a:xfrm>
              <a:prstGeom prst="triangle">
                <a:avLst>
                  <a:gd name="adj" fmla="val 50000"/>
                </a:avLst>
              </a:prstGeom>
              <a:solidFill>
                <a:srgbClr val="D0D4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Oval 36"/>
              <p:cNvSpPr>
                <a:spLocks noChangeArrowheads="1"/>
              </p:cNvSpPr>
              <p:nvPr/>
            </p:nvSpPr>
            <p:spPr bwMode="auto">
              <a:xfrm>
                <a:off x="4080" y="1557"/>
                <a:ext cx="192" cy="245"/>
              </a:xfrm>
              <a:prstGeom prst="ellipse">
                <a:avLst/>
              </a:prstGeom>
              <a:gradFill rotWithShape="1">
                <a:gsLst>
                  <a:gs pos="0">
                    <a:srgbClr val="D0D4FE">
                      <a:gamma/>
                      <a:shade val="76471"/>
                      <a:invGamma/>
                    </a:srgbClr>
                  </a:gs>
                  <a:gs pos="100000">
                    <a:srgbClr val="D0D4FE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129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30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1248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31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912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132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392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134" descr="Dark upward diagonal"/>
              <p:cNvSpPr>
                <a:spLocks noChangeArrowheads="1"/>
              </p:cNvSpPr>
              <p:nvPr/>
            </p:nvSpPr>
            <p:spPr bwMode="auto">
              <a:xfrm>
                <a:off x="3456" y="1953"/>
                <a:ext cx="1632" cy="174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135"/>
              <p:cNvSpPr>
                <a:spLocks noChangeShapeType="1"/>
              </p:cNvSpPr>
              <p:nvPr/>
            </p:nvSpPr>
            <p:spPr bwMode="auto">
              <a:xfrm flipV="1">
                <a:off x="4464" y="1584"/>
                <a:ext cx="528" cy="43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" name="Group 137"/>
              <p:cNvGrpSpPr>
                <a:grpSpLocks/>
              </p:cNvGrpSpPr>
              <p:nvPr/>
            </p:nvGrpSpPr>
            <p:grpSpPr bwMode="auto">
              <a:xfrm>
                <a:off x="4992" y="1468"/>
                <a:ext cx="144" cy="349"/>
                <a:chOff x="4992" y="1468"/>
                <a:chExt cx="144" cy="349"/>
              </a:xfrm>
            </p:grpSpPr>
            <p:grpSp>
              <p:nvGrpSpPr>
                <p:cNvPr id="35" name="Group 35"/>
                <p:cNvGrpSpPr>
                  <a:grpSpLocks/>
                </p:cNvGrpSpPr>
                <p:nvPr/>
              </p:nvGrpSpPr>
              <p:grpSpPr bwMode="auto">
                <a:xfrm>
                  <a:off x="4992" y="1468"/>
                  <a:ext cx="48" cy="349"/>
                  <a:chOff x="4896" y="1708"/>
                  <a:chExt cx="48" cy="349"/>
                </a:xfrm>
              </p:grpSpPr>
              <p:sp>
                <p:nvSpPr>
                  <p:cNvPr id="37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708"/>
                    <a:ext cx="12" cy="34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D4FE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879"/>
                    <a:ext cx="48" cy="17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0D4FE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6" name="Line 136"/>
                <p:cNvSpPr>
                  <a:spLocks noChangeShapeType="1"/>
                </p:cNvSpPr>
                <p:nvPr/>
              </p:nvSpPr>
              <p:spPr bwMode="auto">
                <a:xfrm>
                  <a:off x="5040" y="172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3" name="Text Box 139"/>
            <p:cNvSpPr txBox="1">
              <a:spLocks noChangeArrowheads="1"/>
            </p:cNvSpPr>
            <p:nvPr/>
          </p:nvSpPr>
          <p:spPr bwMode="auto">
            <a:xfrm>
              <a:off x="4838" y="1260"/>
              <a:ext cx="4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solidFill>
                    <a:srgbClr val="3333FF"/>
                  </a:solidFill>
                </a:rPr>
                <a:t>y(d,t)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3312" y="1299"/>
              <a:ext cx="3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solidFill>
                    <a:srgbClr val="3333FF"/>
                  </a:solidFill>
                </a:rPr>
                <a:t>x(t)</a:t>
              </a:r>
            </a:p>
          </p:txBody>
        </p:sp>
        <p:sp>
          <p:nvSpPr>
            <p:cNvPr id="25" name="Text Box 141"/>
            <p:cNvSpPr txBox="1">
              <a:spLocks noChangeArrowheads="1"/>
            </p:cNvSpPr>
            <p:nvPr/>
          </p:nvSpPr>
          <p:spPr bwMode="auto">
            <a:xfrm>
              <a:off x="3996" y="1251"/>
              <a:ext cx="4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solidFill>
                    <a:srgbClr val="3333FF"/>
                  </a:solidFill>
                </a:rPr>
                <a:t>h(t,d)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1981200" y="6553201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00200" y="221821"/>
            <a:ext cx="7772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1.2</a:t>
            </a:r>
            <a:r>
              <a:rPr lang="en-US" sz="2400" kern="0" dirty="0">
                <a:solidFill>
                  <a:sysClr val="windowText" lastClr="000000"/>
                </a:solidFill>
              </a:rPr>
              <a:t> Assume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constant </a:t>
            </a:r>
            <a:r>
              <a:rPr lang="en-US" sz="2400" i="1" kern="0" dirty="0">
                <a:solidFill>
                  <a:srgbClr val="3333FF"/>
                </a:solidFill>
              </a:rPr>
              <a:t>v</a:t>
            </a:r>
            <a:r>
              <a:rPr lang="en-US" sz="2400" kern="0" dirty="0">
                <a:solidFill>
                  <a:sysClr val="windowText" lastClr="000000"/>
                </a:solidFill>
              </a:rPr>
              <a:t>  </a:t>
            </a:r>
            <a:r>
              <a:rPr lang="en-US" sz="2400" kern="0" dirty="0">
                <a:solidFill>
                  <a:sysClr val="windowText" lastClr="000000"/>
                </a:solidFill>
                <a:sym typeface="Wingdings" pitchFamily="2" charset="2"/>
              </a:rPr>
              <a:t> position at any time </a:t>
            </a:r>
            <a:r>
              <a:rPr lang="en-US" sz="2400" i="1" kern="0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kern="0" dirty="0">
                <a:solidFill>
                  <a:sysClr val="windowText" lastClr="000000"/>
                </a:solidFill>
                <a:sym typeface="Wingdings" pitchFamily="2" charset="2"/>
              </a:rPr>
              <a:t> is given by 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05000" y="990600"/>
            <a:ext cx="6629400" cy="896938"/>
            <a:chOff x="240" y="3013"/>
            <a:chExt cx="4176" cy="565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40" y="3181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then </a:t>
              </a:r>
              <a:r>
                <a:rPr lang="en-US" sz="2400" i="1" kern="0">
                  <a:solidFill>
                    <a:srgbClr val="3333FF"/>
                  </a:solidFill>
                </a:rPr>
                <a:t>y(vt,t)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=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235" y="3013"/>
            <a:ext cx="1453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3" imgW="1206360" imgH="469800" progId="Equation.3">
                    <p:embed/>
                  </p:oleObj>
                </mc:Choice>
                <mc:Fallback>
                  <p:oleObj name="Equation" r:id="rId3" imgW="12063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3013"/>
                          <a:ext cx="1453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04" y="3181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(4.6)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264026" y="2514602"/>
            <a:ext cx="3127375" cy="1390651"/>
            <a:chOff x="3454" y="2115"/>
            <a:chExt cx="1970" cy="876"/>
          </a:xfrm>
        </p:grpSpPr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3598" y="2332"/>
              <a:ext cx="1680" cy="659"/>
              <a:chOff x="3456" y="1468"/>
              <a:chExt cx="1680" cy="659"/>
            </a:xfrm>
          </p:grpSpPr>
          <p:sp>
            <p:nvSpPr>
              <p:cNvPr id="19" name="AutoShape 20"/>
              <p:cNvSpPr>
                <a:spLocks noChangeArrowheads="1"/>
              </p:cNvSpPr>
              <p:nvPr/>
            </p:nvSpPr>
            <p:spPr bwMode="auto">
              <a:xfrm>
                <a:off x="3504" y="1603"/>
                <a:ext cx="48" cy="347"/>
              </a:xfrm>
              <a:prstGeom prst="triangle">
                <a:avLst>
                  <a:gd name="adj" fmla="val 50000"/>
                </a:avLst>
              </a:prstGeom>
              <a:solidFill>
                <a:srgbClr val="D0D4F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4080" y="1557"/>
                <a:ext cx="192" cy="245"/>
              </a:xfrm>
              <a:prstGeom prst="ellipse">
                <a:avLst/>
              </a:prstGeom>
              <a:gradFill rotWithShape="1">
                <a:gsLst>
                  <a:gs pos="0">
                    <a:srgbClr val="D0D4FE">
                      <a:gamma/>
                      <a:shade val="76471"/>
                      <a:invGamma/>
                    </a:srgbClr>
                  </a:gs>
                  <a:gs pos="100000">
                    <a:srgbClr val="D0D4FE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1248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912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392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6" descr="Dark upward diagonal"/>
              <p:cNvSpPr>
                <a:spLocks noChangeArrowheads="1"/>
              </p:cNvSpPr>
              <p:nvPr/>
            </p:nvSpPr>
            <p:spPr bwMode="auto">
              <a:xfrm>
                <a:off x="3456" y="1953"/>
                <a:ext cx="1632" cy="174"/>
              </a:xfrm>
              <a:prstGeom prst="rect">
                <a:avLst/>
              </a:prstGeom>
              <a:pattFill prst="dkUpDiag">
                <a:fgClr>
                  <a:srgbClr val="BBE0E3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V="1">
                <a:off x="4464" y="1584"/>
                <a:ext cx="528" cy="43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7" name="Group 28"/>
              <p:cNvGrpSpPr>
                <a:grpSpLocks/>
              </p:cNvGrpSpPr>
              <p:nvPr/>
            </p:nvGrpSpPr>
            <p:grpSpPr bwMode="auto">
              <a:xfrm>
                <a:off x="4992" y="1468"/>
                <a:ext cx="144" cy="349"/>
                <a:chOff x="4992" y="1468"/>
                <a:chExt cx="144" cy="349"/>
              </a:xfrm>
            </p:grpSpPr>
            <p:grpSp>
              <p:nvGrpSpPr>
                <p:cNvPr id="28" name="Group 29"/>
                <p:cNvGrpSpPr>
                  <a:grpSpLocks/>
                </p:cNvGrpSpPr>
                <p:nvPr/>
              </p:nvGrpSpPr>
              <p:grpSpPr bwMode="auto">
                <a:xfrm>
                  <a:off x="4992" y="1468"/>
                  <a:ext cx="48" cy="349"/>
                  <a:chOff x="4896" y="1708"/>
                  <a:chExt cx="48" cy="349"/>
                </a:xfrm>
              </p:grpSpPr>
              <p:sp>
                <p:nvSpPr>
                  <p:cNvPr id="3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708"/>
                    <a:ext cx="12" cy="34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D4FE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879"/>
                    <a:ext cx="48" cy="17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0D4F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9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72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980" y="2124"/>
              <a:ext cx="4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y(t)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454" y="2163"/>
              <a:ext cx="3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x(t)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128" y="2115"/>
              <a:ext cx="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h(vt,t)</a:t>
              </a:r>
            </a:p>
          </p:txBody>
        </p: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1905000" y="1981200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</a:rPr>
              <a:t>since </a:t>
            </a:r>
            <a:r>
              <a:rPr lang="en-US" sz="2400" i="1" kern="0">
                <a:solidFill>
                  <a:srgbClr val="3333FF"/>
                </a:solidFill>
              </a:rPr>
              <a:t>v</a:t>
            </a:r>
            <a:r>
              <a:rPr lang="en-US" sz="2400" kern="0">
                <a:solidFill>
                  <a:sysClr val="windowText" lastClr="000000"/>
                </a:solidFill>
              </a:rPr>
              <a:t> is </a:t>
            </a:r>
            <a:r>
              <a:rPr lang="en-US" sz="2400" b="1" kern="0">
                <a:solidFill>
                  <a:sysClr val="windowText" lastClr="000000"/>
                </a:solidFill>
              </a:rPr>
              <a:t>constant </a:t>
            </a:r>
            <a:r>
              <a:rPr lang="en-US" sz="2400" kern="0">
                <a:solidFill>
                  <a:sysClr val="windowText" lastClr="000000"/>
                </a:solidFill>
                <a:sym typeface="Wingdings" pitchFamily="2" charset="2"/>
              </a:rPr>
              <a:t> </a:t>
            </a:r>
            <a:r>
              <a:rPr lang="en-US" sz="2400" b="1" kern="0">
                <a:solidFill>
                  <a:sysClr val="windowText" lastClr="000000"/>
                </a:solidFill>
                <a:sym typeface="Wingdings" pitchFamily="2" charset="2"/>
              </a:rPr>
              <a:t>received signal </a:t>
            </a:r>
            <a:r>
              <a:rPr lang="en-US" sz="2400" i="1" kern="0">
                <a:solidFill>
                  <a:srgbClr val="3333FF"/>
                </a:solidFill>
                <a:sym typeface="Wingdings" pitchFamily="2" charset="2"/>
              </a:rPr>
              <a:t>y</a:t>
            </a:r>
            <a:r>
              <a:rPr lang="en-US" sz="2400" kern="0">
                <a:solidFill>
                  <a:sysClr val="windowText" lastClr="000000"/>
                </a:solidFill>
                <a:sym typeface="Wingdings" pitchFamily="2" charset="2"/>
              </a:rPr>
              <a:t> is just a function of </a:t>
            </a:r>
            <a:r>
              <a:rPr lang="en-US" sz="2400" i="1" kern="0">
                <a:solidFill>
                  <a:srgbClr val="3333FF"/>
                </a:solidFill>
                <a:sym typeface="Wingdings" pitchFamily="2" charset="2"/>
              </a:rPr>
              <a:t>t</a:t>
            </a:r>
            <a:endParaRPr lang="en-US" sz="2400" i="1" kern="0">
              <a:solidFill>
                <a:srgbClr val="3333FF"/>
              </a:solidFill>
            </a:endParaRPr>
          </a:p>
        </p:txBody>
      </p:sp>
      <p:grpSp>
        <p:nvGrpSpPr>
          <p:cNvPr id="33" name="Group 49"/>
          <p:cNvGrpSpPr>
            <a:grpSpLocks/>
          </p:cNvGrpSpPr>
          <p:nvPr/>
        </p:nvGrpSpPr>
        <p:grpSpPr bwMode="auto">
          <a:xfrm>
            <a:off x="2133600" y="4114800"/>
            <a:ext cx="6400800" cy="896938"/>
            <a:chOff x="384" y="2795"/>
            <a:chExt cx="4032" cy="565"/>
          </a:xfrm>
        </p:grpSpPr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384" y="2963"/>
              <a:ext cx="4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y(t)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=</a:t>
              </a:r>
            </a:p>
          </p:txBody>
        </p:sp>
        <p:graphicFrame>
          <p:nvGraphicFramePr>
            <p:cNvPr id="35" name="Object 39"/>
            <p:cNvGraphicFramePr>
              <a:graphicFrameLocks noChangeAspect="1"/>
            </p:cNvGraphicFramePr>
            <p:nvPr/>
          </p:nvGraphicFramePr>
          <p:xfrm>
            <a:off x="851" y="2795"/>
            <a:ext cx="1453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5" imgW="1206360" imgH="469800" progId="Equation.3">
                    <p:embed/>
                  </p:oleObj>
                </mc:Choice>
                <mc:Fallback>
                  <p:oleObj name="Equation" r:id="rId5" imgW="12063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2795"/>
                          <a:ext cx="1453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4004" y="2962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(4.7)</a:t>
              </a:r>
            </a:p>
          </p:txBody>
        </p:sp>
      </p:grp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2133601" y="5105400"/>
            <a:ext cx="4740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y(t)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 = x(t) </a:t>
            </a:r>
            <a:r>
              <a:rPr lang="en-US" kern="0" dirty="0">
                <a:solidFill>
                  <a:sysClr val="windowText" lastClr="000000"/>
                </a:solidFill>
                <a:sym typeface="Symbol" pitchFamily="18" charset="2"/>
              </a:rPr>
              <a:t></a:t>
            </a:r>
            <a:r>
              <a:rPr lang="en-US" sz="2400" i="1" kern="0" dirty="0">
                <a:solidFill>
                  <a:sysClr val="windowText" lastClr="000000"/>
                </a:solidFill>
                <a:sym typeface="Symbol" pitchFamily="18" charset="2"/>
              </a:rPr>
              <a:t> 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h(</a:t>
            </a:r>
            <a:r>
              <a:rPr lang="en-US" sz="2400" i="1" kern="0" dirty="0" err="1">
                <a:solidFill>
                  <a:sysClr val="windowText" lastClr="000000"/>
                </a:solidFill>
              </a:rPr>
              <a:t>vt,t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)  = x(t) </a:t>
            </a:r>
            <a:r>
              <a:rPr lang="en-US" kern="0" dirty="0">
                <a:solidFill>
                  <a:sysClr val="windowText" lastClr="000000"/>
                </a:solidFill>
                <a:sym typeface="Symbol" pitchFamily="18" charset="2"/>
              </a:rPr>
              <a:t></a:t>
            </a:r>
            <a:r>
              <a:rPr lang="en-US" sz="2400" i="1" kern="0" dirty="0">
                <a:solidFill>
                  <a:sysClr val="windowText" lastClr="000000"/>
                </a:solidFill>
                <a:sym typeface="Symbol" pitchFamily="18" charset="2"/>
              </a:rPr>
              <a:t> 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h(</a:t>
            </a:r>
            <a:r>
              <a:rPr lang="en-US" sz="2400" i="1" kern="0" dirty="0" err="1">
                <a:solidFill>
                  <a:sysClr val="windowText" lastClr="000000"/>
                </a:solidFill>
              </a:rPr>
              <a:t>d,t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1905001" y="609601"/>
            <a:ext cx="7354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kern="0" dirty="0">
                <a:solidFill>
                  <a:srgbClr val="3333FF"/>
                </a:solidFill>
                <a:sym typeface="Wingdings" pitchFamily="2" charset="2"/>
              </a:rPr>
              <a:t>d </a:t>
            </a:r>
            <a:r>
              <a:rPr lang="en-US" sz="2400" i="1" kern="0" dirty="0">
                <a:solidFill>
                  <a:sysClr val="windowText" lastClr="000000"/>
                </a:solidFill>
                <a:sym typeface="Wingdings" pitchFamily="2" charset="2"/>
              </a:rPr>
              <a:t>= </a:t>
            </a:r>
            <a:r>
              <a:rPr lang="en-US" sz="2400" i="1" kern="0" dirty="0" err="1">
                <a:solidFill>
                  <a:sysClr val="windowText" lastClr="000000"/>
                </a:solidFill>
                <a:sym typeface="Wingdings" pitchFamily="2" charset="2"/>
              </a:rPr>
              <a:t>vt</a:t>
            </a:r>
            <a:r>
              <a:rPr lang="en-US" sz="2400" i="1" kern="0" dirty="0">
                <a:solidFill>
                  <a:sysClr val="windowText" lastClr="000000"/>
                </a:solidFill>
                <a:sym typeface="Wingdings" pitchFamily="2" charset="2"/>
              </a:rPr>
              <a:t>   </a:t>
            </a:r>
            <a:r>
              <a:rPr lang="en-US" sz="2400" i="1" kern="0" dirty="0">
                <a:solidFill>
                  <a:srgbClr val="3333FF"/>
                </a:solidFill>
                <a:sym typeface="Wingdings" pitchFamily="2" charset="2"/>
              </a:rPr>
              <a:t>                                                                 </a:t>
            </a:r>
            <a:r>
              <a:rPr lang="en-US" sz="2400" kern="0" dirty="0">
                <a:solidFill>
                  <a:sysClr val="windowText" lastClr="000000"/>
                </a:solidFill>
                <a:sym typeface="Wingdings" pitchFamily="2" charset="2"/>
              </a:rPr>
              <a:t>(4.5)</a:t>
            </a: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1676401" y="5867401"/>
            <a:ext cx="94917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>
                <a:solidFill>
                  <a:sysClr val="windowText" lastClr="000000"/>
                </a:solidFill>
              </a:rPr>
              <a:t>channel model:</a:t>
            </a:r>
            <a:r>
              <a:rPr lang="en-US" sz="2400" kern="0">
                <a:solidFill>
                  <a:sysClr val="windowText" lastClr="000000"/>
                </a:solidFill>
              </a:rPr>
              <a:t>  linear time-varying channel that changes with</a:t>
            </a:r>
            <a:r>
              <a:rPr lang="en-US" sz="2400" i="1" kern="0">
                <a:solidFill>
                  <a:srgbClr val="0000FF"/>
                </a:solidFill>
              </a:rPr>
              <a:t> t</a:t>
            </a:r>
            <a:r>
              <a:rPr lang="en-US" sz="2400" kern="0">
                <a:solidFill>
                  <a:sysClr val="windowText" lastClr="000000"/>
                </a:solidFill>
              </a:rPr>
              <a:t> &amp; </a:t>
            </a:r>
            <a:r>
              <a:rPr lang="en-US" sz="2400" i="1" kern="0">
                <a:solidFill>
                  <a:srgbClr val="0000FF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038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1981200" y="6553201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8077200" y="6553201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600200" y="76201"/>
            <a:ext cx="84582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69863">
              <a:defRPr>
                <a:solidFill>
                  <a:schemeClr val="tx1"/>
                </a:solidFill>
                <a:latin typeface="Arial" charset="0"/>
              </a:defRPr>
            </a:lvl2pPr>
            <a:lvl3pPr marL="457200">
              <a:defRPr>
                <a:solidFill>
                  <a:schemeClr val="tx1"/>
                </a:solidFill>
                <a:latin typeface="Arial" charset="0"/>
              </a:defRPr>
            </a:lvl3pPr>
            <a:lvl4pPr marL="687388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1.3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Assume 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constant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over short intervals (distances) and let </a:t>
            </a:r>
          </a:p>
          <a:p>
            <a:pPr lvl="1">
              <a:lnSpc>
                <a:spcPct val="150000"/>
              </a:lnSpc>
            </a:pP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 x(t)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= transmitted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bandpass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wave form</a:t>
            </a:r>
          </a:p>
          <a:p>
            <a:pPr lvl="1">
              <a:lnSpc>
                <a:spcPct val="150000"/>
              </a:lnSpc>
            </a:pP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 y(t)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received waveform</a:t>
            </a:r>
          </a:p>
          <a:p>
            <a:pPr lvl="1">
              <a:lnSpc>
                <a:spcPct val="160000"/>
              </a:lnSpc>
            </a:pP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 h(t,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impulse response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of time varying multipath RF channel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completely characterizes channel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a function of variables 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&amp; 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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3"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represents time variation due to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motion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represents channel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multipath delay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for fixed </a:t>
            </a:r>
            <a:r>
              <a:rPr lang="en-US" sz="2400" i="1" dirty="0">
                <a:solidFill>
                  <a:srgbClr val="3333FF"/>
                </a:solidFill>
                <a:latin typeface="Times New Roman" pitchFamily="18" charset="0"/>
              </a:rPr>
              <a:t>t</a:t>
            </a: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743201" y="5105400"/>
            <a:ext cx="6880225" cy="1295400"/>
            <a:chOff x="686" y="2736"/>
            <a:chExt cx="4334" cy="816"/>
          </a:xfrm>
        </p:grpSpPr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608" y="3029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(4.8)</a:t>
              </a:r>
            </a:p>
          </p:txBody>
        </p: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686" y="2736"/>
              <a:ext cx="1858" cy="816"/>
              <a:chOff x="686" y="2736"/>
              <a:chExt cx="1858" cy="816"/>
            </a:xfrm>
          </p:grpSpPr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974" y="3161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kern="0">
                    <a:solidFill>
                      <a:sysClr val="windowText" lastClr="000000"/>
                    </a:solidFill>
                  </a:rPr>
                  <a:t>=</a:t>
                </a:r>
              </a:p>
            </p:txBody>
          </p:sp>
          <p:graphicFrame>
            <p:nvGraphicFramePr>
              <p:cNvPr id="14" name="Object 20"/>
              <p:cNvGraphicFramePr>
                <a:graphicFrameLocks noChangeAspect="1"/>
              </p:cNvGraphicFramePr>
              <p:nvPr/>
            </p:nvGraphicFramePr>
            <p:xfrm>
              <a:off x="1104" y="2976"/>
              <a:ext cx="1299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Equation" r:id="rId3" imgW="952200" imgH="469800" progId="Equation.3">
                      <p:embed/>
                    </p:oleObj>
                  </mc:Choice>
                  <mc:Fallback>
                    <p:oleObj name="Equation" r:id="rId3" imgW="95220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299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686" y="2736"/>
                <a:ext cx="18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kern="0">
                    <a:solidFill>
                      <a:srgbClr val="3333FF"/>
                    </a:solidFill>
                  </a:rPr>
                  <a:t>y(t)</a:t>
                </a:r>
                <a:r>
                  <a:rPr lang="en-US" sz="2400" kern="0">
                    <a:solidFill>
                      <a:sysClr val="windowText" lastClr="000000"/>
                    </a:solidFill>
                  </a:rPr>
                  <a:t> = 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x(t)</a:t>
                </a:r>
                <a:r>
                  <a:rPr lang="en-US" sz="2400" ker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kern="0">
                    <a:solidFill>
                      <a:sysClr val="windowText" lastClr="000000"/>
                    </a:solidFill>
                    <a:sym typeface="Symbol" pitchFamily="18" charset="2"/>
                  </a:rPr>
                  <a:t> </a:t>
                </a:r>
                <a:r>
                  <a:rPr lang="en-US" sz="2400" kern="0">
                    <a:solidFill>
                      <a:sysClr val="windowText" lastClr="000000"/>
                    </a:solidFill>
                    <a:sym typeface="Symbol" pitchFamily="18" charset="2"/>
                  </a:rPr>
                  <a:t> 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h(t,</a:t>
                </a:r>
                <a:r>
                  <a:rPr lang="en-US" sz="2400" i="1" kern="0">
                    <a:solidFill>
                      <a:sysClr val="windowText" lastClr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p:grpSp>
      </p:grp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828800" y="4303713"/>
            <a:ext cx="768351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i="1" kern="0">
                <a:solidFill>
                  <a:srgbClr val="3333FF"/>
                </a:solidFill>
              </a:rPr>
              <a:t>y(t)</a:t>
            </a:r>
            <a:r>
              <a:rPr lang="en-US" sz="2400" kern="0">
                <a:solidFill>
                  <a:sysClr val="windowText" lastClr="000000"/>
                </a:solidFill>
              </a:rPr>
              <a:t> is the convolution of input signal &amp; channel impulse</a:t>
            </a:r>
          </a:p>
        </p:txBody>
      </p:sp>
    </p:spTree>
    <p:extLst>
      <p:ext uri="{BB962C8B-B14F-4D97-AF65-F5344CB8AC3E}">
        <p14:creationId xmlns:p14="http://schemas.microsoft.com/office/powerpoint/2010/main" val="363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00200" y="76200"/>
            <a:ext cx="9067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Assume (reasonably) that multipath channel is  </a:t>
            </a:r>
          </a:p>
          <a:p>
            <a:pPr marL="0" lvl="1">
              <a:buFontTx/>
              <a:buChar char="•"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bandlimited</a:t>
            </a:r>
            <a:endParaRPr lang="en-US" sz="2400" kern="0" dirty="0">
              <a:solidFill>
                <a:sysClr val="windowText" lastClr="000000"/>
              </a:solidFill>
            </a:endParaRPr>
          </a:p>
          <a:p>
            <a:pPr marL="0" lvl="1">
              <a:buFontTx/>
              <a:buChar char="•"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bandpass</a:t>
            </a:r>
            <a:r>
              <a:rPr lang="en-US" sz="2400" kern="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28800" y="1403350"/>
            <a:ext cx="838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400" i="1" kern="0">
                <a:solidFill>
                  <a:srgbClr val="3333FF"/>
                </a:solidFill>
              </a:rPr>
              <a:t> h(t,</a:t>
            </a:r>
            <a:r>
              <a:rPr lang="en-US" sz="2400" i="1" kern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rgbClr val="3333FF"/>
                </a:solidFill>
              </a:rPr>
              <a:t>)</a:t>
            </a:r>
            <a:r>
              <a:rPr lang="en-US" sz="2400" kern="0">
                <a:solidFill>
                  <a:sysClr val="windowText" lastClr="000000"/>
                </a:solidFill>
              </a:rPr>
              <a:t> is equivalently described by its  </a:t>
            </a:r>
            <a:r>
              <a:rPr lang="en-US" sz="2400" b="1" kern="0">
                <a:solidFill>
                  <a:sysClr val="windowText" lastClr="000000"/>
                </a:solidFill>
              </a:rPr>
              <a:t>complex baseband impulse </a:t>
            </a:r>
          </a:p>
          <a:p>
            <a:pPr>
              <a:defRPr/>
            </a:pPr>
            <a:r>
              <a:rPr lang="en-US" sz="2400" b="1" kern="0">
                <a:solidFill>
                  <a:sysClr val="windowText" lastClr="000000"/>
                </a:solidFill>
              </a:rPr>
              <a:t> response</a:t>
            </a:r>
            <a:r>
              <a:rPr lang="en-US" sz="2400" kern="0">
                <a:solidFill>
                  <a:sysClr val="windowText" lastClr="000000"/>
                </a:solidFill>
              </a:rPr>
              <a:t>  </a:t>
            </a:r>
            <a:r>
              <a:rPr lang="en-US" sz="2400" i="1" kern="0">
                <a:solidFill>
                  <a:srgbClr val="3333FF"/>
                </a:solidFill>
              </a:rPr>
              <a:t>h</a:t>
            </a:r>
            <a:r>
              <a:rPr lang="en-US" sz="2400" i="1" kern="0" baseline="-25000">
                <a:solidFill>
                  <a:srgbClr val="3333FF"/>
                </a:solidFill>
              </a:rPr>
              <a:t>b</a:t>
            </a:r>
            <a:r>
              <a:rPr lang="en-US" sz="2400" i="1" kern="0">
                <a:solidFill>
                  <a:srgbClr val="3333FF"/>
                </a:solidFill>
              </a:rPr>
              <a:t>(t,</a:t>
            </a:r>
            <a:r>
              <a:rPr lang="en-US" sz="2400" i="1" kern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rgbClr val="3333FF"/>
                </a:solidFill>
              </a:rPr>
              <a:t>)</a:t>
            </a:r>
            <a:r>
              <a:rPr lang="en-US" sz="2400" kern="0">
                <a:solidFill>
                  <a:sysClr val="windowText" lastClr="000000"/>
                </a:solidFill>
              </a:rPr>
              <a:t> </a:t>
            </a:r>
            <a:r>
              <a:rPr lang="en-US" sz="2400" kern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3865564" y="2286000"/>
            <a:ext cx="413125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i="1" kern="0">
                <a:solidFill>
                  <a:srgbClr val="0000FF"/>
                </a:solidFill>
              </a:rPr>
              <a:t>h(t, </a:t>
            </a:r>
            <a:r>
              <a:rPr lang="en-US" sz="2400" i="1" kern="0">
                <a:solidFill>
                  <a:srgbClr val="0000FF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rgbClr val="0000FF"/>
                </a:solidFill>
              </a:rPr>
              <a:t>) </a:t>
            </a:r>
            <a:r>
              <a:rPr lang="en-US" sz="2400" i="1" kern="0">
                <a:solidFill>
                  <a:sysClr val="windowText" lastClr="000000"/>
                </a:solidFill>
              </a:rPr>
              <a:t>= </a:t>
            </a:r>
            <a:r>
              <a:rPr lang="en-US" sz="2400" b="1" kern="0">
                <a:solidFill>
                  <a:sysClr val="windowText" lastClr="000000"/>
                </a:solidFill>
              </a:rPr>
              <a:t>Re</a:t>
            </a:r>
            <a:r>
              <a:rPr lang="en-US" sz="2400" kern="0">
                <a:solidFill>
                  <a:sysClr val="windowText" lastClr="000000"/>
                </a:solidFill>
              </a:rPr>
              <a:t>{</a:t>
            </a:r>
            <a:r>
              <a:rPr lang="en-US" sz="2400" i="1" kern="0">
                <a:solidFill>
                  <a:sysClr val="windowText" lastClr="000000"/>
                </a:solidFill>
              </a:rPr>
              <a:t>h</a:t>
            </a:r>
            <a:r>
              <a:rPr lang="en-US" sz="2400" i="1" kern="0" baseline="-25000">
                <a:solidFill>
                  <a:sysClr val="windowText" lastClr="000000"/>
                </a:solidFill>
              </a:rPr>
              <a:t>b</a:t>
            </a:r>
            <a:r>
              <a:rPr lang="en-US" sz="2400" i="1" kern="0">
                <a:solidFill>
                  <a:sysClr val="windowText" lastClr="000000"/>
                </a:solidFill>
              </a:rPr>
              <a:t>(t, </a:t>
            </a:r>
            <a:r>
              <a:rPr lang="en-US" sz="2400" i="1" kern="0">
                <a:solidFill>
                  <a:sysClr val="windowText" lastClr="000000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ysClr val="windowText" lastClr="000000"/>
                </a:solidFill>
              </a:rPr>
              <a:t>) exp(jw</a:t>
            </a:r>
            <a:r>
              <a:rPr lang="en-US" sz="2400" i="1" kern="0" baseline="-25000">
                <a:solidFill>
                  <a:sysClr val="windowText" lastClr="000000"/>
                </a:solidFill>
              </a:rPr>
              <a:t>c</a:t>
            </a:r>
            <a:r>
              <a:rPr lang="en-US" sz="2400" i="1" kern="0">
                <a:solidFill>
                  <a:sysClr val="windowText" lastClr="000000"/>
                </a:solidFill>
              </a:rPr>
              <a:t>t) </a:t>
            </a:r>
            <a:r>
              <a:rPr lang="en-US" sz="2400" kern="0">
                <a:solidFill>
                  <a:sysClr val="windowText" lastClr="000000"/>
                </a:solidFill>
              </a:rPr>
              <a:t>}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1905000" y="3381377"/>
            <a:ext cx="7048500" cy="2493963"/>
            <a:chOff x="240" y="1976"/>
            <a:chExt cx="4440" cy="1571"/>
          </a:xfrm>
        </p:grpSpPr>
        <p:grpSp>
          <p:nvGrpSpPr>
            <p:cNvPr id="13" name="Group 79"/>
            <p:cNvGrpSpPr>
              <a:grpSpLocks/>
            </p:cNvGrpSpPr>
            <p:nvPr/>
          </p:nvGrpSpPr>
          <p:grpSpPr bwMode="auto">
            <a:xfrm>
              <a:off x="720" y="2448"/>
              <a:ext cx="3960" cy="288"/>
              <a:chOff x="1020" y="2064"/>
              <a:chExt cx="3960" cy="288"/>
            </a:xfrm>
          </p:grpSpPr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718" y="2064"/>
                <a:ext cx="2554" cy="288"/>
              </a:xfrm>
              <a:prstGeom prst="rect">
                <a:avLst/>
              </a:prstGeom>
              <a:solidFill>
                <a:srgbClr val="EAEAEA"/>
              </a:solidFill>
              <a:ln w="1905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92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  <a:flatTx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sz="2400" i="1" kern="0">
                    <a:solidFill>
                      <a:sysClr val="windowText" lastClr="000000"/>
                    </a:solidFill>
                  </a:rPr>
                  <a:t>h(t, </a:t>
                </a:r>
                <a:r>
                  <a:rPr lang="en-US" sz="2400" i="1" kern="0">
                    <a:solidFill>
                      <a:sysClr val="windowText" lastClr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)=</a:t>
                </a:r>
                <a:r>
                  <a:rPr lang="en-US" sz="2400" b="1" kern="0">
                    <a:solidFill>
                      <a:sysClr val="windowText" lastClr="000000"/>
                    </a:solidFill>
                  </a:rPr>
                  <a:t>Re</a:t>
                </a:r>
                <a:r>
                  <a:rPr lang="en-US" sz="2400" kern="0">
                    <a:solidFill>
                      <a:sysClr val="windowText" lastClr="000000"/>
                    </a:solidFill>
                  </a:rPr>
                  <a:t>{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US" sz="2400" i="1" kern="0" baseline="-25000">
                    <a:solidFill>
                      <a:sysClr val="windowText" lastClr="000000"/>
                    </a:solidFill>
                  </a:rPr>
                  <a:t>b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(t, </a:t>
                </a:r>
                <a:r>
                  <a:rPr lang="en-US" sz="2400" i="1" kern="0">
                    <a:solidFill>
                      <a:sysClr val="windowText" lastClr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) exp(jw</a:t>
                </a:r>
                <a:r>
                  <a:rPr lang="en-US" sz="2400" i="1" kern="0" baseline="-25000">
                    <a:solidFill>
                      <a:sysClr val="windowText" lastClr="000000"/>
                    </a:solidFill>
                  </a:rPr>
                  <a:t>c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t)</a:t>
                </a:r>
                <a:r>
                  <a:rPr lang="en-US" sz="2400" kern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1392" y="220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656" y="2093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kern="0">
                    <a:solidFill>
                      <a:srgbClr val="3333FF"/>
                    </a:solidFill>
                  </a:rPr>
                  <a:t>y(t)</a:t>
                </a: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1020" y="2093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kern="0">
                    <a:solidFill>
                      <a:srgbClr val="3333FF"/>
                    </a:solidFill>
                  </a:rPr>
                  <a:t>x(t)</a:t>
                </a:r>
              </a:p>
            </p:txBody>
          </p:sp>
        </p:grp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240" y="1976"/>
              <a:ext cx="388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i.</a:t>
              </a:r>
              <a:r>
                <a:rPr lang="en-US" sz="2400" b="1" kern="0">
                  <a:solidFill>
                    <a:sysClr val="windowText" lastClr="000000"/>
                  </a:solidFill>
                </a:rPr>
                <a:t> Bandpass 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Channel Impulse Response Model</a:t>
              </a:r>
            </a:p>
          </p:txBody>
        </p:sp>
        <p:sp>
          <p:nvSpPr>
            <p:cNvPr id="15" name="Text Box 77"/>
            <p:cNvSpPr txBox="1">
              <a:spLocks noChangeArrowheads="1"/>
            </p:cNvSpPr>
            <p:nvPr/>
          </p:nvSpPr>
          <p:spPr bwMode="auto">
            <a:xfrm>
              <a:off x="672" y="3024"/>
              <a:ext cx="35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CC"/>
                  </a:solidFill>
                </a:rPr>
                <a:t>x(t) 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= channel input or transmitted signal</a:t>
              </a:r>
            </a:p>
            <a:p>
              <a:pPr>
                <a:defRPr/>
              </a:pPr>
              <a:r>
                <a:rPr lang="en-US" sz="2400" i="1" kern="0">
                  <a:solidFill>
                    <a:srgbClr val="3333CC"/>
                  </a:solidFill>
                </a:rPr>
                <a:t>y(t)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= channel output or received 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9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Radio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Small Scale Multipath Propagation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Impulse Response on a Multipath Channel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Small Scale Path Measurements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Frequency Domain Channel Sounding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Multipath Channel Parameters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Types of Small Scale Fading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Rayleigh &amp; Ricean Distributions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Statistical Models for Multipath Fading Channels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4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1981200" y="6553201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8077200" y="6553201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962400" y="1219204"/>
            <a:ext cx="3600450" cy="369888"/>
            <a:chOff x="1650" y="2072"/>
            <a:chExt cx="2268" cy="233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986" y="2078"/>
              <a:ext cx="1452" cy="209"/>
              <a:chOff x="2052" y="2753"/>
              <a:chExt cx="1452" cy="209"/>
            </a:xfrm>
          </p:grpSpPr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402" y="2753"/>
                <a:ext cx="772" cy="209"/>
              </a:xfrm>
              <a:prstGeom prst="rect">
                <a:avLst/>
              </a:prstGeom>
              <a:solidFill>
                <a:srgbClr val="EAEAEA"/>
              </a:solidFill>
              <a:ln w="1905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92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  <a:flatTx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i="1" kern="0">
                    <a:solidFill>
                      <a:sysClr val="windowText" lastClr="000000"/>
                    </a:solidFill>
                  </a:rPr>
                  <a:t>½ h</a:t>
                </a:r>
                <a:r>
                  <a:rPr lang="en-US" sz="2400" i="1" kern="0" baseline="-25000">
                    <a:solidFill>
                      <a:sysClr val="windowText" lastClr="000000"/>
                    </a:solidFill>
                  </a:rPr>
                  <a:t>b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(t, </a:t>
                </a:r>
                <a:r>
                  <a:rPr lang="en-US" sz="2400" i="1" kern="0">
                    <a:solidFill>
                      <a:sysClr val="windowText" lastClr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) </a:t>
                </a:r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2052" y="2855"/>
                <a:ext cx="3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3154" y="2855"/>
                <a:ext cx="3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618" y="2072"/>
              <a:ext cx="3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r(t)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1650" y="2072"/>
              <a:ext cx="3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c(t)</a:t>
              </a:r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600200" y="762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</a:rPr>
              <a:t>ii.</a:t>
            </a:r>
            <a:r>
              <a:rPr lang="en-US" sz="2400" b="1" kern="0">
                <a:solidFill>
                  <a:sysClr val="windowText" lastClr="000000"/>
                </a:solidFill>
              </a:rPr>
              <a:t> Baseband </a:t>
            </a:r>
            <a:r>
              <a:rPr lang="en-US" sz="2400" kern="0">
                <a:solidFill>
                  <a:sysClr val="windowText" lastClr="000000"/>
                </a:solidFill>
              </a:rPr>
              <a:t>Equivalent Channel Impulse Response Model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1981200" y="609600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23653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use</a:t>
            </a: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 Complex Envelope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to represent transmitted &amp; received signals</a:t>
            </a:r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4267200" y="1844677"/>
            <a:ext cx="5759450" cy="369888"/>
            <a:chOff x="1748" y="744"/>
            <a:chExt cx="3628" cy="233"/>
          </a:xfrm>
        </p:grpSpPr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748" y="744"/>
              <a:ext cx="19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 r(t) 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= </a:t>
              </a:r>
              <a:r>
                <a:rPr lang="en-US" sz="2400" i="1" kern="0">
                  <a:solidFill>
                    <a:sysClr val="windowText" lastClr="000000"/>
                  </a:solidFill>
                </a:rPr>
                <a:t>c(t) </a:t>
              </a:r>
              <a:r>
                <a:rPr lang="en-US" kern="0">
                  <a:solidFill>
                    <a:sysClr val="windowText" lastClr="000000"/>
                  </a:solidFill>
                  <a:sym typeface="Symbol" pitchFamily="18" charset="2"/>
                </a:rPr>
                <a:t></a:t>
              </a:r>
              <a:r>
                <a:rPr lang="en-US" sz="2400" i="1" kern="0">
                  <a:solidFill>
                    <a:sysClr val="windowText" lastClr="000000"/>
                  </a:solidFill>
                </a:rPr>
                <a:t> ½ h</a:t>
              </a:r>
              <a:r>
                <a:rPr lang="en-US" sz="2400" i="1" kern="0" baseline="-25000">
                  <a:solidFill>
                    <a:sysClr val="windowText" lastClr="000000"/>
                  </a:solidFill>
                </a:rPr>
                <a:t>b</a:t>
              </a:r>
              <a:r>
                <a:rPr lang="en-US" sz="2400" i="1" kern="0">
                  <a:solidFill>
                    <a:sysClr val="windowText" lastClr="000000"/>
                  </a:solidFill>
                </a:rPr>
                <a:t>(t, </a:t>
              </a:r>
              <a:r>
                <a:rPr lang="en-US" sz="2400" i="1" kern="0">
                  <a:solidFill>
                    <a:sysClr val="windowText" lastClr="000000"/>
                  </a:solidFill>
                  <a:sym typeface="Symbol" pitchFamily="18" charset="2"/>
                </a:rPr>
                <a:t></a:t>
              </a:r>
              <a:r>
                <a:rPr lang="en-US" sz="2400" i="1" kern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4964" y="744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(4.9)</a:t>
              </a:r>
            </a:p>
          </p:txBody>
        </p:sp>
      </p:grp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2057400" y="2514601"/>
            <a:ext cx="8382000" cy="1497013"/>
            <a:chOff x="192" y="442"/>
            <a:chExt cx="5280" cy="943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192" y="442"/>
              <a:ext cx="5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c(t)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&amp;</a:t>
              </a:r>
              <a:r>
                <a:rPr lang="en-US" sz="2400" i="1" kern="0">
                  <a:solidFill>
                    <a:srgbClr val="3333FF"/>
                  </a:solidFill>
                </a:rPr>
                <a:t> r(t) 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are </a:t>
              </a:r>
              <a:r>
                <a:rPr lang="en-US" sz="2400" b="1" kern="0">
                  <a:solidFill>
                    <a:sysClr val="windowText" lastClr="000000"/>
                  </a:solidFill>
                </a:rPr>
                <a:t>complex envelope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representations of </a:t>
              </a:r>
              <a:r>
                <a:rPr lang="en-US" sz="2400" i="1" kern="0">
                  <a:solidFill>
                    <a:srgbClr val="3333FF"/>
                  </a:solidFill>
                </a:rPr>
                <a:t>x(t)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&amp; </a:t>
              </a:r>
              <a:r>
                <a:rPr lang="en-US" sz="2400" i="1" kern="0">
                  <a:solidFill>
                    <a:srgbClr val="3333FF"/>
                  </a:solidFill>
                </a:rPr>
                <a:t>y(t)</a:t>
              </a:r>
              <a:r>
                <a:rPr lang="en-US" sz="2400" kern="0">
                  <a:solidFill>
                    <a:sysClr val="windowText" lastClr="000000"/>
                  </a:solidFill>
                </a:rPr>
                <a:t> </a:t>
              </a: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912" y="768"/>
              <a:ext cx="43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 dirty="0">
                  <a:solidFill>
                    <a:srgbClr val="3333FF"/>
                  </a:solidFill>
                </a:rPr>
                <a:t>x(t)</a:t>
              </a:r>
              <a:r>
                <a:rPr lang="en-US" sz="2400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2400" b="1" kern="0" dirty="0">
                  <a:solidFill>
                    <a:sysClr val="windowText" lastClr="000000"/>
                  </a:solidFill>
                </a:rPr>
                <a:t>Re</a:t>
              </a:r>
              <a:r>
                <a:rPr lang="en-US" sz="2400" kern="0" dirty="0">
                  <a:solidFill>
                    <a:sysClr val="windowText" lastClr="000000"/>
                  </a:solidFill>
                </a:rPr>
                <a:t>{</a:t>
              </a:r>
              <a:r>
                <a:rPr lang="en-US" sz="2400" i="1" kern="0" dirty="0">
                  <a:solidFill>
                    <a:srgbClr val="3333FF"/>
                  </a:solidFill>
                </a:rPr>
                <a:t>c(t)</a:t>
              </a:r>
              <a:r>
                <a:rPr lang="en-US" sz="2400" i="1" kern="0" dirty="0" err="1">
                  <a:solidFill>
                    <a:sysClr val="windowText" lastClr="000000"/>
                  </a:solidFill>
                </a:rPr>
                <a:t>exp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(j2</a:t>
              </a:r>
              <a:r>
                <a:rPr lang="en-US" sz="2400" i="1" kern="0" dirty="0">
                  <a:solidFill>
                    <a:sysClr val="windowText" lastClr="000000"/>
                  </a:solidFill>
                  <a:sym typeface="Symbol" pitchFamily="18" charset="2"/>
                </a:rPr>
                <a:t>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f</a:t>
              </a:r>
              <a:r>
                <a:rPr lang="en-US" sz="2400" i="1" kern="0" baseline="-250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t)</a:t>
              </a:r>
              <a:r>
                <a:rPr lang="en-US" sz="2400" kern="0" dirty="0">
                  <a:solidFill>
                    <a:sysClr val="windowText" lastClr="000000"/>
                  </a:solidFill>
                </a:rPr>
                <a:t>}                                       </a:t>
              </a:r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912" y="1152"/>
              <a:ext cx="43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sz="2400" i="1" kern="0" dirty="0">
                  <a:solidFill>
                    <a:srgbClr val="3333FF"/>
                  </a:solidFill>
                </a:rPr>
                <a:t>y(t)</a:t>
              </a:r>
              <a:r>
                <a:rPr lang="en-US" sz="2400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2400" b="1" kern="0" dirty="0">
                  <a:solidFill>
                    <a:sysClr val="windowText" lastClr="000000"/>
                  </a:solidFill>
                </a:rPr>
                <a:t>Re</a:t>
              </a:r>
              <a:r>
                <a:rPr lang="en-US" sz="2400" kern="0" dirty="0">
                  <a:solidFill>
                    <a:sysClr val="windowText" lastClr="000000"/>
                  </a:solidFill>
                </a:rPr>
                <a:t>{</a:t>
              </a:r>
              <a:r>
                <a:rPr lang="en-US" sz="2400" i="1" kern="0" dirty="0">
                  <a:solidFill>
                    <a:srgbClr val="3333FF"/>
                  </a:solidFill>
                </a:rPr>
                <a:t>r(t)</a:t>
              </a:r>
              <a:r>
                <a:rPr lang="en-US" sz="2400" i="1" kern="0" dirty="0" err="1">
                  <a:solidFill>
                    <a:sysClr val="windowText" lastClr="000000"/>
                  </a:solidFill>
                </a:rPr>
                <a:t>exp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(j2</a:t>
              </a:r>
              <a:r>
                <a:rPr lang="en-US" sz="2400" i="1" kern="0" dirty="0">
                  <a:solidFill>
                    <a:sysClr val="windowText" lastClr="000000"/>
                  </a:solidFill>
                  <a:sym typeface="Symbol" pitchFamily="18" charset="2"/>
                </a:rPr>
                <a:t>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f</a:t>
              </a:r>
              <a:r>
                <a:rPr lang="en-US" sz="2400" i="1" kern="0" baseline="-250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t)</a:t>
              </a:r>
              <a:r>
                <a:rPr lang="en-US" sz="2400" kern="0" dirty="0">
                  <a:solidFill>
                    <a:sysClr val="windowText" lastClr="000000"/>
                  </a:solidFill>
                </a:rPr>
                <a:t>}</a:t>
              </a:r>
              <a:r>
                <a:rPr lang="en-US" sz="2400" i="1" kern="0" dirty="0">
                  <a:solidFill>
                    <a:sysClr val="windowText" lastClr="000000"/>
                  </a:solidFill>
                </a:rPr>
                <a:t>                                       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1889126" y="4572000"/>
            <a:ext cx="8397875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143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Complex Envelope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properties cause ‘½ ‘ factor in 4.9 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needed to represent </a:t>
            </a:r>
            <a:r>
              <a:rPr lang="en-US" sz="2400" dirty="0" err="1">
                <a:solidFill>
                  <a:srgbClr val="3333FF"/>
                </a:solidFill>
                <a:latin typeface="Times New Roman" pitchFamily="18" charset="0"/>
              </a:rPr>
              <a:t>passband</a:t>
            </a:r>
            <a:r>
              <a:rPr lang="en-US" sz="2400" dirty="0">
                <a:solidFill>
                  <a:srgbClr val="3333FF"/>
                </a:solidFill>
                <a:latin typeface="Times New Roman" pitchFamily="18" charset="0"/>
              </a:rPr>
              <a:t> RF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system at </a:t>
            </a:r>
            <a:r>
              <a:rPr lang="en-US" sz="2400" dirty="0">
                <a:solidFill>
                  <a:srgbClr val="3333FF"/>
                </a:solidFill>
                <a:latin typeface="Times New Roman" pitchFamily="18" charset="0"/>
              </a:rPr>
              <a:t>baseband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low pass characterization removes high frequency variations from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carrier – makes for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easier signal analysis 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81201" y="517526"/>
            <a:ext cx="8321675" cy="2703513"/>
            <a:chOff x="288" y="326"/>
            <a:chExt cx="5242" cy="1703"/>
          </a:xfrm>
        </p:grpSpPr>
        <p:sp>
          <p:nvSpPr>
            <p:cNvPr id="8" name="Text Box 44"/>
            <p:cNvSpPr txBox="1">
              <a:spLocks noChangeArrowheads="1"/>
            </p:cNvSpPr>
            <p:nvPr/>
          </p:nvSpPr>
          <p:spPr bwMode="auto">
            <a:xfrm>
              <a:off x="441" y="1331"/>
              <a:ext cx="4244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2286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overbar denotes </a:t>
              </a:r>
            </a:p>
            <a:p>
              <a:pPr lvl="1"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- </a:t>
              </a:r>
              <a:r>
                <a:rPr lang="en-US" sz="2400" b="1" kern="0" dirty="0">
                  <a:solidFill>
                    <a:srgbClr val="000000"/>
                  </a:solidFill>
                  <a:latin typeface="Times New Roman" pitchFamily="18" charset="0"/>
                </a:rPr>
                <a:t>ensemble average</a:t>
              </a: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 for stochastic signal or </a:t>
              </a:r>
            </a:p>
            <a:p>
              <a:pPr lvl="1"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- </a:t>
              </a:r>
              <a:r>
                <a:rPr lang="en-US" sz="2400" b="1" kern="0" dirty="0">
                  <a:solidFill>
                    <a:srgbClr val="000000"/>
                  </a:solidFill>
                  <a:latin typeface="Times New Roman" pitchFamily="18" charset="0"/>
                </a:rPr>
                <a:t>time average</a:t>
              </a: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 for deterministic signal</a:t>
              </a:r>
            </a:p>
          </p:txBody>
        </p:sp>
        <p:graphicFrame>
          <p:nvGraphicFramePr>
            <p:cNvPr id="9" name="Object 46"/>
            <p:cNvGraphicFramePr>
              <a:graphicFrameLocks noChangeAspect="1"/>
            </p:cNvGraphicFramePr>
            <p:nvPr>
              <p:extLst/>
            </p:nvPr>
          </p:nvGraphicFramePr>
          <p:xfrm>
            <a:off x="2208" y="743"/>
            <a:ext cx="1046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3" imgW="952200" imgH="393480" progId="Equation.3">
                    <p:embed/>
                  </p:oleObj>
                </mc:Choice>
                <mc:Fallback>
                  <p:oleObj name="Equation" r:id="rId3" imgW="952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743"/>
                          <a:ext cx="1046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288" y="326"/>
              <a:ext cx="52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2400" b="1" kern="0" dirty="0">
                  <a:solidFill>
                    <a:srgbClr val="000000"/>
                  </a:solidFill>
                  <a:latin typeface="Times New Roman" pitchFamily="18" charset="0"/>
                </a:rPr>
                <a:t>Average Power </a:t>
              </a: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of </a:t>
              </a:r>
              <a:r>
                <a:rPr lang="en-US" sz="2400" kern="0" dirty="0">
                  <a:solidFill>
                    <a:srgbClr val="3333FF"/>
                  </a:solidFill>
                  <a:latin typeface="Times New Roman" pitchFamily="18" charset="0"/>
                </a:rPr>
                <a:t>band pass</a:t>
              </a:r>
              <a:r>
                <a:rPr lang="en-US" sz="2400" kern="0" dirty="0">
                  <a:solidFill>
                    <a:srgbClr val="000000"/>
                  </a:solidFill>
                  <a:latin typeface="Times New Roman" pitchFamily="18" charset="0"/>
                </a:rPr>
                <a:t> signal, x(t) is given by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0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52601" y="838201"/>
            <a:ext cx="8626475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349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i. </a:t>
            </a:r>
            <a:r>
              <a:rPr lang="en-US" sz="2400" b="1" kern="0" dirty="0">
                <a:solidFill>
                  <a:srgbClr val="000000"/>
                </a:solidFill>
              </a:rPr>
              <a:t>linear time-invariant </a:t>
            </a:r>
            <a:r>
              <a:rPr lang="en-US" sz="2400" kern="0" dirty="0">
                <a:solidFill>
                  <a:srgbClr val="000000"/>
                </a:solidFill>
              </a:rPr>
              <a:t>(LTI) system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MPCs have </a:t>
            </a:r>
            <a:r>
              <a:rPr lang="en-US" sz="2400" kern="0" dirty="0">
                <a:solidFill>
                  <a:srgbClr val="3333CC"/>
                </a:solidFill>
              </a:rPr>
              <a:t>variable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3333CC"/>
                </a:solidFill>
              </a:rPr>
              <a:t>propagation delays</a:t>
            </a:r>
            <a:r>
              <a:rPr lang="en-US" sz="2400" kern="0" dirty="0">
                <a:solidFill>
                  <a:srgbClr val="000000"/>
                </a:solidFill>
              </a:rPr>
              <a:t> - depending on receiver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>
                <a:solidFill>
                  <a:srgbClr val="000000"/>
                </a:solidFill>
              </a:rPr>
              <a:t>  location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b="1" kern="0" dirty="0">
                <a:solidFill>
                  <a:srgbClr val="000000"/>
                </a:solidFill>
              </a:rPr>
              <a:t>impulse response</a:t>
            </a:r>
            <a:r>
              <a:rPr lang="en-US" sz="2400" kern="0" dirty="0">
                <a:solidFill>
                  <a:srgbClr val="000000"/>
                </a:solidFill>
              </a:rPr>
              <a:t> of LTI channel is a function of receiver</a:t>
            </a:r>
            <a:r>
              <a:rPr lang="en-US" sz="2400" kern="0" dirty="0">
                <a:solidFill>
                  <a:srgbClr val="0000FF"/>
                </a:solidFill>
              </a:rPr>
              <a:t> position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>
                <a:solidFill>
                  <a:srgbClr val="0000FF"/>
                </a:solidFill>
              </a:rPr>
              <a:t>  </a:t>
            </a:r>
            <a:r>
              <a:rPr lang="en-US" sz="2400" kern="0" dirty="0">
                <a:solidFill>
                  <a:srgbClr val="000000"/>
                </a:solidFill>
              </a:rPr>
              <a:t>and does not depend on time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76400" y="3313113"/>
            <a:ext cx="8839200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349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ii. linear filter with </a:t>
            </a:r>
            <a:r>
              <a:rPr lang="en-US" sz="2400" b="1" kern="0" dirty="0">
                <a:solidFill>
                  <a:srgbClr val="000000"/>
                </a:solidFill>
              </a:rPr>
              <a:t>time-varying impulse response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b="1" kern="0" dirty="0">
                <a:solidFill>
                  <a:srgbClr val="000000"/>
                </a:solidFill>
              </a:rPr>
              <a:t>time variation </a:t>
            </a:r>
            <a:r>
              <a:rPr lang="en-US" sz="2400" kern="0" dirty="0">
                <a:solidFill>
                  <a:srgbClr val="000000"/>
                </a:solidFill>
              </a:rPr>
              <a:t>is due to receiver </a:t>
            </a:r>
            <a:r>
              <a:rPr lang="en-US" sz="2400" kern="0" dirty="0">
                <a:solidFill>
                  <a:srgbClr val="0000FF"/>
                </a:solidFill>
              </a:rPr>
              <a:t>motion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at time</a:t>
            </a:r>
            <a:r>
              <a:rPr lang="en-US" sz="2400" i="1" kern="0" dirty="0">
                <a:solidFill>
                  <a:srgbClr val="3333FF"/>
                </a:solidFill>
              </a:rPr>
              <a:t> t, </a:t>
            </a:r>
            <a:r>
              <a:rPr lang="en-US" sz="2400" kern="0" dirty="0">
                <a:solidFill>
                  <a:srgbClr val="000000"/>
                </a:solidFill>
              </a:rPr>
              <a:t>many waves are arriving - filter’s nature is result of sum  </a:t>
            </a:r>
          </a:p>
          <a:p>
            <a:pPr lvl="1" eaLnBrk="1" hangingPunct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  of all amplitudes &amp; delays </a:t>
            </a:r>
            <a:endParaRPr lang="en-US" sz="2400" i="1" kern="0" dirty="0">
              <a:solidFill>
                <a:srgbClr val="3333FF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74851" y="297874"/>
            <a:ext cx="4465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(1) Mobile RF Channel Models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2601" y="5537200"/>
            <a:ext cx="864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b="1" kern="0">
                <a:solidFill>
                  <a:srgbClr val="000000"/>
                </a:solidFill>
              </a:rPr>
              <a:t>Channel Classification</a:t>
            </a:r>
            <a:r>
              <a:rPr lang="en-US" sz="2400" kern="0">
                <a:solidFill>
                  <a:srgbClr val="000000"/>
                </a:solidFill>
              </a:rPr>
              <a:t> based only on </a:t>
            </a:r>
            <a:r>
              <a:rPr lang="en-US" sz="2400" i="1" kern="0">
                <a:solidFill>
                  <a:srgbClr val="0000FF"/>
                </a:solidFill>
              </a:rPr>
              <a:t>h(t,</a:t>
            </a:r>
            <a:r>
              <a:rPr lang="en-US" sz="2400" i="1" kern="0">
                <a:solidFill>
                  <a:srgbClr val="0000FF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rgbClr val="0000FF"/>
                </a:solidFill>
              </a:rPr>
              <a:t>)</a:t>
            </a:r>
            <a:r>
              <a:rPr lang="en-US" sz="2400" kern="0">
                <a:solidFill>
                  <a:srgbClr val="000000"/>
                </a:solidFill>
              </a:rPr>
              <a:t> , </a:t>
            </a:r>
            <a:r>
              <a:rPr lang="en-US" sz="2400" b="1" kern="0">
                <a:solidFill>
                  <a:srgbClr val="000000"/>
                </a:solidFill>
              </a:rPr>
              <a:t>noise</a:t>
            </a:r>
            <a:r>
              <a:rPr lang="en-US" sz="2400" kern="0">
                <a:solidFill>
                  <a:srgbClr val="000000"/>
                </a:solidFill>
              </a:rPr>
              <a:t> is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16144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74273" y="348675"/>
            <a:ext cx="8686800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349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1.1 </a:t>
            </a:r>
            <a:r>
              <a:rPr lang="en-US" sz="2400" kern="0" dirty="0">
                <a:solidFill>
                  <a:srgbClr val="000000"/>
                </a:solidFill>
              </a:rPr>
              <a:t>Assume </a:t>
            </a:r>
            <a:r>
              <a:rPr lang="en-US" sz="2400" b="1" kern="0" dirty="0">
                <a:solidFill>
                  <a:srgbClr val="000000"/>
                </a:solidFill>
              </a:rPr>
              <a:t>time variation</a:t>
            </a:r>
            <a:r>
              <a:rPr lang="en-US" sz="2400" kern="0" dirty="0">
                <a:solidFill>
                  <a:srgbClr val="000000"/>
                </a:solidFill>
              </a:rPr>
              <a:t> is strictly from </a:t>
            </a:r>
            <a:r>
              <a:rPr lang="en-US" sz="2400" kern="0" dirty="0">
                <a:solidFill>
                  <a:srgbClr val="3333FF"/>
                </a:solidFill>
              </a:rPr>
              <a:t>receiver motion </a:t>
            </a:r>
            <a:r>
              <a:rPr lang="en-US" sz="2400" kern="0" dirty="0">
                <a:solidFill>
                  <a:srgbClr val="000000"/>
                </a:solidFill>
              </a:rPr>
              <a:t>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v</a:t>
            </a:r>
            <a:r>
              <a:rPr lang="en-US" sz="2400" kern="0" dirty="0">
                <a:solidFill>
                  <a:srgbClr val="000000"/>
                </a:solidFill>
              </a:rPr>
              <a:t> = velocity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d </a:t>
            </a:r>
            <a:r>
              <a:rPr lang="en-US" sz="2400" kern="0" dirty="0">
                <a:solidFill>
                  <a:srgbClr val="000000"/>
                </a:solidFill>
              </a:rPr>
              <a:t>= fixed position between </a:t>
            </a:r>
            <a:r>
              <a:rPr lang="en-US" sz="2400" b="1" i="1" kern="0" dirty="0">
                <a:solidFill>
                  <a:srgbClr val="000000"/>
                </a:solidFill>
              </a:rPr>
              <a:t>Tx </a:t>
            </a:r>
            <a:r>
              <a:rPr lang="en-US" sz="2400" kern="0" dirty="0">
                <a:solidFill>
                  <a:srgbClr val="000000"/>
                </a:solidFill>
              </a:rPr>
              <a:t>&amp; </a:t>
            </a:r>
            <a:r>
              <a:rPr lang="en-US" sz="2400" b="1" i="1" kern="0" dirty="0">
                <a:solidFill>
                  <a:srgbClr val="000000"/>
                </a:solidFill>
              </a:rPr>
              <a:t>Rx</a:t>
            </a:r>
          </a:p>
        </p:txBody>
      </p: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2514600" y="4856164"/>
            <a:ext cx="7543800" cy="1660525"/>
            <a:chOff x="384" y="3034"/>
            <a:chExt cx="4752" cy="1046"/>
          </a:xfrm>
        </p:grpSpPr>
        <p:grpSp>
          <p:nvGrpSpPr>
            <p:cNvPr id="9" name="Group 163"/>
            <p:cNvGrpSpPr>
              <a:grpSpLocks/>
            </p:cNvGrpSpPr>
            <p:nvPr/>
          </p:nvGrpSpPr>
          <p:grpSpPr bwMode="auto">
            <a:xfrm>
              <a:off x="1104" y="3546"/>
              <a:ext cx="4032" cy="534"/>
              <a:chOff x="1104" y="3450"/>
              <a:chExt cx="4032" cy="534"/>
            </a:xfrm>
          </p:grpSpPr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104" y="3602"/>
                <a:ext cx="1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kern="0">
                    <a:solidFill>
                      <a:srgbClr val="000000"/>
                    </a:solidFill>
                  </a:rPr>
                  <a:t>and</a:t>
                </a:r>
                <a:r>
                  <a:rPr lang="en-US" sz="2400" i="1" kern="0">
                    <a:solidFill>
                      <a:srgbClr val="3333FF"/>
                    </a:solidFill>
                  </a:rPr>
                  <a:t> y(d,t)</a:t>
                </a:r>
                <a:r>
                  <a:rPr lang="en-US" sz="2400" kern="0">
                    <a:solidFill>
                      <a:srgbClr val="000000"/>
                    </a:solidFill>
                  </a:rPr>
                  <a:t> =</a:t>
                </a:r>
              </a:p>
            </p:txBody>
          </p:sp>
          <p:graphicFrame>
            <p:nvGraphicFramePr>
              <p:cNvPr id="12" name="Object 13"/>
              <p:cNvGraphicFramePr>
                <a:graphicFrameLocks noChangeAspect="1"/>
              </p:cNvGraphicFramePr>
              <p:nvPr/>
            </p:nvGraphicFramePr>
            <p:xfrm>
              <a:off x="2088" y="3450"/>
              <a:ext cx="1344" cy="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" name="Equation" r:id="rId3" imgW="1180588" imgH="469696" progId="Equation.3">
                      <p:embed/>
                    </p:oleObj>
                  </mc:Choice>
                  <mc:Fallback>
                    <p:oleObj name="Equation" r:id="rId3" imgW="1180588" imgH="46969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8" y="3450"/>
                            <a:ext cx="1344" cy="5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4724" y="3602"/>
                <a:ext cx="4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kern="0">
                    <a:solidFill>
                      <a:srgbClr val="000000"/>
                    </a:solidFill>
                  </a:rPr>
                  <a:t>(4.4)</a:t>
                </a:r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84" y="3034"/>
              <a:ext cx="465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 dirty="0">
                  <a:solidFill>
                    <a:srgbClr val="000000"/>
                  </a:solidFill>
                </a:rPr>
                <a:t>if </a:t>
              </a:r>
              <a:r>
                <a:rPr lang="en-US" sz="2400" b="1" kern="0" dirty="0">
                  <a:solidFill>
                    <a:srgbClr val="000000"/>
                  </a:solidFill>
                </a:rPr>
                <a:t>channel is causal </a:t>
              </a:r>
              <a:r>
                <a:rPr lang="en-US" sz="2400" kern="0" dirty="0">
                  <a:solidFill>
                    <a:srgbClr val="000000"/>
                  </a:solidFill>
                </a:rPr>
                <a:t>(no output until input is applied) then for </a:t>
              </a:r>
              <a:r>
                <a:rPr lang="en-US" sz="2400" i="1" kern="0" dirty="0">
                  <a:solidFill>
                    <a:srgbClr val="0000FF"/>
                  </a:solidFill>
                </a:rPr>
                <a:t>t</a:t>
              </a:r>
              <a:r>
                <a:rPr lang="en-US" sz="2400" kern="0" dirty="0">
                  <a:solidFill>
                    <a:srgbClr val="000000"/>
                  </a:solidFill>
                </a:rPr>
                <a:t> &lt; 0 </a:t>
              </a:r>
              <a:r>
                <a:rPr lang="en-US" sz="2400" kern="0" dirty="0">
                  <a:solidFill>
                    <a:srgbClr val="000000"/>
                  </a:solidFill>
                  <a:sym typeface="Wingdings" pitchFamily="2" charset="2"/>
                </a:rPr>
                <a:t></a:t>
              </a:r>
              <a:r>
                <a:rPr lang="en-US" sz="2400" kern="0" dirty="0">
                  <a:solidFill>
                    <a:srgbClr val="3333FF"/>
                  </a:solidFill>
                  <a:sym typeface="Wingdings" pitchFamily="2" charset="2"/>
                </a:rPr>
                <a:t> </a:t>
              </a:r>
              <a:r>
                <a:rPr lang="en-US" sz="2400" i="1" kern="0" dirty="0">
                  <a:solidFill>
                    <a:srgbClr val="3333FF"/>
                  </a:solidFill>
                </a:rPr>
                <a:t>h(</a:t>
              </a:r>
              <a:r>
                <a:rPr lang="en-US" sz="2400" i="1" kern="0" dirty="0" err="1">
                  <a:solidFill>
                    <a:srgbClr val="3333FF"/>
                  </a:solidFill>
                </a:rPr>
                <a:t>d,t</a:t>
              </a:r>
              <a:r>
                <a:rPr lang="en-US" sz="2400" i="1" kern="0" dirty="0">
                  <a:solidFill>
                    <a:srgbClr val="3333FF"/>
                  </a:solidFill>
                </a:rPr>
                <a:t>)</a:t>
              </a:r>
              <a:r>
                <a:rPr lang="en-US" sz="2400" kern="0" dirty="0">
                  <a:solidFill>
                    <a:srgbClr val="000000"/>
                  </a:solidFill>
                </a:rPr>
                <a:t> = 0</a:t>
              </a:r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133600" y="2001839"/>
            <a:ext cx="6858000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sz="2400" kern="0" dirty="0">
                <a:solidFill>
                  <a:srgbClr val="000000"/>
                </a:solidFill>
              </a:rPr>
              <a:t>let  </a:t>
            </a:r>
            <a:r>
              <a:rPr lang="en-US" sz="2400" i="1" kern="0" dirty="0">
                <a:solidFill>
                  <a:srgbClr val="3333FF"/>
                </a:solidFill>
              </a:rPr>
              <a:t>y(</a:t>
            </a:r>
            <a:r>
              <a:rPr lang="en-US" sz="2400" i="1" kern="0" dirty="0" err="1">
                <a:solidFill>
                  <a:srgbClr val="3333FF"/>
                </a:solidFill>
              </a:rPr>
              <a:t>d,t</a:t>
            </a:r>
            <a:r>
              <a:rPr lang="en-US" sz="2400" i="1" kern="0" dirty="0">
                <a:solidFill>
                  <a:srgbClr val="3333FF"/>
                </a:solidFill>
              </a:rPr>
              <a:t>) </a:t>
            </a:r>
            <a:r>
              <a:rPr lang="en-US" sz="2400" kern="0" dirty="0">
                <a:solidFill>
                  <a:srgbClr val="000000"/>
                </a:solidFill>
              </a:rPr>
              <a:t>= received signal at position </a:t>
            </a:r>
            <a:r>
              <a:rPr lang="en-US" sz="2400" i="1" kern="0" dirty="0">
                <a:solidFill>
                  <a:srgbClr val="3333FF"/>
                </a:solidFill>
              </a:rPr>
              <a:t>d </a:t>
            </a:r>
            <a:r>
              <a:rPr lang="en-US" sz="2400" kern="0" dirty="0">
                <a:solidFill>
                  <a:srgbClr val="000000"/>
                </a:solidFill>
              </a:rPr>
              <a:t>&amp; time</a:t>
            </a:r>
            <a:r>
              <a:rPr lang="en-US" sz="2400" i="1" kern="0" dirty="0">
                <a:solidFill>
                  <a:srgbClr val="3333FF"/>
                </a:solidFill>
              </a:rPr>
              <a:t> t </a:t>
            </a:r>
          </a:p>
          <a:p>
            <a:pPr marL="0" lvl="1" eaLnBrk="1" hangingPunct="1">
              <a:lnSpc>
                <a:spcPct val="13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h(</a:t>
            </a:r>
            <a:r>
              <a:rPr lang="en-US" sz="2400" i="1" kern="0" dirty="0" err="1">
                <a:solidFill>
                  <a:srgbClr val="3333FF"/>
                </a:solidFill>
              </a:rPr>
              <a:t>d,t</a:t>
            </a:r>
            <a:r>
              <a:rPr lang="en-US" sz="2400" i="1" kern="0" dirty="0">
                <a:solidFill>
                  <a:srgbClr val="3333FF"/>
                </a:solidFill>
              </a:rPr>
              <a:t>)</a:t>
            </a:r>
            <a:r>
              <a:rPr lang="en-US" sz="2400" kern="0" dirty="0">
                <a:solidFill>
                  <a:srgbClr val="3333FF"/>
                </a:solidFill>
              </a:rPr>
              <a:t> </a:t>
            </a:r>
            <a:r>
              <a:rPr lang="en-US" sz="2400" kern="0" dirty="0">
                <a:solidFill>
                  <a:srgbClr val="000000"/>
                </a:solidFill>
              </a:rPr>
              <a:t>= channel impulse response</a:t>
            </a:r>
          </a:p>
          <a:p>
            <a:pPr marL="0" lvl="1" eaLnBrk="1" hangingPunct="1">
              <a:lnSpc>
                <a:spcPct val="13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x(t)</a:t>
            </a:r>
            <a:r>
              <a:rPr lang="en-US" sz="2400" kern="0" dirty="0">
                <a:solidFill>
                  <a:srgbClr val="000000"/>
                </a:solidFill>
              </a:rPr>
              <a:t> = transmitted signal</a:t>
            </a:r>
            <a:endParaRPr lang="en-US" sz="2400" i="1" kern="0" dirty="0">
              <a:solidFill>
                <a:srgbClr val="3333FF"/>
              </a:solidFill>
            </a:endParaRPr>
          </a:p>
        </p:txBody>
      </p: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2514600" y="3468688"/>
            <a:ext cx="7543800" cy="877888"/>
            <a:chOff x="384" y="1943"/>
            <a:chExt cx="4752" cy="553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84" y="2104"/>
              <a:ext cx="23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then </a:t>
              </a:r>
              <a:r>
                <a:rPr lang="en-US" sz="2400" i="1" kern="0">
                  <a:solidFill>
                    <a:srgbClr val="3333FF"/>
                  </a:solidFill>
                </a:rPr>
                <a:t>y(d,t)</a:t>
              </a:r>
              <a:r>
                <a:rPr lang="en-US" sz="2400" kern="0">
                  <a:solidFill>
                    <a:srgbClr val="000000"/>
                  </a:solidFill>
                </a:rPr>
                <a:t> = </a:t>
              </a:r>
              <a:r>
                <a:rPr lang="en-US" sz="2400" i="1" kern="0">
                  <a:solidFill>
                    <a:srgbClr val="000000"/>
                  </a:solidFill>
                </a:rPr>
                <a:t>x(t)</a:t>
              </a:r>
              <a:r>
                <a:rPr lang="en-US" sz="2400" kern="0">
                  <a:solidFill>
                    <a:srgbClr val="000000"/>
                  </a:solidFill>
                </a:rPr>
                <a:t> </a:t>
              </a:r>
              <a:r>
                <a:rPr lang="en-US" sz="2400" kern="0">
                  <a:solidFill>
                    <a:srgbClr val="000000"/>
                  </a:solidFill>
                  <a:sym typeface="Symbol" pitchFamily="18" charset="2"/>
                </a:rPr>
                <a:t> </a:t>
              </a:r>
              <a:r>
                <a:rPr lang="en-US" sz="2400" i="1" kern="0">
                  <a:solidFill>
                    <a:srgbClr val="000000"/>
                  </a:solidFill>
                </a:rPr>
                <a:t>h(d,t)</a:t>
              </a:r>
              <a:r>
                <a:rPr lang="en-US" sz="2400" kern="0">
                  <a:solidFill>
                    <a:srgbClr val="000000"/>
                  </a:solidFill>
                </a:rPr>
                <a:t>  = </a:t>
              </a:r>
            </a:p>
          </p:txBody>
        </p:sp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2544" y="1943"/>
            <a:ext cx="139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5" imgW="1180588" imgH="469696" progId="Equation.3">
                    <p:embed/>
                  </p:oleObj>
                </mc:Choice>
                <mc:Fallback>
                  <p:oleObj name="Equation" r:id="rId5" imgW="1180588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43"/>
                          <a:ext cx="139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724" y="2105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(4.3)</a:t>
              </a:r>
            </a:p>
          </p:txBody>
        </p:sp>
      </p:grpSp>
      <p:grpSp>
        <p:nvGrpSpPr>
          <p:cNvPr id="19" name="Group 142"/>
          <p:cNvGrpSpPr>
            <a:grpSpLocks/>
          </p:cNvGrpSpPr>
          <p:nvPr/>
        </p:nvGrpSpPr>
        <p:grpSpPr bwMode="auto">
          <a:xfrm>
            <a:off x="7388226" y="649290"/>
            <a:ext cx="3127375" cy="1390651"/>
            <a:chOff x="3312" y="1251"/>
            <a:chExt cx="1970" cy="876"/>
          </a:xfrm>
        </p:grpSpPr>
        <p:grpSp>
          <p:nvGrpSpPr>
            <p:cNvPr id="20" name="Group 138"/>
            <p:cNvGrpSpPr>
              <a:grpSpLocks/>
            </p:cNvGrpSpPr>
            <p:nvPr/>
          </p:nvGrpSpPr>
          <p:grpSpPr bwMode="auto">
            <a:xfrm>
              <a:off x="3456" y="1468"/>
              <a:ext cx="1680" cy="659"/>
              <a:chOff x="3456" y="1468"/>
              <a:chExt cx="1680" cy="659"/>
            </a:xfrm>
          </p:grpSpPr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3504" y="1603"/>
                <a:ext cx="48" cy="347"/>
              </a:xfrm>
              <a:prstGeom prst="triangle">
                <a:avLst>
                  <a:gd name="adj" fmla="val 50000"/>
                </a:avLst>
              </a:prstGeom>
              <a:solidFill>
                <a:srgbClr val="D0D4F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Oval 36"/>
              <p:cNvSpPr>
                <a:spLocks noChangeArrowheads="1"/>
              </p:cNvSpPr>
              <p:nvPr/>
            </p:nvSpPr>
            <p:spPr bwMode="auto">
              <a:xfrm>
                <a:off x="4080" y="1557"/>
                <a:ext cx="192" cy="245"/>
              </a:xfrm>
              <a:prstGeom prst="ellipse">
                <a:avLst/>
              </a:prstGeom>
              <a:gradFill rotWithShape="1">
                <a:gsLst>
                  <a:gs pos="0">
                    <a:srgbClr val="9FA2C2"/>
                  </a:gs>
                  <a:gs pos="100000">
                    <a:srgbClr val="D0D4FE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129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Line 130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1248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Line 131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912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ine 132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392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Rectangle 134" descr="Dark upward diagonal"/>
              <p:cNvSpPr>
                <a:spLocks noChangeArrowheads="1"/>
              </p:cNvSpPr>
              <p:nvPr/>
            </p:nvSpPr>
            <p:spPr bwMode="auto">
              <a:xfrm>
                <a:off x="3456" y="1953"/>
                <a:ext cx="1632" cy="174"/>
              </a:xfrm>
              <a:prstGeom prst="rect">
                <a:avLst/>
              </a:prstGeom>
              <a:pattFill prst="dkUpDiag">
                <a:fgClr>
                  <a:srgbClr val="BBE0E3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Line 135"/>
              <p:cNvSpPr>
                <a:spLocks noChangeShapeType="1"/>
              </p:cNvSpPr>
              <p:nvPr/>
            </p:nvSpPr>
            <p:spPr bwMode="auto">
              <a:xfrm flipV="1">
                <a:off x="4464" y="1584"/>
                <a:ext cx="528" cy="43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2" name="Group 137"/>
              <p:cNvGrpSpPr>
                <a:grpSpLocks/>
              </p:cNvGrpSpPr>
              <p:nvPr/>
            </p:nvGrpSpPr>
            <p:grpSpPr bwMode="auto">
              <a:xfrm>
                <a:off x="4992" y="1468"/>
                <a:ext cx="144" cy="349"/>
                <a:chOff x="4992" y="1468"/>
                <a:chExt cx="144" cy="349"/>
              </a:xfrm>
            </p:grpSpPr>
            <p:grpSp>
              <p:nvGrpSpPr>
                <p:cNvPr id="33" name="Group 35"/>
                <p:cNvGrpSpPr>
                  <a:grpSpLocks/>
                </p:cNvGrpSpPr>
                <p:nvPr/>
              </p:nvGrpSpPr>
              <p:grpSpPr bwMode="auto">
                <a:xfrm>
                  <a:off x="4992" y="1468"/>
                  <a:ext cx="48" cy="349"/>
                  <a:chOff x="4896" y="1708"/>
                  <a:chExt cx="48" cy="349"/>
                </a:xfrm>
              </p:grpSpPr>
              <p:sp>
                <p:nvSpPr>
                  <p:cNvPr id="35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708"/>
                    <a:ext cx="12" cy="34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D4FE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6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879"/>
                    <a:ext cx="48" cy="17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0D4F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" name="Line 136"/>
                <p:cNvSpPr>
                  <a:spLocks noChangeShapeType="1"/>
                </p:cNvSpPr>
                <p:nvPr/>
              </p:nvSpPr>
              <p:spPr bwMode="auto">
                <a:xfrm>
                  <a:off x="5040" y="172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1" name="Text Box 139"/>
            <p:cNvSpPr txBox="1">
              <a:spLocks noChangeArrowheads="1"/>
            </p:cNvSpPr>
            <p:nvPr/>
          </p:nvSpPr>
          <p:spPr bwMode="auto">
            <a:xfrm>
              <a:off x="4838" y="1260"/>
              <a:ext cx="4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y(d,t)</a:t>
              </a:r>
            </a:p>
          </p:txBody>
        </p:sp>
        <p:sp>
          <p:nvSpPr>
            <p:cNvPr id="22" name="Text Box 140"/>
            <p:cNvSpPr txBox="1">
              <a:spLocks noChangeArrowheads="1"/>
            </p:cNvSpPr>
            <p:nvPr/>
          </p:nvSpPr>
          <p:spPr bwMode="auto">
            <a:xfrm>
              <a:off x="3312" y="1299"/>
              <a:ext cx="3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x(t)</a:t>
              </a:r>
            </a:p>
          </p:txBody>
        </p:sp>
        <p:sp>
          <p:nvSpPr>
            <p:cNvPr id="23" name="Text Box 141"/>
            <p:cNvSpPr txBox="1">
              <a:spLocks noChangeArrowheads="1"/>
            </p:cNvSpPr>
            <p:nvPr/>
          </p:nvSpPr>
          <p:spPr bwMode="auto">
            <a:xfrm>
              <a:off x="3996" y="1251"/>
              <a:ext cx="4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h(t,d)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5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939925" y="258762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1.2</a:t>
            </a:r>
            <a:r>
              <a:rPr lang="en-US" sz="2400" kern="0" dirty="0">
                <a:solidFill>
                  <a:srgbClr val="000000"/>
                </a:solidFill>
              </a:rPr>
              <a:t> Assume </a:t>
            </a:r>
            <a:r>
              <a:rPr lang="en-US" sz="2400" b="1" kern="0" dirty="0">
                <a:solidFill>
                  <a:srgbClr val="000000"/>
                </a:solidFill>
              </a:rPr>
              <a:t>constant </a:t>
            </a:r>
            <a:r>
              <a:rPr lang="en-US" sz="2400" i="1" kern="0" dirty="0">
                <a:solidFill>
                  <a:srgbClr val="3333FF"/>
                </a:solidFill>
              </a:rPr>
              <a:t>v</a:t>
            </a:r>
            <a:r>
              <a:rPr lang="en-US" sz="2400" kern="0" dirty="0">
                <a:solidFill>
                  <a:srgbClr val="000000"/>
                </a:solidFill>
              </a:rPr>
              <a:t>  </a:t>
            </a:r>
            <a:r>
              <a:rPr lang="en-US" sz="2400" kern="0" dirty="0">
                <a:solidFill>
                  <a:srgbClr val="000000"/>
                </a:solidFill>
                <a:sym typeface="Wingdings" pitchFamily="2" charset="2"/>
              </a:rPr>
              <a:t> position at any time </a:t>
            </a:r>
            <a:r>
              <a:rPr lang="en-US" sz="2400" i="1" kern="0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kern="0" dirty="0">
                <a:solidFill>
                  <a:srgbClr val="000000"/>
                </a:solidFill>
                <a:sym typeface="Wingdings" pitchFamily="2" charset="2"/>
              </a:rPr>
              <a:t> is given by 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905000" y="990600"/>
            <a:ext cx="6629400" cy="896938"/>
            <a:chOff x="240" y="3013"/>
            <a:chExt cx="4176" cy="56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40" y="3181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then </a:t>
              </a:r>
              <a:r>
                <a:rPr lang="en-US" sz="2400" i="1" kern="0">
                  <a:solidFill>
                    <a:srgbClr val="3333FF"/>
                  </a:solidFill>
                </a:rPr>
                <a:t>y(vt,t)</a:t>
              </a:r>
              <a:r>
                <a:rPr lang="en-US" sz="2400" kern="0">
                  <a:solidFill>
                    <a:srgbClr val="000000"/>
                  </a:solidFill>
                </a:rPr>
                <a:t> =</a:t>
              </a: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1235" y="3013"/>
            <a:ext cx="1453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3" imgW="1206500" imgH="469900" progId="Equation.3">
                    <p:embed/>
                  </p:oleObj>
                </mc:Choice>
                <mc:Fallback>
                  <p:oleObj name="Equation" r:id="rId3" imgW="12065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3013"/>
                          <a:ext cx="1453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004" y="3181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(4.6)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4264026" y="2514602"/>
            <a:ext cx="3127375" cy="1390651"/>
            <a:chOff x="3454" y="2115"/>
            <a:chExt cx="1970" cy="876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3598" y="2332"/>
              <a:ext cx="1680" cy="659"/>
              <a:chOff x="3456" y="1468"/>
              <a:chExt cx="1680" cy="659"/>
            </a:xfrm>
          </p:grpSpPr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3504" y="1603"/>
                <a:ext cx="48" cy="347"/>
              </a:xfrm>
              <a:prstGeom prst="triangle">
                <a:avLst>
                  <a:gd name="adj" fmla="val 50000"/>
                </a:avLst>
              </a:prstGeom>
              <a:solidFill>
                <a:srgbClr val="D0D4F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4080" y="1557"/>
                <a:ext cx="192" cy="245"/>
              </a:xfrm>
              <a:prstGeom prst="ellipse">
                <a:avLst/>
              </a:prstGeom>
              <a:gradFill rotWithShape="1">
                <a:gsLst>
                  <a:gs pos="0">
                    <a:srgbClr val="9FA2C2"/>
                  </a:gs>
                  <a:gs pos="100000">
                    <a:srgbClr val="D0D4FE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1248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912" cy="48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392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ectangle 26" descr="Dark upward diagonal"/>
              <p:cNvSpPr>
                <a:spLocks noChangeArrowheads="1"/>
              </p:cNvSpPr>
              <p:nvPr/>
            </p:nvSpPr>
            <p:spPr bwMode="auto">
              <a:xfrm>
                <a:off x="3456" y="1953"/>
                <a:ext cx="1632" cy="174"/>
              </a:xfrm>
              <a:prstGeom prst="rect">
                <a:avLst/>
              </a:prstGeom>
              <a:pattFill prst="dkUpDiag">
                <a:fgClr>
                  <a:srgbClr val="BBE0E3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4464" y="1584"/>
                <a:ext cx="528" cy="43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ysDot"/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5" name="Group 28"/>
              <p:cNvGrpSpPr>
                <a:grpSpLocks/>
              </p:cNvGrpSpPr>
              <p:nvPr/>
            </p:nvGrpSpPr>
            <p:grpSpPr bwMode="auto">
              <a:xfrm>
                <a:off x="4992" y="1468"/>
                <a:ext cx="144" cy="349"/>
                <a:chOff x="4992" y="1468"/>
                <a:chExt cx="144" cy="349"/>
              </a:xfrm>
            </p:grpSpPr>
            <p:grpSp>
              <p:nvGrpSpPr>
                <p:cNvPr id="26" name="Group 29"/>
                <p:cNvGrpSpPr>
                  <a:grpSpLocks/>
                </p:cNvGrpSpPr>
                <p:nvPr/>
              </p:nvGrpSpPr>
              <p:grpSpPr bwMode="auto">
                <a:xfrm>
                  <a:off x="4992" y="1468"/>
                  <a:ext cx="48" cy="349"/>
                  <a:chOff x="4896" y="1708"/>
                  <a:chExt cx="48" cy="349"/>
                </a:xfrm>
              </p:grpSpPr>
              <p:sp>
                <p:nvSpPr>
                  <p:cNvPr id="28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708"/>
                    <a:ext cx="12" cy="34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0D4FE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879"/>
                    <a:ext cx="48" cy="17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0D4F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72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4980" y="2124"/>
              <a:ext cx="4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y(t)</a:t>
              </a: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3454" y="2163"/>
              <a:ext cx="3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x(t)</a:t>
              </a: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128" y="2115"/>
              <a:ext cx="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h(vt,t)</a:t>
              </a:r>
            </a:p>
          </p:txBody>
        </p:sp>
      </p:grp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1905000" y="1981200"/>
            <a:ext cx="769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kern="0">
                <a:solidFill>
                  <a:srgbClr val="000000"/>
                </a:solidFill>
              </a:rPr>
              <a:t>since </a:t>
            </a:r>
            <a:r>
              <a:rPr lang="en-US" sz="2400" i="1" kern="0">
                <a:solidFill>
                  <a:srgbClr val="3333FF"/>
                </a:solidFill>
              </a:rPr>
              <a:t>v</a:t>
            </a:r>
            <a:r>
              <a:rPr lang="en-US" sz="2400" kern="0">
                <a:solidFill>
                  <a:srgbClr val="000000"/>
                </a:solidFill>
              </a:rPr>
              <a:t> is </a:t>
            </a:r>
            <a:r>
              <a:rPr lang="en-US" sz="2400" b="1" kern="0">
                <a:solidFill>
                  <a:srgbClr val="000000"/>
                </a:solidFill>
              </a:rPr>
              <a:t>constant </a:t>
            </a:r>
            <a:r>
              <a:rPr lang="en-US" sz="2400" ker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400" b="1" kern="0">
                <a:solidFill>
                  <a:srgbClr val="000000"/>
                </a:solidFill>
                <a:sym typeface="Wingdings" pitchFamily="2" charset="2"/>
              </a:rPr>
              <a:t>received signal </a:t>
            </a:r>
            <a:r>
              <a:rPr lang="en-US" sz="2400" i="1" kern="0">
                <a:solidFill>
                  <a:srgbClr val="3333FF"/>
                </a:solidFill>
                <a:sym typeface="Wingdings" pitchFamily="2" charset="2"/>
              </a:rPr>
              <a:t>y</a:t>
            </a:r>
            <a:r>
              <a:rPr lang="en-US" sz="2400" kern="0">
                <a:solidFill>
                  <a:srgbClr val="000000"/>
                </a:solidFill>
                <a:sym typeface="Wingdings" pitchFamily="2" charset="2"/>
              </a:rPr>
              <a:t> is just a function of </a:t>
            </a:r>
            <a:r>
              <a:rPr lang="en-US" sz="2400" i="1" kern="0">
                <a:solidFill>
                  <a:srgbClr val="3333FF"/>
                </a:solidFill>
                <a:sym typeface="Wingdings" pitchFamily="2" charset="2"/>
              </a:rPr>
              <a:t>t</a:t>
            </a:r>
            <a:endParaRPr lang="en-US" sz="2400" i="1" kern="0">
              <a:solidFill>
                <a:srgbClr val="3333FF"/>
              </a:solidFill>
            </a:endParaRPr>
          </a:p>
        </p:txBody>
      </p:sp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2133600" y="4114800"/>
            <a:ext cx="6400800" cy="896938"/>
            <a:chOff x="384" y="2795"/>
            <a:chExt cx="4032" cy="565"/>
          </a:xfrm>
        </p:grpSpPr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84" y="2963"/>
              <a:ext cx="4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y(t)</a:t>
              </a:r>
              <a:r>
                <a:rPr lang="en-US" sz="2400" kern="0">
                  <a:solidFill>
                    <a:srgbClr val="000000"/>
                  </a:solidFill>
                </a:rPr>
                <a:t> =</a:t>
              </a:r>
            </a:p>
          </p:txBody>
        </p:sp>
        <p:graphicFrame>
          <p:nvGraphicFramePr>
            <p:cNvPr id="33" name="Object 39"/>
            <p:cNvGraphicFramePr>
              <a:graphicFrameLocks noChangeAspect="1"/>
            </p:cNvGraphicFramePr>
            <p:nvPr/>
          </p:nvGraphicFramePr>
          <p:xfrm>
            <a:off x="851" y="2795"/>
            <a:ext cx="1453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5" imgW="1206500" imgH="469900" progId="Equation.3">
                    <p:embed/>
                  </p:oleObj>
                </mc:Choice>
                <mc:Fallback>
                  <p:oleObj name="Equation" r:id="rId5" imgW="12065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2795"/>
                          <a:ext cx="1453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4004" y="2962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(4.7)</a:t>
              </a:r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2133601" y="5105400"/>
            <a:ext cx="4740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i="1" kern="0">
                <a:solidFill>
                  <a:srgbClr val="3333FF"/>
                </a:solidFill>
              </a:rPr>
              <a:t>y(t)</a:t>
            </a:r>
            <a:r>
              <a:rPr lang="en-US" sz="2400" i="1" kern="0">
                <a:solidFill>
                  <a:srgbClr val="000000"/>
                </a:solidFill>
              </a:rPr>
              <a:t> = x(t) </a:t>
            </a:r>
            <a:r>
              <a:rPr lang="en-US" kern="0">
                <a:solidFill>
                  <a:srgbClr val="000000"/>
                </a:solidFill>
                <a:sym typeface="Symbol" pitchFamily="18" charset="2"/>
              </a:rPr>
              <a:t></a:t>
            </a:r>
            <a:r>
              <a:rPr lang="en-US" sz="2400" i="1" ker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i="1" kern="0">
                <a:solidFill>
                  <a:srgbClr val="000000"/>
                </a:solidFill>
              </a:rPr>
              <a:t>h(vt,t)  = x(t) </a:t>
            </a:r>
            <a:r>
              <a:rPr lang="en-US" kern="0">
                <a:solidFill>
                  <a:srgbClr val="000000"/>
                </a:solidFill>
                <a:sym typeface="Symbol" pitchFamily="18" charset="2"/>
              </a:rPr>
              <a:t></a:t>
            </a:r>
            <a:r>
              <a:rPr lang="en-US" sz="2400" i="1" ker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i="1" kern="0">
                <a:solidFill>
                  <a:srgbClr val="000000"/>
                </a:solidFill>
              </a:rPr>
              <a:t>h(d,t)</a:t>
            </a: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1905001" y="609601"/>
            <a:ext cx="7354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kern="0">
                <a:solidFill>
                  <a:srgbClr val="3333FF"/>
                </a:solidFill>
                <a:sym typeface="Wingdings" pitchFamily="2" charset="2"/>
              </a:rPr>
              <a:t>d </a:t>
            </a:r>
            <a:r>
              <a:rPr lang="en-US" sz="2400" i="1" kern="0">
                <a:solidFill>
                  <a:sysClr val="windowText" lastClr="000000"/>
                </a:solidFill>
                <a:sym typeface="Wingdings" pitchFamily="2" charset="2"/>
              </a:rPr>
              <a:t>= vt   </a:t>
            </a:r>
            <a:r>
              <a:rPr lang="en-US" sz="2400" i="1" kern="0">
                <a:solidFill>
                  <a:srgbClr val="3333FF"/>
                </a:solidFill>
                <a:sym typeface="Wingdings" pitchFamily="2" charset="2"/>
              </a:rPr>
              <a:t>                                                                 </a:t>
            </a:r>
            <a:r>
              <a:rPr lang="en-US" sz="2400" kern="0">
                <a:solidFill>
                  <a:sysClr val="windowText" lastClr="000000"/>
                </a:solidFill>
                <a:sym typeface="Wingdings" pitchFamily="2" charset="2"/>
              </a:rPr>
              <a:t>(4.5)</a:t>
            </a: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1676401" y="5867400"/>
            <a:ext cx="859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b="1" kern="0">
                <a:solidFill>
                  <a:srgbClr val="000000"/>
                </a:solidFill>
              </a:rPr>
              <a:t>channel model:</a:t>
            </a:r>
            <a:r>
              <a:rPr lang="en-US" sz="2400" kern="0">
                <a:solidFill>
                  <a:srgbClr val="000000"/>
                </a:solidFill>
              </a:rPr>
              <a:t>  linear time-varying channel that changes with</a:t>
            </a:r>
            <a:r>
              <a:rPr lang="en-US" sz="2400" i="1" kern="0">
                <a:solidFill>
                  <a:srgbClr val="0000FF"/>
                </a:solidFill>
              </a:rPr>
              <a:t> t</a:t>
            </a:r>
            <a:r>
              <a:rPr lang="en-US" sz="2400" kern="0">
                <a:solidFill>
                  <a:srgbClr val="000000"/>
                </a:solidFill>
              </a:rPr>
              <a:t> &amp; </a:t>
            </a:r>
            <a:r>
              <a:rPr lang="en-US" sz="2400" i="1" kern="0">
                <a:solidFill>
                  <a:srgbClr val="0000FF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49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981200" y="228601"/>
            <a:ext cx="84582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16986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4572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687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1.3 </a:t>
            </a:r>
            <a:r>
              <a:rPr lang="en-US" sz="2400" kern="0" dirty="0">
                <a:solidFill>
                  <a:srgbClr val="000000"/>
                </a:solidFill>
              </a:rPr>
              <a:t>Assume </a:t>
            </a:r>
            <a:r>
              <a:rPr lang="en-US" sz="2400" i="1" kern="0" dirty="0">
                <a:solidFill>
                  <a:srgbClr val="3333FF"/>
                </a:solidFill>
              </a:rPr>
              <a:t>v</a:t>
            </a:r>
            <a:r>
              <a:rPr lang="en-US" sz="2400" kern="0" dirty="0">
                <a:solidFill>
                  <a:srgbClr val="000000"/>
                </a:solidFill>
              </a:rPr>
              <a:t> is </a:t>
            </a:r>
            <a:r>
              <a:rPr lang="en-US" sz="2400" b="1" kern="0" dirty="0">
                <a:solidFill>
                  <a:srgbClr val="000000"/>
                </a:solidFill>
              </a:rPr>
              <a:t>constant</a:t>
            </a:r>
            <a:r>
              <a:rPr lang="en-US" sz="2400" kern="0" dirty="0">
                <a:solidFill>
                  <a:srgbClr val="000000"/>
                </a:solidFill>
              </a:rPr>
              <a:t> over short intervals (distances) and let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 x(t) </a:t>
            </a:r>
            <a:r>
              <a:rPr lang="en-US" sz="2400" kern="0" dirty="0">
                <a:solidFill>
                  <a:srgbClr val="000000"/>
                </a:solidFill>
              </a:rPr>
              <a:t>= transmitted band pass wave form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 y(t)</a:t>
            </a:r>
            <a:r>
              <a:rPr lang="en-US" sz="2400" kern="0" dirty="0">
                <a:solidFill>
                  <a:srgbClr val="000000"/>
                </a:solidFill>
              </a:rPr>
              <a:t> = received waveform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 h(t,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 dirty="0">
                <a:solidFill>
                  <a:srgbClr val="3333FF"/>
                </a:solidFill>
              </a:rPr>
              <a:t>)</a:t>
            </a:r>
            <a:r>
              <a:rPr lang="en-US" sz="2400" kern="0" dirty="0">
                <a:solidFill>
                  <a:srgbClr val="000000"/>
                </a:solidFill>
              </a:rPr>
              <a:t> = </a:t>
            </a:r>
            <a:r>
              <a:rPr lang="en-US" sz="2400" b="1" kern="0" dirty="0">
                <a:solidFill>
                  <a:srgbClr val="000000"/>
                </a:solidFill>
              </a:rPr>
              <a:t>impulse response </a:t>
            </a:r>
            <a:r>
              <a:rPr lang="en-US" sz="2400" kern="0" dirty="0">
                <a:solidFill>
                  <a:srgbClr val="000000"/>
                </a:solidFill>
              </a:rPr>
              <a:t>of time varying multipath RF channel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completely characterizes channel</a:t>
            </a:r>
          </a:p>
          <a:p>
            <a:pPr lvl="2" eaLnBrk="1" hangingPunct="1">
              <a:lnSpc>
                <a:spcPct val="12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is a function of variables </a:t>
            </a:r>
            <a:r>
              <a:rPr lang="en-US" sz="2400" i="1" kern="0" dirty="0">
                <a:solidFill>
                  <a:srgbClr val="3333FF"/>
                </a:solidFill>
              </a:rPr>
              <a:t>t</a:t>
            </a:r>
            <a:r>
              <a:rPr lang="en-US" sz="2400" kern="0" dirty="0">
                <a:solidFill>
                  <a:srgbClr val="000000"/>
                </a:solidFill>
              </a:rPr>
              <a:t> &amp; 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 </a:t>
            </a:r>
            <a:endParaRPr lang="en-US" sz="2400" kern="0" dirty="0">
              <a:solidFill>
                <a:srgbClr val="000000"/>
              </a:solidFill>
            </a:endParaRPr>
          </a:p>
          <a:p>
            <a:pPr lvl="3" eaLnBrk="1" hangingPunct="1">
              <a:lnSpc>
                <a:spcPct val="140000"/>
              </a:lnSpc>
              <a:defRPr/>
            </a:pPr>
            <a:r>
              <a:rPr lang="en-US" sz="2400" kern="0" dirty="0">
                <a:solidFill>
                  <a:srgbClr val="000000"/>
                </a:solidFill>
              </a:rPr>
              <a:t>  </a:t>
            </a:r>
            <a:r>
              <a:rPr lang="en-US" sz="2400" i="1" kern="0" dirty="0">
                <a:solidFill>
                  <a:srgbClr val="3333FF"/>
                </a:solidFill>
              </a:rPr>
              <a:t>t </a:t>
            </a:r>
            <a:r>
              <a:rPr lang="en-US" sz="2400" kern="0" dirty="0">
                <a:solidFill>
                  <a:srgbClr val="000000"/>
                </a:solidFill>
              </a:rPr>
              <a:t>represents time variation due to </a:t>
            </a:r>
            <a:r>
              <a:rPr lang="en-US" sz="2400" b="1" kern="0" dirty="0">
                <a:solidFill>
                  <a:srgbClr val="000000"/>
                </a:solidFill>
              </a:rPr>
              <a:t>motion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kern="0" dirty="0">
                <a:solidFill>
                  <a:srgbClr val="000000"/>
                </a:solidFill>
              </a:rPr>
              <a:t>  represents channel </a:t>
            </a:r>
            <a:r>
              <a:rPr lang="en-US" sz="2400" b="1" kern="0" dirty="0">
                <a:solidFill>
                  <a:srgbClr val="000000"/>
                </a:solidFill>
              </a:rPr>
              <a:t>multipath delay</a:t>
            </a:r>
            <a:r>
              <a:rPr lang="en-US" sz="2400" kern="0" dirty="0">
                <a:solidFill>
                  <a:srgbClr val="000000"/>
                </a:solidFill>
              </a:rPr>
              <a:t> for fixed </a:t>
            </a:r>
            <a:r>
              <a:rPr lang="en-US" sz="2400" i="1" kern="0" dirty="0">
                <a:solidFill>
                  <a:srgbClr val="3333FF"/>
                </a:solidFill>
              </a:rPr>
              <a:t>t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743201" y="4922838"/>
            <a:ext cx="6880225" cy="1295400"/>
            <a:chOff x="686" y="2736"/>
            <a:chExt cx="4334" cy="816"/>
          </a:xfrm>
        </p:grpSpPr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4608" y="3029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(4.8)</a:t>
              </a:r>
            </a:p>
          </p:txBody>
        </p: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686" y="2736"/>
              <a:ext cx="1858" cy="816"/>
              <a:chOff x="686" y="2736"/>
              <a:chExt cx="1858" cy="816"/>
            </a:xfrm>
          </p:grpSpPr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974" y="3161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kern="0">
                    <a:solidFill>
                      <a:srgbClr val="000000"/>
                    </a:solidFill>
                  </a:rPr>
                  <a:t>=</a:t>
                </a:r>
              </a:p>
            </p:txBody>
          </p:sp>
          <p:graphicFrame>
            <p:nvGraphicFramePr>
              <p:cNvPr id="12" name="Object 20"/>
              <p:cNvGraphicFramePr>
                <a:graphicFrameLocks noChangeAspect="1"/>
              </p:cNvGraphicFramePr>
              <p:nvPr/>
            </p:nvGraphicFramePr>
            <p:xfrm>
              <a:off x="1104" y="2976"/>
              <a:ext cx="1299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8" name="Equation" r:id="rId3" imgW="952087" imgH="469696" progId="Equation.3">
                      <p:embed/>
                    </p:oleObj>
                  </mc:Choice>
                  <mc:Fallback>
                    <p:oleObj name="Equation" r:id="rId3" imgW="952087" imgH="46969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76"/>
                            <a:ext cx="1299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686" y="2736"/>
                <a:ext cx="18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i="1" kern="0">
                    <a:solidFill>
                      <a:srgbClr val="3333FF"/>
                    </a:solidFill>
                  </a:rPr>
                  <a:t>y(t)</a:t>
                </a:r>
                <a:r>
                  <a:rPr lang="en-US" sz="2400" kern="0">
                    <a:solidFill>
                      <a:sysClr val="windowText" lastClr="000000"/>
                    </a:solidFill>
                  </a:rPr>
                  <a:t> = 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x(t)</a:t>
                </a:r>
                <a:r>
                  <a:rPr lang="en-US" sz="2400" ker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kern="0">
                    <a:solidFill>
                      <a:sysClr val="windowText" lastClr="000000"/>
                    </a:solidFill>
                    <a:sym typeface="Symbol" pitchFamily="18" charset="2"/>
                  </a:rPr>
                  <a:t> </a:t>
                </a:r>
                <a:r>
                  <a:rPr lang="en-US" sz="2400" kern="0">
                    <a:solidFill>
                      <a:sysClr val="windowText" lastClr="000000"/>
                    </a:solidFill>
                    <a:sym typeface="Symbol" pitchFamily="18" charset="2"/>
                  </a:rPr>
                  <a:t> 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h(t,</a:t>
                </a:r>
                <a:r>
                  <a:rPr lang="en-US" sz="2400" i="1" kern="0">
                    <a:solidFill>
                      <a:sysClr val="windowText" lastClr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p:grpSp>
      </p:grp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1981200" y="4303713"/>
            <a:ext cx="768351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y(t)</a:t>
            </a:r>
            <a:r>
              <a:rPr lang="en-US" sz="2400" kern="0" dirty="0">
                <a:solidFill>
                  <a:sysClr val="windowText" lastClr="000000"/>
                </a:solidFill>
              </a:rPr>
              <a:t> is the convolution of input signal &amp; channel impulse</a:t>
            </a:r>
          </a:p>
        </p:txBody>
      </p:sp>
    </p:spTree>
    <p:extLst>
      <p:ext uri="{BB962C8B-B14F-4D97-AF65-F5344CB8AC3E}">
        <p14:creationId xmlns:p14="http://schemas.microsoft.com/office/powerpoint/2010/main" val="13705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05000" y="301048"/>
            <a:ext cx="9067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Assume (reasonably) that multipath channel is  </a:t>
            </a:r>
          </a:p>
          <a:p>
            <a:pPr marL="0" lvl="1" eaLnBrk="1" hangingPunct="1"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bandlimited</a:t>
            </a:r>
            <a:endParaRPr lang="en-US" sz="2400" kern="0" dirty="0">
              <a:solidFill>
                <a:srgbClr val="000000"/>
              </a:solidFill>
            </a:endParaRPr>
          </a:p>
          <a:p>
            <a:pPr marL="0" lvl="1" eaLnBrk="1" hangingPunct="1"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bandpass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0" y="1545936"/>
            <a:ext cx="8382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i="1" kern="0" dirty="0">
                <a:solidFill>
                  <a:srgbClr val="3333FF"/>
                </a:solidFill>
              </a:rPr>
              <a:t> h(t,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 dirty="0">
                <a:solidFill>
                  <a:srgbClr val="3333FF"/>
                </a:solidFill>
              </a:rPr>
              <a:t>)</a:t>
            </a:r>
            <a:r>
              <a:rPr lang="en-US" sz="2400" kern="0" dirty="0">
                <a:solidFill>
                  <a:srgbClr val="000000"/>
                </a:solidFill>
              </a:rPr>
              <a:t> is equivalently described by its  </a:t>
            </a:r>
            <a:r>
              <a:rPr lang="en-US" sz="2400" b="1" kern="0" dirty="0">
                <a:solidFill>
                  <a:srgbClr val="000000"/>
                </a:solidFill>
              </a:rPr>
              <a:t>complex baseband impulse </a:t>
            </a:r>
          </a:p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 response</a:t>
            </a:r>
            <a:r>
              <a:rPr lang="en-US" sz="2400" kern="0" dirty="0">
                <a:solidFill>
                  <a:srgbClr val="000000"/>
                </a:solidFill>
              </a:rPr>
              <a:t>  </a:t>
            </a:r>
            <a:r>
              <a:rPr lang="en-US" sz="2400" i="1" kern="0" dirty="0" err="1">
                <a:solidFill>
                  <a:srgbClr val="3333FF"/>
                </a:solidFill>
              </a:rPr>
              <a:t>h</a:t>
            </a:r>
            <a:r>
              <a:rPr lang="en-US" sz="2400" i="1" kern="0" baseline="-25000" dirty="0" err="1">
                <a:solidFill>
                  <a:srgbClr val="3333FF"/>
                </a:solidFill>
              </a:rPr>
              <a:t>b</a:t>
            </a:r>
            <a:r>
              <a:rPr lang="en-US" sz="2400" i="1" kern="0" dirty="0">
                <a:solidFill>
                  <a:srgbClr val="3333FF"/>
                </a:solidFill>
              </a:rPr>
              <a:t>(t,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 dirty="0">
                <a:solidFill>
                  <a:srgbClr val="3333FF"/>
                </a:solidFill>
              </a:rPr>
              <a:t>)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9" name="Text Box 73"/>
          <p:cNvSpPr txBox="1">
            <a:spLocks noChangeArrowheads="1"/>
          </p:cNvSpPr>
          <p:nvPr/>
        </p:nvSpPr>
        <p:spPr bwMode="auto">
          <a:xfrm>
            <a:off x="3865564" y="2286000"/>
            <a:ext cx="39830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2400" i="1" kern="0">
                <a:solidFill>
                  <a:srgbClr val="0000FF"/>
                </a:solidFill>
              </a:rPr>
              <a:t>h(t, </a:t>
            </a:r>
            <a:r>
              <a:rPr lang="en-US" sz="2400" i="1" kern="0">
                <a:solidFill>
                  <a:srgbClr val="0000FF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rgbClr val="0000FF"/>
                </a:solidFill>
              </a:rPr>
              <a:t>) </a:t>
            </a:r>
            <a:r>
              <a:rPr lang="en-US" sz="2400" i="1" kern="0">
                <a:solidFill>
                  <a:srgbClr val="000000"/>
                </a:solidFill>
              </a:rPr>
              <a:t>= </a:t>
            </a:r>
            <a:r>
              <a:rPr lang="en-US" sz="2400" b="1" kern="0">
                <a:solidFill>
                  <a:srgbClr val="000000"/>
                </a:solidFill>
              </a:rPr>
              <a:t>Re</a:t>
            </a:r>
            <a:r>
              <a:rPr lang="en-US" sz="2400" kern="0">
                <a:solidFill>
                  <a:srgbClr val="000000"/>
                </a:solidFill>
              </a:rPr>
              <a:t>{</a:t>
            </a:r>
            <a:r>
              <a:rPr lang="en-US" sz="2400" i="1" kern="0">
                <a:solidFill>
                  <a:srgbClr val="000000"/>
                </a:solidFill>
              </a:rPr>
              <a:t>h</a:t>
            </a:r>
            <a:r>
              <a:rPr lang="en-US" sz="2400" i="1" kern="0" baseline="-25000">
                <a:solidFill>
                  <a:srgbClr val="000000"/>
                </a:solidFill>
              </a:rPr>
              <a:t>b</a:t>
            </a:r>
            <a:r>
              <a:rPr lang="en-US" sz="2400" i="1" kern="0">
                <a:solidFill>
                  <a:srgbClr val="000000"/>
                </a:solidFill>
              </a:rPr>
              <a:t>(t, </a:t>
            </a:r>
            <a:r>
              <a:rPr lang="en-US" sz="2400" i="1" kern="0">
                <a:solidFill>
                  <a:srgbClr val="000000"/>
                </a:solidFill>
                <a:sym typeface="Symbol" pitchFamily="18" charset="2"/>
              </a:rPr>
              <a:t></a:t>
            </a:r>
            <a:r>
              <a:rPr lang="en-US" sz="2400" i="1" kern="0">
                <a:solidFill>
                  <a:srgbClr val="000000"/>
                </a:solidFill>
              </a:rPr>
              <a:t>) exp(jw</a:t>
            </a:r>
            <a:r>
              <a:rPr lang="en-US" sz="2400" i="1" kern="0" baseline="-25000">
                <a:solidFill>
                  <a:srgbClr val="000000"/>
                </a:solidFill>
              </a:rPr>
              <a:t>c</a:t>
            </a:r>
            <a:r>
              <a:rPr lang="en-US" sz="2400" i="1" kern="0">
                <a:solidFill>
                  <a:srgbClr val="000000"/>
                </a:solidFill>
              </a:rPr>
              <a:t>t) </a:t>
            </a:r>
            <a:r>
              <a:rPr lang="en-US" sz="2400" ker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1905000" y="3381377"/>
            <a:ext cx="7048500" cy="2493963"/>
            <a:chOff x="240" y="1976"/>
            <a:chExt cx="4440" cy="1571"/>
          </a:xfrm>
        </p:grpSpPr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720" y="2448"/>
              <a:ext cx="3960" cy="288"/>
              <a:chOff x="1020" y="2064"/>
              <a:chExt cx="3960" cy="288"/>
            </a:xfrm>
          </p:grpSpPr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1718" y="2064"/>
                <a:ext cx="2554" cy="288"/>
              </a:xfrm>
              <a:prstGeom prst="rect">
                <a:avLst/>
              </a:prstGeom>
              <a:solidFill>
                <a:srgbClr val="EAEAEA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92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  <a:flatTx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defRPr/>
                </a:pPr>
                <a:r>
                  <a:rPr lang="en-US" sz="2400" i="1" kern="0">
                    <a:solidFill>
                      <a:srgbClr val="000000"/>
                    </a:solidFill>
                  </a:rPr>
                  <a:t>h(t, 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rgbClr val="000000"/>
                    </a:solidFill>
                  </a:rPr>
                  <a:t>)=</a:t>
                </a:r>
                <a:r>
                  <a:rPr lang="en-US" sz="2400" b="1" kern="0">
                    <a:solidFill>
                      <a:srgbClr val="000000"/>
                    </a:solidFill>
                  </a:rPr>
                  <a:t>Re</a:t>
                </a:r>
                <a:r>
                  <a:rPr lang="en-US" sz="2400" kern="0">
                    <a:solidFill>
                      <a:srgbClr val="000000"/>
                    </a:solidFill>
                  </a:rPr>
                  <a:t>{</a:t>
                </a:r>
                <a:r>
                  <a:rPr lang="en-US" sz="2400" i="1" kern="0">
                    <a:solidFill>
                      <a:srgbClr val="000000"/>
                    </a:solidFill>
                  </a:rPr>
                  <a:t>h</a:t>
                </a:r>
                <a:r>
                  <a:rPr lang="en-US" sz="2400" i="1" kern="0" baseline="-25000">
                    <a:solidFill>
                      <a:srgbClr val="000000"/>
                    </a:solidFill>
                  </a:rPr>
                  <a:t>b</a:t>
                </a:r>
                <a:r>
                  <a:rPr lang="en-US" sz="2400" i="1" kern="0">
                    <a:solidFill>
                      <a:srgbClr val="000000"/>
                    </a:solidFill>
                  </a:rPr>
                  <a:t>(t, 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>
                    <a:solidFill>
                      <a:srgbClr val="000000"/>
                    </a:solidFill>
                  </a:rPr>
                  <a:t>) exp(jw</a:t>
                </a:r>
                <a:r>
                  <a:rPr lang="en-US" sz="2400" i="1" kern="0" baseline="-25000">
                    <a:solidFill>
                      <a:srgbClr val="000000"/>
                    </a:solidFill>
                  </a:rPr>
                  <a:t>c</a:t>
                </a:r>
                <a:r>
                  <a:rPr lang="en-US" sz="2400" i="1" kern="0">
                    <a:solidFill>
                      <a:srgbClr val="000000"/>
                    </a:solidFill>
                  </a:rPr>
                  <a:t>t)</a:t>
                </a:r>
                <a:r>
                  <a:rPr lang="en-US" sz="2400" kern="0">
                    <a:solidFill>
                      <a:srgbClr val="000000"/>
                    </a:solidFill>
                  </a:rPr>
                  <a:t>}</a:t>
                </a: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1392" y="220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 Box 26"/>
              <p:cNvSpPr txBox="1">
                <a:spLocks noChangeArrowheads="1"/>
              </p:cNvSpPr>
              <p:nvPr/>
            </p:nvSpPr>
            <p:spPr bwMode="auto">
              <a:xfrm>
                <a:off x="4656" y="2093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3333FF"/>
                    </a:solidFill>
                  </a:rPr>
                  <a:t>y(t)</a:t>
                </a: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1020" y="2093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3333FF"/>
                    </a:solidFill>
                  </a:rPr>
                  <a:t>x(t)</a:t>
                </a:r>
              </a:p>
            </p:txBody>
          </p:sp>
        </p:grp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240" y="1976"/>
              <a:ext cx="3888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i.</a:t>
              </a:r>
              <a:r>
                <a:rPr lang="en-US" sz="2400" b="1" kern="0">
                  <a:solidFill>
                    <a:srgbClr val="000000"/>
                  </a:solidFill>
                </a:rPr>
                <a:t> Bandpass </a:t>
              </a:r>
              <a:r>
                <a:rPr lang="en-US" sz="2400" kern="0">
                  <a:solidFill>
                    <a:srgbClr val="000000"/>
                  </a:solidFill>
                </a:rPr>
                <a:t>Channel Impulse Response Model</a:t>
              </a:r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672" y="3024"/>
              <a:ext cx="327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 dirty="0">
                  <a:solidFill>
                    <a:srgbClr val="3333CC"/>
                  </a:solidFill>
                </a:rPr>
                <a:t>x(t) </a:t>
              </a:r>
              <a:r>
                <a:rPr lang="en-US" sz="2400" kern="0" dirty="0">
                  <a:solidFill>
                    <a:srgbClr val="000000"/>
                  </a:solidFill>
                </a:rPr>
                <a:t>= channel input or transmitted signal</a:t>
              </a:r>
            </a:p>
            <a:p>
              <a:pPr eaLnBrk="1" hangingPunct="1">
                <a:defRPr/>
              </a:pPr>
              <a:r>
                <a:rPr lang="en-US" sz="2400" i="1" kern="0" dirty="0">
                  <a:solidFill>
                    <a:srgbClr val="3333CC"/>
                  </a:solidFill>
                </a:rPr>
                <a:t>y(t)</a:t>
              </a:r>
              <a:r>
                <a:rPr lang="en-US" sz="2400" kern="0" dirty="0">
                  <a:solidFill>
                    <a:srgbClr val="000000"/>
                  </a:solidFill>
                </a:rPr>
                <a:t> = channel output or received 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7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905000" y="304800"/>
            <a:ext cx="8382000" cy="108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349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(2) Multipath Channels and Delay Spread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kern="0" dirty="0">
                <a:solidFill>
                  <a:srgbClr val="0000FF"/>
                </a:solidFill>
              </a:rPr>
              <a:t>Rx</a:t>
            </a:r>
            <a:r>
              <a:rPr lang="en-US" kern="0" dirty="0">
                <a:solidFill>
                  <a:srgbClr val="000000"/>
                </a:solidFill>
              </a:rPr>
              <a:t> receives a series of replicas of transmitted signal that are </a:t>
            </a:r>
            <a:r>
              <a:rPr lang="en-US" i="1" kern="0" dirty="0">
                <a:solidFill>
                  <a:srgbClr val="000000"/>
                </a:solidFill>
              </a:rPr>
              <a:t>attenuated,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i="1" kern="0" dirty="0">
                <a:solidFill>
                  <a:srgbClr val="000000"/>
                </a:solidFill>
              </a:rPr>
              <a:t>time-delayed,  phase-shifted </a:t>
            </a:r>
          </a:p>
        </p:txBody>
      </p:sp>
      <p:grpSp>
        <p:nvGrpSpPr>
          <p:cNvPr id="9" name="Group 159"/>
          <p:cNvGrpSpPr>
            <a:grpSpLocks/>
          </p:cNvGrpSpPr>
          <p:nvPr/>
        </p:nvGrpSpPr>
        <p:grpSpPr bwMode="auto">
          <a:xfrm>
            <a:off x="1752600" y="1530624"/>
            <a:ext cx="8763000" cy="4208549"/>
            <a:chOff x="144" y="864"/>
            <a:chExt cx="5520" cy="2919"/>
          </a:xfrm>
        </p:grpSpPr>
        <p:grpSp>
          <p:nvGrpSpPr>
            <p:cNvPr id="10" name="Group 146"/>
            <p:cNvGrpSpPr>
              <a:grpSpLocks/>
            </p:cNvGrpSpPr>
            <p:nvPr/>
          </p:nvGrpSpPr>
          <p:grpSpPr bwMode="auto">
            <a:xfrm>
              <a:off x="1405" y="3317"/>
              <a:ext cx="2509" cy="466"/>
              <a:chOff x="912" y="3603"/>
              <a:chExt cx="2509" cy="563"/>
            </a:xfrm>
          </p:grpSpPr>
          <p:grpSp>
            <p:nvGrpSpPr>
              <p:cNvPr id="35" name="Group 123"/>
              <p:cNvGrpSpPr>
                <a:grpSpLocks/>
              </p:cNvGrpSpPr>
              <p:nvPr/>
            </p:nvGrpSpPr>
            <p:grpSpPr bwMode="auto">
              <a:xfrm>
                <a:off x="1696" y="3645"/>
                <a:ext cx="176" cy="288"/>
                <a:chOff x="1744" y="3645"/>
                <a:chExt cx="176" cy="288"/>
              </a:xfrm>
            </p:grpSpPr>
            <p:grpSp>
              <p:nvGrpSpPr>
                <p:cNvPr id="106" name="Group 44"/>
                <p:cNvGrpSpPr>
                  <a:grpSpLocks/>
                </p:cNvGrpSpPr>
                <p:nvPr/>
              </p:nvGrpSpPr>
              <p:grpSpPr bwMode="auto">
                <a:xfrm>
                  <a:off x="1744" y="3645"/>
                  <a:ext cx="92" cy="288"/>
                  <a:chOff x="1230" y="3072"/>
                  <a:chExt cx="708" cy="378"/>
                </a:xfrm>
              </p:grpSpPr>
              <p:grpSp>
                <p:nvGrpSpPr>
                  <p:cNvPr id="12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125" name="Arc 46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26" name="Arc 47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2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123" name="Arc 49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24" name="Arc 50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7" name="Group 51"/>
                <p:cNvGrpSpPr>
                  <a:grpSpLocks/>
                </p:cNvGrpSpPr>
                <p:nvPr/>
              </p:nvGrpSpPr>
              <p:grpSpPr bwMode="auto">
                <a:xfrm>
                  <a:off x="1817" y="3693"/>
                  <a:ext cx="91" cy="240"/>
                  <a:chOff x="1230" y="3072"/>
                  <a:chExt cx="708" cy="378"/>
                </a:xfrm>
              </p:grpSpPr>
              <p:grpSp>
                <p:nvGrpSpPr>
                  <p:cNvPr id="115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119" name="Arc 53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20" name="Arc 54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16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117" name="Arc 56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18" name="Arc 57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8" name="Group 58"/>
                <p:cNvGrpSpPr>
                  <a:grpSpLocks/>
                </p:cNvGrpSpPr>
                <p:nvPr/>
              </p:nvGrpSpPr>
              <p:grpSpPr bwMode="auto">
                <a:xfrm flipH="1">
                  <a:off x="1829" y="3693"/>
                  <a:ext cx="91" cy="240"/>
                  <a:chOff x="1230" y="3072"/>
                  <a:chExt cx="708" cy="378"/>
                </a:xfrm>
              </p:grpSpPr>
              <p:grpSp>
                <p:nvGrpSpPr>
                  <p:cNvPr id="10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113" name="Arc 60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14" name="Arc 61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1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111" name="Arc 63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12" name="Arc 64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" name="Group 122"/>
              <p:cNvGrpSpPr>
                <a:grpSpLocks/>
              </p:cNvGrpSpPr>
              <p:nvPr/>
            </p:nvGrpSpPr>
            <p:grpSpPr bwMode="auto">
              <a:xfrm>
                <a:off x="1056" y="3648"/>
                <a:ext cx="2208" cy="288"/>
                <a:chOff x="1056" y="3648"/>
                <a:chExt cx="2208" cy="144"/>
              </a:xfrm>
            </p:grpSpPr>
            <p:sp>
              <p:nvSpPr>
                <p:cNvPr id="100" name="Line 69"/>
                <p:cNvSpPr>
                  <a:spLocks noChangeShapeType="1"/>
                </p:cNvSpPr>
                <p:nvPr/>
              </p:nvSpPr>
              <p:spPr bwMode="auto">
                <a:xfrm>
                  <a:off x="1056" y="36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Line 70"/>
                <p:cNvSpPr>
                  <a:spLocks noChangeShapeType="1"/>
                </p:cNvSpPr>
                <p:nvPr/>
              </p:nvSpPr>
              <p:spPr bwMode="auto">
                <a:xfrm>
                  <a:off x="1608" y="36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71"/>
                <p:cNvSpPr>
                  <a:spLocks noChangeShapeType="1"/>
                </p:cNvSpPr>
                <p:nvPr/>
              </p:nvSpPr>
              <p:spPr bwMode="auto">
                <a:xfrm>
                  <a:off x="2160" y="36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72"/>
                <p:cNvSpPr>
                  <a:spLocks noChangeShapeType="1"/>
                </p:cNvSpPr>
                <p:nvPr/>
              </p:nvSpPr>
              <p:spPr bwMode="auto">
                <a:xfrm>
                  <a:off x="2712" y="36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73"/>
                <p:cNvSpPr>
                  <a:spLocks noChangeShapeType="1"/>
                </p:cNvSpPr>
                <p:nvPr/>
              </p:nvSpPr>
              <p:spPr bwMode="auto">
                <a:xfrm>
                  <a:off x="3264" y="36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74"/>
                <p:cNvSpPr>
                  <a:spLocks noChangeShapeType="1"/>
                </p:cNvSpPr>
                <p:nvPr/>
              </p:nvSpPr>
              <p:spPr bwMode="auto">
                <a:xfrm>
                  <a:off x="1056" y="3720"/>
                  <a:ext cx="22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" name="Rectangle 75"/>
              <p:cNvSpPr>
                <a:spLocks noChangeArrowheads="1"/>
              </p:cNvSpPr>
              <p:nvPr/>
            </p:nvSpPr>
            <p:spPr bwMode="auto">
              <a:xfrm>
                <a:off x="912" y="3856"/>
                <a:ext cx="26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3333FF"/>
                    </a:solidFill>
                    <a:sym typeface="Symbol" pitchFamily="18" charset="2"/>
                  </a:rPr>
                  <a:t></a:t>
                </a:r>
                <a:r>
                  <a:rPr lang="en-US" i="1" kern="0" baseline="-25000">
                    <a:solidFill>
                      <a:srgbClr val="3333FF"/>
                    </a:solidFill>
                    <a:sym typeface="Symbol" pitchFamily="18" charset="2"/>
                  </a:rPr>
                  <a:t>0 </a:t>
                </a:r>
              </a:p>
            </p:txBody>
          </p:sp>
          <p:sp>
            <p:nvSpPr>
              <p:cNvPr id="38" name="Rectangle 76"/>
              <p:cNvSpPr>
                <a:spLocks noChangeArrowheads="1"/>
              </p:cNvSpPr>
              <p:nvPr/>
            </p:nvSpPr>
            <p:spPr bwMode="auto">
              <a:xfrm>
                <a:off x="2562" y="3856"/>
                <a:ext cx="26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3333FF"/>
                    </a:solidFill>
                    <a:sym typeface="Symbol" pitchFamily="18" charset="2"/>
                  </a:rPr>
                  <a:t></a:t>
                </a:r>
                <a:r>
                  <a:rPr lang="en-US" i="1" kern="0" baseline="-25000">
                    <a:solidFill>
                      <a:srgbClr val="3333FF"/>
                    </a:solidFill>
                    <a:sym typeface="Symbol" pitchFamily="18" charset="2"/>
                  </a:rPr>
                  <a:t>3 </a:t>
                </a:r>
              </a:p>
            </p:txBody>
          </p:sp>
          <p:sp>
            <p:nvSpPr>
              <p:cNvPr id="39" name="Rectangle 77"/>
              <p:cNvSpPr>
                <a:spLocks noChangeArrowheads="1"/>
              </p:cNvSpPr>
              <p:nvPr/>
            </p:nvSpPr>
            <p:spPr bwMode="auto">
              <a:xfrm>
                <a:off x="2012" y="3856"/>
                <a:ext cx="26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3333FF"/>
                    </a:solidFill>
                    <a:sym typeface="Symbol" pitchFamily="18" charset="2"/>
                  </a:rPr>
                  <a:t></a:t>
                </a:r>
                <a:r>
                  <a:rPr lang="en-US" i="1" kern="0" baseline="-25000">
                    <a:solidFill>
                      <a:srgbClr val="3333FF"/>
                    </a:solidFill>
                    <a:sym typeface="Symbol" pitchFamily="18" charset="2"/>
                  </a:rPr>
                  <a:t>2 </a:t>
                </a:r>
              </a:p>
            </p:txBody>
          </p:sp>
          <p:sp>
            <p:nvSpPr>
              <p:cNvPr id="40" name="Rectangle 78"/>
              <p:cNvSpPr>
                <a:spLocks noChangeArrowheads="1"/>
              </p:cNvSpPr>
              <p:nvPr/>
            </p:nvSpPr>
            <p:spPr bwMode="auto">
              <a:xfrm>
                <a:off x="1462" y="3856"/>
                <a:ext cx="26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3333FF"/>
                    </a:solidFill>
                    <a:sym typeface="Symbol" pitchFamily="18" charset="2"/>
                  </a:rPr>
                  <a:t></a:t>
                </a:r>
                <a:r>
                  <a:rPr lang="en-US" i="1" kern="0" baseline="-25000">
                    <a:solidFill>
                      <a:srgbClr val="3333FF"/>
                    </a:solidFill>
                    <a:sym typeface="Symbol" pitchFamily="18" charset="2"/>
                  </a:rPr>
                  <a:t>1 </a:t>
                </a:r>
              </a:p>
            </p:txBody>
          </p:sp>
          <p:sp>
            <p:nvSpPr>
              <p:cNvPr id="41" name="Rectangle 79"/>
              <p:cNvSpPr>
                <a:spLocks noChangeArrowheads="1"/>
              </p:cNvSpPr>
              <p:nvPr/>
            </p:nvSpPr>
            <p:spPr bwMode="auto">
              <a:xfrm>
                <a:off x="3160" y="3856"/>
                <a:ext cx="26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3333FF"/>
                    </a:solidFill>
                    <a:sym typeface="Symbol" pitchFamily="18" charset="2"/>
                  </a:rPr>
                  <a:t></a:t>
                </a:r>
                <a:r>
                  <a:rPr lang="en-US" i="1" kern="0" baseline="-25000">
                    <a:solidFill>
                      <a:srgbClr val="3333FF"/>
                    </a:solidFill>
                    <a:sym typeface="Symbol" pitchFamily="18" charset="2"/>
                  </a:rPr>
                  <a:t>4 </a:t>
                </a:r>
              </a:p>
            </p:txBody>
          </p:sp>
          <p:grpSp>
            <p:nvGrpSpPr>
              <p:cNvPr id="42" name="Group 86"/>
              <p:cNvGrpSpPr>
                <a:grpSpLocks/>
              </p:cNvGrpSpPr>
              <p:nvPr/>
            </p:nvGrpSpPr>
            <p:grpSpPr bwMode="auto">
              <a:xfrm>
                <a:off x="1074" y="3603"/>
                <a:ext cx="270" cy="378"/>
                <a:chOff x="2034" y="3408"/>
                <a:chExt cx="462" cy="378"/>
              </a:xfrm>
            </p:grpSpPr>
            <p:grpSp>
              <p:nvGrpSpPr>
                <p:cNvPr id="65" name="Group 87"/>
                <p:cNvGrpSpPr>
                  <a:grpSpLocks/>
                </p:cNvGrpSpPr>
                <p:nvPr/>
              </p:nvGrpSpPr>
              <p:grpSpPr bwMode="auto">
                <a:xfrm>
                  <a:off x="2034" y="3408"/>
                  <a:ext cx="156" cy="378"/>
                  <a:chOff x="2034" y="3408"/>
                  <a:chExt cx="156" cy="378"/>
                </a:xfrm>
              </p:grpSpPr>
              <p:grpSp>
                <p:nvGrpSpPr>
                  <p:cNvPr id="94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034" y="3408"/>
                    <a:ext cx="78" cy="378"/>
                    <a:chOff x="1230" y="3270"/>
                    <a:chExt cx="709" cy="666"/>
                  </a:xfrm>
                </p:grpSpPr>
                <p:sp>
                  <p:nvSpPr>
                    <p:cNvPr id="98" name="Arc 89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99" name="Arc 90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Group 91"/>
                  <p:cNvGrpSpPr>
                    <a:grpSpLocks/>
                  </p:cNvGrpSpPr>
                  <p:nvPr/>
                </p:nvGrpSpPr>
                <p:grpSpPr bwMode="auto">
                  <a:xfrm flipV="1">
                    <a:off x="2112" y="3408"/>
                    <a:ext cx="78" cy="378"/>
                    <a:chOff x="1230" y="3270"/>
                    <a:chExt cx="709" cy="666"/>
                  </a:xfrm>
                </p:grpSpPr>
                <p:sp>
                  <p:nvSpPr>
                    <p:cNvPr id="96" name="Arc 92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97" name="Arc 93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6" name="Group 94"/>
                <p:cNvGrpSpPr>
                  <a:grpSpLocks/>
                </p:cNvGrpSpPr>
                <p:nvPr/>
              </p:nvGrpSpPr>
              <p:grpSpPr bwMode="auto">
                <a:xfrm>
                  <a:off x="2112" y="3408"/>
                  <a:ext cx="156" cy="378"/>
                  <a:chOff x="1230" y="3072"/>
                  <a:chExt cx="708" cy="378"/>
                </a:xfrm>
              </p:grpSpPr>
              <p:grpSp>
                <p:nvGrpSpPr>
                  <p:cNvPr id="8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92" name="Arc 96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93" name="Arc 97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9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90" name="Arc 99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91" name="Arc 100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7" name="Group 101"/>
                <p:cNvGrpSpPr>
                  <a:grpSpLocks/>
                </p:cNvGrpSpPr>
                <p:nvPr/>
              </p:nvGrpSpPr>
              <p:grpSpPr bwMode="auto">
                <a:xfrm>
                  <a:off x="2195" y="3450"/>
                  <a:ext cx="157" cy="288"/>
                  <a:chOff x="1230" y="3072"/>
                  <a:chExt cx="708" cy="378"/>
                </a:xfrm>
              </p:grpSpPr>
              <p:grpSp>
                <p:nvGrpSpPr>
                  <p:cNvPr id="8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86" name="Arc 103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7" name="Arc 104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3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84" name="Arc 106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5" name="Arc 107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8" name="Group 108"/>
                <p:cNvGrpSpPr>
                  <a:grpSpLocks/>
                </p:cNvGrpSpPr>
                <p:nvPr/>
              </p:nvGrpSpPr>
              <p:grpSpPr bwMode="auto">
                <a:xfrm>
                  <a:off x="2320" y="3498"/>
                  <a:ext cx="156" cy="240"/>
                  <a:chOff x="1230" y="3072"/>
                  <a:chExt cx="708" cy="378"/>
                </a:xfrm>
              </p:grpSpPr>
              <p:grpSp>
                <p:nvGrpSpPr>
                  <p:cNvPr id="76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80" name="Arc 110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1" name="Arc 111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7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78" name="Arc 113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79" name="Arc 114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9" name="Group 115"/>
                <p:cNvGrpSpPr>
                  <a:grpSpLocks/>
                </p:cNvGrpSpPr>
                <p:nvPr/>
              </p:nvGrpSpPr>
              <p:grpSpPr bwMode="auto">
                <a:xfrm flipH="1">
                  <a:off x="2340" y="3498"/>
                  <a:ext cx="156" cy="240"/>
                  <a:chOff x="1230" y="3072"/>
                  <a:chExt cx="708" cy="378"/>
                </a:xfrm>
              </p:grpSpPr>
              <p:grpSp>
                <p:nvGrpSpPr>
                  <p:cNvPr id="70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74" name="Arc 117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75" name="Arc 118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71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72" name="Arc 120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73" name="Arc 121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3" name="Group 124"/>
              <p:cNvGrpSpPr>
                <a:grpSpLocks/>
              </p:cNvGrpSpPr>
              <p:nvPr/>
            </p:nvGrpSpPr>
            <p:grpSpPr bwMode="auto">
              <a:xfrm>
                <a:off x="2320" y="3696"/>
                <a:ext cx="176" cy="192"/>
                <a:chOff x="1744" y="3645"/>
                <a:chExt cx="176" cy="288"/>
              </a:xfrm>
            </p:grpSpPr>
            <p:grpSp>
              <p:nvGrpSpPr>
                <p:cNvPr id="44" name="Group 125"/>
                <p:cNvGrpSpPr>
                  <a:grpSpLocks/>
                </p:cNvGrpSpPr>
                <p:nvPr/>
              </p:nvGrpSpPr>
              <p:grpSpPr bwMode="auto">
                <a:xfrm>
                  <a:off x="1744" y="3645"/>
                  <a:ext cx="92" cy="288"/>
                  <a:chOff x="1230" y="3072"/>
                  <a:chExt cx="708" cy="378"/>
                </a:xfrm>
              </p:grpSpPr>
              <p:grpSp>
                <p:nvGrpSpPr>
                  <p:cNvPr id="59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63" name="Arc 127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4" name="Arc 128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6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61" name="Arc 130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Arc 131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5" name="Group 132"/>
                <p:cNvGrpSpPr>
                  <a:grpSpLocks/>
                </p:cNvGrpSpPr>
                <p:nvPr/>
              </p:nvGrpSpPr>
              <p:grpSpPr bwMode="auto">
                <a:xfrm>
                  <a:off x="1817" y="3693"/>
                  <a:ext cx="91" cy="240"/>
                  <a:chOff x="1230" y="3072"/>
                  <a:chExt cx="708" cy="378"/>
                </a:xfrm>
              </p:grpSpPr>
              <p:grpSp>
                <p:nvGrpSpPr>
                  <p:cNvPr id="5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57" name="Arc 134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8" name="Arc 135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54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55" name="Arc 137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6" name="Arc 138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6" name="Group 139"/>
                <p:cNvGrpSpPr>
                  <a:grpSpLocks/>
                </p:cNvGrpSpPr>
                <p:nvPr/>
              </p:nvGrpSpPr>
              <p:grpSpPr bwMode="auto">
                <a:xfrm flipH="1">
                  <a:off x="1829" y="3693"/>
                  <a:ext cx="91" cy="240"/>
                  <a:chOff x="1230" y="3072"/>
                  <a:chExt cx="708" cy="378"/>
                </a:xfrm>
              </p:grpSpPr>
              <p:grpSp>
                <p:nvGrpSpPr>
                  <p:cNvPr id="47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1230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51" name="Arc 141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2" name="Arc 142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584" y="3072"/>
                    <a:ext cx="354" cy="378"/>
                    <a:chOff x="1230" y="3270"/>
                    <a:chExt cx="709" cy="666"/>
                  </a:xfrm>
                </p:grpSpPr>
                <p:sp>
                  <p:nvSpPr>
                    <p:cNvPr id="49" name="Arc 144"/>
                    <p:cNvSpPr>
                      <a:spLocks/>
                    </p:cNvSpPr>
                    <p:nvPr/>
                  </p:nvSpPr>
                  <p:spPr bwMode="auto">
                    <a:xfrm>
                      <a:off x="1230" y="3270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Arc 145"/>
                    <p:cNvSpPr>
                      <a:spLocks/>
                    </p:cNvSpPr>
                    <p:nvPr/>
                  </p:nvSpPr>
                  <p:spPr bwMode="auto">
                    <a:xfrm flipV="1">
                      <a:off x="1584" y="3312"/>
                      <a:ext cx="355" cy="624"/>
                    </a:xfrm>
                    <a:custGeom>
                      <a:avLst/>
                      <a:gdLst>
                        <a:gd name="T0" fmla="*/ 0 w 38047"/>
                        <a:gd name="T1" fmla="*/ 325 h 21600"/>
                        <a:gd name="T2" fmla="*/ 355 w 38047"/>
                        <a:gd name="T3" fmla="*/ 332 h 21600"/>
                        <a:gd name="T4" fmla="*/ 177 w 38047"/>
                        <a:gd name="T5" fmla="*/ 624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8047" h="21600" fill="none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</a:path>
                        <a:path w="38047" h="21600" stroke="0" extrusionOk="0">
                          <a:moveTo>
                            <a:pt x="0" y="11235"/>
                          </a:moveTo>
                          <a:cubicBezTo>
                            <a:pt x="3788" y="4307"/>
                            <a:pt x="11055" y="-1"/>
                            <a:pt x="18951" y="0"/>
                          </a:cubicBezTo>
                          <a:cubicBezTo>
                            <a:pt x="26956" y="0"/>
                            <a:pt x="34305" y="4428"/>
                            <a:pt x="38047" y="11505"/>
                          </a:cubicBezTo>
                          <a:lnTo>
                            <a:pt x="18951" y="21600"/>
                          </a:lnTo>
                          <a:lnTo>
                            <a:pt x="0" y="11235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1" name="Text Box 149"/>
            <p:cNvSpPr txBox="1">
              <a:spLocks noChangeArrowheads="1"/>
            </p:cNvSpPr>
            <p:nvPr/>
          </p:nvSpPr>
          <p:spPr bwMode="auto">
            <a:xfrm>
              <a:off x="576" y="2544"/>
              <a:ext cx="4464" cy="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3206750" eaLnBrk="0" hangingPunct="0"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</a:tabLs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lang="en-US" kern="0" dirty="0">
                  <a:solidFill>
                    <a:srgbClr val="000000"/>
                  </a:solidFill>
                  <a:sym typeface="Symbol" pitchFamily="18" charset="2"/>
                </a:rPr>
                <a:t> each bin has time</a:t>
              </a:r>
              <a:r>
                <a:rPr lang="en-US" b="1" kern="0" dirty="0">
                  <a:solidFill>
                    <a:srgbClr val="000000"/>
                  </a:solidFill>
                  <a:sym typeface="Symbol" pitchFamily="18" charset="2"/>
                </a:rPr>
                <a:t> delay width</a:t>
              </a:r>
              <a:r>
                <a:rPr lang="en-US" kern="0" dirty="0">
                  <a:solidFill>
                    <a:srgbClr val="000000"/>
                  </a:solidFill>
                  <a:sym typeface="Symbol" pitchFamily="18" charset="2"/>
                </a:rPr>
                <a:t> given by  </a:t>
              </a:r>
            </a:p>
            <a:p>
              <a:pPr lvl="2" eaLnBrk="1" hangingPunct="1">
                <a:lnSpc>
                  <a:spcPct val="130000"/>
                </a:lnSpc>
                <a:defRPr/>
              </a:pPr>
              <a:r>
                <a:rPr lang="en-US" i="1" kern="0" dirty="0">
                  <a:solidFill>
                    <a:srgbClr val="3333FF"/>
                  </a:solidFill>
                  <a:sym typeface="Symbol" pitchFamily="18" charset="2"/>
                </a:rPr>
                <a:t></a:t>
              </a:r>
              <a:r>
                <a:rPr lang="en-US" kern="0" dirty="0">
                  <a:solidFill>
                    <a:srgbClr val="000000"/>
                  </a:solidFill>
                  <a:sym typeface="Symbol" pitchFamily="18" charset="2"/>
                </a:rPr>
                <a:t>  = </a:t>
              </a:r>
              <a:r>
                <a:rPr lang="en-US" i="1" kern="0" dirty="0">
                  <a:solidFill>
                    <a:srgbClr val="3333FF"/>
                  </a:solidFill>
                  <a:sym typeface="Symbol" pitchFamily="18" charset="2"/>
                </a:rPr>
                <a:t></a:t>
              </a:r>
              <a:r>
                <a:rPr lang="en-US" i="1" kern="0" baseline="-25000" dirty="0">
                  <a:solidFill>
                    <a:srgbClr val="3333FF"/>
                  </a:solidFill>
                  <a:sym typeface="Symbol" pitchFamily="18" charset="2"/>
                </a:rPr>
                <a:t>i+1</a:t>
              </a:r>
              <a:r>
                <a:rPr lang="en-US" i="1" kern="0" dirty="0">
                  <a:solidFill>
                    <a:srgbClr val="3333FF"/>
                  </a:solidFill>
                  <a:sym typeface="Symbol" pitchFamily="18" charset="2"/>
                </a:rPr>
                <a:t> - </a:t>
              </a:r>
              <a:r>
                <a:rPr lang="en-US" i="1" kern="0" baseline="-25000" dirty="0">
                  <a:solidFill>
                    <a:srgbClr val="3333FF"/>
                  </a:solidFill>
                  <a:sym typeface="Symbol" pitchFamily="18" charset="2"/>
                </a:rPr>
                <a:t>i</a:t>
              </a:r>
            </a:p>
          </p:txBody>
        </p:sp>
        <p:grpSp>
          <p:nvGrpSpPr>
            <p:cNvPr id="12" name="Group 157"/>
            <p:cNvGrpSpPr>
              <a:grpSpLocks/>
            </p:cNvGrpSpPr>
            <p:nvPr/>
          </p:nvGrpSpPr>
          <p:grpSpPr bwMode="auto">
            <a:xfrm>
              <a:off x="144" y="864"/>
              <a:ext cx="5520" cy="1079"/>
              <a:chOff x="144" y="876"/>
              <a:chExt cx="5520" cy="1079"/>
            </a:xfrm>
          </p:grpSpPr>
          <p:grpSp>
            <p:nvGrpSpPr>
              <p:cNvPr id="14" name="Group 155"/>
              <p:cNvGrpSpPr>
                <a:grpSpLocks/>
              </p:cNvGrpSpPr>
              <p:nvPr/>
            </p:nvGrpSpPr>
            <p:grpSpPr bwMode="auto">
              <a:xfrm>
                <a:off x="144" y="876"/>
                <a:ext cx="5520" cy="1079"/>
                <a:chOff x="144" y="876"/>
                <a:chExt cx="5520" cy="1079"/>
              </a:xfrm>
            </p:grpSpPr>
            <p:sp>
              <p:nvSpPr>
                <p:cNvPr id="1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44" y="876"/>
                  <a:ext cx="5520" cy="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227013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defRPr/>
                  </a:pPr>
                  <a:r>
                    <a:rPr lang="en-US" kern="0" dirty="0">
                      <a:solidFill>
                        <a:srgbClr val="000000"/>
                      </a:solidFill>
                      <a:sym typeface="Symbol" pitchFamily="18" charset="2"/>
                    </a:rPr>
                    <a:t> Let </a:t>
                  </a:r>
                  <a:r>
                    <a:rPr lang="en-US" i="1" kern="0" dirty="0">
                      <a:solidFill>
                        <a:srgbClr val="3333FF"/>
                      </a:solidFill>
                      <a:sym typeface="Symbol" pitchFamily="18" charset="2"/>
                    </a:rPr>
                    <a:t></a:t>
                  </a:r>
                  <a:r>
                    <a:rPr lang="en-US" kern="0" dirty="0">
                      <a:solidFill>
                        <a:srgbClr val="000000"/>
                      </a:solidFill>
                    </a:rPr>
                    <a:t>  = </a:t>
                  </a:r>
                  <a:r>
                    <a:rPr lang="en-US" b="1" kern="0" dirty="0">
                      <a:solidFill>
                        <a:srgbClr val="000000"/>
                      </a:solidFill>
                    </a:rPr>
                    <a:t>multipath delay</a:t>
                  </a:r>
                  <a:r>
                    <a:rPr lang="en-US" kern="0" dirty="0">
                      <a:solidFill>
                        <a:srgbClr val="000000"/>
                      </a:solidFill>
                    </a:rPr>
                    <a:t> axis </a:t>
                  </a:r>
                  <a:r>
                    <a:rPr lang="en-US" kern="0" dirty="0">
                      <a:solidFill>
                        <a:srgbClr val="000000"/>
                      </a:solidFill>
                      <a:sym typeface="Symbol" pitchFamily="18" charset="2"/>
                    </a:rPr>
                    <a:t>of impulse response</a:t>
                  </a:r>
                  <a:endParaRPr lang="en-US" kern="0" dirty="0">
                    <a:solidFill>
                      <a:srgbClr val="000000"/>
                    </a:solidFill>
                  </a:endParaRPr>
                </a:p>
                <a:p>
                  <a:pPr lvl="1" eaLnBrk="1" hangingPunct="1">
                    <a:lnSpc>
                      <a:spcPct val="140000"/>
                    </a:lnSpc>
                    <a:buFontTx/>
                    <a:buChar char="•"/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</a:rPr>
                    <a:t> discretize</a:t>
                  </a:r>
                  <a:r>
                    <a:rPr lang="en-US" kern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i="1" kern="0" dirty="0">
                      <a:solidFill>
                        <a:srgbClr val="3333FF"/>
                      </a:solidFill>
                      <a:sym typeface="Symbol" pitchFamily="18" charset="2"/>
                    </a:rPr>
                    <a:t></a:t>
                  </a:r>
                  <a:r>
                    <a:rPr lang="en-US" kern="0" dirty="0">
                      <a:solidFill>
                        <a:srgbClr val="000000"/>
                      </a:solidFill>
                    </a:rPr>
                    <a:t>  </a:t>
                  </a:r>
                  <a:r>
                    <a:rPr lang="en-US" kern="0" dirty="0">
                      <a:solidFill>
                        <a:srgbClr val="000000"/>
                      </a:solidFill>
                      <a:sym typeface="Symbol" pitchFamily="18" charset="2"/>
                    </a:rPr>
                    <a:t>into equal</a:t>
                  </a:r>
                  <a:r>
                    <a:rPr lang="en-US" i="1" kern="0" dirty="0">
                      <a:solidFill>
                        <a:srgbClr val="000000"/>
                      </a:solidFill>
                      <a:sym typeface="Symbol" pitchFamily="18" charset="2"/>
                    </a:rPr>
                    <a:t> </a:t>
                  </a:r>
                  <a:r>
                    <a:rPr lang="en-US" kern="0" dirty="0">
                      <a:solidFill>
                        <a:srgbClr val="000000"/>
                      </a:solidFill>
                      <a:sym typeface="Symbol" pitchFamily="18" charset="2"/>
                    </a:rPr>
                    <a:t>time-delay segments</a:t>
                  </a:r>
                  <a:r>
                    <a:rPr lang="en-US" i="1" kern="0" dirty="0">
                      <a:solidFill>
                        <a:srgbClr val="000000"/>
                      </a:solidFill>
                      <a:sym typeface="Symbol" pitchFamily="18" charset="2"/>
                    </a:rPr>
                    <a:t> </a:t>
                  </a:r>
                  <a:r>
                    <a:rPr lang="en-US" kern="0" dirty="0">
                      <a:solidFill>
                        <a:srgbClr val="000000"/>
                      </a:solidFill>
                      <a:sym typeface="Symbol" pitchFamily="18" charset="2"/>
                    </a:rPr>
                    <a:t>or </a:t>
                  </a:r>
                  <a:r>
                    <a:rPr lang="en-US" kern="0" dirty="0">
                      <a:solidFill>
                        <a:srgbClr val="3333CC"/>
                      </a:solidFill>
                      <a:sym typeface="Symbol" pitchFamily="18" charset="2"/>
                    </a:rPr>
                    <a:t>excess delay bins</a:t>
                  </a:r>
                  <a:r>
                    <a:rPr lang="en-US" kern="0" dirty="0">
                      <a:solidFill>
                        <a:srgbClr val="000000"/>
                      </a:solidFill>
                      <a:sym typeface="Symbol" pitchFamily="18" charset="2"/>
                    </a:rPr>
                    <a:t> </a:t>
                  </a:r>
                </a:p>
              </p:txBody>
            </p:sp>
            <p:grpSp>
              <p:nvGrpSpPr>
                <p:cNvPr id="17" name="Group 154"/>
                <p:cNvGrpSpPr>
                  <a:grpSpLocks/>
                </p:cNvGrpSpPr>
                <p:nvPr/>
              </p:nvGrpSpPr>
              <p:grpSpPr bwMode="auto">
                <a:xfrm>
                  <a:off x="1440" y="1411"/>
                  <a:ext cx="2735" cy="544"/>
                  <a:chOff x="1440" y="1411"/>
                  <a:chExt cx="2735" cy="544"/>
                </a:xfrm>
              </p:grpSpPr>
              <p:grpSp>
                <p:nvGrpSpPr>
                  <p:cNvPr id="18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1440" y="1635"/>
                    <a:ext cx="2735" cy="320"/>
                    <a:chOff x="1440" y="1635"/>
                    <a:chExt cx="2735" cy="320"/>
                  </a:xfrm>
                </p:grpSpPr>
                <p:grpSp>
                  <p:nvGrpSpPr>
                    <p:cNvPr id="22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4" y="1635"/>
                      <a:ext cx="2591" cy="144"/>
                      <a:chOff x="1584" y="1635"/>
                      <a:chExt cx="2591" cy="144"/>
                    </a:xfrm>
                  </p:grpSpPr>
                  <p:grpSp>
                    <p:nvGrpSpPr>
                      <p:cNvPr id="28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84" y="1635"/>
                        <a:ext cx="2208" cy="144"/>
                        <a:chOff x="912" y="3288"/>
                        <a:chExt cx="1248" cy="144"/>
                      </a:xfrm>
                    </p:grpSpPr>
                    <p:sp>
                      <p:nvSpPr>
                        <p:cNvPr id="30" name="Line 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12" y="3288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3288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36" y="3288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48" y="3288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60" y="3288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9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4" y="1779"/>
                        <a:ext cx="259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699"/>
                      <a:ext cx="261" cy="2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0 </a:t>
                      </a:r>
                    </a:p>
                  </p:txBody>
                </p:sp>
                <p:sp>
                  <p:nvSpPr>
                    <p:cNvPr id="24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0" y="1699"/>
                      <a:ext cx="261" cy="2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3 </a:t>
                      </a:r>
                    </a:p>
                  </p:txBody>
                </p:sp>
                <p:sp>
                  <p:nvSpPr>
                    <p:cNvPr id="25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0" y="1699"/>
                      <a:ext cx="261" cy="2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2 </a:t>
                      </a:r>
                    </a:p>
                  </p:txBody>
                </p:sp>
                <p:sp>
                  <p:nvSpPr>
                    <p:cNvPr id="2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0" y="1699"/>
                      <a:ext cx="261" cy="2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i="1" kern="0" dirty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i="1" kern="0" baseline="-25000" dirty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1 </a:t>
                      </a:r>
                    </a:p>
                  </p:txBody>
                </p:sp>
                <p:sp>
                  <p:nvSpPr>
                    <p:cNvPr id="27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0" y="1699"/>
                      <a:ext cx="261" cy="2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4 </a:t>
                      </a:r>
                    </a:p>
                  </p:txBody>
                </p:sp>
              </p:grpSp>
              <p:grpSp>
                <p:nvGrpSpPr>
                  <p:cNvPr id="19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2160" y="1411"/>
                    <a:ext cx="480" cy="272"/>
                    <a:chOff x="2160" y="1411"/>
                    <a:chExt cx="480" cy="272"/>
                  </a:xfrm>
                </p:grpSpPr>
                <p:sp>
                  <p:nvSpPr>
                    <p:cNvPr id="20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8" y="1411"/>
                      <a:ext cx="309" cy="2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</a:t>
                      </a:r>
                      <a:r>
                        <a:rPr lang="en-US" kern="0">
                          <a:solidFill>
                            <a:sysClr val="windowText" lastClr="000000"/>
                          </a:solidFill>
                          <a:sym typeface="Symbol" pitchFamily="18" charset="2"/>
                        </a:rPr>
                        <a:t> </a:t>
                      </a:r>
                    </a:p>
                  </p:txBody>
                </p:sp>
                <p:sp>
                  <p:nvSpPr>
                    <p:cNvPr id="21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0" y="1683"/>
                      <a:ext cx="48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sysDot"/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" name="Rectangle 150"/>
              <p:cNvSpPr>
                <a:spLocks noChangeArrowheads="1"/>
              </p:cNvSpPr>
              <p:nvPr/>
            </p:nvSpPr>
            <p:spPr bwMode="auto">
              <a:xfrm>
                <a:off x="4031" y="1680"/>
                <a:ext cx="18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i="1" kern="0">
                    <a:solidFill>
                      <a:srgbClr val="3333FF"/>
                    </a:solidFill>
                    <a:sym typeface="Symbol" pitchFamily="18" charset="2"/>
                  </a:rPr>
                  <a:t>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7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5562600" y="1524001"/>
            <a:ext cx="5105400" cy="5065643"/>
            <a:chOff x="1008" y="768"/>
            <a:chExt cx="3216" cy="3336"/>
          </a:xfrm>
        </p:grpSpPr>
        <p:sp>
          <p:nvSpPr>
            <p:cNvPr id="8" name="Text Box 3"/>
            <p:cNvSpPr txBox="1">
              <a:spLocks noChangeAspect="1" noChangeArrowheads="1"/>
            </p:cNvSpPr>
            <p:nvPr/>
          </p:nvSpPr>
          <p:spPr bwMode="auto">
            <a:xfrm>
              <a:off x="2370" y="768"/>
              <a:ext cx="64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 dirty="0" err="1">
                  <a:solidFill>
                    <a:srgbClr val="000000"/>
                  </a:solidFill>
                </a:rPr>
                <a:t>h</a:t>
              </a:r>
              <a:r>
                <a:rPr lang="en-US" sz="2400" i="1" kern="0" baseline="-25000" dirty="0" err="1">
                  <a:solidFill>
                    <a:srgbClr val="000000"/>
                  </a:solidFill>
                </a:rPr>
                <a:t>b</a:t>
              </a:r>
              <a:r>
                <a:rPr lang="en-US" sz="2400" i="1" kern="0" dirty="0">
                  <a:solidFill>
                    <a:srgbClr val="000000"/>
                  </a:solidFill>
                </a:rPr>
                <a:t>(t, </a:t>
              </a:r>
              <a:r>
                <a:rPr lang="en-US" sz="2400" i="1" kern="0" dirty="0">
                  <a:solidFill>
                    <a:srgbClr val="000000"/>
                  </a:solidFill>
                  <a:sym typeface="Symbol" pitchFamily="18" charset="2"/>
                </a:rPr>
                <a:t></a:t>
              </a:r>
              <a:r>
                <a:rPr lang="en-US" sz="2400" i="1" kern="0" dirty="0">
                  <a:solidFill>
                    <a:srgbClr val="000000"/>
                  </a:solidFill>
                </a:rPr>
                <a:t>)</a:t>
              </a:r>
            </a:p>
          </p:txBody>
        </p:sp>
        <p:grpSp>
          <p:nvGrpSpPr>
            <p:cNvPr id="9" name="Group 115"/>
            <p:cNvGrpSpPr>
              <a:grpSpLocks/>
            </p:cNvGrpSpPr>
            <p:nvPr/>
          </p:nvGrpSpPr>
          <p:grpSpPr bwMode="auto">
            <a:xfrm>
              <a:off x="1008" y="950"/>
              <a:ext cx="3216" cy="3154"/>
              <a:chOff x="864" y="288"/>
              <a:chExt cx="3216" cy="3154"/>
            </a:xfrm>
          </p:grpSpPr>
          <p:sp>
            <p:nvSpPr>
              <p:cNvPr id="10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982" y="2976"/>
                <a:ext cx="3098" cy="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0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   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1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   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2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  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3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   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4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   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5    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6     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7     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8    </a:t>
                </a:r>
                <a:r>
                  <a:rPr lang="en-US" sz="2400" i="1" kern="0">
                    <a:solidFill>
                      <a:srgbClr val="000000"/>
                    </a:solidFill>
                    <a:sym typeface="Symbol" pitchFamily="18" charset="2"/>
                  </a:rPr>
                  <a:t></a:t>
                </a:r>
                <a:r>
                  <a:rPr lang="en-US" sz="2400" i="1" kern="0" baseline="-25000">
                    <a:solidFill>
                      <a:srgbClr val="000000"/>
                    </a:solidFill>
                    <a:sym typeface="Symbol" pitchFamily="18" charset="2"/>
                  </a:rPr>
                  <a:t>9</a:t>
                </a:r>
              </a:p>
              <a:p>
                <a:pPr eaLnBrk="1" hangingPunct="1">
                  <a:defRPr/>
                </a:pPr>
                <a:endParaRPr lang="en-US" sz="2400" i="1" kern="0" baseline="-2500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  <p:grpSp>
            <p:nvGrpSpPr>
              <p:cNvPr id="11" name="Group 114"/>
              <p:cNvGrpSpPr>
                <a:grpSpLocks/>
              </p:cNvGrpSpPr>
              <p:nvPr/>
            </p:nvGrpSpPr>
            <p:grpSpPr bwMode="auto">
              <a:xfrm>
                <a:off x="864" y="288"/>
                <a:ext cx="2940" cy="2800"/>
                <a:chOff x="864" y="288"/>
                <a:chExt cx="2940" cy="2800"/>
              </a:xfrm>
            </p:grpSpPr>
            <p:sp>
              <p:nvSpPr>
                <p:cNvPr id="12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64" y="1281"/>
                  <a:ext cx="234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i="1" kern="0">
                      <a:solidFill>
                        <a:srgbClr val="3333FF"/>
                      </a:solidFill>
                      <a:sym typeface="Symbol" pitchFamily="18" charset="2"/>
                    </a:rPr>
                    <a:t>t</a:t>
                  </a:r>
                  <a:r>
                    <a:rPr lang="en-US" sz="2400" i="1" kern="0" baseline="-25000">
                      <a:solidFill>
                        <a:srgbClr val="3333FF"/>
                      </a:solidFill>
                      <a:sym typeface="Symbol" pitchFamily="18" charset="2"/>
                    </a:rPr>
                    <a:t>1</a:t>
                  </a:r>
                </a:p>
              </p:txBody>
            </p:sp>
            <p:grpSp>
              <p:nvGrpSpPr>
                <p:cNvPr id="13" name="Group 113"/>
                <p:cNvGrpSpPr>
                  <a:grpSpLocks/>
                </p:cNvGrpSpPr>
                <p:nvPr/>
              </p:nvGrpSpPr>
              <p:grpSpPr bwMode="auto">
                <a:xfrm>
                  <a:off x="864" y="288"/>
                  <a:ext cx="2940" cy="2800"/>
                  <a:chOff x="864" y="288"/>
                  <a:chExt cx="2940" cy="2800"/>
                </a:xfrm>
              </p:grpSpPr>
              <p:grpSp>
                <p:nvGrpSpPr>
                  <p:cNvPr id="14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104" y="480"/>
                    <a:ext cx="2592" cy="2544"/>
                    <a:chOff x="1104" y="480"/>
                    <a:chExt cx="2592" cy="2544"/>
                  </a:xfrm>
                </p:grpSpPr>
                <p:grpSp>
                  <p:nvGrpSpPr>
                    <p:cNvPr id="51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480"/>
                      <a:ext cx="288" cy="2544"/>
                      <a:chOff x="1344" y="480"/>
                      <a:chExt cx="288" cy="2544"/>
                    </a:xfrm>
                  </p:grpSpPr>
                  <p:sp>
                    <p:nvSpPr>
                      <p:cNvPr id="63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44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64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2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2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480"/>
                      <a:ext cx="288" cy="2544"/>
                      <a:chOff x="1344" y="480"/>
                      <a:chExt cx="288" cy="2544"/>
                    </a:xfrm>
                  </p:grpSpPr>
                  <p:sp>
                    <p:nvSpPr>
                      <p:cNvPr id="61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44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62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2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3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6" y="480"/>
                      <a:ext cx="288" cy="2544"/>
                      <a:chOff x="1344" y="480"/>
                      <a:chExt cx="288" cy="2544"/>
                    </a:xfrm>
                  </p:grpSpPr>
                  <p:sp>
                    <p:nvSpPr>
                      <p:cNvPr id="59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44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60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2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54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2" y="480"/>
                      <a:ext cx="288" cy="2544"/>
                      <a:chOff x="1344" y="480"/>
                      <a:chExt cx="288" cy="2544"/>
                    </a:xfrm>
                  </p:grpSpPr>
                  <p:sp>
                    <p:nvSpPr>
                      <p:cNvPr id="57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44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5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32" y="480"/>
                        <a:ext cx="0" cy="25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480"/>
                      <a:ext cx="0" cy="2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6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480"/>
                      <a:ext cx="0" cy="2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64" y="288"/>
                    <a:ext cx="2940" cy="2800"/>
                    <a:chOff x="864" y="288"/>
                    <a:chExt cx="2940" cy="2800"/>
                  </a:xfrm>
                </p:grpSpPr>
                <p:grpSp>
                  <p:nvGrpSpPr>
                    <p:cNvPr id="16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3" y="288"/>
                      <a:ext cx="2919" cy="536"/>
                      <a:chOff x="873" y="288"/>
                      <a:chExt cx="2919" cy="536"/>
                    </a:xfrm>
                  </p:grpSpPr>
                  <p:sp>
                    <p:nvSpPr>
                      <p:cNvPr id="42" name="Line 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2452" y="-531"/>
                        <a:ext cx="0" cy="268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8000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43" name="Group 26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73" y="288"/>
                        <a:ext cx="238" cy="536"/>
                        <a:chOff x="1056" y="3159"/>
                        <a:chExt cx="192" cy="432"/>
                      </a:xfrm>
                    </p:grpSpPr>
                    <p:sp>
                      <p:nvSpPr>
                        <p:cNvPr id="49" name="Line 27"/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rot="5400000">
                          <a:off x="1032" y="3375"/>
                          <a:ext cx="432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3333FF"/>
                          </a:solidFill>
                          <a:round/>
                          <a:headEnd type="triangle" w="med" len="med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Text Box 28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056" y="3323"/>
                          <a:ext cx="18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eaLnBrk="1" hangingPunct="1">
                            <a:defRPr/>
                          </a:pPr>
                          <a:r>
                            <a:rPr lang="en-US" sz="2400" i="1" kern="0">
                              <a:solidFill>
                                <a:srgbClr val="3333FF"/>
                              </a:solidFill>
                              <a:sym typeface="Symbol" pitchFamily="18" charset="2"/>
                            </a:rPr>
                            <a:t>t</a:t>
                          </a:r>
                          <a:r>
                            <a:rPr lang="en-US" sz="2400" i="1" kern="0" baseline="-25000">
                              <a:solidFill>
                                <a:srgbClr val="3333FF"/>
                              </a:solidFill>
                              <a:sym typeface="Symbol" pitchFamily="18" charset="2"/>
                            </a:rPr>
                            <a:t>0</a:t>
                          </a:r>
                        </a:p>
                      </p:txBody>
                    </p:sp>
                  </p:grpSp>
                  <p:sp>
                    <p:nvSpPr>
                      <p:cNvPr id="44" name="Line 2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392" y="504"/>
                        <a:ext cx="0" cy="29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5" name="Line 3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256" y="445"/>
                        <a:ext cx="0" cy="35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6" name="Line 3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544" y="623"/>
                        <a:ext cx="0" cy="17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7" name="Line 3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120" y="695"/>
                        <a:ext cx="0" cy="10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8" name="Line 3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408" y="730"/>
                        <a:ext cx="0" cy="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Line 9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>
                      <a:off x="2425" y="181"/>
                      <a:ext cx="0" cy="26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8000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18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2" y="986"/>
                      <a:ext cx="2018" cy="536"/>
                      <a:chOff x="1102" y="986"/>
                      <a:chExt cx="2018" cy="536"/>
                    </a:xfrm>
                  </p:grpSpPr>
                  <p:sp>
                    <p:nvSpPr>
                      <p:cNvPr id="36" name="Line 1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834" y="1254"/>
                        <a:ext cx="536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7" name="Line 3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392" y="1165"/>
                        <a:ext cx="0" cy="35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8" name="Line 3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968" y="1284"/>
                        <a:ext cx="0" cy="23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9" name="Line 3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255" y="1343"/>
                        <a:ext cx="0" cy="17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0" name="Line 3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832" y="1415"/>
                        <a:ext cx="0" cy="10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41" name="Line 3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120" y="1450"/>
                        <a:ext cx="0" cy="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Line 12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>
                      <a:off x="2405" y="858"/>
                      <a:ext cx="0" cy="26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8000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0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1652"/>
                      <a:ext cx="238" cy="620"/>
                      <a:chOff x="864" y="1460"/>
                      <a:chExt cx="238" cy="620"/>
                    </a:xfrm>
                  </p:grpSpPr>
                  <p:sp>
                    <p:nvSpPr>
                      <p:cNvPr id="34" name="Line 2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834" y="1728"/>
                        <a:ext cx="536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5" name="Text Box 21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64" y="1776"/>
                        <a:ext cx="234" cy="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eaLnBrk="1" hangingPunct="1">
                          <a:defRPr/>
                        </a:pPr>
                        <a:r>
                          <a:rPr lang="en-US" sz="2400" i="1" kern="0">
                            <a:solidFill>
                              <a:srgbClr val="3333FF"/>
                            </a:solidFill>
                            <a:sym typeface="Symbol" pitchFamily="18" charset="2"/>
                          </a:rPr>
                          <a:t>t</a:t>
                        </a:r>
                        <a:r>
                          <a:rPr lang="en-US" sz="2400" i="1" kern="0" baseline="-25000">
                            <a:solidFill>
                              <a:srgbClr val="3333FF"/>
                            </a:solidFill>
                            <a:sym typeface="Symbol" pitchFamily="18" charset="2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21" name="Line 39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392" y="1771"/>
                      <a:ext cx="0" cy="41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Line 4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680" y="1950"/>
                      <a:ext cx="0" cy="23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3" name="Line 4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544" y="2009"/>
                      <a:ext cx="0" cy="17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4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120" y="2095"/>
                      <a:ext cx="0" cy="9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5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2483"/>
                      <a:ext cx="2940" cy="605"/>
                      <a:chOff x="864" y="2483"/>
                      <a:chExt cx="2940" cy="605"/>
                    </a:xfrm>
                  </p:grpSpPr>
                  <p:grpSp>
                    <p:nvGrpSpPr>
                      <p:cNvPr id="26" name="Group 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4" y="2483"/>
                        <a:ext cx="238" cy="605"/>
                        <a:chOff x="864" y="2243"/>
                        <a:chExt cx="238" cy="605"/>
                      </a:xfrm>
                    </p:grpSpPr>
                    <p:sp>
                      <p:nvSpPr>
                        <p:cNvPr id="32" name="Line 23"/>
                        <p:cNvSpPr>
                          <a:spLocks noChangeAspect="1" noChangeShapeType="1"/>
                        </p:cNvSpPr>
                        <p:nvPr/>
                      </p:nvSpPr>
                      <p:spPr bwMode="auto">
                        <a:xfrm rot="5400000">
                          <a:off x="834" y="2511"/>
                          <a:ext cx="536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3333FF"/>
                          </a:solidFill>
                          <a:round/>
                          <a:headEnd type="triangle" w="med" len="med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Text Box 24"/>
                        <p:cNvSpPr txBox="1"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864" y="2544"/>
                          <a:ext cx="23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 eaLnBrk="0" hangingPunct="0"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2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eaLnBrk="1" hangingPunct="1">
                            <a:defRPr/>
                          </a:pPr>
                          <a:r>
                            <a:rPr lang="en-US" sz="2400" i="1" kern="0">
                              <a:solidFill>
                                <a:srgbClr val="3333FF"/>
                              </a:solidFill>
                              <a:sym typeface="Symbol" pitchFamily="18" charset="2"/>
                            </a:rPr>
                            <a:t>t</a:t>
                          </a:r>
                          <a:r>
                            <a:rPr lang="en-US" sz="2400" i="1" kern="0" baseline="-25000">
                              <a:solidFill>
                                <a:srgbClr val="3333FF"/>
                              </a:solidFill>
                              <a:sym typeface="Symbol" pitchFamily="18" charset="2"/>
                            </a:rPr>
                            <a:t>3</a:t>
                          </a:r>
                        </a:p>
                      </p:txBody>
                    </p:sp>
                  </p:grpSp>
                  <p:sp>
                    <p:nvSpPr>
                      <p:cNvPr id="27" name="Line 4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392" y="2602"/>
                        <a:ext cx="0" cy="41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8" name="Line 4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256" y="2840"/>
                        <a:ext cx="0" cy="17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9" name="Line 4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832" y="2876"/>
                        <a:ext cx="0" cy="14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0" name="Line 4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408" y="2926"/>
                        <a:ext cx="0" cy="9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1" name="Line 5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2464" y="1678"/>
                        <a:ext cx="0" cy="268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8000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65" name="Rectangle 117"/>
          <p:cNvSpPr>
            <a:spLocks noChangeArrowheads="1"/>
          </p:cNvSpPr>
          <p:nvPr/>
        </p:nvSpPr>
        <p:spPr bwMode="auto">
          <a:xfrm>
            <a:off x="1901825" y="228600"/>
            <a:ext cx="9004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Time-varying Discrete Impulse Response </a:t>
            </a:r>
            <a:r>
              <a:rPr lang="en-US" sz="2400" kern="0" dirty="0">
                <a:solidFill>
                  <a:sysClr val="windowText" lastClr="000000"/>
                </a:solidFill>
              </a:rPr>
              <a:t>Model for multipath channel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different snapshots of </a:t>
            </a:r>
            <a:r>
              <a:rPr lang="en-US" sz="2400" i="1" kern="0" dirty="0" err="1">
                <a:solidFill>
                  <a:srgbClr val="3333FF"/>
                </a:solidFill>
              </a:rPr>
              <a:t>h</a:t>
            </a:r>
            <a:r>
              <a:rPr lang="en-US" sz="2400" i="1" kern="0" baseline="-25000" dirty="0" err="1">
                <a:solidFill>
                  <a:srgbClr val="3333FF"/>
                </a:solidFill>
              </a:rPr>
              <a:t>b</a:t>
            </a:r>
            <a:r>
              <a:rPr lang="en-US" sz="2400" i="1" kern="0" dirty="0">
                <a:solidFill>
                  <a:srgbClr val="3333FF"/>
                </a:solidFill>
              </a:rPr>
              <a:t>(t, 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 dirty="0">
                <a:solidFill>
                  <a:srgbClr val="3333FF"/>
                </a:solidFill>
              </a:rPr>
              <a:t>) </a:t>
            </a:r>
            <a:r>
              <a:rPr lang="en-US" sz="2400" kern="0" dirty="0">
                <a:solidFill>
                  <a:sysClr val="windowText" lastClr="000000"/>
                </a:solidFill>
              </a:rPr>
              <a:t>at times </a:t>
            </a:r>
            <a:r>
              <a:rPr lang="en-US" sz="2400" i="1" kern="0" dirty="0" err="1">
                <a:solidFill>
                  <a:srgbClr val="3333FF"/>
                </a:solidFill>
              </a:rPr>
              <a:t>t</a:t>
            </a:r>
            <a:r>
              <a:rPr lang="en-US" sz="2400" i="1" kern="0" baseline="-25000" dirty="0" err="1">
                <a:solidFill>
                  <a:srgbClr val="3333FF"/>
                </a:solidFill>
              </a:rPr>
              <a:t>i</a:t>
            </a:r>
            <a:endParaRPr lang="en-US" sz="2400" i="1" kern="0" baseline="-25000" dirty="0">
              <a:solidFill>
                <a:srgbClr val="3333FF"/>
              </a:solidFill>
            </a:endParaRPr>
          </a:p>
        </p:txBody>
      </p:sp>
      <p:grpSp>
        <p:nvGrpSpPr>
          <p:cNvPr id="66" name="Group 118"/>
          <p:cNvGrpSpPr>
            <a:grpSpLocks/>
          </p:cNvGrpSpPr>
          <p:nvPr/>
        </p:nvGrpSpPr>
        <p:grpSpPr bwMode="auto">
          <a:xfrm>
            <a:off x="1752600" y="2654300"/>
            <a:ext cx="3657600" cy="1231900"/>
            <a:chOff x="288" y="2968"/>
            <a:chExt cx="2304" cy="776"/>
          </a:xfrm>
        </p:grpSpPr>
        <p:grpSp>
          <p:nvGrpSpPr>
            <p:cNvPr id="67" name="Group 119"/>
            <p:cNvGrpSpPr>
              <a:grpSpLocks/>
            </p:cNvGrpSpPr>
            <p:nvPr/>
          </p:nvGrpSpPr>
          <p:grpSpPr bwMode="auto">
            <a:xfrm>
              <a:off x="288" y="2968"/>
              <a:ext cx="2066" cy="776"/>
              <a:chOff x="288" y="2968"/>
              <a:chExt cx="2066" cy="776"/>
            </a:xfrm>
          </p:grpSpPr>
          <p:sp>
            <p:nvSpPr>
              <p:cNvPr id="70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288" y="345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3333FF"/>
                    </a:solidFill>
                    <a:sym typeface="Symbol" pitchFamily="18" charset="2"/>
                  </a:rPr>
                  <a:t>t</a:t>
                </a:r>
                <a:r>
                  <a:rPr lang="en-US" sz="2400" i="1" kern="0" baseline="-25000">
                    <a:solidFill>
                      <a:srgbClr val="3333FF"/>
                    </a:solidFill>
                    <a:sym typeface="Symbol" pitchFamily="18" charset="2"/>
                  </a:rPr>
                  <a:t>0</a:t>
                </a:r>
              </a:p>
            </p:txBody>
          </p:sp>
          <p:grpSp>
            <p:nvGrpSpPr>
              <p:cNvPr id="71" name="Group 121"/>
              <p:cNvGrpSpPr>
                <a:grpSpLocks/>
              </p:cNvGrpSpPr>
              <p:nvPr/>
            </p:nvGrpSpPr>
            <p:grpSpPr bwMode="auto">
              <a:xfrm>
                <a:off x="382" y="2976"/>
                <a:ext cx="530" cy="536"/>
                <a:chOff x="382" y="2976"/>
                <a:chExt cx="530" cy="536"/>
              </a:xfrm>
            </p:grpSpPr>
            <p:sp>
              <p:nvSpPr>
                <p:cNvPr id="94" name="Line 12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14" y="3244"/>
                  <a:ext cx="536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5" name="Line 12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47" y="3214"/>
                  <a:ext cx="0" cy="29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6" name="Line 12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46" y="3155"/>
                  <a:ext cx="0" cy="35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7" name="Line 12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13" y="3333"/>
                  <a:ext cx="0" cy="179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Line 12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46" y="3405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Line 1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12" y="3440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2" name="Text Box 128"/>
              <p:cNvSpPr txBox="1">
                <a:spLocks noChangeAspect="1" noChangeArrowheads="1"/>
              </p:cNvSpPr>
              <p:nvPr/>
            </p:nvSpPr>
            <p:spPr bwMode="auto">
              <a:xfrm>
                <a:off x="768" y="345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76C0C6"/>
                    </a:solidFill>
                    <a:sym typeface="Symbol" pitchFamily="18" charset="2"/>
                  </a:rPr>
                  <a:t>t</a:t>
                </a:r>
                <a:r>
                  <a:rPr lang="en-US" sz="2400" i="1" kern="0" baseline="-25000">
                    <a:solidFill>
                      <a:srgbClr val="76C0C6"/>
                    </a:solidFill>
                    <a:sym typeface="Symbol" pitchFamily="18" charset="2"/>
                  </a:rPr>
                  <a:t>1</a:t>
                </a:r>
              </a:p>
            </p:txBody>
          </p:sp>
          <p:grpSp>
            <p:nvGrpSpPr>
              <p:cNvPr id="73" name="Group 129"/>
              <p:cNvGrpSpPr>
                <a:grpSpLocks/>
              </p:cNvGrpSpPr>
              <p:nvPr/>
            </p:nvGrpSpPr>
            <p:grpSpPr bwMode="auto">
              <a:xfrm>
                <a:off x="864" y="2976"/>
                <a:ext cx="528" cy="536"/>
                <a:chOff x="1102" y="986"/>
                <a:chExt cx="2018" cy="536"/>
              </a:xfrm>
            </p:grpSpPr>
            <p:sp>
              <p:nvSpPr>
                <p:cNvPr id="88" name="Line 13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834" y="1254"/>
                  <a:ext cx="536" cy="0"/>
                </a:xfrm>
                <a:prstGeom prst="line">
                  <a:avLst/>
                </a:prstGeom>
                <a:noFill/>
                <a:ln w="19050">
                  <a:solidFill>
                    <a:srgbClr val="009999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Line 13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92" y="1165"/>
                  <a:ext cx="0" cy="357"/>
                </a:xfrm>
                <a:prstGeom prst="line">
                  <a:avLst/>
                </a:prstGeom>
                <a:noFill/>
                <a:ln w="19050">
                  <a:solidFill>
                    <a:srgbClr val="0099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Line 1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68" y="1284"/>
                  <a:ext cx="0" cy="238"/>
                </a:xfrm>
                <a:prstGeom prst="line">
                  <a:avLst/>
                </a:prstGeom>
                <a:noFill/>
                <a:ln w="19050">
                  <a:solidFill>
                    <a:srgbClr val="0099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Line 13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255" y="1343"/>
                  <a:ext cx="0" cy="179"/>
                </a:xfrm>
                <a:prstGeom prst="line">
                  <a:avLst/>
                </a:prstGeom>
                <a:noFill/>
                <a:ln w="19050">
                  <a:solidFill>
                    <a:srgbClr val="0099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Line 1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32" y="1415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99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Line 1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20" y="1450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99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4" name="Text Box 136"/>
              <p:cNvSpPr txBox="1">
                <a:spLocks noChangeAspect="1" noChangeArrowheads="1"/>
              </p:cNvSpPr>
              <p:nvPr/>
            </p:nvSpPr>
            <p:spPr bwMode="auto">
              <a:xfrm>
                <a:off x="1248" y="345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FF0000"/>
                    </a:solidFill>
                    <a:sym typeface="Symbol" pitchFamily="18" charset="2"/>
                  </a:rPr>
                  <a:t>t</a:t>
                </a:r>
                <a:r>
                  <a:rPr lang="en-US" sz="2400" i="1" kern="0" baseline="-25000">
                    <a:solidFill>
                      <a:srgbClr val="FF0000"/>
                    </a:solidFill>
                    <a:sym typeface="Symbol" pitchFamily="18" charset="2"/>
                  </a:rPr>
                  <a:t>2</a:t>
                </a:r>
              </a:p>
            </p:txBody>
          </p:sp>
          <p:grpSp>
            <p:nvGrpSpPr>
              <p:cNvPr id="75" name="Group 137"/>
              <p:cNvGrpSpPr>
                <a:grpSpLocks/>
              </p:cNvGrpSpPr>
              <p:nvPr/>
            </p:nvGrpSpPr>
            <p:grpSpPr bwMode="auto">
              <a:xfrm>
                <a:off x="1824" y="2976"/>
                <a:ext cx="530" cy="536"/>
                <a:chOff x="1774" y="2016"/>
                <a:chExt cx="2018" cy="536"/>
              </a:xfrm>
            </p:grpSpPr>
            <p:sp>
              <p:nvSpPr>
                <p:cNvPr id="83" name="Line 138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506" y="2284"/>
                  <a:ext cx="53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Line 13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64" y="2135"/>
                  <a:ext cx="0" cy="417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Line 14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52" y="2314"/>
                  <a:ext cx="0" cy="238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Line 1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216" y="2373"/>
                  <a:ext cx="0" cy="179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Line 1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792" y="2459"/>
                  <a:ext cx="0" cy="93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728" y="345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i="1" kern="0">
                    <a:solidFill>
                      <a:srgbClr val="008000"/>
                    </a:solidFill>
                    <a:sym typeface="Symbol" pitchFamily="18" charset="2"/>
                  </a:rPr>
                  <a:t>t</a:t>
                </a:r>
                <a:r>
                  <a:rPr lang="en-US" sz="2400" i="1" kern="0" baseline="-25000">
                    <a:solidFill>
                      <a:srgbClr val="008000"/>
                    </a:solidFill>
                    <a:sym typeface="Symbol" pitchFamily="18" charset="2"/>
                  </a:rPr>
                  <a:t>3</a:t>
                </a:r>
              </a:p>
            </p:txBody>
          </p:sp>
          <p:grpSp>
            <p:nvGrpSpPr>
              <p:cNvPr id="77" name="Group 144"/>
              <p:cNvGrpSpPr>
                <a:grpSpLocks/>
              </p:cNvGrpSpPr>
              <p:nvPr/>
            </p:nvGrpSpPr>
            <p:grpSpPr bwMode="auto">
              <a:xfrm>
                <a:off x="1312" y="2968"/>
                <a:ext cx="530" cy="536"/>
                <a:chOff x="1774" y="2819"/>
                <a:chExt cx="2306" cy="536"/>
              </a:xfrm>
            </p:grpSpPr>
            <p:sp>
              <p:nvSpPr>
                <p:cNvPr id="78" name="Line 14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506" y="3087"/>
                  <a:ext cx="5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Line 1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64" y="2938"/>
                  <a:ext cx="0" cy="417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Line 14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28" y="3176"/>
                  <a:ext cx="0" cy="17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Line 14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504" y="3212"/>
                  <a:ext cx="0" cy="14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Line 14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080" y="3262"/>
                  <a:ext cx="0" cy="93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68" name="Line 150"/>
            <p:cNvSpPr>
              <a:spLocks noChangeAspect="1" noChangeShapeType="1"/>
            </p:cNvSpPr>
            <p:nvPr/>
          </p:nvSpPr>
          <p:spPr bwMode="auto">
            <a:xfrm rot="5400000">
              <a:off x="1464" y="2384"/>
              <a:ext cx="0" cy="2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 Box 151"/>
            <p:cNvSpPr txBox="1">
              <a:spLocks noChangeArrowheads="1"/>
            </p:cNvSpPr>
            <p:nvPr/>
          </p:nvSpPr>
          <p:spPr bwMode="auto">
            <a:xfrm>
              <a:off x="2400" y="3475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i="1" kern="0">
                  <a:solidFill>
                    <a:srgbClr val="00000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8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828800" y="1828801"/>
            <a:ext cx="8104188" cy="3387725"/>
            <a:chOff x="240" y="1824"/>
            <a:chExt cx="5105" cy="2134"/>
          </a:xfrm>
        </p:grpSpPr>
        <p:sp>
          <p:nvSpPr>
            <p:cNvPr id="8" name="Text Box 4"/>
            <p:cNvSpPr txBox="1">
              <a:spLocks noChangeAspect="1" noChangeArrowheads="1"/>
            </p:cNvSpPr>
            <p:nvPr/>
          </p:nvSpPr>
          <p:spPr bwMode="auto">
            <a:xfrm>
              <a:off x="467" y="1824"/>
              <a:ext cx="6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 dirty="0" err="1">
                  <a:solidFill>
                    <a:srgbClr val="000000"/>
                  </a:solidFill>
                </a:rPr>
                <a:t>h</a:t>
              </a:r>
              <a:r>
                <a:rPr lang="en-US" sz="2400" i="1" kern="0" baseline="-25000" dirty="0" err="1">
                  <a:solidFill>
                    <a:srgbClr val="000000"/>
                  </a:solidFill>
                </a:rPr>
                <a:t>b</a:t>
              </a:r>
              <a:r>
                <a:rPr lang="en-US" sz="2400" i="1" kern="0" dirty="0">
                  <a:solidFill>
                    <a:srgbClr val="000000"/>
                  </a:solidFill>
                </a:rPr>
                <a:t>(t, </a:t>
              </a:r>
              <a:r>
                <a:rPr lang="en-US" sz="2400" i="1" kern="0" dirty="0">
                  <a:solidFill>
                    <a:srgbClr val="000000"/>
                  </a:solidFill>
                  <a:sym typeface="Symbol" pitchFamily="18" charset="2"/>
                </a:rPr>
                <a:t></a:t>
              </a:r>
              <a:r>
                <a:rPr lang="en-US" sz="2400" i="1" kern="0" dirty="0">
                  <a:solidFill>
                    <a:srgbClr val="000000"/>
                  </a:solidFill>
                </a:rPr>
                <a:t>)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240" y="1872"/>
              <a:ext cx="5105" cy="2086"/>
              <a:chOff x="240" y="1872"/>
              <a:chExt cx="5105" cy="2086"/>
            </a:xfrm>
          </p:grpSpPr>
          <p:grpSp>
            <p:nvGrpSpPr>
              <p:cNvPr id="10" name="Group 97"/>
              <p:cNvGrpSpPr>
                <a:grpSpLocks/>
              </p:cNvGrpSpPr>
              <p:nvPr/>
            </p:nvGrpSpPr>
            <p:grpSpPr bwMode="auto">
              <a:xfrm>
                <a:off x="478" y="3552"/>
                <a:ext cx="3031" cy="291"/>
                <a:chOff x="478" y="3552"/>
                <a:chExt cx="3031" cy="291"/>
              </a:xfrm>
            </p:grpSpPr>
            <p:sp>
              <p:nvSpPr>
                <p:cNvPr id="66" name="Line 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819" y="2437"/>
                  <a:ext cx="0" cy="268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Text Box 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060" y="3552"/>
                  <a:ext cx="44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i="1" kern="0">
                      <a:solidFill>
                        <a:srgbClr val="008000"/>
                      </a:solidFill>
                      <a:sym typeface="Symbol" pitchFamily="18" charset="2"/>
                    </a:rPr>
                    <a:t>(t</a:t>
                  </a:r>
                  <a:r>
                    <a:rPr lang="en-US" sz="2400" i="1" kern="0" baseline="-25000">
                      <a:solidFill>
                        <a:srgbClr val="008000"/>
                      </a:solidFill>
                      <a:sym typeface="Symbol" pitchFamily="18" charset="2"/>
                    </a:rPr>
                    <a:t>0</a:t>
                  </a:r>
                  <a:r>
                    <a:rPr lang="en-US" sz="2400" i="1" kern="0">
                      <a:solidFill>
                        <a:srgbClr val="008000"/>
                      </a:solidFill>
                      <a:sym typeface="Symbol" pitchFamily="18" charset="2"/>
                    </a:rPr>
                    <a:t>)</a:t>
                  </a:r>
                  <a:endParaRPr lang="en-US" sz="2400" i="1" kern="0" baseline="-25000">
                    <a:solidFill>
                      <a:srgbClr val="008000"/>
                    </a:solidFill>
                    <a:sym typeface="Symbol" pitchFamily="18" charset="2"/>
                  </a:endParaRPr>
                </a:p>
              </p:txBody>
            </p:sp>
          </p:grpSp>
          <p:grpSp>
            <p:nvGrpSpPr>
              <p:cNvPr id="11" name="Group 96"/>
              <p:cNvGrpSpPr>
                <a:grpSpLocks/>
              </p:cNvGrpSpPr>
              <p:nvPr/>
            </p:nvGrpSpPr>
            <p:grpSpPr bwMode="auto">
              <a:xfrm>
                <a:off x="1154" y="3135"/>
                <a:ext cx="3039" cy="291"/>
                <a:chOff x="1154" y="3135"/>
                <a:chExt cx="3039" cy="291"/>
              </a:xfrm>
            </p:grpSpPr>
            <p:sp>
              <p:nvSpPr>
                <p:cNvPr id="64" name="Line 1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2495" y="2020"/>
                  <a:ext cx="0" cy="268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44" y="3135"/>
                  <a:ext cx="44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i="1" kern="0">
                      <a:solidFill>
                        <a:srgbClr val="008000"/>
                      </a:solidFill>
                      <a:sym typeface="Symbol" pitchFamily="18" charset="2"/>
                    </a:rPr>
                    <a:t>(t</a:t>
                  </a:r>
                  <a:r>
                    <a:rPr lang="en-US" sz="2400" i="1" kern="0" baseline="-25000">
                      <a:solidFill>
                        <a:srgbClr val="008000"/>
                      </a:solidFill>
                      <a:sym typeface="Symbol" pitchFamily="18" charset="2"/>
                    </a:rPr>
                    <a:t>1</a:t>
                  </a:r>
                  <a:r>
                    <a:rPr lang="en-US" sz="2400" i="1" kern="0">
                      <a:solidFill>
                        <a:srgbClr val="008000"/>
                      </a:solidFill>
                      <a:sym typeface="Symbol" pitchFamily="18" charset="2"/>
                    </a:rPr>
                    <a:t>)</a:t>
                  </a:r>
                  <a:endParaRPr lang="en-US" sz="2400" i="1" kern="0" baseline="-25000">
                    <a:solidFill>
                      <a:srgbClr val="008000"/>
                    </a:solidFill>
                    <a:sym typeface="Symbol" pitchFamily="18" charset="2"/>
                  </a:endParaRPr>
                </a:p>
              </p:txBody>
            </p:sp>
          </p:grpSp>
          <p:grpSp>
            <p:nvGrpSpPr>
              <p:cNvPr id="12" name="Group 95"/>
              <p:cNvGrpSpPr>
                <a:grpSpLocks/>
              </p:cNvGrpSpPr>
              <p:nvPr/>
            </p:nvGrpSpPr>
            <p:grpSpPr bwMode="auto">
              <a:xfrm>
                <a:off x="1670" y="2784"/>
                <a:ext cx="3051" cy="291"/>
                <a:chOff x="1670" y="2784"/>
                <a:chExt cx="3051" cy="291"/>
              </a:xfrm>
            </p:grpSpPr>
            <p:sp>
              <p:nvSpPr>
                <p:cNvPr id="62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011" y="1674"/>
                  <a:ext cx="0" cy="268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Text Box 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72" y="2784"/>
                  <a:ext cx="44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i="1" kern="0">
                      <a:solidFill>
                        <a:srgbClr val="008000"/>
                      </a:solidFill>
                      <a:sym typeface="Symbol" pitchFamily="18" charset="2"/>
                    </a:rPr>
                    <a:t>(t</a:t>
                  </a:r>
                  <a:r>
                    <a:rPr lang="en-US" sz="2400" i="1" kern="0" baseline="-25000">
                      <a:solidFill>
                        <a:srgbClr val="008000"/>
                      </a:solidFill>
                      <a:sym typeface="Symbol" pitchFamily="18" charset="2"/>
                    </a:rPr>
                    <a:t>2</a:t>
                  </a:r>
                  <a:r>
                    <a:rPr lang="en-US" sz="2400" i="1" kern="0">
                      <a:solidFill>
                        <a:srgbClr val="008000"/>
                      </a:solidFill>
                      <a:sym typeface="Symbol" pitchFamily="18" charset="2"/>
                    </a:rPr>
                    <a:t>)</a:t>
                  </a:r>
                  <a:endParaRPr lang="en-US" sz="2400" i="1" kern="0" baseline="-25000">
                    <a:solidFill>
                      <a:srgbClr val="008000"/>
                    </a:solidFill>
                    <a:sym typeface="Symbol" pitchFamily="18" charset="2"/>
                  </a:endParaRPr>
                </a:p>
              </p:txBody>
            </p:sp>
          </p:grpSp>
          <p:grpSp>
            <p:nvGrpSpPr>
              <p:cNvPr id="13" name="Group 94"/>
              <p:cNvGrpSpPr>
                <a:grpSpLocks/>
              </p:cNvGrpSpPr>
              <p:nvPr/>
            </p:nvGrpSpPr>
            <p:grpSpPr bwMode="auto">
              <a:xfrm>
                <a:off x="240" y="1872"/>
                <a:ext cx="5105" cy="2086"/>
                <a:chOff x="240" y="1872"/>
                <a:chExt cx="5105" cy="2086"/>
              </a:xfrm>
            </p:grpSpPr>
            <p:grpSp>
              <p:nvGrpSpPr>
                <p:cNvPr id="14" name="Group 93"/>
                <p:cNvGrpSpPr>
                  <a:grpSpLocks/>
                </p:cNvGrpSpPr>
                <p:nvPr/>
              </p:nvGrpSpPr>
              <p:grpSpPr bwMode="auto">
                <a:xfrm>
                  <a:off x="240" y="2051"/>
                  <a:ext cx="4290" cy="1789"/>
                  <a:chOff x="240" y="2051"/>
                  <a:chExt cx="4290" cy="1789"/>
                </a:xfrm>
              </p:grpSpPr>
              <p:grpSp>
                <p:nvGrpSpPr>
                  <p:cNvPr id="3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934" y="2825"/>
                    <a:ext cx="238" cy="583"/>
                    <a:chOff x="934" y="2825"/>
                    <a:chExt cx="238" cy="583"/>
                  </a:xfrm>
                </p:grpSpPr>
                <p:sp>
                  <p:nvSpPr>
                    <p:cNvPr id="60" name="Line 18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>
                      <a:off x="904" y="3093"/>
                      <a:ext cx="5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Text Box 1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934" y="3120"/>
                      <a:ext cx="23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n-US" sz="2400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2400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2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470" y="2468"/>
                    <a:ext cx="238" cy="604"/>
                    <a:chOff x="1470" y="2468"/>
                    <a:chExt cx="238" cy="604"/>
                  </a:xfrm>
                </p:grpSpPr>
                <p:sp>
                  <p:nvSpPr>
                    <p:cNvPr id="58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>
                      <a:off x="1440" y="2736"/>
                      <a:ext cx="5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9" name="Text Box 2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470" y="2784"/>
                      <a:ext cx="23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n-US" sz="2400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2400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3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2126" y="2051"/>
                    <a:ext cx="238" cy="589"/>
                    <a:chOff x="2126" y="2051"/>
                    <a:chExt cx="238" cy="589"/>
                  </a:xfrm>
                </p:grpSpPr>
                <p:sp>
                  <p:nvSpPr>
                    <p:cNvPr id="56" name="Line 24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>
                      <a:off x="2096" y="2319"/>
                      <a:ext cx="5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7" name="Text Box 2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2126" y="2352"/>
                      <a:ext cx="23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n-US" sz="2400" i="1" kern="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2400" i="1" kern="0" baseline="-25000">
                          <a:solidFill>
                            <a:srgbClr val="3333FF"/>
                          </a:solidFill>
                          <a:sym typeface="Symbol" pitchFamily="18" charset="2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40" y="3304"/>
                    <a:ext cx="2681" cy="536"/>
                    <a:chOff x="240" y="3304"/>
                    <a:chExt cx="2681" cy="536"/>
                  </a:xfrm>
                </p:grpSpPr>
                <p:grpSp>
                  <p:nvGrpSpPr>
                    <p:cNvPr id="48" name="Group 2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40" y="3304"/>
                      <a:ext cx="238" cy="536"/>
                      <a:chOff x="1056" y="3159"/>
                      <a:chExt cx="192" cy="432"/>
                    </a:xfrm>
                  </p:grpSpPr>
                  <p:sp>
                    <p:nvSpPr>
                      <p:cNvPr id="54" name="Line 2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1032" y="3375"/>
                        <a:ext cx="43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55" name="Text Box 29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056" y="3323"/>
                        <a:ext cx="189" cy="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eaLnBrk="1" hangingPunct="1">
                          <a:defRPr/>
                        </a:pPr>
                        <a:r>
                          <a:rPr lang="en-US" sz="2400" i="1" kern="0">
                            <a:solidFill>
                              <a:srgbClr val="3333FF"/>
                            </a:solidFill>
                            <a:sym typeface="Symbol" pitchFamily="18" charset="2"/>
                          </a:rPr>
                          <a:t>t</a:t>
                        </a:r>
                        <a:r>
                          <a:rPr lang="en-US" sz="2400" i="1" kern="0" baseline="-25000">
                            <a:solidFill>
                              <a:srgbClr val="3333FF"/>
                            </a:solidFill>
                            <a:sym typeface="Symbol" pitchFamily="18" charset="2"/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49" name="Line 3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776" y="3480"/>
                      <a:ext cx="0" cy="29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Line 3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670" y="3421"/>
                      <a:ext cx="0" cy="35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" name="Line 3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087" y="3599"/>
                      <a:ext cx="0" cy="17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2" name="Line 3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564" y="3671"/>
                      <a:ext cx="0" cy="10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3" name="Line 34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921" y="3706"/>
                      <a:ext cx="0" cy="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35" name="Line 3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432" y="3004"/>
                    <a:ext cx="0" cy="357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6" name="Line 3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08" y="3123"/>
                    <a:ext cx="0" cy="238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7" name="Line 3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325" y="3182"/>
                    <a:ext cx="0" cy="179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" name="Line 3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802" y="3254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" name="Line 3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60" y="3289"/>
                    <a:ext cx="0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Line 4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28" y="2587"/>
                    <a:ext cx="0" cy="417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" name="Line 4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445" y="2766"/>
                    <a:ext cx="0" cy="238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" name="Line 4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8" y="2825"/>
                    <a:ext cx="0" cy="179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3" name="Line 4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815" y="2911"/>
                    <a:ext cx="0" cy="93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4" name="Line 4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743" y="2170"/>
                    <a:ext cx="0" cy="417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5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577" y="2408"/>
                    <a:ext cx="0" cy="179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Line 4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994" y="2444"/>
                    <a:ext cx="0" cy="143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530" y="2494"/>
                    <a:ext cx="0" cy="93"/>
                  </a:xfrm>
                  <a:prstGeom prst="line">
                    <a:avLst/>
                  </a:pr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5" name="Group 92"/>
                <p:cNvGrpSpPr>
                  <a:grpSpLocks/>
                </p:cNvGrpSpPr>
                <p:nvPr/>
              </p:nvGrpSpPr>
              <p:grpSpPr bwMode="auto">
                <a:xfrm>
                  <a:off x="359" y="1872"/>
                  <a:ext cx="4986" cy="2086"/>
                  <a:chOff x="359" y="1872"/>
                  <a:chExt cx="4986" cy="2086"/>
                </a:xfrm>
              </p:grpSpPr>
              <p:sp>
                <p:nvSpPr>
                  <p:cNvPr id="16" name="Text Box 4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423" y="2256"/>
                    <a:ext cx="16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lang="en-US" sz="2400" i="1" kern="0">
                        <a:solidFill>
                          <a:srgbClr val="000000"/>
                        </a:solidFill>
                      </a:rPr>
                      <a:t>t</a:t>
                    </a:r>
                  </a:p>
                </p:txBody>
              </p:sp>
              <p:grpSp>
                <p:nvGrpSpPr>
                  <p:cNvPr id="17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59" y="1872"/>
                    <a:ext cx="4986" cy="2086"/>
                    <a:chOff x="359" y="1872"/>
                    <a:chExt cx="4986" cy="2086"/>
                  </a:xfrm>
                </p:grpSpPr>
                <p:sp>
                  <p:nvSpPr>
                    <p:cNvPr id="18" name="Line 5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78" y="1872"/>
                      <a:ext cx="0" cy="19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Text Box 5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59" y="3670"/>
                      <a:ext cx="309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>
                        <a:defRPr/>
                      </a:pP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   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1</a:t>
                      </a: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     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2</a:t>
                      </a: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       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3</a:t>
                      </a: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     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4</a:t>
                      </a: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  …  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N-2    </a:t>
                      </a:r>
                      <a:r>
                        <a:rPr lang="en-US" sz="2400" i="1" kern="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</a:t>
                      </a:r>
                      <a:r>
                        <a:rPr lang="en-US" sz="2400" i="1" kern="0" baseline="-25000" dirty="0">
                          <a:solidFill>
                            <a:srgbClr val="000000"/>
                          </a:solidFill>
                          <a:sym typeface="Symbol" pitchFamily="18" charset="2"/>
                        </a:rPr>
                        <a:t>N-1</a:t>
                      </a:r>
                    </a:p>
                  </p:txBody>
                </p:sp>
                <p:sp>
                  <p:nvSpPr>
                    <p:cNvPr id="20" name="Line 53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>
                      <a:off x="757" y="2116"/>
                      <a:ext cx="1342" cy="21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1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5" y="2352"/>
                      <a:ext cx="2960" cy="291"/>
                      <a:chOff x="2385" y="2352"/>
                      <a:chExt cx="2960" cy="291"/>
                    </a:xfrm>
                  </p:grpSpPr>
                  <p:sp>
                    <p:nvSpPr>
                      <p:cNvPr id="29" name="Line 5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3726" y="1246"/>
                        <a:ext cx="0" cy="268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8000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30" name="Text Box 56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896" y="2352"/>
                        <a:ext cx="449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eaLnBrk="1" hangingPunct="1">
                          <a:defRPr/>
                        </a:pPr>
                        <a:r>
                          <a:rPr lang="en-US" sz="2400" i="1" kern="0">
                            <a:solidFill>
                              <a:srgbClr val="008000"/>
                            </a:solidFill>
                            <a:sym typeface="Symbol" pitchFamily="18" charset="2"/>
                          </a:rPr>
                          <a:t>(t</a:t>
                        </a:r>
                        <a:r>
                          <a:rPr lang="en-US" sz="2400" i="1" kern="0" baseline="-25000">
                            <a:solidFill>
                              <a:srgbClr val="008000"/>
                            </a:solidFill>
                            <a:sym typeface="Symbol" pitchFamily="18" charset="2"/>
                          </a:rPr>
                          <a:t>3</a:t>
                        </a:r>
                        <a:r>
                          <a:rPr lang="en-US" sz="2400" i="1" kern="0">
                            <a:solidFill>
                              <a:srgbClr val="008000"/>
                            </a:solidFill>
                            <a:sym typeface="Symbol" pitchFamily="18" charset="2"/>
                          </a:rPr>
                          <a:t>)</a:t>
                        </a:r>
                        <a:endParaRPr lang="en-US" sz="2400" i="1" kern="0" baseline="-25000">
                          <a:solidFill>
                            <a:srgbClr val="008000"/>
                          </a:solidFill>
                          <a:sym typeface="Symbol" pitchFamily="18" charset="2"/>
                        </a:endParaRPr>
                      </a:p>
                    </p:txBody>
                  </p:sp>
                </p:grpSp>
                <p:grpSp>
                  <p:nvGrpSpPr>
                    <p:cNvPr id="22" name="Group 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1" y="2587"/>
                      <a:ext cx="4096" cy="1191"/>
                      <a:chOff x="791" y="2587"/>
                      <a:chExt cx="4096" cy="1191"/>
                    </a:xfrm>
                  </p:grpSpPr>
                  <p:sp>
                    <p:nvSpPr>
                      <p:cNvPr id="23" name="Line 5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1172" y="2206"/>
                        <a:ext cx="1191" cy="1954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4" name="Line 5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1597" y="2206"/>
                        <a:ext cx="1191" cy="1953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Line 6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2021" y="2206"/>
                        <a:ext cx="1191" cy="1954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Line 6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2446" y="2206"/>
                        <a:ext cx="1191" cy="1954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7" name="Line 6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2967" y="2206"/>
                        <a:ext cx="1191" cy="1954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8" name="Line 6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5400000">
                        <a:off x="3314" y="2206"/>
                        <a:ext cx="1191" cy="1954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2013777" y="152400"/>
            <a:ext cx="8501823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349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Time-varying Discrete Impulse Response </a:t>
            </a:r>
            <a:r>
              <a:rPr lang="en-US" sz="2400" kern="0" dirty="0">
                <a:solidFill>
                  <a:srgbClr val="000000"/>
                </a:solidFill>
              </a:rPr>
              <a:t>Model for multipath channel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time =</a:t>
            </a:r>
            <a:r>
              <a:rPr lang="en-US" sz="2400" i="1" kern="0" dirty="0">
                <a:solidFill>
                  <a:srgbClr val="3333FF"/>
                </a:solidFill>
              </a:rPr>
              <a:t> t</a:t>
            </a:r>
            <a:r>
              <a:rPr lang="en-US" sz="2400" kern="0" dirty="0">
                <a:solidFill>
                  <a:srgbClr val="000000"/>
                </a:solidFill>
              </a:rPr>
              <a:t> varies into the page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time delay bins are quantized to widths = 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</a:t>
            </a:r>
            <a:endParaRPr lang="en-US" sz="2400" i="1" kern="0" dirty="0">
              <a:solidFill>
                <a:srgbClr val="000000"/>
              </a:solidFill>
            </a:endParaRPr>
          </a:p>
        </p:txBody>
      </p:sp>
      <p:grpSp>
        <p:nvGrpSpPr>
          <p:cNvPr id="69" name="Group 114"/>
          <p:cNvGrpSpPr>
            <a:grpSpLocks/>
          </p:cNvGrpSpPr>
          <p:nvPr/>
        </p:nvGrpSpPr>
        <p:grpSpPr bwMode="auto">
          <a:xfrm>
            <a:off x="7327900" y="5106989"/>
            <a:ext cx="2730500" cy="1389063"/>
            <a:chOff x="3358" y="3217"/>
            <a:chExt cx="1720" cy="875"/>
          </a:xfrm>
        </p:grpSpPr>
        <p:grpSp>
          <p:nvGrpSpPr>
            <p:cNvPr id="70" name="Group 113"/>
            <p:cNvGrpSpPr>
              <a:grpSpLocks/>
            </p:cNvGrpSpPr>
            <p:nvPr/>
          </p:nvGrpSpPr>
          <p:grpSpPr bwMode="auto">
            <a:xfrm>
              <a:off x="3562" y="3245"/>
              <a:ext cx="1382" cy="480"/>
              <a:chOff x="3562" y="3245"/>
              <a:chExt cx="1382" cy="480"/>
            </a:xfrm>
          </p:grpSpPr>
          <p:sp>
            <p:nvSpPr>
              <p:cNvPr id="75" name="Line 67"/>
              <p:cNvSpPr>
                <a:spLocks noChangeShapeType="1"/>
              </p:cNvSpPr>
              <p:nvPr/>
            </p:nvSpPr>
            <p:spPr bwMode="auto">
              <a:xfrm flipV="1">
                <a:off x="3562" y="3435"/>
                <a:ext cx="428" cy="29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69"/>
              <p:cNvSpPr>
                <a:spLocks noChangeShapeType="1"/>
              </p:cNvSpPr>
              <p:nvPr/>
            </p:nvSpPr>
            <p:spPr bwMode="auto">
              <a:xfrm>
                <a:off x="3562" y="3725"/>
                <a:ext cx="1382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70"/>
              <p:cNvSpPr>
                <a:spLocks noChangeShapeType="1"/>
              </p:cNvSpPr>
              <p:nvPr/>
            </p:nvSpPr>
            <p:spPr bwMode="auto">
              <a:xfrm rot="-5400000">
                <a:off x="3322" y="3485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1" name="Group 112"/>
            <p:cNvGrpSpPr>
              <a:grpSpLocks/>
            </p:cNvGrpSpPr>
            <p:nvPr/>
          </p:nvGrpSpPr>
          <p:grpSpPr bwMode="auto">
            <a:xfrm>
              <a:off x="3358" y="3217"/>
              <a:ext cx="1720" cy="875"/>
              <a:chOff x="3416" y="3217"/>
              <a:chExt cx="1720" cy="875"/>
            </a:xfrm>
          </p:grpSpPr>
          <p:sp>
            <p:nvSpPr>
              <p:cNvPr id="72" name="Text Box 65"/>
              <p:cNvSpPr txBox="1">
                <a:spLocks noChangeArrowheads="1"/>
              </p:cNvSpPr>
              <p:nvPr/>
            </p:nvSpPr>
            <p:spPr bwMode="auto">
              <a:xfrm>
                <a:off x="3706" y="3696"/>
                <a:ext cx="1430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kern="0" dirty="0">
                    <a:solidFill>
                      <a:srgbClr val="333399"/>
                    </a:solidFill>
                  </a:rPr>
                  <a:t>delayed</a:t>
                </a:r>
                <a:r>
                  <a:rPr lang="en-US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sz="2400" kern="0" dirty="0">
                    <a:solidFill>
                      <a:srgbClr val="333399"/>
                    </a:solidFill>
                  </a:rPr>
                  <a:t>multipath </a:t>
                </a:r>
              </a:p>
              <a:p>
                <a:pPr eaLnBrk="1" hangingPunct="1">
                  <a:lnSpc>
                    <a:spcPct val="70000"/>
                  </a:lnSpc>
                  <a:defRPr/>
                </a:pPr>
                <a:r>
                  <a:rPr lang="en-US" sz="2400" kern="0" dirty="0">
                    <a:solidFill>
                      <a:srgbClr val="333399"/>
                    </a:solidFill>
                  </a:rPr>
                  <a:t>components</a:t>
                </a:r>
              </a:p>
            </p:txBody>
          </p:sp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 rot="19717008">
                <a:off x="3802" y="3417"/>
                <a:ext cx="3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kern="0">
                    <a:solidFill>
                      <a:srgbClr val="333399"/>
                    </a:solidFill>
                  </a:rPr>
                  <a:t>time</a:t>
                </a: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3125" y="3508"/>
                <a:ext cx="8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400" kern="0">
                    <a:solidFill>
                      <a:srgbClr val="333399"/>
                    </a:solidFill>
                  </a:rPr>
                  <a:t>amplitude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5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Mobile Radio Propagation – Small Scale Fading - Multipath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Fading: rapid fluctuations in amplitude over short time &amp; distance</a:t>
            </a:r>
          </a:p>
          <a:p>
            <a:pPr algn="just"/>
            <a:r>
              <a:rPr lang="en-US" sz="2400" dirty="0"/>
              <a:t>antennas radiate electromagnetic (EM) waves over a   wide angle  </a:t>
            </a:r>
          </a:p>
          <a:p>
            <a:pPr algn="just"/>
            <a:r>
              <a:rPr lang="en-US" sz="2400" dirty="0"/>
              <a:t>EM waves reflect off of random objects  </a:t>
            </a:r>
          </a:p>
          <a:p>
            <a:pPr algn="just"/>
            <a:r>
              <a:rPr lang="en-US" sz="2400" dirty="0"/>
              <a:t>transmitted signal arrives at a point from many different paths   with different phases  </a:t>
            </a:r>
          </a:p>
          <a:p>
            <a:pPr algn="just"/>
            <a:r>
              <a:rPr lang="en-US" sz="2400" dirty="0"/>
              <a:t>wide variation in phase &amp; amplitude – depending on distribution</a:t>
            </a:r>
          </a:p>
          <a:p>
            <a:pPr algn="just"/>
            <a:r>
              <a:rPr lang="en-US" sz="2400" dirty="0"/>
              <a:t>large-scale effects are negligible – not distance dependent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133600" y="762001"/>
            <a:ext cx="7924800" cy="722313"/>
            <a:chOff x="336" y="409"/>
            <a:chExt cx="4992" cy="50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36" y="526"/>
              <a:ext cx="65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defRPr/>
              </a:pPr>
              <a:r>
                <a:rPr lang="en-US" sz="2400" i="1" kern="0">
                  <a:solidFill>
                    <a:srgbClr val="3333FF"/>
                  </a:solidFill>
                </a:rPr>
                <a:t>h</a:t>
              </a:r>
              <a:r>
                <a:rPr lang="en-US" sz="2400" i="1" kern="0" baseline="-25000">
                  <a:solidFill>
                    <a:srgbClr val="3333FF"/>
                  </a:solidFill>
                </a:rPr>
                <a:t>b</a:t>
              </a:r>
              <a:r>
                <a:rPr lang="en-US" sz="2400" i="1" kern="0">
                  <a:solidFill>
                    <a:srgbClr val="3333FF"/>
                  </a:solidFill>
                </a:rPr>
                <a:t>(t,</a:t>
              </a:r>
              <a:r>
                <a:rPr lang="en-US" sz="2400" i="1" kern="0">
                  <a:solidFill>
                    <a:srgbClr val="3333FF"/>
                  </a:solidFill>
                  <a:sym typeface="Symbol" pitchFamily="18" charset="2"/>
                </a:rPr>
                <a:t></a:t>
              </a:r>
              <a:r>
                <a:rPr lang="en-US" sz="2400" i="1" kern="0">
                  <a:solidFill>
                    <a:srgbClr val="3333FF"/>
                  </a:solidFill>
                </a:rPr>
                <a:t>) </a:t>
              </a:r>
              <a:r>
                <a:rPr lang="en-US" sz="2400" i="1" kern="0">
                  <a:solidFill>
                    <a:srgbClr val="000000"/>
                  </a:solidFill>
                </a:rPr>
                <a:t>=</a:t>
              </a:r>
              <a:r>
                <a:rPr lang="en-US" sz="2400" i="1" kern="0">
                  <a:solidFill>
                    <a:srgbClr val="3333FF"/>
                  </a:solidFill>
                </a:rPr>
                <a:t> </a:t>
              </a: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046" y="409"/>
            <a:ext cx="322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3" imgW="2768600" imgH="431800" progId="Equation.3">
                    <p:embed/>
                  </p:oleObj>
                </mc:Choice>
                <mc:Fallback>
                  <p:oleObj name="Equation" r:id="rId3" imgW="27686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409"/>
                          <a:ext cx="322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836" y="545"/>
              <a:ext cx="49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(4.12)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981200" y="277020"/>
            <a:ext cx="7010400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 Baseband Impulse Response</a:t>
            </a:r>
            <a:r>
              <a:rPr lang="en-US" sz="2400" kern="0" dirty="0">
                <a:solidFill>
                  <a:srgbClr val="3333FF"/>
                </a:solidFill>
              </a:rPr>
              <a:t> </a:t>
            </a:r>
            <a:r>
              <a:rPr lang="en-US" sz="2400" kern="0" dirty="0">
                <a:solidFill>
                  <a:srgbClr val="000000"/>
                </a:solidFill>
              </a:rPr>
              <a:t>of multipath channel: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28800" y="1676401"/>
            <a:ext cx="85344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40481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N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= total possible MPCs (bins)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</a:t>
            </a:r>
            <a:r>
              <a:rPr lang="en-US" sz="2000" kern="0" dirty="0">
                <a:solidFill>
                  <a:srgbClr val="3333FF"/>
                </a:solidFill>
                <a:sym typeface="Symbol" pitchFamily="18" charset="2"/>
              </a:rPr>
              <a:t>()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= unit impulse function – determines specific multipath bins which have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    components at time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 t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&amp; excess delay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(t)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2000" b="1" kern="0" dirty="0">
                <a:solidFill>
                  <a:srgbClr val="000000"/>
                </a:solidFill>
                <a:sym typeface="Symbol" pitchFamily="18" charset="2"/>
              </a:rPr>
              <a:t>excess delay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of </a:t>
            </a:r>
            <a:r>
              <a:rPr lang="en-US" sz="2000" i="1" kern="0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baseline="30000" dirty="0" err="1">
                <a:solidFill>
                  <a:srgbClr val="3333FF"/>
                </a:solidFill>
                <a:sym typeface="Symbol" pitchFamily="18" charset="2"/>
              </a:rPr>
              <a:t>th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MPC at time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t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  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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(t</a:t>
            </a:r>
            <a:r>
              <a:rPr lang="en-US" sz="2000" b="1" i="1" kern="0" dirty="0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)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=</a:t>
            </a:r>
            <a:r>
              <a:rPr lang="en-US" sz="2000" b="1" i="1" kern="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sym typeface="Symbol" pitchFamily="18" charset="2"/>
              </a:rPr>
              <a:t>real amplitudes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of </a:t>
            </a:r>
            <a:r>
              <a:rPr lang="en-US" sz="2000" i="1" kern="0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baseline="30000" dirty="0" err="1">
                <a:solidFill>
                  <a:srgbClr val="3333FF"/>
                </a:solidFill>
                <a:sym typeface="Symbol" pitchFamily="18" charset="2"/>
              </a:rPr>
              <a:t>th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MPC at time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t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if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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(t,)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= 0 </a:t>
            </a:r>
            <a:r>
              <a:rPr lang="en-US" sz="2000" kern="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excess delay bin has no MPC at time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t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&amp; delay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2f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c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(t)+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(t, ) 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= all mechanisms for </a:t>
            </a:r>
            <a:r>
              <a:rPr lang="en-US" sz="2000" b="1" kern="0" dirty="0">
                <a:solidFill>
                  <a:srgbClr val="000000"/>
                </a:solidFill>
                <a:sym typeface="Symbol" pitchFamily="18" charset="2"/>
              </a:rPr>
              <a:t>phase shifts 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of one MPC in  </a:t>
            </a:r>
            <a:r>
              <a:rPr lang="en-US" sz="2000" i="1" kern="0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baseline="30000" dirty="0" err="1">
                <a:solidFill>
                  <a:srgbClr val="3333FF"/>
                </a:solidFill>
                <a:sym typeface="Symbol" pitchFamily="18" charset="2"/>
              </a:rPr>
              <a:t>th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  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bin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includes free-space  propagation of </a:t>
            </a:r>
            <a:r>
              <a:rPr lang="en-US" sz="2000" i="1" kern="0" dirty="0" err="1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baseline="30000" dirty="0" err="1">
                <a:solidFill>
                  <a:srgbClr val="3333FF"/>
                </a:solidFill>
                <a:sym typeface="Symbol" pitchFamily="18" charset="2"/>
              </a:rPr>
              <a:t>th</a:t>
            </a:r>
            <a:r>
              <a:rPr lang="en-US" sz="2000" kern="0" baseline="30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MPC at time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t</a:t>
            </a: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&amp; any additional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 phase shifts in channel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sym typeface="Symbol" pitchFamily="18" charset="2"/>
              </a:rPr>
              <a:t> often represented as one channel variable: 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</a:t>
            </a:r>
            <a:r>
              <a:rPr lang="en-US" sz="2000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3333FF"/>
                </a:solidFill>
                <a:sym typeface="Symbol" pitchFamily="18" charset="2"/>
              </a:rPr>
              <a:t>(t, ) </a:t>
            </a:r>
            <a:r>
              <a:rPr lang="en-US" sz="2000" i="1" kern="0" dirty="0">
                <a:solidFill>
                  <a:srgbClr val="000000"/>
                </a:solidFill>
                <a:sym typeface="Symbol" pitchFamily="18" charset="2"/>
              </a:rPr>
              <a:t>= 2f</a:t>
            </a:r>
            <a:r>
              <a:rPr lang="en-US" sz="2000" i="1" kern="0" baseline="-25000" dirty="0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sz="2000" i="1" kern="0" dirty="0">
                <a:solidFill>
                  <a:srgbClr val="000000"/>
                </a:solidFill>
                <a:sym typeface="Symbol" pitchFamily="18" charset="2"/>
              </a:rPr>
              <a:t></a:t>
            </a:r>
            <a:r>
              <a:rPr lang="en-US" sz="2000" i="1" kern="0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000000"/>
                </a:solidFill>
                <a:sym typeface="Symbol" pitchFamily="18" charset="2"/>
              </a:rPr>
              <a:t>(t)+</a:t>
            </a:r>
            <a:r>
              <a:rPr lang="en-US" sz="2000" i="1" kern="0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000" i="1" kern="0" dirty="0">
                <a:solidFill>
                  <a:srgbClr val="000000"/>
                </a:solidFill>
                <a:sym typeface="Symbol" pitchFamily="18" charset="2"/>
              </a:rPr>
              <a:t>(t, )</a:t>
            </a:r>
          </a:p>
        </p:txBody>
      </p:sp>
    </p:spTree>
    <p:extLst>
      <p:ext uri="{BB962C8B-B14F-4D97-AF65-F5344CB8AC3E}">
        <p14:creationId xmlns:p14="http://schemas.microsoft.com/office/powerpoint/2010/main" val="8707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3600" y="304800"/>
            <a:ext cx="8153400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76225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Assume </a:t>
            </a:r>
            <a:r>
              <a:rPr lang="en-US" sz="2400" b="1" kern="0" dirty="0">
                <a:solidFill>
                  <a:srgbClr val="000000"/>
                </a:solidFill>
              </a:rPr>
              <a:t>channel impulse response</a:t>
            </a:r>
            <a:r>
              <a:rPr lang="en-US" sz="2400" kern="0" dirty="0">
                <a:solidFill>
                  <a:srgbClr val="000000"/>
                </a:solidFill>
              </a:rPr>
              <a:t> is either </a:t>
            </a:r>
            <a:r>
              <a:rPr lang="en-US" sz="2400" kern="0" dirty="0">
                <a:solidFill>
                  <a:srgbClr val="3333FF"/>
                </a:solidFill>
              </a:rPr>
              <a:t>time invariant</a:t>
            </a:r>
            <a:r>
              <a:rPr lang="en-US" sz="2400" kern="0" dirty="0">
                <a:solidFill>
                  <a:srgbClr val="000000"/>
                </a:solidFill>
              </a:rPr>
              <a:t> or  </a:t>
            </a:r>
            <a:r>
              <a:rPr lang="en-US" sz="2400" kern="0" dirty="0">
                <a:solidFill>
                  <a:srgbClr val="3333CC"/>
                </a:solidFill>
              </a:rPr>
              <a:t>stationary</a:t>
            </a:r>
            <a:r>
              <a:rPr lang="en-US" sz="2400" kern="0" dirty="0">
                <a:solidFill>
                  <a:srgbClr val="000000"/>
                </a:solidFill>
              </a:rPr>
              <a:t> over a </a:t>
            </a:r>
            <a:r>
              <a:rPr lang="en-US" sz="2400" b="1" kern="0" dirty="0">
                <a:solidFill>
                  <a:srgbClr val="000000"/>
                </a:solidFill>
              </a:rPr>
              <a:t>small time-scale </a:t>
            </a:r>
            <a:r>
              <a:rPr lang="en-US" sz="2400" kern="0" dirty="0">
                <a:solidFill>
                  <a:srgbClr val="000000"/>
                </a:solidFill>
              </a:rPr>
              <a:t>or distance interval</a:t>
            </a:r>
            <a:r>
              <a:rPr lang="en-US" sz="2400" kern="0" dirty="0">
                <a:solidFill>
                  <a:srgbClr val="000000"/>
                </a:solidFill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400" i="1" kern="0" dirty="0">
                <a:solidFill>
                  <a:srgbClr val="3333FF"/>
                </a:solidFill>
              </a:rPr>
              <a:t>h</a:t>
            </a:r>
            <a:r>
              <a:rPr lang="en-US" sz="2400" i="1" kern="0" baseline="-25000" dirty="0">
                <a:solidFill>
                  <a:srgbClr val="3333FF"/>
                </a:solidFill>
              </a:rPr>
              <a:t>b</a:t>
            </a:r>
            <a:r>
              <a:rPr lang="en-US" sz="2400" i="1" kern="0" dirty="0">
                <a:solidFill>
                  <a:srgbClr val="3333FF"/>
                </a:solidFill>
              </a:rPr>
              <a:t>(t,</a:t>
            </a:r>
            <a:r>
              <a:rPr lang="en-US" sz="2400" i="1" kern="0" dirty="0">
                <a:solidFill>
                  <a:srgbClr val="3333FF"/>
                </a:solidFill>
                <a:sym typeface="Symbol" pitchFamily="18" charset="2"/>
              </a:rPr>
              <a:t></a:t>
            </a:r>
            <a:r>
              <a:rPr lang="en-US" sz="2400" i="1" kern="0" dirty="0">
                <a:solidFill>
                  <a:srgbClr val="3333FF"/>
                </a:solidFill>
              </a:rPr>
              <a:t>)</a:t>
            </a:r>
            <a:r>
              <a:rPr lang="en-US" sz="2400" b="1" kern="0" dirty="0">
                <a:solidFill>
                  <a:srgbClr val="000000"/>
                </a:solidFill>
              </a:rPr>
              <a:t>  </a:t>
            </a:r>
            <a:r>
              <a:rPr lang="en-US" sz="2400" kern="0" dirty="0">
                <a:solidFill>
                  <a:srgbClr val="000000"/>
                </a:solidFill>
              </a:rPr>
              <a:t>in (4.12) can be simplified to :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505200" y="2047876"/>
            <a:ext cx="5549900" cy="771525"/>
            <a:chOff x="1296" y="1056"/>
            <a:chExt cx="3496" cy="486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96" y="1184"/>
              <a:ext cx="6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 dirty="0">
                  <a:solidFill>
                    <a:srgbClr val="3333FF"/>
                  </a:solidFill>
                </a:rPr>
                <a:t>h</a:t>
              </a:r>
              <a:r>
                <a:rPr lang="en-US" sz="2400" i="1" kern="0" baseline="-25000" dirty="0">
                  <a:solidFill>
                    <a:srgbClr val="3333FF"/>
                  </a:solidFill>
                </a:rPr>
                <a:t>b</a:t>
              </a:r>
              <a:r>
                <a:rPr lang="en-US" sz="2400" i="1" kern="0" dirty="0">
                  <a:solidFill>
                    <a:srgbClr val="3333FF"/>
                  </a:solidFill>
                </a:rPr>
                <a:t>(t,</a:t>
              </a:r>
              <a:r>
                <a:rPr lang="en-US" sz="2400" i="1" kern="0" dirty="0">
                  <a:solidFill>
                    <a:srgbClr val="3333FF"/>
                  </a:solidFill>
                  <a:sym typeface="Symbol" pitchFamily="18" charset="2"/>
                </a:rPr>
                <a:t></a:t>
              </a:r>
              <a:r>
                <a:rPr lang="en-US" sz="2400" i="1" kern="0" dirty="0">
                  <a:solidFill>
                    <a:srgbClr val="3333FF"/>
                  </a:solidFill>
                </a:rPr>
                <a:t>) </a:t>
              </a:r>
              <a:r>
                <a:rPr lang="en-US" sz="2400" i="1" kern="0" dirty="0">
                  <a:solidFill>
                    <a:srgbClr val="000000"/>
                  </a:solidFill>
                </a:rPr>
                <a:t>=</a:t>
              </a:r>
              <a:r>
                <a:rPr lang="en-US" sz="2400" i="1" kern="0" dirty="0">
                  <a:solidFill>
                    <a:srgbClr val="3333FF"/>
                  </a:solidFill>
                </a:rPr>
                <a:t> 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2009" y="1056"/>
            <a:ext cx="168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3" imgW="1497950" imgH="431613" progId="Equation.3">
                    <p:embed/>
                  </p:oleObj>
                </mc:Choice>
                <mc:Fallback>
                  <p:oleObj name="Equation" r:id="rId3" imgW="1497950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1056"/>
                          <a:ext cx="168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00" y="1199"/>
              <a:ext cx="4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(4.13)</a:t>
              </a:r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05200" y="3124200"/>
            <a:ext cx="4191000" cy="91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i="1" kern="0" dirty="0">
                <a:solidFill>
                  <a:srgbClr val="3333FF"/>
                </a:solidFill>
                <a:sym typeface="Symbol" pitchFamily="18" charset="2"/>
              </a:rPr>
              <a:t></a:t>
            </a:r>
            <a:r>
              <a:rPr lang="en-US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kern="0" dirty="0">
                <a:solidFill>
                  <a:srgbClr val="000000"/>
                </a:solidFill>
                <a:sym typeface="Symbol" pitchFamily="18" charset="2"/>
              </a:rPr>
              <a:t> =</a:t>
            </a:r>
            <a:r>
              <a:rPr lang="en-US" i="1" kern="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kern="0" dirty="0">
                <a:solidFill>
                  <a:srgbClr val="000000"/>
                </a:solidFill>
                <a:sym typeface="Symbol" pitchFamily="18" charset="2"/>
              </a:rPr>
              <a:t>constant per excess delay bin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i="1" kern="0" dirty="0">
                <a:solidFill>
                  <a:srgbClr val="3333FF"/>
                </a:solidFill>
                <a:sym typeface="Symbol" pitchFamily="18" charset="2"/>
              </a:rPr>
              <a:t></a:t>
            </a:r>
            <a:r>
              <a:rPr lang="en-US" i="1" kern="0" baseline="-25000" dirty="0">
                <a:solidFill>
                  <a:srgbClr val="3333FF"/>
                </a:solidFill>
                <a:sym typeface="Symbol" pitchFamily="18" charset="2"/>
              </a:rPr>
              <a:t>i</a:t>
            </a:r>
            <a:r>
              <a:rPr lang="en-US" i="1" kern="0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i="1" kern="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kern="0" dirty="0">
                <a:solidFill>
                  <a:srgbClr val="000000"/>
                </a:solidFill>
                <a:sym typeface="Symbol" pitchFamily="18" charset="2"/>
              </a:rPr>
              <a:t> constant per excess delay bin</a:t>
            </a:r>
          </a:p>
        </p:txBody>
      </p:sp>
    </p:spTree>
    <p:extLst>
      <p:ext uri="{BB962C8B-B14F-4D97-AF65-F5344CB8AC3E}">
        <p14:creationId xmlns:p14="http://schemas.microsoft.com/office/powerpoint/2010/main" val="23220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30400" y="304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Pass Band Channel Models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84790" y="672235"/>
            <a:ext cx="492154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400" i="1" kern="0" dirty="0">
                <a:solidFill>
                  <a:srgbClr val="0000FF"/>
                </a:solidFill>
              </a:rPr>
              <a:t>r(t)</a:t>
            </a:r>
            <a:r>
              <a:rPr lang="en-US" sz="2400" i="1" kern="0" dirty="0">
                <a:solidFill>
                  <a:srgbClr val="000000"/>
                </a:solidFill>
              </a:rPr>
              <a:t> = s(t) </a:t>
            </a:r>
            <a:r>
              <a:rPr lang="en-US" sz="2400" kern="0" dirty="0">
                <a:solidFill>
                  <a:srgbClr val="000000"/>
                </a:solidFill>
                <a:sym typeface="Symbol" pitchFamily="18" charset="2"/>
              </a:rPr>
              <a:t></a:t>
            </a:r>
            <a:r>
              <a:rPr lang="en-US" sz="2400" i="1" kern="0" dirty="0">
                <a:solidFill>
                  <a:srgbClr val="000000"/>
                </a:solidFill>
                <a:sym typeface="Symbol" pitchFamily="18" charset="2"/>
              </a:rPr>
              <a:t> h(t)  </a:t>
            </a:r>
            <a:r>
              <a:rPr lang="en-US" sz="2400" i="1" kern="0" dirty="0">
                <a:solidFill>
                  <a:srgbClr val="000000"/>
                </a:solidFill>
              </a:rPr>
              <a:t>+   n(t)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  <a:defRPr/>
            </a:pPr>
            <a:r>
              <a:rPr lang="en-US" sz="2400" i="1" kern="0" dirty="0">
                <a:solidFill>
                  <a:srgbClr val="000000"/>
                </a:solidFill>
              </a:rPr>
              <a:t> r(t)</a:t>
            </a:r>
            <a:r>
              <a:rPr lang="en-US" sz="2400" kern="0" dirty="0">
                <a:solidFill>
                  <a:srgbClr val="000000"/>
                </a:solidFill>
              </a:rPr>
              <a:t> = received signal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  <a:defRPr/>
            </a:pPr>
            <a:r>
              <a:rPr lang="en-US" sz="2400" i="1" kern="0" dirty="0">
                <a:solidFill>
                  <a:srgbClr val="000000"/>
                </a:solidFill>
              </a:rPr>
              <a:t> s(t) </a:t>
            </a:r>
            <a:r>
              <a:rPr lang="en-US" sz="2400" kern="0" dirty="0">
                <a:solidFill>
                  <a:srgbClr val="000000"/>
                </a:solidFill>
              </a:rPr>
              <a:t>= transmitted signal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  <a:defRPr/>
            </a:pPr>
            <a:r>
              <a:rPr lang="en-US" sz="2400" i="1" kern="0" dirty="0">
                <a:solidFill>
                  <a:srgbClr val="000000"/>
                </a:solidFill>
              </a:rPr>
              <a:t> h(t)</a:t>
            </a:r>
            <a:r>
              <a:rPr lang="en-US" sz="2400" kern="0" dirty="0">
                <a:solidFill>
                  <a:srgbClr val="000000"/>
                </a:solidFill>
              </a:rPr>
              <a:t> = impulse response of channel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  <a:defRPr/>
            </a:pPr>
            <a:r>
              <a:rPr lang="en-US" sz="2400" i="1" kern="0" dirty="0">
                <a:solidFill>
                  <a:srgbClr val="000000"/>
                </a:solidFill>
              </a:rPr>
              <a:t> n(t)</a:t>
            </a:r>
            <a:r>
              <a:rPr lang="en-US" sz="2400" kern="0" dirty="0">
                <a:solidFill>
                  <a:srgbClr val="000000"/>
                </a:solidFill>
              </a:rPr>
              <a:t> = AWGN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038601" y="2514601"/>
            <a:ext cx="3216275" cy="777875"/>
            <a:chOff x="470" y="2256"/>
            <a:chExt cx="2026" cy="49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70" y="2378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kern="0">
                  <a:solidFill>
                    <a:srgbClr val="0000FF"/>
                  </a:solidFill>
                </a:rPr>
                <a:t>r(t) </a:t>
              </a:r>
              <a:r>
                <a:rPr lang="en-US" sz="2400" i="1" kern="0">
                  <a:solidFill>
                    <a:srgbClr val="000000"/>
                  </a:solidFill>
                </a:rPr>
                <a:t>=</a:t>
              </a: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104" y="2256"/>
            <a:ext cx="139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name="Equation" r:id="rId3" imgW="1409088" imgH="495085" progId="Equation.3">
                    <p:embed/>
                  </p:oleObj>
                </mc:Choice>
                <mc:Fallback>
                  <p:oleObj name="Equation" r:id="rId3" imgW="1409088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56"/>
                          <a:ext cx="1392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1752601" y="3351213"/>
            <a:ext cx="7381875" cy="1274762"/>
            <a:chOff x="192" y="2159"/>
            <a:chExt cx="4650" cy="803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92" y="2159"/>
              <a:ext cx="3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1" kern="0">
                  <a:solidFill>
                    <a:srgbClr val="000000"/>
                  </a:solidFill>
                </a:rPr>
                <a:t>time invariant channel: </a:t>
              </a:r>
              <a:r>
                <a:rPr lang="en-US" i="1" kern="0">
                  <a:solidFill>
                    <a:srgbClr val="3333FF"/>
                  </a:solidFill>
                  <a:sym typeface="Symbol" pitchFamily="18" charset="2"/>
                </a:rPr>
                <a:t></a:t>
              </a:r>
              <a:r>
                <a:rPr lang="en-US" i="1" kern="0" baseline="-25000">
                  <a:solidFill>
                    <a:srgbClr val="3333FF"/>
                  </a:solidFill>
                  <a:sym typeface="Symbol" pitchFamily="18" charset="2"/>
                </a:rPr>
                <a:t>i </a:t>
              </a:r>
              <a:r>
                <a:rPr lang="en-US" kern="0">
                  <a:solidFill>
                    <a:srgbClr val="000000"/>
                  </a:solidFill>
                  <a:sym typeface="Symbol" pitchFamily="18" charset="2"/>
                </a:rPr>
                <a:t>has constant amplitude</a:t>
              </a:r>
            </a:p>
          </p:txBody>
        </p: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28" y="2462"/>
              <a:ext cx="4314" cy="500"/>
              <a:chOff x="528" y="2846"/>
              <a:chExt cx="4314" cy="500"/>
            </a:xfrm>
          </p:grpSpPr>
          <p:grpSp>
            <p:nvGrpSpPr>
              <p:cNvPr id="15" name="Group 11"/>
              <p:cNvGrpSpPr>
                <a:grpSpLocks/>
              </p:cNvGrpSpPr>
              <p:nvPr/>
            </p:nvGrpSpPr>
            <p:grpSpPr bwMode="auto">
              <a:xfrm>
                <a:off x="528" y="2883"/>
                <a:ext cx="1872" cy="463"/>
                <a:chOff x="1104" y="2701"/>
                <a:chExt cx="1872" cy="463"/>
              </a:xfrm>
            </p:grpSpPr>
            <p:sp>
              <p:nvSpPr>
                <p:cNvPr id="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kern="0" dirty="0">
                      <a:solidFill>
                        <a:srgbClr val="000000"/>
                      </a:solidFill>
                    </a:rPr>
                    <a:t>if</a:t>
                  </a:r>
                </a:p>
              </p:txBody>
            </p:sp>
            <p:grpSp>
              <p:nvGrpSpPr>
                <p:cNvPr id="21" name="Group 13"/>
                <p:cNvGrpSpPr>
                  <a:grpSpLocks/>
                </p:cNvGrpSpPr>
                <p:nvPr/>
              </p:nvGrpSpPr>
              <p:grpSpPr bwMode="auto">
                <a:xfrm>
                  <a:off x="1399" y="2701"/>
                  <a:ext cx="1577" cy="463"/>
                  <a:chOff x="1584" y="2701"/>
                  <a:chExt cx="1577" cy="463"/>
                </a:xfrm>
              </p:grpSpPr>
              <p:sp>
                <p:nvSpPr>
                  <p:cNvPr id="2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2806"/>
                    <a:ext cx="60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lang="en-US" sz="2400" i="1" kern="0" dirty="0">
                        <a:solidFill>
                          <a:srgbClr val="0000FF"/>
                        </a:solidFill>
                      </a:rPr>
                      <a:t>h(</a:t>
                    </a:r>
                    <a:r>
                      <a:rPr lang="en-US" sz="2400" i="1" kern="0" dirty="0">
                        <a:solidFill>
                          <a:srgbClr val="0000FF"/>
                        </a:solidFill>
                        <a:sym typeface="Symbol" pitchFamily="18" charset="2"/>
                      </a:rPr>
                      <a:t></a:t>
                    </a:r>
                    <a:r>
                      <a:rPr lang="en-US" sz="2400" i="1" kern="0" dirty="0">
                        <a:solidFill>
                          <a:srgbClr val="0000FF"/>
                        </a:solidFill>
                      </a:rPr>
                      <a:t>)</a:t>
                    </a:r>
                    <a:r>
                      <a:rPr lang="en-US" sz="2400" kern="0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2400" i="1" kern="0" dirty="0">
                        <a:solidFill>
                          <a:srgbClr val="000000"/>
                        </a:solidFill>
                      </a:rPr>
                      <a:t>=</a:t>
                    </a:r>
                  </a:p>
                </p:txBody>
              </p:sp>
              <p:graphicFrame>
                <p:nvGraphicFramePr>
                  <p:cNvPr id="23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2208" y="2701"/>
                  <a:ext cx="953" cy="4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9" name="Equation" r:id="rId5" imgW="888614" imgH="431613" progId="Equation.3">
                          <p:embed/>
                        </p:oleObj>
                      </mc:Choice>
                      <mc:Fallback>
                        <p:oleObj name="Equation" r:id="rId5" imgW="888614" imgH="431613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08" y="2701"/>
                                <a:ext cx="953" cy="4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16" name="Group 16"/>
              <p:cNvGrpSpPr>
                <a:grpSpLocks/>
              </p:cNvGrpSpPr>
              <p:nvPr/>
            </p:nvGrpSpPr>
            <p:grpSpPr bwMode="auto">
              <a:xfrm>
                <a:off x="2528" y="2846"/>
                <a:ext cx="2314" cy="479"/>
                <a:chOff x="896" y="3278"/>
                <a:chExt cx="2314" cy="479"/>
              </a:xfrm>
            </p:grpSpPr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96" y="3408"/>
                  <a:ext cx="35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sym typeface="Wingdings" pitchFamily="2" charset="2"/>
                    </a:rPr>
                    <a:t> </a:t>
                  </a:r>
                  <a:endParaRPr lang="en-US" sz="24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48" y="3374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2400" i="1" kern="0">
                      <a:solidFill>
                        <a:srgbClr val="0000FF"/>
                      </a:solidFill>
                    </a:rPr>
                    <a:t>r(t)</a:t>
                  </a:r>
                  <a:r>
                    <a:rPr lang="en-US" sz="2400" kern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sz="2400" i="1" kern="0">
                      <a:solidFill>
                        <a:srgbClr val="000000"/>
                      </a:solidFill>
                    </a:rPr>
                    <a:t>=</a:t>
                  </a:r>
                </a:p>
              </p:txBody>
            </p:sp>
            <p:graphicFrame>
              <p:nvGraphicFramePr>
                <p:cNvPr id="19" name="Object 19"/>
                <p:cNvGraphicFramePr>
                  <a:graphicFrameLocks noChangeAspect="1"/>
                </p:cNvGraphicFramePr>
                <p:nvPr/>
              </p:nvGraphicFramePr>
              <p:xfrm>
                <a:off x="1830" y="3278"/>
                <a:ext cx="1380" cy="4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0" name="Equation" r:id="rId7" imgW="1244600" imgH="431800" progId="Equation.3">
                        <p:embed/>
                      </p:oleObj>
                    </mc:Choice>
                    <mc:Fallback>
                      <p:oleObj name="Equation" r:id="rId7" imgW="1244600" imgH="431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0" y="3278"/>
                              <a:ext cx="1380" cy="4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7330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1017587"/>
          </a:xfrm>
        </p:spPr>
        <p:txBody>
          <a:bodyPr/>
          <a:lstStyle/>
          <a:p>
            <a:pPr algn="just"/>
            <a:r>
              <a:rPr lang="en-US" sz="3200" dirty="0"/>
              <a:t>INDOOR AND OUTDOOR PROPAGATION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What is wireless communication?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Basically the study of how signals travel in the wireless medium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To understand wireless networking, we first need to understand the basic characteristics of wireless communications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How further the signal can travel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How strong the signal is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How much reliable would it be (how frequently the signal strength vary)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Indoor propagation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Outdoor propagation and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Many more…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Wireless communication is significantly different from wired communication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Wireless Propagation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5000" y="1262063"/>
            <a:ext cx="5410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98463" indent="-3984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Symbol" pitchFamily="18" charset="2"/>
              <a:buChar char="·"/>
              <a:defRPr sz="2400">
                <a:solidFill>
                  <a:srgbClr val="00279F"/>
                </a:solidFill>
                <a:latin typeface="+mn-lt"/>
                <a:ea typeface="+mn-ea"/>
                <a:cs typeface="+mn-cs"/>
              </a:defRPr>
            </a:lvl1pPr>
            <a:lvl2pPr marL="796925" indent="-2841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5008"/>
              </a:buClr>
              <a:buSzPct val="100000"/>
              <a:buChar char="–"/>
              <a:defRPr sz="2000">
                <a:solidFill>
                  <a:srgbClr val="037C03"/>
                </a:solidFill>
                <a:latin typeface="+mn-lt"/>
              </a:defRPr>
            </a:lvl2pPr>
            <a:lvl3pPr marL="1147763" indent="-17303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600" b="1">
                <a:solidFill>
                  <a:schemeClr val="tx2"/>
                </a:solidFill>
                <a:latin typeface="+mn-lt"/>
              </a:defRPr>
            </a:lvl3pPr>
            <a:lvl4pPr marL="1431925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99"/>
                </a:solidFill>
                <a:latin typeface="+mn-lt"/>
              </a:defRPr>
            </a:lvl4pPr>
            <a:lvl5pPr marL="17160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5pPr>
            <a:lvl6pPr marL="21732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6pPr>
            <a:lvl7pPr marL="26304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7pPr>
            <a:lvl8pPr marL="30876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8pPr>
            <a:lvl9pPr marL="35448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kern="0" dirty="0"/>
              <a:t>Most wireless radio systems operate in urban area</a:t>
            </a:r>
          </a:p>
          <a:p>
            <a:pPr lvl="1">
              <a:defRPr/>
            </a:pPr>
            <a:r>
              <a:rPr lang="en-US" sz="1800" kern="0" dirty="0"/>
              <a:t>No direct line-of-sight (los) between transmitter and receiver</a:t>
            </a:r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r>
              <a:rPr lang="en-US" sz="2000" kern="0" dirty="0"/>
              <a:t>Radio wave propagation attributed to </a:t>
            </a:r>
          </a:p>
          <a:p>
            <a:pPr lvl="1">
              <a:defRPr/>
            </a:pPr>
            <a:r>
              <a:rPr lang="en-US" sz="1800" kern="0" dirty="0"/>
              <a:t>Reflection</a:t>
            </a:r>
          </a:p>
          <a:p>
            <a:pPr lvl="1">
              <a:defRPr/>
            </a:pPr>
            <a:r>
              <a:rPr lang="en-US" sz="1800" kern="0" dirty="0"/>
              <a:t>Diffraction and</a:t>
            </a:r>
          </a:p>
          <a:p>
            <a:pPr lvl="1">
              <a:defRPr/>
            </a:pPr>
            <a:r>
              <a:rPr lang="en-US" sz="1800" kern="0" dirty="0"/>
              <a:t>Scattering</a:t>
            </a:r>
          </a:p>
          <a:p>
            <a:pPr lvl="1">
              <a:defRPr/>
            </a:pPr>
            <a:endParaRPr lang="en-US" sz="1800" kern="0" dirty="0"/>
          </a:p>
          <a:p>
            <a:pPr>
              <a:defRPr/>
            </a:pPr>
            <a:r>
              <a:rPr lang="en-US" sz="2000" kern="0" dirty="0"/>
              <a:t>Waves travel along different paths of varying lengths</a:t>
            </a:r>
          </a:p>
          <a:p>
            <a:pPr lvl="1">
              <a:defRPr/>
            </a:pPr>
            <a:r>
              <a:rPr lang="en-US" sz="1800" kern="0" dirty="0"/>
              <a:t>Multipath propagation</a:t>
            </a:r>
          </a:p>
          <a:p>
            <a:pPr lvl="1">
              <a:defRPr/>
            </a:pPr>
            <a:r>
              <a:rPr lang="en-US" sz="1800" kern="0" dirty="0"/>
              <a:t>Interaction of these waves can be constructive or destructive</a:t>
            </a:r>
          </a:p>
          <a:p>
            <a:pPr lvl="1">
              <a:defRPr/>
            </a:pPr>
            <a:endParaRPr lang="en-US" sz="1800" kern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676400"/>
            <a:ext cx="314801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1764" y="3794889"/>
            <a:ext cx="42659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28600">
              <a:defRPr/>
            </a:pPr>
            <a:r>
              <a:rPr lang="en-US" sz="2000" kern="0">
                <a:solidFill>
                  <a:sysClr val="windowText" lastClr="000000"/>
                </a:solidFill>
                <a:cs typeface="Times New Roman" pitchFamily="18" charset="0"/>
              </a:rPr>
              <a:t> </a:t>
            </a:r>
            <a:r>
              <a:rPr lang="en-US" sz="1400" kern="0">
                <a:solidFill>
                  <a:sysClr val="windowText" lastClr="000000"/>
                </a:solidFill>
                <a:cs typeface="Times New Roman" pitchFamily="18" charset="0"/>
              </a:rPr>
              <a:t>Reflection (R), diffraction (D) and scattering (S).</a:t>
            </a:r>
            <a:endParaRPr lang="en-US" sz="20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Wireless Propagation Characteristics(contd.)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76450" y="1143000"/>
            <a:ext cx="83629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98463" indent="-3984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Symbol" pitchFamily="18" charset="2"/>
              <a:buChar char="·"/>
              <a:defRPr sz="2400">
                <a:solidFill>
                  <a:srgbClr val="00279F"/>
                </a:solidFill>
                <a:latin typeface="+mn-lt"/>
                <a:ea typeface="+mn-ea"/>
                <a:cs typeface="+mn-cs"/>
              </a:defRPr>
            </a:lvl1pPr>
            <a:lvl2pPr marL="796925" indent="-2841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5008"/>
              </a:buClr>
              <a:buSzPct val="100000"/>
              <a:buChar char="–"/>
              <a:defRPr sz="2000">
                <a:solidFill>
                  <a:srgbClr val="037C03"/>
                </a:solidFill>
                <a:latin typeface="+mn-lt"/>
              </a:defRPr>
            </a:lvl2pPr>
            <a:lvl3pPr marL="1147763" indent="-17303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600" b="1">
                <a:solidFill>
                  <a:schemeClr val="tx2"/>
                </a:solidFill>
                <a:latin typeface="+mn-lt"/>
              </a:defRPr>
            </a:lvl3pPr>
            <a:lvl4pPr marL="1431925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99"/>
                </a:solidFill>
                <a:latin typeface="+mn-lt"/>
              </a:defRPr>
            </a:lvl4pPr>
            <a:lvl5pPr marL="17160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5pPr>
            <a:lvl6pPr marL="21732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6pPr>
            <a:lvl7pPr marL="26304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7pPr>
            <a:lvl8pPr marL="30876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8pPr>
            <a:lvl9pPr marL="35448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9pPr>
          </a:lstStyle>
          <a:p>
            <a:pPr>
              <a:lnSpc>
                <a:spcPct val="0"/>
              </a:lnSpc>
              <a:defRPr/>
            </a:pPr>
            <a:endParaRPr lang="en-US" kern="0"/>
          </a:p>
          <a:p>
            <a:pPr>
              <a:defRPr/>
            </a:pPr>
            <a:r>
              <a:rPr lang="en-US" sz="2000" kern="0"/>
              <a:t>Strengths of the waves decrease as the distance between Tx and Rx increase</a:t>
            </a:r>
          </a:p>
          <a:p>
            <a:pPr>
              <a:defRPr/>
            </a:pPr>
            <a:endParaRPr lang="en-US" sz="2000" kern="0"/>
          </a:p>
          <a:p>
            <a:pPr>
              <a:defRPr/>
            </a:pPr>
            <a:r>
              <a:rPr lang="en-US" sz="2000" kern="0"/>
              <a:t>We need Propagation models that predict the signal strength at Rx from a Tx</a:t>
            </a:r>
          </a:p>
          <a:p>
            <a:pPr>
              <a:defRPr/>
            </a:pPr>
            <a:endParaRPr lang="en-US" sz="2000" kern="0"/>
          </a:p>
          <a:p>
            <a:pPr>
              <a:defRPr/>
            </a:pPr>
            <a:r>
              <a:rPr lang="en-US" sz="2000" kern="0"/>
              <a:t>One of the challenging tasks due to randomness and unpredictability in the surrounding environment</a:t>
            </a:r>
            <a:endParaRPr lang="en-US" sz="2000" kern="0" dirty="0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406900" y="5291139"/>
            <a:ext cx="171450" cy="376237"/>
            <a:chOff x="805" y="3660"/>
            <a:chExt cx="144" cy="29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76" y="3765"/>
              <a:ext cx="0" cy="192"/>
            </a:xfrm>
            <a:prstGeom prst="line">
              <a:avLst/>
            </a:prstGeom>
            <a:noFill/>
            <a:ln w="28575">
              <a:solidFill>
                <a:srgbClr val="91919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805" y="366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19191"/>
            </a:solidFill>
            <a:ln w="12700">
              <a:solidFill>
                <a:srgbClr val="91919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6310313" y="5321301"/>
            <a:ext cx="787400" cy="347663"/>
            <a:chOff x="3835" y="3383"/>
            <a:chExt cx="586" cy="261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3282 h 83"/>
                <a:gd name="T2" fmla="*/ 0 w 353"/>
                <a:gd name="T3" fmla="*/ 7493 h 83"/>
                <a:gd name="T4" fmla="*/ 6683 w 353"/>
                <a:gd name="T5" fmla="*/ 7493 h 83"/>
                <a:gd name="T6" fmla="*/ 6400 w 353"/>
                <a:gd name="T7" fmla="*/ 4325 h 83"/>
                <a:gd name="T8" fmla="*/ 4645 w 353"/>
                <a:gd name="T9" fmla="*/ 3282 h 83"/>
                <a:gd name="T10" fmla="*/ 3810 w 353"/>
                <a:gd name="T11" fmla="*/ 0 h 83"/>
                <a:gd name="T12" fmla="*/ 1742 w 353"/>
                <a:gd name="T13" fmla="*/ 0 h 83"/>
                <a:gd name="T14" fmla="*/ 1188 w 353"/>
                <a:gd name="T15" fmla="*/ 3282 h 83"/>
                <a:gd name="T16" fmla="*/ 0 w 353"/>
                <a:gd name="T17" fmla="*/ 3282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3"/>
                <a:gd name="T28" fmla="*/ 0 h 83"/>
                <a:gd name="T29" fmla="*/ 353 w 353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3282 h 83"/>
                <a:gd name="T2" fmla="*/ 0 w 353"/>
                <a:gd name="T3" fmla="*/ 7493 h 83"/>
                <a:gd name="T4" fmla="*/ 6683 w 353"/>
                <a:gd name="T5" fmla="*/ 7493 h 83"/>
                <a:gd name="T6" fmla="*/ 6400 w 353"/>
                <a:gd name="T7" fmla="*/ 4325 h 83"/>
                <a:gd name="T8" fmla="*/ 4645 w 353"/>
                <a:gd name="T9" fmla="*/ 3282 h 83"/>
                <a:gd name="T10" fmla="*/ 3810 w 353"/>
                <a:gd name="T11" fmla="*/ 0 h 83"/>
                <a:gd name="T12" fmla="*/ 1742 w 353"/>
                <a:gd name="T13" fmla="*/ 0 h 83"/>
                <a:gd name="T14" fmla="*/ 1188 w 353"/>
                <a:gd name="T15" fmla="*/ 3282 h 83"/>
                <a:gd name="T16" fmla="*/ 0 w 353"/>
                <a:gd name="T17" fmla="*/ 3282 h 83"/>
                <a:gd name="T18" fmla="*/ 0 w 353"/>
                <a:gd name="T19" fmla="*/ 3282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3"/>
                <a:gd name="T31" fmla="*/ 0 h 83"/>
                <a:gd name="T32" fmla="*/ 353 w 353"/>
                <a:gd name="T33" fmla="*/ 83 h 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517 w 30"/>
                <a:gd name="T1" fmla="*/ 3083 h 34"/>
                <a:gd name="T2" fmla="*/ 0 w 30"/>
                <a:gd name="T3" fmla="*/ 3083 h 34"/>
                <a:gd name="T4" fmla="*/ 0 w 30"/>
                <a:gd name="T5" fmla="*/ 2573 h 34"/>
                <a:gd name="T6" fmla="*/ 39 w 30"/>
                <a:gd name="T7" fmla="*/ 1968 h 34"/>
                <a:gd name="T8" fmla="*/ 115 w 30"/>
                <a:gd name="T9" fmla="*/ 1474 h 34"/>
                <a:gd name="T10" fmla="*/ 123 w 30"/>
                <a:gd name="T11" fmla="*/ 962 h 34"/>
                <a:gd name="T12" fmla="*/ 237 w 30"/>
                <a:gd name="T13" fmla="*/ 582 h 34"/>
                <a:gd name="T14" fmla="*/ 294 w 30"/>
                <a:gd name="T15" fmla="*/ 358 h 34"/>
                <a:gd name="T16" fmla="*/ 407 w 30"/>
                <a:gd name="T17" fmla="*/ 203 h 34"/>
                <a:gd name="T18" fmla="*/ 517 w 30"/>
                <a:gd name="T19" fmla="*/ 0 h 34"/>
                <a:gd name="T20" fmla="*/ 517 w 30"/>
                <a:gd name="T21" fmla="*/ 0 h 34"/>
                <a:gd name="T22" fmla="*/ 517 w 30"/>
                <a:gd name="T23" fmla="*/ 203 h 34"/>
                <a:gd name="T24" fmla="*/ 517 w 30"/>
                <a:gd name="T25" fmla="*/ 203 h 34"/>
                <a:gd name="T26" fmla="*/ 517 w 30"/>
                <a:gd name="T27" fmla="*/ 358 h 34"/>
                <a:gd name="T28" fmla="*/ 517 w 30"/>
                <a:gd name="T29" fmla="*/ 761 h 34"/>
                <a:gd name="T30" fmla="*/ 517 w 30"/>
                <a:gd name="T31" fmla="*/ 1474 h 34"/>
                <a:gd name="T32" fmla="*/ 517 w 30"/>
                <a:gd name="T33" fmla="*/ 2171 h 34"/>
                <a:gd name="T34" fmla="*/ 517 w 30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29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29" y="16"/>
                  </a:lnTo>
                  <a:lnTo>
                    <a:pt x="29" y="23"/>
                  </a:lnTo>
                  <a:lnTo>
                    <a:pt x="29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0 w 30"/>
                <a:gd name="T1" fmla="*/ 3083 h 34"/>
                <a:gd name="T2" fmla="*/ 0 w 30"/>
                <a:gd name="T3" fmla="*/ 2573 h 34"/>
                <a:gd name="T4" fmla="*/ 39 w 30"/>
                <a:gd name="T5" fmla="*/ 1968 h 34"/>
                <a:gd name="T6" fmla="*/ 115 w 30"/>
                <a:gd name="T7" fmla="*/ 1474 h 34"/>
                <a:gd name="T8" fmla="*/ 123 w 30"/>
                <a:gd name="T9" fmla="*/ 962 h 34"/>
                <a:gd name="T10" fmla="*/ 237 w 30"/>
                <a:gd name="T11" fmla="*/ 582 h 34"/>
                <a:gd name="T12" fmla="*/ 294 w 30"/>
                <a:gd name="T13" fmla="*/ 358 h 34"/>
                <a:gd name="T14" fmla="*/ 407 w 30"/>
                <a:gd name="T15" fmla="*/ 203 h 34"/>
                <a:gd name="T16" fmla="*/ 517 w 30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3083 h 34"/>
                <a:gd name="T2" fmla="*/ 0 w 31"/>
                <a:gd name="T3" fmla="*/ 0 h 34"/>
                <a:gd name="T4" fmla="*/ 97 w 31"/>
                <a:gd name="T5" fmla="*/ 203 h 34"/>
                <a:gd name="T6" fmla="*/ 215 w 31"/>
                <a:gd name="T7" fmla="*/ 358 h 34"/>
                <a:gd name="T8" fmla="*/ 332 w 31"/>
                <a:gd name="T9" fmla="*/ 582 h 34"/>
                <a:gd name="T10" fmla="*/ 414 w 31"/>
                <a:gd name="T11" fmla="*/ 962 h 34"/>
                <a:gd name="T12" fmla="*/ 475 w 31"/>
                <a:gd name="T13" fmla="*/ 1474 h 34"/>
                <a:gd name="T14" fmla="*/ 514 w 31"/>
                <a:gd name="T15" fmla="*/ 1968 h 34"/>
                <a:gd name="T16" fmla="*/ 560 w 31"/>
                <a:gd name="T17" fmla="*/ 2573 h 34"/>
                <a:gd name="T18" fmla="*/ 601 w 31"/>
                <a:gd name="T19" fmla="*/ 3083 h 34"/>
                <a:gd name="T20" fmla="*/ 601 w 31"/>
                <a:gd name="T21" fmla="*/ 3083 h 34"/>
                <a:gd name="T22" fmla="*/ 560 w 31"/>
                <a:gd name="T23" fmla="*/ 3083 h 34"/>
                <a:gd name="T24" fmla="*/ 560 w 31"/>
                <a:gd name="T25" fmla="*/ 3083 h 34"/>
                <a:gd name="T26" fmla="*/ 514 w 31"/>
                <a:gd name="T27" fmla="*/ 3083 h 34"/>
                <a:gd name="T28" fmla="*/ 453 w 31"/>
                <a:gd name="T29" fmla="*/ 3083 h 34"/>
                <a:gd name="T30" fmla="*/ 332 w 31"/>
                <a:gd name="T31" fmla="*/ 3083 h 34"/>
                <a:gd name="T32" fmla="*/ 183 w 31"/>
                <a:gd name="T33" fmla="*/ 3083 h 34"/>
                <a:gd name="T34" fmla="*/ 0 w 31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1"/>
                <a:gd name="T55" fmla="*/ 0 h 34"/>
                <a:gd name="T56" fmla="*/ 31 w 31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1" h="34">
                  <a:moveTo>
                    <a:pt x="0" y="33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  <a:lnTo>
                    <a:pt x="28" y="33"/>
                  </a:lnTo>
                  <a:lnTo>
                    <a:pt x="26" y="33"/>
                  </a:lnTo>
                  <a:lnTo>
                    <a:pt x="23" y="33"/>
                  </a:lnTo>
                  <a:lnTo>
                    <a:pt x="17" y="33"/>
                  </a:lnTo>
                  <a:lnTo>
                    <a:pt x="9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0 h 34"/>
                <a:gd name="T2" fmla="*/ 97 w 31"/>
                <a:gd name="T3" fmla="*/ 203 h 34"/>
                <a:gd name="T4" fmla="*/ 215 w 31"/>
                <a:gd name="T5" fmla="*/ 358 h 34"/>
                <a:gd name="T6" fmla="*/ 332 w 31"/>
                <a:gd name="T7" fmla="*/ 582 h 34"/>
                <a:gd name="T8" fmla="*/ 414 w 31"/>
                <a:gd name="T9" fmla="*/ 962 h 34"/>
                <a:gd name="T10" fmla="*/ 475 w 31"/>
                <a:gd name="T11" fmla="*/ 1474 h 34"/>
                <a:gd name="T12" fmla="*/ 514 w 31"/>
                <a:gd name="T13" fmla="*/ 1968 h 34"/>
                <a:gd name="T14" fmla="*/ 560 w 31"/>
                <a:gd name="T15" fmla="*/ 2573 h 34"/>
                <a:gd name="T16" fmla="*/ 601 w 31"/>
                <a:gd name="T17" fmla="*/ 3083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4"/>
                <a:gd name="T29" fmla="*/ 31 w 3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4">
                  <a:moveTo>
                    <a:pt x="0" y="0"/>
                  </a:move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469 w 52"/>
                <a:gd name="T1" fmla="*/ 0 h 53"/>
                <a:gd name="T2" fmla="*/ 555 w 52"/>
                <a:gd name="T3" fmla="*/ 0 h 53"/>
                <a:gd name="T4" fmla="*/ 676 w 52"/>
                <a:gd name="T5" fmla="*/ 200 h 53"/>
                <a:gd name="T6" fmla="*/ 756 w 52"/>
                <a:gd name="T7" fmla="*/ 351 h 53"/>
                <a:gd name="T8" fmla="*/ 819 w 52"/>
                <a:gd name="T9" fmla="*/ 730 h 53"/>
                <a:gd name="T10" fmla="*/ 901 w 52"/>
                <a:gd name="T11" fmla="*/ 1081 h 53"/>
                <a:gd name="T12" fmla="*/ 917 w 52"/>
                <a:gd name="T13" fmla="*/ 1432 h 53"/>
                <a:gd name="T14" fmla="*/ 961 w 52"/>
                <a:gd name="T15" fmla="*/ 1897 h 53"/>
                <a:gd name="T16" fmla="*/ 961 w 52"/>
                <a:gd name="T17" fmla="*/ 2399 h 53"/>
                <a:gd name="T18" fmla="*/ 961 w 52"/>
                <a:gd name="T19" fmla="*/ 2778 h 53"/>
                <a:gd name="T20" fmla="*/ 917 w 52"/>
                <a:gd name="T21" fmla="*/ 3329 h 53"/>
                <a:gd name="T22" fmla="*/ 901 w 52"/>
                <a:gd name="T23" fmla="*/ 3594 h 53"/>
                <a:gd name="T24" fmla="*/ 819 w 52"/>
                <a:gd name="T25" fmla="*/ 3945 h 53"/>
                <a:gd name="T26" fmla="*/ 756 w 52"/>
                <a:gd name="T27" fmla="*/ 4296 h 53"/>
                <a:gd name="T28" fmla="*/ 676 w 52"/>
                <a:gd name="T29" fmla="*/ 4496 h 53"/>
                <a:gd name="T30" fmla="*/ 555 w 52"/>
                <a:gd name="T31" fmla="*/ 4675 h 53"/>
                <a:gd name="T32" fmla="*/ 469 w 52"/>
                <a:gd name="T33" fmla="*/ 4675 h 53"/>
                <a:gd name="T34" fmla="*/ 385 w 52"/>
                <a:gd name="T35" fmla="*/ 4675 h 53"/>
                <a:gd name="T36" fmla="*/ 286 w 52"/>
                <a:gd name="T37" fmla="*/ 4496 h 53"/>
                <a:gd name="T38" fmla="*/ 208 w 52"/>
                <a:gd name="T39" fmla="*/ 4296 h 53"/>
                <a:gd name="T40" fmla="*/ 127 w 52"/>
                <a:gd name="T41" fmla="*/ 3945 h 53"/>
                <a:gd name="T42" fmla="*/ 56 w 52"/>
                <a:gd name="T43" fmla="*/ 3594 h 53"/>
                <a:gd name="T44" fmla="*/ 39 w 52"/>
                <a:gd name="T45" fmla="*/ 3329 h 53"/>
                <a:gd name="T46" fmla="*/ 0 w 52"/>
                <a:gd name="T47" fmla="*/ 2778 h 53"/>
                <a:gd name="T48" fmla="*/ 0 w 52"/>
                <a:gd name="T49" fmla="*/ 2399 h 53"/>
                <a:gd name="T50" fmla="*/ 0 w 52"/>
                <a:gd name="T51" fmla="*/ 1897 h 53"/>
                <a:gd name="T52" fmla="*/ 39 w 52"/>
                <a:gd name="T53" fmla="*/ 1432 h 53"/>
                <a:gd name="T54" fmla="*/ 56 w 52"/>
                <a:gd name="T55" fmla="*/ 1081 h 53"/>
                <a:gd name="T56" fmla="*/ 127 w 52"/>
                <a:gd name="T57" fmla="*/ 730 h 53"/>
                <a:gd name="T58" fmla="*/ 208 w 52"/>
                <a:gd name="T59" fmla="*/ 351 h 53"/>
                <a:gd name="T60" fmla="*/ 286 w 52"/>
                <a:gd name="T61" fmla="*/ 200 h 53"/>
                <a:gd name="T62" fmla="*/ 385 w 52"/>
                <a:gd name="T63" fmla="*/ 0 h 53"/>
                <a:gd name="T64" fmla="*/ 469 w 52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3"/>
                <a:gd name="T101" fmla="*/ 52 w 52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469 w 52"/>
                <a:gd name="T1" fmla="*/ 0 h 53"/>
                <a:gd name="T2" fmla="*/ 555 w 52"/>
                <a:gd name="T3" fmla="*/ 0 h 53"/>
                <a:gd name="T4" fmla="*/ 676 w 52"/>
                <a:gd name="T5" fmla="*/ 200 h 53"/>
                <a:gd name="T6" fmla="*/ 756 w 52"/>
                <a:gd name="T7" fmla="*/ 351 h 53"/>
                <a:gd name="T8" fmla="*/ 819 w 52"/>
                <a:gd name="T9" fmla="*/ 730 h 53"/>
                <a:gd name="T10" fmla="*/ 901 w 52"/>
                <a:gd name="T11" fmla="*/ 1081 h 53"/>
                <a:gd name="T12" fmla="*/ 917 w 52"/>
                <a:gd name="T13" fmla="*/ 1432 h 53"/>
                <a:gd name="T14" fmla="*/ 961 w 52"/>
                <a:gd name="T15" fmla="*/ 1897 h 53"/>
                <a:gd name="T16" fmla="*/ 961 w 52"/>
                <a:gd name="T17" fmla="*/ 2399 h 53"/>
                <a:gd name="T18" fmla="*/ 961 w 52"/>
                <a:gd name="T19" fmla="*/ 2778 h 53"/>
                <a:gd name="T20" fmla="*/ 917 w 52"/>
                <a:gd name="T21" fmla="*/ 3329 h 53"/>
                <a:gd name="T22" fmla="*/ 901 w 52"/>
                <a:gd name="T23" fmla="*/ 3594 h 53"/>
                <a:gd name="T24" fmla="*/ 819 w 52"/>
                <a:gd name="T25" fmla="*/ 3945 h 53"/>
                <a:gd name="T26" fmla="*/ 756 w 52"/>
                <a:gd name="T27" fmla="*/ 4296 h 53"/>
                <a:gd name="T28" fmla="*/ 676 w 52"/>
                <a:gd name="T29" fmla="*/ 4496 h 53"/>
                <a:gd name="T30" fmla="*/ 555 w 52"/>
                <a:gd name="T31" fmla="*/ 4675 h 53"/>
                <a:gd name="T32" fmla="*/ 469 w 52"/>
                <a:gd name="T33" fmla="*/ 4675 h 53"/>
                <a:gd name="T34" fmla="*/ 385 w 52"/>
                <a:gd name="T35" fmla="*/ 4675 h 53"/>
                <a:gd name="T36" fmla="*/ 286 w 52"/>
                <a:gd name="T37" fmla="*/ 4496 h 53"/>
                <a:gd name="T38" fmla="*/ 208 w 52"/>
                <a:gd name="T39" fmla="*/ 4296 h 53"/>
                <a:gd name="T40" fmla="*/ 127 w 52"/>
                <a:gd name="T41" fmla="*/ 3945 h 53"/>
                <a:gd name="T42" fmla="*/ 56 w 52"/>
                <a:gd name="T43" fmla="*/ 3594 h 53"/>
                <a:gd name="T44" fmla="*/ 39 w 52"/>
                <a:gd name="T45" fmla="*/ 3329 h 53"/>
                <a:gd name="T46" fmla="*/ 0 w 52"/>
                <a:gd name="T47" fmla="*/ 2778 h 53"/>
                <a:gd name="T48" fmla="*/ 0 w 52"/>
                <a:gd name="T49" fmla="*/ 2399 h 53"/>
                <a:gd name="T50" fmla="*/ 0 w 52"/>
                <a:gd name="T51" fmla="*/ 1897 h 53"/>
                <a:gd name="T52" fmla="*/ 39 w 52"/>
                <a:gd name="T53" fmla="*/ 1432 h 53"/>
                <a:gd name="T54" fmla="*/ 56 w 52"/>
                <a:gd name="T55" fmla="*/ 1081 h 53"/>
                <a:gd name="T56" fmla="*/ 127 w 52"/>
                <a:gd name="T57" fmla="*/ 730 h 53"/>
                <a:gd name="T58" fmla="*/ 208 w 52"/>
                <a:gd name="T59" fmla="*/ 351 h 53"/>
                <a:gd name="T60" fmla="*/ 286 w 52"/>
                <a:gd name="T61" fmla="*/ 200 h 53"/>
                <a:gd name="T62" fmla="*/ 385 w 52"/>
                <a:gd name="T63" fmla="*/ 0 h 53"/>
                <a:gd name="T64" fmla="*/ 469 w 52"/>
                <a:gd name="T65" fmla="*/ 0 h 53"/>
                <a:gd name="T66" fmla="*/ 469 w 52"/>
                <a:gd name="T67" fmla="*/ 0 h 53"/>
                <a:gd name="T68" fmla="*/ 469 w 52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53"/>
                <a:gd name="T107" fmla="*/ 52 w 52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252 w 30"/>
                <a:gd name="T1" fmla="*/ 0 h 29"/>
                <a:gd name="T2" fmla="*/ 294 w 30"/>
                <a:gd name="T3" fmla="*/ 0 h 29"/>
                <a:gd name="T4" fmla="*/ 340 w 30"/>
                <a:gd name="T5" fmla="*/ 0 h 29"/>
                <a:gd name="T6" fmla="*/ 376 w 30"/>
                <a:gd name="T7" fmla="*/ 200 h 29"/>
                <a:gd name="T8" fmla="*/ 456 w 30"/>
                <a:gd name="T9" fmla="*/ 352 h 29"/>
                <a:gd name="T10" fmla="*/ 456 w 30"/>
                <a:gd name="T11" fmla="*/ 468 h 29"/>
                <a:gd name="T12" fmla="*/ 487 w 30"/>
                <a:gd name="T13" fmla="*/ 619 h 29"/>
                <a:gd name="T14" fmla="*/ 517 w 30"/>
                <a:gd name="T15" fmla="*/ 974 h 29"/>
                <a:gd name="T16" fmla="*/ 517 w 30"/>
                <a:gd name="T17" fmla="*/ 1175 h 29"/>
                <a:gd name="T18" fmla="*/ 517 w 30"/>
                <a:gd name="T19" fmla="*/ 1565 h 29"/>
                <a:gd name="T20" fmla="*/ 487 w 30"/>
                <a:gd name="T21" fmla="*/ 1713 h 29"/>
                <a:gd name="T22" fmla="*/ 456 w 30"/>
                <a:gd name="T23" fmla="*/ 2066 h 29"/>
                <a:gd name="T24" fmla="*/ 456 w 30"/>
                <a:gd name="T25" fmla="*/ 2267 h 29"/>
                <a:gd name="T26" fmla="*/ 376 w 30"/>
                <a:gd name="T27" fmla="*/ 2459 h 29"/>
                <a:gd name="T28" fmla="*/ 340 w 30"/>
                <a:gd name="T29" fmla="*/ 2459 h 29"/>
                <a:gd name="T30" fmla="*/ 294 w 30"/>
                <a:gd name="T31" fmla="*/ 2545 h 29"/>
                <a:gd name="T32" fmla="*/ 252 w 30"/>
                <a:gd name="T33" fmla="*/ 2545 h 29"/>
                <a:gd name="T34" fmla="*/ 205 w 30"/>
                <a:gd name="T35" fmla="*/ 2545 h 29"/>
                <a:gd name="T36" fmla="*/ 138 w 30"/>
                <a:gd name="T37" fmla="*/ 2459 h 29"/>
                <a:gd name="T38" fmla="*/ 115 w 30"/>
                <a:gd name="T39" fmla="*/ 2459 h 29"/>
                <a:gd name="T40" fmla="*/ 80 w 30"/>
                <a:gd name="T41" fmla="*/ 2267 h 29"/>
                <a:gd name="T42" fmla="*/ 39 w 30"/>
                <a:gd name="T43" fmla="*/ 2066 h 29"/>
                <a:gd name="T44" fmla="*/ 39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39 w 30"/>
                <a:gd name="T53" fmla="*/ 619 h 29"/>
                <a:gd name="T54" fmla="*/ 39 w 30"/>
                <a:gd name="T55" fmla="*/ 468 h 29"/>
                <a:gd name="T56" fmla="*/ 80 w 30"/>
                <a:gd name="T57" fmla="*/ 352 h 29"/>
                <a:gd name="T58" fmla="*/ 115 w 30"/>
                <a:gd name="T59" fmla="*/ 200 h 29"/>
                <a:gd name="T60" fmla="*/ 138 w 30"/>
                <a:gd name="T61" fmla="*/ 0 h 29"/>
                <a:gd name="T62" fmla="*/ 205 w 30"/>
                <a:gd name="T63" fmla="*/ 0 h 29"/>
                <a:gd name="T64" fmla="*/ 252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252 w 30"/>
                <a:gd name="T1" fmla="*/ 0 h 29"/>
                <a:gd name="T2" fmla="*/ 294 w 30"/>
                <a:gd name="T3" fmla="*/ 0 h 29"/>
                <a:gd name="T4" fmla="*/ 340 w 30"/>
                <a:gd name="T5" fmla="*/ 0 h 29"/>
                <a:gd name="T6" fmla="*/ 376 w 30"/>
                <a:gd name="T7" fmla="*/ 200 h 29"/>
                <a:gd name="T8" fmla="*/ 456 w 30"/>
                <a:gd name="T9" fmla="*/ 352 h 29"/>
                <a:gd name="T10" fmla="*/ 456 w 30"/>
                <a:gd name="T11" fmla="*/ 468 h 29"/>
                <a:gd name="T12" fmla="*/ 487 w 30"/>
                <a:gd name="T13" fmla="*/ 619 h 29"/>
                <a:gd name="T14" fmla="*/ 517 w 30"/>
                <a:gd name="T15" fmla="*/ 974 h 29"/>
                <a:gd name="T16" fmla="*/ 517 w 30"/>
                <a:gd name="T17" fmla="*/ 1175 h 29"/>
                <a:gd name="T18" fmla="*/ 517 w 30"/>
                <a:gd name="T19" fmla="*/ 1565 h 29"/>
                <a:gd name="T20" fmla="*/ 487 w 30"/>
                <a:gd name="T21" fmla="*/ 1713 h 29"/>
                <a:gd name="T22" fmla="*/ 456 w 30"/>
                <a:gd name="T23" fmla="*/ 2066 h 29"/>
                <a:gd name="T24" fmla="*/ 456 w 30"/>
                <a:gd name="T25" fmla="*/ 2267 h 29"/>
                <a:gd name="T26" fmla="*/ 376 w 30"/>
                <a:gd name="T27" fmla="*/ 2459 h 29"/>
                <a:gd name="T28" fmla="*/ 340 w 30"/>
                <a:gd name="T29" fmla="*/ 2459 h 29"/>
                <a:gd name="T30" fmla="*/ 294 w 30"/>
                <a:gd name="T31" fmla="*/ 2545 h 29"/>
                <a:gd name="T32" fmla="*/ 252 w 30"/>
                <a:gd name="T33" fmla="*/ 2545 h 29"/>
                <a:gd name="T34" fmla="*/ 205 w 30"/>
                <a:gd name="T35" fmla="*/ 2545 h 29"/>
                <a:gd name="T36" fmla="*/ 138 w 30"/>
                <a:gd name="T37" fmla="*/ 2459 h 29"/>
                <a:gd name="T38" fmla="*/ 115 w 30"/>
                <a:gd name="T39" fmla="*/ 2459 h 29"/>
                <a:gd name="T40" fmla="*/ 80 w 30"/>
                <a:gd name="T41" fmla="*/ 2267 h 29"/>
                <a:gd name="T42" fmla="*/ 39 w 30"/>
                <a:gd name="T43" fmla="*/ 2066 h 29"/>
                <a:gd name="T44" fmla="*/ 39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39 w 30"/>
                <a:gd name="T53" fmla="*/ 619 h 29"/>
                <a:gd name="T54" fmla="*/ 39 w 30"/>
                <a:gd name="T55" fmla="*/ 468 h 29"/>
                <a:gd name="T56" fmla="*/ 80 w 30"/>
                <a:gd name="T57" fmla="*/ 352 h 29"/>
                <a:gd name="T58" fmla="*/ 115 w 30"/>
                <a:gd name="T59" fmla="*/ 200 h 29"/>
                <a:gd name="T60" fmla="*/ 138 w 30"/>
                <a:gd name="T61" fmla="*/ 0 h 29"/>
                <a:gd name="T62" fmla="*/ 205 w 30"/>
                <a:gd name="T63" fmla="*/ 0 h 29"/>
                <a:gd name="T64" fmla="*/ 252 w 30"/>
                <a:gd name="T65" fmla="*/ 0 h 29"/>
                <a:gd name="T66" fmla="*/ 252 w 30"/>
                <a:gd name="T67" fmla="*/ 0 h 29"/>
                <a:gd name="T68" fmla="*/ 252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209 w 22"/>
                <a:gd name="T1" fmla="*/ 0 h 22"/>
                <a:gd name="T2" fmla="*/ 215 w 22"/>
                <a:gd name="T3" fmla="*/ 0 h 22"/>
                <a:gd name="T4" fmla="*/ 304 w 22"/>
                <a:gd name="T5" fmla="*/ 0 h 22"/>
                <a:gd name="T6" fmla="*/ 340 w 22"/>
                <a:gd name="T7" fmla="*/ 117 h 22"/>
                <a:gd name="T8" fmla="*/ 340 w 22"/>
                <a:gd name="T9" fmla="*/ 117 h 22"/>
                <a:gd name="T10" fmla="*/ 391 w 22"/>
                <a:gd name="T11" fmla="*/ 280 h 22"/>
                <a:gd name="T12" fmla="*/ 425 w 22"/>
                <a:gd name="T13" fmla="*/ 496 h 22"/>
                <a:gd name="T14" fmla="*/ 425 w 22"/>
                <a:gd name="T15" fmla="*/ 651 h 22"/>
                <a:gd name="T16" fmla="*/ 425 w 22"/>
                <a:gd name="T17" fmla="*/ 1087 h 22"/>
                <a:gd name="T18" fmla="*/ 425 w 22"/>
                <a:gd name="T19" fmla="*/ 1276 h 22"/>
                <a:gd name="T20" fmla="*/ 425 w 22"/>
                <a:gd name="T21" fmla="*/ 1493 h 22"/>
                <a:gd name="T22" fmla="*/ 391 w 22"/>
                <a:gd name="T23" fmla="*/ 1650 h 22"/>
                <a:gd name="T24" fmla="*/ 340 w 22"/>
                <a:gd name="T25" fmla="*/ 1854 h 22"/>
                <a:gd name="T26" fmla="*/ 340 w 22"/>
                <a:gd name="T27" fmla="*/ 1854 h 22"/>
                <a:gd name="T28" fmla="*/ 304 w 22"/>
                <a:gd name="T29" fmla="*/ 2046 h 22"/>
                <a:gd name="T30" fmla="*/ 215 w 22"/>
                <a:gd name="T31" fmla="*/ 2046 h 22"/>
                <a:gd name="T32" fmla="*/ 209 w 22"/>
                <a:gd name="T33" fmla="*/ 2046 h 22"/>
                <a:gd name="T34" fmla="*/ 161 w 22"/>
                <a:gd name="T35" fmla="*/ 2046 h 22"/>
                <a:gd name="T36" fmla="*/ 127 w 22"/>
                <a:gd name="T37" fmla="*/ 2046 h 22"/>
                <a:gd name="T38" fmla="*/ 87 w 22"/>
                <a:gd name="T39" fmla="*/ 1854 h 22"/>
                <a:gd name="T40" fmla="*/ 41 w 22"/>
                <a:gd name="T41" fmla="*/ 1854 h 22"/>
                <a:gd name="T42" fmla="*/ 0 w 22"/>
                <a:gd name="T43" fmla="*/ 1650 h 22"/>
                <a:gd name="T44" fmla="*/ 0 w 22"/>
                <a:gd name="T45" fmla="*/ 1493 h 22"/>
                <a:gd name="T46" fmla="*/ 0 w 22"/>
                <a:gd name="T47" fmla="*/ 1276 h 22"/>
                <a:gd name="T48" fmla="*/ 0 w 22"/>
                <a:gd name="T49" fmla="*/ 1087 h 22"/>
                <a:gd name="T50" fmla="*/ 0 w 22"/>
                <a:gd name="T51" fmla="*/ 651 h 22"/>
                <a:gd name="T52" fmla="*/ 0 w 22"/>
                <a:gd name="T53" fmla="*/ 496 h 22"/>
                <a:gd name="T54" fmla="*/ 0 w 22"/>
                <a:gd name="T55" fmla="*/ 280 h 22"/>
                <a:gd name="T56" fmla="*/ 41 w 22"/>
                <a:gd name="T57" fmla="*/ 117 h 22"/>
                <a:gd name="T58" fmla="*/ 87 w 22"/>
                <a:gd name="T59" fmla="*/ 117 h 22"/>
                <a:gd name="T60" fmla="*/ 127 w 22"/>
                <a:gd name="T61" fmla="*/ 0 h 22"/>
                <a:gd name="T62" fmla="*/ 161 w 22"/>
                <a:gd name="T63" fmla="*/ 0 h 22"/>
                <a:gd name="T64" fmla="*/ 209 w 22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"/>
                <a:gd name="T100" fmla="*/ 0 h 22"/>
                <a:gd name="T101" fmla="*/ 22 w 22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209 w 22"/>
                <a:gd name="T1" fmla="*/ 0 h 22"/>
                <a:gd name="T2" fmla="*/ 215 w 22"/>
                <a:gd name="T3" fmla="*/ 0 h 22"/>
                <a:gd name="T4" fmla="*/ 304 w 22"/>
                <a:gd name="T5" fmla="*/ 0 h 22"/>
                <a:gd name="T6" fmla="*/ 340 w 22"/>
                <a:gd name="T7" fmla="*/ 117 h 22"/>
                <a:gd name="T8" fmla="*/ 340 w 22"/>
                <a:gd name="T9" fmla="*/ 117 h 22"/>
                <a:gd name="T10" fmla="*/ 391 w 22"/>
                <a:gd name="T11" fmla="*/ 280 h 22"/>
                <a:gd name="T12" fmla="*/ 425 w 22"/>
                <a:gd name="T13" fmla="*/ 496 h 22"/>
                <a:gd name="T14" fmla="*/ 425 w 22"/>
                <a:gd name="T15" fmla="*/ 651 h 22"/>
                <a:gd name="T16" fmla="*/ 425 w 22"/>
                <a:gd name="T17" fmla="*/ 1087 h 22"/>
                <a:gd name="T18" fmla="*/ 425 w 22"/>
                <a:gd name="T19" fmla="*/ 1276 h 22"/>
                <a:gd name="T20" fmla="*/ 425 w 22"/>
                <a:gd name="T21" fmla="*/ 1493 h 22"/>
                <a:gd name="T22" fmla="*/ 391 w 22"/>
                <a:gd name="T23" fmla="*/ 1650 h 22"/>
                <a:gd name="T24" fmla="*/ 340 w 22"/>
                <a:gd name="T25" fmla="*/ 1854 h 22"/>
                <a:gd name="T26" fmla="*/ 340 w 22"/>
                <a:gd name="T27" fmla="*/ 1854 h 22"/>
                <a:gd name="T28" fmla="*/ 304 w 22"/>
                <a:gd name="T29" fmla="*/ 2046 h 22"/>
                <a:gd name="T30" fmla="*/ 215 w 22"/>
                <a:gd name="T31" fmla="*/ 2046 h 22"/>
                <a:gd name="T32" fmla="*/ 209 w 22"/>
                <a:gd name="T33" fmla="*/ 2046 h 22"/>
                <a:gd name="T34" fmla="*/ 161 w 22"/>
                <a:gd name="T35" fmla="*/ 2046 h 22"/>
                <a:gd name="T36" fmla="*/ 127 w 22"/>
                <a:gd name="T37" fmla="*/ 2046 h 22"/>
                <a:gd name="T38" fmla="*/ 87 w 22"/>
                <a:gd name="T39" fmla="*/ 1854 h 22"/>
                <a:gd name="T40" fmla="*/ 41 w 22"/>
                <a:gd name="T41" fmla="*/ 1854 h 22"/>
                <a:gd name="T42" fmla="*/ 0 w 22"/>
                <a:gd name="T43" fmla="*/ 1650 h 22"/>
                <a:gd name="T44" fmla="*/ 0 w 22"/>
                <a:gd name="T45" fmla="*/ 1493 h 22"/>
                <a:gd name="T46" fmla="*/ 0 w 22"/>
                <a:gd name="T47" fmla="*/ 1276 h 22"/>
                <a:gd name="T48" fmla="*/ 0 w 22"/>
                <a:gd name="T49" fmla="*/ 1087 h 22"/>
                <a:gd name="T50" fmla="*/ 0 w 22"/>
                <a:gd name="T51" fmla="*/ 651 h 22"/>
                <a:gd name="T52" fmla="*/ 0 w 22"/>
                <a:gd name="T53" fmla="*/ 496 h 22"/>
                <a:gd name="T54" fmla="*/ 0 w 22"/>
                <a:gd name="T55" fmla="*/ 280 h 22"/>
                <a:gd name="T56" fmla="*/ 41 w 22"/>
                <a:gd name="T57" fmla="*/ 117 h 22"/>
                <a:gd name="T58" fmla="*/ 87 w 22"/>
                <a:gd name="T59" fmla="*/ 117 h 22"/>
                <a:gd name="T60" fmla="*/ 127 w 22"/>
                <a:gd name="T61" fmla="*/ 0 h 22"/>
                <a:gd name="T62" fmla="*/ 161 w 22"/>
                <a:gd name="T63" fmla="*/ 0 h 22"/>
                <a:gd name="T64" fmla="*/ 209 w 22"/>
                <a:gd name="T65" fmla="*/ 0 h 22"/>
                <a:gd name="T66" fmla="*/ 209 w 22"/>
                <a:gd name="T67" fmla="*/ 0 h 22"/>
                <a:gd name="T68" fmla="*/ 209 w 22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22"/>
                <a:gd name="T107" fmla="*/ 22 w 22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1349 h 37"/>
                <a:gd name="T2" fmla="*/ 0 w 64"/>
                <a:gd name="T3" fmla="*/ 0 h 37"/>
                <a:gd name="T4" fmla="*/ 1153 w 64"/>
                <a:gd name="T5" fmla="*/ 0 h 37"/>
                <a:gd name="T6" fmla="*/ 1153 w 64"/>
                <a:gd name="T7" fmla="*/ 3268 h 37"/>
                <a:gd name="T8" fmla="*/ 379 w 64"/>
                <a:gd name="T9" fmla="*/ 3268 h 37"/>
                <a:gd name="T10" fmla="*/ 0 w 64"/>
                <a:gd name="T11" fmla="*/ 1349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"/>
                <a:gd name="T20" fmla="*/ 64 w 6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  <a:lnTo>
                    <a:pt x="0" y="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1349 h 37"/>
                <a:gd name="T2" fmla="*/ 0 w 64"/>
                <a:gd name="T3" fmla="*/ 0 h 37"/>
                <a:gd name="T4" fmla="*/ 1153 w 64"/>
                <a:gd name="T5" fmla="*/ 0 h 37"/>
                <a:gd name="T6" fmla="*/ 1153 w 64"/>
                <a:gd name="T7" fmla="*/ 3268 h 37"/>
                <a:gd name="T8" fmla="*/ 379 w 64"/>
                <a:gd name="T9" fmla="*/ 326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7"/>
                <a:gd name="T17" fmla="*/ 64 w 6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2016 h 24"/>
                <a:gd name="T2" fmla="*/ 0 w 22"/>
                <a:gd name="T3" fmla="*/ 0 h 24"/>
                <a:gd name="T4" fmla="*/ 63 w 22"/>
                <a:gd name="T5" fmla="*/ 0 h 24"/>
                <a:gd name="T6" fmla="*/ 125 w 22"/>
                <a:gd name="T7" fmla="*/ 199 h 24"/>
                <a:gd name="T8" fmla="*/ 176 w 22"/>
                <a:gd name="T9" fmla="*/ 348 h 24"/>
                <a:gd name="T10" fmla="*/ 233 w 22"/>
                <a:gd name="T11" fmla="*/ 543 h 24"/>
                <a:gd name="T12" fmla="*/ 268 w 22"/>
                <a:gd name="T13" fmla="*/ 915 h 24"/>
                <a:gd name="T14" fmla="*/ 300 w 22"/>
                <a:gd name="T15" fmla="*/ 1222 h 24"/>
                <a:gd name="T16" fmla="*/ 328 w 22"/>
                <a:gd name="T17" fmla="*/ 1601 h 24"/>
                <a:gd name="T18" fmla="*/ 328 w 22"/>
                <a:gd name="T19" fmla="*/ 2016 h 24"/>
                <a:gd name="T20" fmla="*/ 328 w 22"/>
                <a:gd name="T21" fmla="*/ 2016 h 24"/>
                <a:gd name="T22" fmla="*/ 328 w 22"/>
                <a:gd name="T23" fmla="*/ 2016 h 24"/>
                <a:gd name="T24" fmla="*/ 300 w 22"/>
                <a:gd name="T25" fmla="*/ 2016 h 24"/>
                <a:gd name="T26" fmla="*/ 300 w 22"/>
                <a:gd name="T27" fmla="*/ 2016 h 24"/>
                <a:gd name="T28" fmla="*/ 233 w 22"/>
                <a:gd name="T29" fmla="*/ 2016 h 24"/>
                <a:gd name="T30" fmla="*/ 176 w 22"/>
                <a:gd name="T31" fmla="*/ 2016 h 24"/>
                <a:gd name="T32" fmla="*/ 125 w 22"/>
                <a:gd name="T33" fmla="*/ 2016 h 24"/>
                <a:gd name="T34" fmla="*/ 0 w 22"/>
                <a:gd name="T35" fmla="*/ 2016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24"/>
                <a:gd name="T56" fmla="*/ 22 w 22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24">
                  <a:moveTo>
                    <a:pt x="0" y="2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0 h 24"/>
                <a:gd name="T2" fmla="*/ 63 w 22"/>
                <a:gd name="T3" fmla="*/ 0 h 24"/>
                <a:gd name="T4" fmla="*/ 125 w 22"/>
                <a:gd name="T5" fmla="*/ 199 h 24"/>
                <a:gd name="T6" fmla="*/ 176 w 22"/>
                <a:gd name="T7" fmla="*/ 348 h 24"/>
                <a:gd name="T8" fmla="*/ 233 w 22"/>
                <a:gd name="T9" fmla="*/ 543 h 24"/>
                <a:gd name="T10" fmla="*/ 268 w 22"/>
                <a:gd name="T11" fmla="*/ 915 h 24"/>
                <a:gd name="T12" fmla="*/ 300 w 22"/>
                <a:gd name="T13" fmla="*/ 1222 h 24"/>
                <a:gd name="T14" fmla="*/ 328 w 22"/>
                <a:gd name="T15" fmla="*/ 1601 h 24"/>
                <a:gd name="T16" fmla="*/ 328 w 22"/>
                <a:gd name="T17" fmla="*/ 2016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4"/>
                <a:gd name="T29" fmla="*/ 22 w 2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4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542 w 29"/>
                <a:gd name="T1" fmla="*/ 3083 h 34"/>
                <a:gd name="T2" fmla="*/ 0 w 29"/>
                <a:gd name="T3" fmla="*/ 3083 h 34"/>
                <a:gd name="T4" fmla="*/ 0 w 29"/>
                <a:gd name="T5" fmla="*/ 2573 h 34"/>
                <a:gd name="T6" fmla="*/ 41 w 29"/>
                <a:gd name="T7" fmla="*/ 1968 h 34"/>
                <a:gd name="T8" fmla="*/ 85 w 29"/>
                <a:gd name="T9" fmla="*/ 1474 h 34"/>
                <a:gd name="T10" fmla="*/ 127 w 29"/>
                <a:gd name="T11" fmla="*/ 962 h 34"/>
                <a:gd name="T12" fmla="*/ 258 w 29"/>
                <a:gd name="T13" fmla="*/ 582 h 34"/>
                <a:gd name="T14" fmla="*/ 332 w 29"/>
                <a:gd name="T15" fmla="*/ 358 h 34"/>
                <a:gd name="T16" fmla="*/ 443 w 29"/>
                <a:gd name="T17" fmla="*/ 203 h 34"/>
                <a:gd name="T18" fmla="*/ 542 w 29"/>
                <a:gd name="T19" fmla="*/ 0 h 34"/>
                <a:gd name="T20" fmla="*/ 542 w 29"/>
                <a:gd name="T21" fmla="*/ 0 h 34"/>
                <a:gd name="T22" fmla="*/ 542 w 29"/>
                <a:gd name="T23" fmla="*/ 203 h 34"/>
                <a:gd name="T24" fmla="*/ 542 w 29"/>
                <a:gd name="T25" fmla="*/ 203 h 34"/>
                <a:gd name="T26" fmla="*/ 542 w 29"/>
                <a:gd name="T27" fmla="*/ 358 h 34"/>
                <a:gd name="T28" fmla="*/ 542 w 29"/>
                <a:gd name="T29" fmla="*/ 761 h 34"/>
                <a:gd name="T30" fmla="*/ 542 w 29"/>
                <a:gd name="T31" fmla="*/ 1474 h 34"/>
                <a:gd name="T32" fmla="*/ 542 w 29"/>
                <a:gd name="T33" fmla="*/ 2171 h 34"/>
                <a:gd name="T34" fmla="*/ 542 w 29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4"/>
                <a:gd name="T56" fmla="*/ 29 w 29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4">
                  <a:moveTo>
                    <a:pt x="28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16"/>
                  </a:lnTo>
                  <a:lnTo>
                    <a:pt x="28" y="2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0 w 29"/>
                <a:gd name="T1" fmla="*/ 3083 h 34"/>
                <a:gd name="T2" fmla="*/ 0 w 29"/>
                <a:gd name="T3" fmla="*/ 2573 h 34"/>
                <a:gd name="T4" fmla="*/ 41 w 29"/>
                <a:gd name="T5" fmla="*/ 1968 h 34"/>
                <a:gd name="T6" fmla="*/ 85 w 29"/>
                <a:gd name="T7" fmla="*/ 1474 h 34"/>
                <a:gd name="T8" fmla="*/ 127 w 29"/>
                <a:gd name="T9" fmla="*/ 962 h 34"/>
                <a:gd name="T10" fmla="*/ 258 w 29"/>
                <a:gd name="T11" fmla="*/ 582 h 34"/>
                <a:gd name="T12" fmla="*/ 332 w 29"/>
                <a:gd name="T13" fmla="*/ 358 h 34"/>
                <a:gd name="T14" fmla="*/ 443 w 29"/>
                <a:gd name="T15" fmla="*/ 203 h 34"/>
                <a:gd name="T16" fmla="*/ 542 w 29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3083 h 34"/>
                <a:gd name="T2" fmla="*/ 0 w 30"/>
                <a:gd name="T3" fmla="*/ 0 h 34"/>
                <a:gd name="T4" fmla="*/ 115 w 30"/>
                <a:gd name="T5" fmla="*/ 203 h 34"/>
                <a:gd name="T6" fmla="*/ 205 w 30"/>
                <a:gd name="T7" fmla="*/ 358 h 34"/>
                <a:gd name="T8" fmla="*/ 321 w 30"/>
                <a:gd name="T9" fmla="*/ 582 h 34"/>
                <a:gd name="T10" fmla="*/ 401 w 30"/>
                <a:gd name="T11" fmla="*/ 962 h 34"/>
                <a:gd name="T12" fmla="*/ 456 w 30"/>
                <a:gd name="T13" fmla="*/ 1474 h 34"/>
                <a:gd name="T14" fmla="*/ 487 w 30"/>
                <a:gd name="T15" fmla="*/ 1968 h 34"/>
                <a:gd name="T16" fmla="*/ 517 w 30"/>
                <a:gd name="T17" fmla="*/ 2573 h 34"/>
                <a:gd name="T18" fmla="*/ 517 w 30"/>
                <a:gd name="T19" fmla="*/ 3083 h 34"/>
                <a:gd name="T20" fmla="*/ 517 w 30"/>
                <a:gd name="T21" fmla="*/ 3083 h 34"/>
                <a:gd name="T22" fmla="*/ 517 w 30"/>
                <a:gd name="T23" fmla="*/ 3083 h 34"/>
                <a:gd name="T24" fmla="*/ 517 w 30"/>
                <a:gd name="T25" fmla="*/ 3083 h 34"/>
                <a:gd name="T26" fmla="*/ 487 w 30"/>
                <a:gd name="T27" fmla="*/ 3083 h 34"/>
                <a:gd name="T28" fmla="*/ 407 w 30"/>
                <a:gd name="T29" fmla="*/ 3083 h 34"/>
                <a:gd name="T30" fmla="*/ 321 w 30"/>
                <a:gd name="T31" fmla="*/ 3083 h 34"/>
                <a:gd name="T32" fmla="*/ 176 w 30"/>
                <a:gd name="T33" fmla="*/ 3083 h 34"/>
                <a:gd name="T34" fmla="*/ 0 w 30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0" y="33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3" y="33"/>
                  </a:lnTo>
                  <a:lnTo>
                    <a:pt x="18" y="33"/>
                  </a:lnTo>
                  <a:lnTo>
                    <a:pt x="10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0 h 34"/>
                <a:gd name="T2" fmla="*/ 115 w 30"/>
                <a:gd name="T3" fmla="*/ 203 h 34"/>
                <a:gd name="T4" fmla="*/ 205 w 30"/>
                <a:gd name="T5" fmla="*/ 358 h 34"/>
                <a:gd name="T6" fmla="*/ 321 w 30"/>
                <a:gd name="T7" fmla="*/ 582 h 34"/>
                <a:gd name="T8" fmla="*/ 401 w 30"/>
                <a:gd name="T9" fmla="*/ 962 h 34"/>
                <a:gd name="T10" fmla="*/ 456 w 30"/>
                <a:gd name="T11" fmla="*/ 1474 h 34"/>
                <a:gd name="T12" fmla="*/ 487 w 30"/>
                <a:gd name="T13" fmla="*/ 1968 h 34"/>
                <a:gd name="T14" fmla="*/ 517 w 30"/>
                <a:gd name="T15" fmla="*/ 2573 h 34"/>
                <a:gd name="T16" fmla="*/ 517 w 30"/>
                <a:gd name="T17" fmla="*/ 3083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497 w 54"/>
                <a:gd name="T1" fmla="*/ 0 h 53"/>
                <a:gd name="T2" fmla="*/ 597 w 54"/>
                <a:gd name="T3" fmla="*/ 0 h 53"/>
                <a:gd name="T4" fmla="*/ 677 w 54"/>
                <a:gd name="T5" fmla="*/ 200 h 53"/>
                <a:gd name="T6" fmla="*/ 794 w 54"/>
                <a:gd name="T7" fmla="*/ 351 h 53"/>
                <a:gd name="T8" fmla="*/ 862 w 54"/>
                <a:gd name="T9" fmla="*/ 730 h 53"/>
                <a:gd name="T10" fmla="*/ 937 w 54"/>
                <a:gd name="T11" fmla="*/ 1081 h 53"/>
                <a:gd name="T12" fmla="*/ 976 w 54"/>
                <a:gd name="T13" fmla="*/ 1432 h 53"/>
                <a:gd name="T14" fmla="*/ 1005 w 54"/>
                <a:gd name="T15" fmla="*/ 1897 h 53"/>
                <a:gd name="T16" fmla="*/ 1005 w 54"/>
                <a:gd name="T17" fmla="*/ 2399 h 53"/>
                <a:gd name="T18" fmla="*/ 1005 w 54"/>
                <a:gd name="T19" fmla="*/ 2778 h 53"/>
                <a:gd name="T20" fmla="*/ 976 w 54"/>
                <a:gd name="T21" fmla="*/ 3329 h 53"/>
                <a:gd name="T22" fmla="*/ 937 w 54"/>
                <a:gd name="T23" fmla="*/ 3594 h 53"/>
                <a:gd name="T24" fmla="*/ 862 w 54"/>
                <a:gd name="T25" fmla="*/ 3945 h 53"/>
                <a:gd name="T26" fmla="*/ 794 w 54"/>
                <a:gd name="T27" fmla="*/ 4296 h 53"/>
                <a:gd name="T28" fmla="*/ 677 w 54"/>
                <a:gd name="T29" fmla="*/ 4496 h 53"/>
                <a:gd name="T30" fmla="*/ 597 w 54"/>
                <a:gd name="T31" fmla="*/ 4675 h 53"/>
                <a:gd name="T32" fmla="*/ 497 w 54"/>
                <a:gd name="T33" fmla="*/ 4675 h 53"/>
                <a:gd name="T34" fmla="*/ 393 w 54"/>
                <a:gd name="T35" fmla="*/ 4675 h 53"/>
                <a:gd name="T36" fmla="*/ 325 w 54"/>
                <a:gd name="T37" fmla="*/ 4496 h 53"/>
                <a:gd name="T38" fmla="*/ 208 w 54"/>
                <a:gd name="T39" fmla="*/ 4296 h 53"/>
                <a:gd name="T40" fmla="*/ 127 w 54"/>
                <a:gd name="T41" fmla="*/ 3945 h 53"/>
                <a:gd name="T42" fmla="*/ 88 w 54"/>
                <a:gd name="T43" fmla="*/ 3594 h 53"/>
                <a:gd name="T44" fmla="*/ 56 w 54"/>
                <a:gd name="T45" fmla="*/ 3329 h 53"/>
                <a:gd name="T46" fmla="*/ 39 w 54"/>
                <a:gd name="T47" fmla="*/ 2778 h 53"/>
                <a:gd name="T48" fmla="*/ 0 w 54"/>
                <a:gd name="T49" fmla="*/ 2399 h 53"/>
                <a:gd name="T50" fmla="*/ 39 w 54"/>
                <a:gd name="T51" fmla="*/ 1897 h 53"/>
                <a:gd name="T52" fmla="*/ 56 w 54"/>
                <a:gd name="T53" fmla="*/ 1432 h 53"/>
                <a:gd name="T54" fmla="*/ 88 w 54"/>
                <a:gd name="T55" fmla="*/ 1081 h 53"/>
                <a:gd name="T56" fmla="*/ 127 w 54"/>
                <a:gd name="T57" fmla="*/ 730 h 53"/>
                <a:gd name="T58" fmla="*/ 208 w 54"/>
                <a:gd name="T59" fmla="*/ 351 h 53"/>
                <a:gd name="T60" fmla="*/ 325 w 54"/>
                <a:gd name="T61" fmla="*/ 200 h 53"/>
                <a:gd name="T62" fmla="*/ 393 w 54"/>
                <a:gd name="T63" fmla="*/ 0 h 53"/>
                <a:gd name="T64" fmla="*/ 497 w 54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"/>
                <a:gd name="T100" fmla="*/ 0 h 53"/>
                <a:gd name="T101" fmla="*/ 54 w 54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497 w 54"/>
                <a:gd name="T1" fmla="*/ 0 h 53"/>
                <a:gd name="T2" fmla="*/ 597 w 54"/>
                <a:gd name="T3" fmla="*/ 0 h 53"/>
                <a:gd name="T4" fmla="*/ 677 w 54"/>
                <a:gd name="T5" fmla="*/ 200 h 53"/>
                <a:gd name="T6" fmla="*/ 794 w 54"/>
                <a:gd name="T7" fmla="*/ 351 h 53"/>
                <a:gd name="T8" fmla="*/ 862 w 54"/>
                <a:gd name="T9" fmla="*/ 730 h 53"/>
                <a:gd name="T10" fmla="*/ 937 w 54"/>
                <a:gd name="T11" fmla="*/ 1081 h 53"/>
                <a:gd name="T12" fmla="*/ 976 w 54"/>
                <a:gd name="T13" fmla="*/ 1432 h 53"/>
                <a:gd name="T14" fmla="*/ 1005 w 54"/>
                <a:gd name="T15" fmla="*/ 1897 h 53"/>
                <a:gd name="T16" fmla="*/ 1005 w 54"/>
                <a:gd name="T17" fmla="*/ 2399 h 53"/>
                <a:gd name="T18" fmla="*/ 1005 w 54"/>
                <a:gd name="T19" fmla="*/ 2778 h 53"/>
                <a:gd name="T20" fmla="*/ 976 w 54"/>
                <a:gd name="T21" fmla="*/ 3329 h 53"/>
                <a:gd name="T22" fmla="*/ 937 w 54"/>
                <a:gd name="T23" fmla="*/ 3594 h 53"/>
                <a:gd name="T24" fmla="*/ 862 w 54"/>
                <a:gd name="T25" fmla="*/ 3945 h 53"/>
                <a:gd name="T26" fmla="*/ 794 w 54"/>
                <a:gd name="T27" fmla="*/ 4296 h 53"/>
                <a:gd name="T28" fmla="*/ 677 w 54"/>
                <a:gd name="T29" fmla="*/ 4496 h 53"/>
                <a:gd name="T30" fmla="*/ 597 w 54"/>
                <a:gd name="T31" fmla="*/ 4675 h 53"/>
                <a:gd name="T32" fmla="*/ 497 w 54"/>
                <a:gd name="T33" fmla="*/ 4675 h 53"/>
                <a:gd name="T34" fmla="*/ 393 w 54"/>
                <a:gd name="T35" fmla="*/ 4675 h 53"/>
                <a:gd name="T36" fmla="*/ 325 w 54"/>
                <a:gd name="T37" fmla="*/ 4496 h 53"/>
                <a:gd name="T38" fmla="*/ 208 w 54"/>
                <a:gd name="T39" fmla="*/ 4296 h 53"/>
                <a:gd name="T40" fmla="*/ 127 w 54"/>
                <a:gd name="T41" fmla="*/ 3945 h 53"/>
                <a:gd name="T42" fmla="*/ 88 w 54"/>
                <a:gd name="T43" fmla="*/ 3594 h 53"/>
                <a:gd name="T44" fmla="*/ 56 w 54"/>
                <a:gd name="T45" fmla="*/ 3329 h 53"/>
                <a:gd name="T46" fmla="*/ 39 w 54"/>
                <a:gd name="T47" fmla="*/ 2778 h 53"/>
                <a:gd name="T48" fmla="*/ 0 w 54"/>
                <a:gd name="T49" fmla="*/ 2399 h 53"/>
                <a:gd name="T50" fmla="*/ 39 w 54"/>
                <a:gd name="T51" fmla="*/ 1897 h 53"/>
                <a:gd name="T52" fmla="*/ 56 w 54"/>
                <a:gd name="T53" fmla="*/ 1432 h 53"/>
                <a:gd name="T54" fmla="*/ 88 w 54"/>
                <a:gd name="T55" fmla="*/ 1081 h 53"/>
                <a:gd name="T56" fmla="*/ 127 w 54"/>
                <a:gd name="T57" fmla="*/ 730 h 53"/>
                <a:gd name="T58" fmla="*/ 208 w 54"/>
                <a:gd name="T59" fmla="*/ 351 h 53"/>
                <a:gd name="T60" fmla="*/ 325 w 54"/>
                <a:gd name="T61" fmla="*/ 200 h 53"/>
                <a:gd name="T62" fmla="*/ 393 w 54"/>
                <a:gd name="T63" fmla="*/ 0 h 53"/>
                <a:gd name="T64" fmla="*/ 497 w 54"/>
                <a:gd name="T65" fmla="*/ 0 h 53"/>
                <a:gd name="T66" fmla="*/ 497 w 54"/>
                <a:gd name="T67" fmla="*/ 0 h 53"/>
                <a:gd name="T68" fmla="*/ 497 w 54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"/>
                <a:gd name="T106" fmla="*/ 0 h 53"/>
                <a:gd name="T107" fmla="*/ 54 w 54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277 w 30"/>
                <a:gd name="T1" fmla="*/ 0 h 29"/>
                <a:gd name="T2" fmla="*/ 365 w 30"/>
                <a:gd name="T3" fmla="*/ 0 h 29"/>
                <a:gd name="T4" fmla="*/ 406 w 30"/>
                <a:gd name="T5" fmla="*/ 0 h 29"/>
                <a:gd name="T6" fmla="*/ 447 w 30"/>
                <a:gd name="T7" fmla="*/ 200 h 29"/>
                <a:gd name="T8" fmla="*/ 494 w 30"/>
                <a:gd name="T9" fmla="*/ 352 h 29"/>
                <a:gd name="T10" fmla="*/ 535 w 30"/>
                <a:gd name="T11" fmla="*/ 468 h 29"/>
                <a:gd name="T12" fmla="*/ 594 w 30"/>
                <a:gd name="T13" fmla="*/ 619 h 29"/>
                <a:gd name="T14" fmla="*/ 594 w 30"/>
                <a:gd name="T15" fmla="*/ 974 h 29"/>
                <a:gd name="T16" fmla="*/ 623 w 30"/>
                <a:gd name="T17" fmla="*/ 1175 h 29"/>
                <a:gd name="T18" fmla="*/ 594 w 30"/>
                <a:gd name="T19" fmla="*/ 1565 h 29"/>
                <a:gd name="T20" fmla="*/ 594 w 30"/>
                <a:gd name="T21" fmla="*/ 1713 h 29"/>
                <a:gd name="T22" fmla="*/ 535 w 30"/>
                <a:gd name="T23" fmla="*/ 2066 h 29"/>
                <a:gd name="T24" fmla="*/ 494 w 30"/>
                <a:gd name="T25" fmla="*/ 2267 h 29"/>
                <a:gd name="T26" fmla="*/ 447 w 30"/>
                <a:gd name="T27" fmla="*/ 2459 h 29"/>
                <a:gd name="T28" fmla="*/ 406 w 30"/>
                <a:gd name="T29" fmla="*/ 2459 h 29"/>
                <a:gd name="T30" fmla="*/ 365 w 30"/>
                <a:gd name="T31" fmla="*/ 2545 h 29"/>
                <a:gd name="T32" fmla="*/ 277 w 30"/>
                <a:gd name="T33" fmla="*/ 2545 h 29"/>
                <a:gd name="T34" fmla="*/ 258 w 30"/>
                <a:gd name="T35" fmla="*/ 2545 h 29"/>
                <a:gd name="T36" fmla="*/ 176 w 30"/>
                <a:gd name="T37" fmla="*/ 2459 h 29"/>
                <a:gd name="T38" fmla="*/ 129 w 30"/>
                <a:gd name="T39" fmla="*/ 2459 h 29"/>
                <a:gd name="T40" fmla="*/ 88 w 30"/>
                <a:gd name="T41" fmla="*/ 2267 h 29"/>
                <a:gd name="T42" fmla="*/ 41 w 30"/>
                <a:gd name="T43" fmla="*/ 2066 h 29"/>
                <a:gd name="T44" fmla="*/ 0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0 w 30"/>
                <a:gd name="T53" fmla="*/ 619 h 29"/>
                <a:gd name="T54" fmla="*/ 41 w 30"/>
                <a:gd name="T55" fmla="*/ 468 h 29"/>
                <a:gd name="T56" fmla="*/ 88 w 30"/>
                <a:gd name="T57" fmla="*/ 352 h 29"/>
                <a:gd name="T58" fmla="*/ 129 w 30"/>
                <a:gd name="T59" fmla="*/ 200 h 29"/>
                <a:gd name="T60" fmla="*/ 176 w 30"/>
                <a:gd name="T61" fmla="*/ 0 h 29"/>
                <a:gd name="T62" fmla="*/ 258 w 30"/>
                <a:gd name="T63" fmla="*/ 0 h 29"/>
                <a:gd name="T64" fmla="*/ 277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277 w 30"/>
                <a:gd name="T1" fmla="*/ 0 h 29"/>
                <a:gd name="T2" fmla="*/ 365 w 30"/>
                <a:gd name="T3" fmla="*/ 0 h 29"/>
                <a:gd name="T4" fmla="*/ 406 w 30"/>
                <a:gd name="T5" fmla="*/ 0 h 29"/>
                <a:gd name="T6" fmla="*/ 447 w 30"/>
                <a:gd name="T7" fmla="*/ 200 h 29"/>
                <a:gd name="T8" fmla="*/ 494 w 30"/>
                <a:gd name="T9" fmla="*/ 352 h 29"/>
                <a:gd name="T10" fmla="*/ 535 w 30"/>
                <a:gd name="T11" fmla="*/ 468 h 29"/>
                <a:gd name="T12" fmla="*/ 594 w 30"/>
                <a:gd name="T13" fmla="*/ 619 h 29"/>
                <a:gd name="T14" fmla="*/ 594 w 30"/>
                <a:gd name="T15" fmla="*/ 974 h 29"/>
                <a:gd name="T16" fmla="*/ 623 w 30"/>
                <a:gd name="T17" fmla="*/ 1175 h 29"/>
                <a:gd name="T18" fmla="*/ 594 w 30"/>
                <a:gd name="T19" fmla="*/ 1565 h 29"/>
                <a:gd name="T20" fmla="*/ 594 w 30"/>
                <a:gd name="T21" fmla="*/ 1713 h 29"/>
                <a:gd name="T22" fmla="*/ 535 w 30"/>
                <a:gd name="T23" fmla="*/ 2066 h 29"/>
                <a:gd name="T24" fmla="*/ 494 w 30"/>
                <a:gd name="T25" fmla="*/ 2267 h 29"/>
                <a:gd name="T26" fmla="*/ 447 w 30"/>
                <a:gd name="T27" fmla="*/ 2459 h 29"/>
                <a:gd name="T28" fmla="*/ 406 w 30"/>
                <a:gd name="T29" fmla="*/ 2459 h 29"/>
                <a:gd name="T30" fmla="*/ 365 w 30"/>
                <a:gd name="T31" fmla="*/ 2545 h 29"/>
                <a:gd name="T32" fmla="*/ 277 w 30"/>
                <a:gd name="T33" fmla="*/ 2545 h 29"/>
                <a:gd name="T34" fmla="*/ 258 w 30"/>
                <a:gd name="T35" fmla="*/ 2545 h 29"/>
                <a:gd name="T36" fmla="*/ 176 w 30"/>
                <a:gd name="T37" fmla="*/ 2459 h 29"/>
                <a:gd name="T38" fmla="*/ 129 w 30"/>
                <a:gd name="T39" fmla="*/ 2459 h 29"/>
                <a:gd name="T40" fmla="*/ 88 w 30"/>
                <a:gd name="T41" fmla="*/ 2267 h 29"/>
                <a:gd name="T42" fmla="*/ 41 w 30"/>
                <a:gd name="T43" fmla="*/ 2066 h 29"/>
                <a:gd name="T44" fmla="*/ 0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0 w 30"/>
                <a:gd name="T53" fmla="*/ 619 h 29"/>
                <a:gd name="T54" fmla="*/ 41 w 30"/>
                <a:gd name="T55" fmla="*/ 468 h 29"/>
                <a:gd name="T56" fmla="*/ 88 w 30"/>
                <a:gd name="T57" fmla="*/ 352 h 29"/>
                <a:gd name="T58" fmla="*/ 129 w 30"/>
                <a:gd name="T59" fmla="*/ 200 h 29"/>
                <a:gd name="T60" fmla="*/ 176 w 30"/>
                <a:gd name="T61" fmla="*/ 0 h 29"/>
                <a:gd name="T62" fmla="*/ 258 w 30"/>
                <a:gd name="T63" fmla="*/ 0 h 29"/>
                <a:gd name="T64" fmla="*/ 277 w 30"/>
                <a:gd name="T65" fmla="*/ 0 h 29"/>
                <a:gd name="T66" fmla="*/ 277 w 30"/>
                <a:gd name="T67" fmla="*/ 0 h 29"/>
                <a:gd name="T68" fmla="*/ 277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226 w 24"/>
                <a:gd name="T1" fmla="*/ 0 h 22"/>
                <a:gd name="T2" fmla="*/ 270 w 24"/>
                <a:gd name="T3" fmla="*/ 0 h 22"/>
                <a:gd name="T4" fmla="*/ 312 w 24"/>
                <a:gd name="T5" fmla="*/ 0 h 22"/>
                <a:gd name="T6" fmla="*/ 347 w 24"/>
                <a:gd name="T7" fmla="*/ 117 h 22"/>
                <a:gd name="T8" fmla="*/ 394 w 24"/>
                <a:gd name="T9" fmla="*/ 117 h 22"/>
                <a:gd name="T10" fmla="*/ 433 w 24"/>
                <a:gd name="T11" fmla="*/ 280 h 22"/>
                <a:gd name="T12" fmla="*/ 433 w 24"/>
                <a:gd name="T13" fmla="*/ 496 h 22"/>
                <a:gd name="T14" fmla="*/ 481 w 24"/>
                <a:gd name="T15" fmla="*/ 651 h 22"/>
                <a:gd name="T16" fmla="*/ 481 w 24"/>
                <a:gd name="T17" fmla="*/ 1087 h 22"/>
                <a:gd name="T18" fmla="*/ 481 w 24"/>
                <a:gd name="T19" fmla="*/ 1276 h 22"/>
                <a:gd name="T20" fmla="*/ 433 w 24"/>
                <a:gd name="T21" fmla="*/ 1493 h 22"/>
                <a:gd name="T22" fmla="*/ 433 w 24"/>
                <a:gd name="T23" fmla="*/ 1650 h 22"/>
                <a:gd name="T24" fmla="*/ 394 w 24"/>
                <a:gd name="T25" fmla="*/ 1854 h 22"/>
                <a:gd name="T26" fmla="*/ 347 w 24"/>
                <a:gd name="T27" fmla="*/ 1854 h 22"/>
                <a:gd name="T28" fmla="*/ 312 w 24"/>
                <a:gd name="T29" fmla="*/ 2046 h 22"/>
                <a:gd name="T30" fmla="*/ 270 w 24"/>
                <a:gd name="T31" fmla="*/ 2046 h 22"/>
                <a:gd name="T32" fmla="*/ 226 w 24"/>
                <a:gd name="T33" fmla="*/ 2046 h 22"/>
                <a:gd name="T34" fmla="*/ 214 w 24"/>
                <a:gd name="T35" fmla="*/ 2046 h 22"/>
                <a:gd name="T36" fmla="*/ 171 w 24"/>
                <a:gd name="T37" fmla="*/ 2046 h 22"/>
                <a:gd name="T38" fmla="*/ 127 w 24"/>
                <a:gd name="T39" fmla="*/ 1854 h 22"/>
                <a:gd name="T40" fmla="*/ 87 w 24"/>
                <a:gd name="T41" fmla="*/ 1854 h 22"/>
                <a:gd name="T42" fmla="*/ 41 w 24"/>
                <a:gd name="T43" fmla="*/ 1650 h 22"/>
                <a:gd name="T44" fmla="*/ 41 w 24"/>
                <a:gd name="T45" fmla="*/ 1493 h 22"/>
                <a:gd name="T46" fmla="*/ 0 w 24"/>
                <a:gd name="T47" fmla="*/ 1276 h 22"/>
                <a:gd name="T48" fmla="*/ 0 w 24"/>
                <a:gd name="T49" fmla="*/ 1087 h 22"/>
                <a:gd name="T50" fmla="*/ 0 w 24"/>
                <a:gd name="T51" fmla="*/ 651 h 22"/>
                <a:gd name="T52" fmla="*/ 41 w 24"/>
                <a:gd name="T53" fmla="*/ 496 h 22"/>
                <a:gd name="T54" fmla="*/ 41 w 24"/>
                <a:gd name="T55" fmla="*/ 280 h 22"/>
                <a:gd name="T56" fmla="*/ 87 w 24"/>
                <a:gd name="T57" fmla="*/ 117 h 22"/>
                <a:gd name="T58" fmla="*/ 127 w 24"/>
                <a:gd name="T59" fmla="*/ 117 h 22"/>
                <a:gd name="T60" fmla="*/ 171 w 24"/>
                <a:gd name="T61" fmla="*/ 0 h 22"/>
                <a:gd name="T62" fmla="*/ 214 w 24"/>
                <a:gd name="T63" fmla="*/ 0 h 22"/>
                <a:gd name="T64" fmla="*/ 226 w 24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"/>
                <a:gd name="T100" fmla="*/ 0 h 22"/>
                <a:gd name="T101" fmla="*/ 24 w 2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226 w 24"/>
                <a:gd name="T1" fmla="*/ 0 h 22"/>
                <a:gd name="T2" fmla="*/ 270 w 24"/>
                <a:gd name="T3" fmla="*/ 0 h 22"/>
                <a:gd name="T4" fmla="*/ 312 w 24"/>
                <a:gd name="T5" fmla="*/ 0 h 22"/>
                <a:gd name="T6" fmla="*/ 347 w 24"/>
                <a:gd name="T7" fmla="*/ 117 h 22"/>
                <a:gd name="T8" fmla="*/ 394 w 24"/>
                <a:gd name="T9" fmla="*/ 117 h 22"/>
                <a:gd name="T10" fmla="*/ 433 w 24"/>
                <a:gd name="T11" fmla="*/ 280 h 22"/>
                <a:gd name="T12" fmla="*/ 433 w 24"/>
                <a:gd name="T13" fmla="*/ 496 h 22"/>
                <a:gd name="T14" fmla="*/ 481 w 24"/>
                <a:gd name="T15" fmla="*/ 651 h 22"/>
                <a:gd name="T16" fmla="*/ 481 w 24"/>
                <a:gd name="T17" fmla="*/ 1087 h 22"/>
                <a:gd name="T18" fmla="*/ 481 w 24"/>
                <a:gd name="T19" fmla="*/ 1276 h 22"/>
                <a:gd name="T20" fmla="*/ 433 w 24"/>
                <a:gd name="T21" fmla="*/ 1493 h 22"/>
                <a:gd name="T22" fmla="*/ 433 w 24"/>
                <a:gd name="T23" fmla="*/ 1650 h 22"/>
                <a:gd name="T24" fmla="*/ 394 w 24"/>
                <a:gd name="T25" fmla="*/ 1854 h 22"/>
                <a:gd name="T26" fmla="*/ 347 w 24"/>
                <a:gd name="T27" fmla="*/ 1854 h 22"/>
                <a:gd name="T28" fmla="*/ 312 w 24"/>
                <a:gd name="T29" fmla="*/ 2046 h 22"/>
                <a:gd name="T30" fmla="*/ 270 w 24"/>
                <a:gd name="T31" fmla="*/ 2046 h 22"/>
                <a:gd name="T32" fmla="*/ 226 w 24"/>
                <a:gd name="T33" fmla="*/ 2046 h 22"/>
                <a:gd name="T34" fmla="*/ 214 w 24"/>
                <a:gd name="T35" fmla="*/ 2046 h 22"/>
                <a:gd name="T36" fmla="*/ 171 w 24"/>
                <a:gd name="T37" fmla="*/ 2046 h 22"/>
                <a:gd name="T38" fmla="*/ 127 w 24"/>
                <a:gd name="T39" fmla="*/ 1854 h 22"/>
                <a:gd name="T40" fmla="*/ 87 w 24"/>
                <a:gd name="T41" fmla="*/ 1854 h 22"/>
                <a:gd name="T42" fmla="*/ 41 w 24"/>
                <a:gd name="T43" fmla="*/ 1650 h 22"/>
                <a:gd name="T44" fmla="*/ 41 w 24"/>
                <a:gd name="T45" fmla="*/ 1493 h 22"/>
                <a:gd name="T46" fmla="*/ 0 w 24"/>
                <a:gd name="T47" fmla="*/ 1276 h 22"/>
                <a:gd name="T48" fmla="*/ 0 w 24"/>
                <a:gd name="T49" fmla="*/ 1087 h 22"/>
                <a:gd name="T50" fmla="*/ 0 w 24"/>
                <a:gd name="T51" fmla="*/ 651 h 22"/>
                <a:gd name="T52" fmla="*/ 41 w 24"/>
                <a:gd name="T53" fmla="*/ 496 h 22"/>
                <a:gd name="T54" fmla="*/ 41 w 24"/>
                <a:gd name="T55" fmla="*/ 280 h 22"/>
                <a:gd name="T56" fmla="*/ 87 w 24"/>
                <a:gd name="T57" fmla="*/ 117 h 22"/>
                <a:gd name="T58" fmla="*/ 127 w 24"/>
                <a:gd name="T59" fmla="*/ 117 h 22"/>
                <a:gd name="T60" fmla="*/ 171 w 24"/>
                <a:gd name="T61" fmla="*/ 0 h 22"/>
                <a:gd name="T62" fmla="*/ 214 w 24"/>
                <a:gd name="T63" fmla="*/ 0 h 22"/>
                <a:gd name="T64" fmla="*/ 226 w 24"/>
                <a:gd name="T65" fmla="*/ 0 h 22"/>
                <a:gd name="T66" fmla="*/ 226 w 24"/>
                <a:gd name="T67" fmla="*/ 0 h 22"/>
                <a:gd name="T68" fmla="*/ 226 w 24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22"/>
                <a:gd name="T107" fmla="*/ 24 w 24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350 w 17"/>
                <a:gd name="T3" fmla="*/ 0 h 47"/>
                <a:gd name="T4" fmla="*/ 350 w 17"/>
                <a:gd name="T5" fmla="*/ 4344 h 47"/>
                <a:gd name="T6" fmla="*/ 0 w 17"/>
                <a:gd name="T7" fmla="*/ 4344 h 47"/>
                <a:gd name="T8" fmla="*/ 0 w 17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7"/>
                <a:gd name="T17" fmla="*/ 17 w 17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350 w 17"/>
                <a:gd name="T3" fmla="*/ 0 h 47"/>
                <a:gd name="T4" fmla="*/ 350 w 17"/>
                <a:gd name="T5" fmla="*/ 4344 h 47"/>
                <a:gd name="T6" fmla="*/ 0 w 17"/>
                <a:gd name="T7" fmla="*/ 4344 h 47"/>
                <a:gd name="T8" fmla="*/ 0 w 17"/>
                <a:gd name="T9" fmla="*/ 0 h 47"/>
                <a:gd name="T10" fmla="*/ 0 w 17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7"/>
                <a:gd name="T20" fmla="*/ 17 w 17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949" y="3493"/>
              <a:ext cx="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547 w 143"/>
                <a:gd name="T1" fmla="*/ 0 h 37"/>
                <a:gd name="T2" fmla="*/ 0 w 143"/>
                <a:gd name="T3" fmla="*/ 3268 h 37"/>
                <a:gd name="T4" fmla="*/ 350 w 143"/>
                <a:gd name="T5" fmla="*/ 3268 h 37"/>
                <a:gd name="T6" fmla="*/ 706 w 143"/>
                <a:gd name="T7" fmla="*/ 466 h 37"/>
                <a:gd name="T8" fmla="*/ 2638 w 143"/>
                <a:gd name="T9" fmla="*/ 466 h 37"/>
                <a:gd name="T10" fmla="*/ 2563 w 143"/>
                <a:gd name="T11" fmla="*/ 0 h 37"/>
                <a:gd name="T12" fmla="*/ 547 w 143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37"/>
                <a:gd name="T23" fmla="*/ 143 w 14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547 w 143"/>
                <a:gd name="T1" fmla="*/ 0 h 37"/>
                <a:gd name="T2" fmla="*/ 0 w 143"/>
                <a:gd name="T3" fmla="*/ 3268 h 37"/>
                <a:gd name="T4" fmla="*/ 350 w 143"/>
                <a:gd name="T5" fmla="*/ 3268 h 37"/>
                <a:gd name="T6" fmla="*/ 706 w 143"/>
                <a:gd name="T7" fmla="*/ 466 h 37"/>
                <a:gd name="T8" fmla="*/ 2638 w 143"/>
                <a:gd name="T9" fmla="*/ 466 h 37"/>
                <a:gd name="T10" fmla="*/ 2563 w 143"/>
                <a:gd name="T11" fmla="*/ 0 h 37"/>
                <a:gd name="T12" fmla="*/ 547 w 143"/>
                <a:gd name="T13" fmla="*/ 0 h 37"/>
                <a:gd name="T14" fmla="*/ 547 w 143"/>
                <a:gd name="T15" fmla="*/ 0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37"/>
                <a:gd name="T26" fmla="*/ 143 w 143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847 w 83"/>
                <a:gd name="T1" fmla="*/ 0 h 32"/>
                <a:gd name="T2" fmla="*/ 0 w 83"/>
                <a:gd name="T3" fmla="*/ 0 h 32"/>
                <a:gd name="T4" fmla="*/ 0 w 83"/>
                <a:gd name="T5" fmla="*/ 2688 h 32"/>
                <a:gd name="T6" fmla="*/ 1572 w 83"/>
                <a:gd name="T7" fmla="*/ 2688 h 32"/>
                <a:gd name="T8" fmla="*/ 847 w 8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2"/>
                <a:gd name="T17" fmla="*/ 83 w 8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847 w 83"/>
                <a:gd name="T1" fmla="*/ 0 h 32"/>
                <a:gd name="T2" fmla="*/ 0 w 83"/>
                <a:gd name="T3" fmla="*/ 0 h 32"/>
                <a:gd name="T4" fmla="*/ 0 w 83"/>
                <a:gd name="T5" fmla="*/ 2688 h 32"/>
                <a:gd name="T6" fmla="*/ 1572 w 83"/>
                <a:gd name="T7" fmla="*/ 2688 h 32"/>
                <a:gd name="T8" fmla="*/ 847 w 83"/>
                <a:gd name="T9" fmla="*/ 0 h 32"/>
                <a:gd name="T10" fmla="*/ 847 w 83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2"/>
                <a:gd name="T20" fmla="*/ 83 w 8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1153 w 64"/>
                <a:gd name="T1" fmla="*/ 2688 h 32"/>
                <a:gd name="T2" fmla="*/ 1153 w 64"/>
                <a:gd name="T3" fmla="*/ 0 h 32"/>
                <a:gd name="T4" fmla="*/ 341 w 64"/>
                <a:gd name="T5" fmla="*/ 0 h 32"/>
                <a:gd name="T6" fmla="*/ 0 w 64"/>
                <a:gd name="T7" fmla="*/ 2688 h 32"/>
                <a:gd name="T8" fmla="*/ 1153 w 64"/>
                <a:gd name="T9" fmla="*/ 2688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2"/>
                <a:gd name="T17" fmla="*/ 64 w 6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1153 w 64"/>
                <a:gd name="T1" fmla="*/ 2688 h 32"/>
                <a:gd name="T2" fmla="*/ 1153 w 64"/>
                <a:gd name="T3" fmla="*/ 0 h 32"/>
                <a:gd name="T4" fmla="*/ 341 w 64"/>
                <a:gd name="T5" fmla="*/ 0 h 32"/>
                <a:gd name="T6" fmla="*/ 0 w 64"/>
                <a:gd name="T7" fmla="*/ 2688 h 32"/>
                <a:gd name="T8" fmla="*/ 1153 w 64"/>
                <a:gd name="T9" fmla="*/ 2688 h 32"/>
                <a:gd name="T10" fmla="*/ 1153 w 64"/>
                <a:gd name="T11" fmla="*/ 2688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2"/>
                <a:gd name="T20" fmla="*/ 64 w 6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279 w 17"/>
                <a:gd name="T1" fmla="*/ 0 h 23"/>
                <a:gd name="T2" fmla="*/ 0 w 17"/>
                <a:gd name="T3" fmla="*/ 2050 h 23"/>
                <a:gd name="T4" fmla="*/ 88 w 17"/>
                <a:gd name="T5" fmla="*/ 2253 h 23"/>
                <a:gd name="T6" fmla="*/ 350 w 17"/>
                <a:gd name="T7" fmla="*/ 210 h 23"/>
                <a:gd name="T8" fmla="*/ 279 w 1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279 w 17"/>
                <a:gd name="T1" fmla="*/ 0 h 23"/>
                <a:gd name="T2" fmla="*/ 0 w 17"/>
                <a:gd name="T3" fmla="*/ 2050 h 23"/>
                <a:gd name="T4" fmla="*/ 88 w 17"/>
                <a:gd name="T5" fmla="*/ 2253 h 23"/>
                <a:gd name="T6" fmla="*/ 350 w 17"/>
                <a:gd name="T7" fmla="*/ 210 h 23"/>
                <a:gd name="T8" fmla="*/ 279 w 17"/>
                <a:gd name="T9" fmla="*/ 0 h 23"/>
                <a:gd name="T10" fmla="*/ 279 w 17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3"/>
                <a:gd name="T20" fmla="*/ 17 w 17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120 w 28"/>
                <a:gd name="T1" fmla="*/ 4315 h 54"/>
                <a:gd name="T2" fmla="*/ 0 w 28"/>
                <a:gd name="T3" fmla="*/ 148 h 54"/>
                <a:gd name="T4" fmla="*/ 196 w 28"/>
                <a:gd name="T5" fmla="*/ 0 h 54"/>
                <a:gd name="T6" fmla="*/ 476 w 28"/>
                <a:gd name="T7" fmla="*/ 4463 h 54"/>
                <a:gd name="T8" fmla="*/ 120 w 28"/>
                <a:gd name="T9" fmla="*/ 4315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54"/>
                <a:gd name="T17" fmla="*/ 28 w 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  <a:lnTo>
                    <a:pt x="7" y="5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120 w 28"/>
                <a:gd name="T1" fmla="*/ 4315 h 54"/>
                <a:gd name="T2" fmla="*/ 0 w 28"/>
                <a:gd name="T3" fmla="*/ 148 h 54"/>
                <a:gd name="T4" fmla="*/ 196 w 28"/>
                <a:gd name="T5" fmla="*/ 0 h 54"/>
                <a:gd name="T6" fmla="*/ 476 w 28"/>
                <a:gd name="T7" fmla="*/ 4463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4"/>
                <a:gd name="T14" fmla="*/ 28 w 2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1572 w 83"/>
                <a:gd name="T3" fmla="*/ 0 h 37"/>
                <a:gd name="T4" fmla="*/ 1572 w 83"/>
                <a:gd name="T5" fmla="*/ 3268 h 37"/>
                <a:gd name="T6" fmla="*/ 0 w 83"/>
                <a:gd name="T7" fmla="*/ 3268 h 37"/>
                <a:gd name="T8" fmla="*/ 0 w 8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7"/>
                <a:gd name="T17" fmla="*/ 83 w 8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1572 w 83"/>
                <a:gd name="T3" fmla="*/ 0 h 37"/>
                <a:gd name="T4" fmla="*/ 1572 w 83"/>
                <a:gd name="T5" fmla="*/ 3268 h 37"/>
                <a:gd name="T6" fmla="*/ 0 w 83"/>
                <a:gd name="T7" fmla="*/ 3268 h 37"/>
                <a:gd name="T8" fmla="*/ 0 w 83"/>
                <a:gd name="T9" fmla="*/ 0 h 37"/>
                <a:gd name="T10" fmla="*/ 0 w 83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7"/>
                <a:gd name="T20" fmla="*/ 83 w 83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127 w 22"/>
                <a:gd name="T1" fmla="*/ 0 h 36"/>
                <a:gd name="T2" fmla="*/ 0 w 22"/>
                <a:gd name="T3" fmla="*/ 348 h 36"/>
                <a:gd name="T4" fmla="*/ 269 w 22"/>
                <a:gd name="T5" fmla="*/ 3066 h 36"/>
                <a:gd name="T6" fmla="*/ 425 w 22"/>
                <a:gd name="T7" fmla="*/ 3066 h 36"/>
                <a:gd name="T8" fmla="*/ 127 w 2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36"/>
                <a:gd name="T17" fmla="*/ 22 w 2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127 w 22"/>
                <a:gd name="T1" fmla="*/ 0 h 36"/>
                <a:gd name="T2" fmla="*/ 0 w 22"/>
                <a:gd name="T3" fmla="*/ 348 h 36"/>
                <a:gd name="T4" fmla="*/ 269 w 22"/>
                <a:gd name="T5" fmla="*/ 3066 h 36"/>
                <a:gd name="T6" fmla="*/ 425 w 22"/>
                <a:gd name="T7" fmla="*/ 3066 h 36"/>
                <a:gd name="T8" fmla="*/ 127 w 22"/>
                <a:gd name="T9" fmla="*/ 0 h 36"/>
                <a:gd name="T10" fmla="*/ 127 w 2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36"/>
                <a:gd name="T20" fmla="*/ 22 w 2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115 w 24"/>
                <a:gd name="T1" fmla="*/ 0 h 17"/>
                <a:gd name="T2" fmla="*/ 211 w 24"/>
                <a:gd name="T3" fmla="*/ 0 h 17"/>
                <a:gd name="T4" fmla="*/ 241 w 24"/>
                <a:gd name="T5" fmla="*/ 0 h 17"/>
                <a:gd name="T6" fmla="*/ 273 w 24"/>
                <a:gd name="T7" fmla="*/ 203 h 17"/>
                <a:gd name="T8" fmla="*/ 307 w 24"/>
                <a:gd name="T9" fmla="*/ 203 h 17"/>
                <a:gd name="T10" fmla="*/ 341 w 24"/>
                <a:gd name="T11" fmla="*/ 203 h 17"/>
                <a:gd name="T12" fmla="*/ 341 w 24"/>
                <a:gd name="T13" fmla="*/ 358 h 17"/>
                <a:gd name="T14" fmla="*/ 384 w 24"/>
                <a:gd name="T15" fmla="*/ 582 h 17"/>
                <a:gd name="T16" fmla="*/ 384 w 24"/>
                <a:gd name="T17" fmla="*/ 582 h 17"/>
                <a:gd name="T18" fmla="*/ 384 w 24"/>
                <a:gd name="T19" fmla="*/ 761 h 17"/>
                <a:gd name="T20" fmla="*/ 384 w 24"/>
                <a:gd name="T21" fmla="*/ 962 h 17"/>
                <a:gd name="T22" fmla="*/ 384 w 24"/>
                <a:gd name="T23" fmla="*/ 1115 h 17"/>
                <a:gd name="T24" fmla="*/ 341 w 24"/>
                <a:gd name="T25" fmla="*/ 1115 h 17"/>
                <a:gd name="T26" fmla="*/ 341 w 24"/>
                <a:gd name="T27" fmla="*/ 1343 h 17"/>
                <a:gd name="T28" fmla="*/ 307 w 24"/>
                <a:gd name="T29" fmla="*/ 1343 h 17"/>
                <a:gd name="T30" fmla="*/ 273 w 24"/>
                <a:gd name="T31" fmla="*/ 1474 h 17"/>
                <a:gd name="T32" fmla="*/ 241 w 24"/>
                <a:gd name="T33" fmla="*/ 1474 h 17"/>
                <a:gd name="T34" fmla="*/ 211 w 24"/>
                <a:gd name="T35" fmla="*/ 1474 h 17"/>
                <a:gd name="T36" fmla="*/ 115 w 24"/>
                <a:gd name="T37" fmla="*/ 1474 h 17"/>
                <a:gd name="T38" fmla="*/ 105 w 24"/>
                <a:gd name="T39" fmla="*/ 1474 h 17"/>
                <a:gd name="T40" fmla="*/ 74 w 24"/>
                <a:gd name="T41" fmla="*/ 1474 h 17"/>
                <a:gd name="T42" fmla="*/ 74 w 24"/>
                <a:gd name="T43" fmla="*/ 1343 h 17"/>
                <a:gd name="T44" fmla="*/ 37 w 24"/>
                <a:gd name="T45" fmla="*/ 1343 h 17"/>
                <a:gd name="T46" fmla="*/ 0 w 24"/>
                <a:gd name="T47" fmla="*/ 1115 h 17"/>
                <a:gd name="T48" fmla="*/ 0 w 24"/>
                <a:gd name="T49" fmla="*/ 1115 h 17"/>
                <a:gd name="T50" fmla="*/ 0 w 24"/>
                <a:gd name="T51" fmla="*/ 962 h 17"/>
                <a:gd name="T52" fmla="*/ 0 w 24"/>
                <a:gd name="T53" fmla="*/ 761 h 17"/>
                <a:gd name="T54" fmla="*/ 0 w 24"/>
                <a:gd name="T55" fmla="*/ 582 h 17"/>
                <a:gd name="T56" fmla="*/ 0 w 24"/>
                <a:gd name="T57" fmla="*/ 582 h 17"/>
                <a:gd name="T58" fmla="*/ 0 w 24"/>
                <a:gd name="T59" fmla="*/ 358 h 17"/>
                <a:gd name="T60" fmla="*/ 37 w 24"/>
                <a:gd name="T61" fmla="*/ 203 h 17"/>
                <a:gd name="T62" fmla="*/ 74 w 24"/>
                <a:gd name="T63" fmla="*/ 203 h 17"/>
                <a:gd name="T64" fmla="*/ 74 w 24"/>
                <a:gd name="T65" fmla="*/ 203 h 17"/>
                <a:gd name="T66" fmla="*/ 105 w 24"/>
                <a:gd name="T67" fmla="*/ 0 h 17"/>
                <a:gd name="T68" fmla="*/ 115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115 w 24"/>
                <a:gd name="T1" fmla="*/ 0 h 17"/>
                <a:gd name="T2" fmla="*/ 211 w 24"/>
                <a:gd name="T3" fmla="*/ 0 h 17"/>
                <a:gd name="T4" fmla="*/ 211 w 24"/>
                <a:gd name="T5" fmla="*/ 0 h 17"/>
                <a:gd name="T6" fmla="*/ 241 w 24"/>
                <a:gd name="T7" fmla="*/ 0 h 17"/>
                <a:gd name="T8" fmla="*/ 273 w 24"/>
                <a:gd name="T9" fmla="*/ 203 h 17"/>
                <a:gd name="T10" fmla="*/ 307 w 24"/>
                <a:gd name="T11" fmla="*/ 203 h 17"/>
                <a:gd name="T12" fmla="*/ 341 w 24"/>
                <a:gd name="T13" fmla="*/ 203 h 17"/>
                <a:gd name="T14" fmla="*/ 341 w 24"/>
                <a:gd name="T15" fmla="*/ 358 h 17"/>
                <a:gd name="T16" fmla="*/ 384 w 24"/>
                <a:gd name="T17" fmla="*/ 582 h 17"/>
                <a:gd name="T18" fmla="*/ 384 w 24"/>
                <a:gd name="T19" fmla="*/ 582 h 17"/>
                <a:gd name="T20" fmla="*/ 384 w 24"/>
                <a:gd name="T21" fmla="*/ 761 h 17"/>
                <a:gd name="T22" fmla="*/ 384 w 24"/>
                <a:gd name="T23" fmla="*/ 761 h 17"/>
                <a:gd name="T24" fmla="*/ 384 w 24"/>
                <a:gd name="T25" fmla="*/ 761 h 17"/>
                <a:gd name="T26" fmla="*/ 384 w 24"/>
                <a:gd name="T27" fmla="*/ 761 h 17"/>
                <a:gd name="T28" fmla="*/ 384 w 24"/>
                <a:gd name="T29" fmla="*/ 962 h 17"/>
                <a:gd name="T30" fmla="*/ 384 w 24"/>
                <a:gd name="T31" fmla="*/ 1115 h 17"/>
                <a:gd name="T32" fmla="*/ 341 w 24"/>
                <a:gd name="T33" fmla="*/ 1115 h 17"/>
                <a:gd name="T34" fmla="*/ 341 w 24"/>
                <a:gd name="T35" fmla="*/ 1343 h 17"/>
                <a:gd name="T36" fmla="*/ 307 w 24"/>
                <a:gd name="T37" fmla="*/ 1343 h 17"/>
                <a:gd name="T38" fmla="*/ 273 w 24"/>
                <a:gd name="T39" fmla="*/ 1474 h 17"/>
                <a:gd name="T40" fmla="*/ 241 w 24"/>
                <a:gd name="T41" fmla="*/ 1474 h 17"/>
                <a:gd name="T42" fmla="*/ 211 w 24"/>
                <a:gd name="T43" fmla="*/ 1474 h 17"/>
                <a:gd name="T44" fmla="*/ 211 w 24"/>
                <a:gd name="T45" fmla="*/ 1474 h 17"/>
                <a:gd name="T46" fmla="*/ 115 w 24"/>
                <a:gd name="T47" fmla="*/ 1474 h 17"/>
                <a:gd name="T48" fmla="*/ 115 w 24"/>
                <a:gd name="T49" fmla="*/ 1474 h 17"/>
                <a:gd name="T50" fmla="*/ 105 w 24"/>
                <a:gd name="T51" fmla="*/ 1474 h 17"/>
                <a:gd name="T52" fmla="*/ 74 w 24"/>
                <a:gd name="T53" fmla="*/ 1474 h 17"/>
                <a:gd name="T54" fmla="*/ 74 w 24"/>
                <a:gd name="T55" fmla="*/ 1343 h 17"/>
                <a:gd name="T56" fmla="*/ 37 w 24"/>
                <a:gd name="T57" fmla="*/ 1343 h 17"/>
                <a:gd name="T58" fmla="*/ 0 w 24"/>
                <a:gd name="T59" fmla="*/ 1115 h 17"/>
                <a:gd name="T60" fmla="*/ 0 w 24"/>
                <a:gd name="T61" fmla="*/ 1115 h 17"/>
                <a:gd name="T62" fmla="*/ 0 w 24"/>
                <a:gd name="T63" fmla="*/ 962 h 17"/>
                <a:gd name="T64" fmla="*/ 0 w 24"/>
                <a:gd name="T65" fmla="*/ 761 h 17"/>
                <a:gd name="T66" fmla="*/ 0 w 24"/>
                <a:gd name="T67" fmla="*/ 761 h 17"/>
                <a:gd name="T68" fmla="*/ 0 w 24"/>
                <a:gd name="T69" fmla="*/ 761 h 17"/>
                <a:gd name="T70" fmla="*/ 0 w 24"/>
                <a:gd name="T71" fmla="*/ 761 h 17"/>
                <a:gd name="T72" fmla="*/ 0 w 24"/>
                <a:gd name="T73" fmla="*/ 582 h 17"/>
                <a:gd name="T74" fmla="*/ 0 w 24"/>
                <a:gd name="T75" fmla="*/ 582 h 17"/>
                <a:gd name="T76" fmla="*/ 0 w 24"/>
                <a:gd name="T77" fmla="*/ 358 h 17"/>
                <a:gd name="T78" fmla="*/ 37 w 24"/>
                <a:gd name="T79" fmla="*/ 203 h 17"/>
                <a:gd name="T80" fmla="*/ 74 w 24"/>
                <a:gd name="T81" fmla="*/ 203 h 17"/>
                <a:gd name="T82" fmla="*/ 74 w 24"/>
                <a:gd name="T83" fmla="*/ 203 h 17"/>
                <a:gd name="T84" fmla="*/ 105 w 24"/>
                <a:gd name="T85" fmla="*/ 0 h 17"/>
                <a:gd name="T86" fmla="*/ 115 w 24"/>
                <a:gd name="T87" fmla="*/ 0 h 17"/>
                <a:gd name="T88" fmla="*/ 115 w 24"/>
                <a:gd name="T89" fmla="*/ 0 h 17"/>
                <a:gd name="T90" fmla="*/ 115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149 w 24"/>
                <a:gd name="T1" fmla="*/ 0 h 17"/>
                <a:gd name="T2" fmla="*/ 241 w 24"/>
                <a:gd name="T3" fmla="*/ 0 h 17"/>
                <a:gd name="T4" fmla="*/ 273 w 24"/>
                <a:gd name="T5" fmla="*/ 0 h 17"/>
                <a:gd name="T6" fmla="*/ 307 w 24"/>
                <a:gd name="T7" fmla="*/ 203 h 17"/>
                <a:gd name="T8" fmla="*/ 307 w 24"/>
                <a:gd name="T9" fmla="*/ 203 h 17"/>
                <a:gd name="T10" fmla="*/ 341 w 24"/>
                <a:gd name="T11" fmla="*/ 203 h 17"/>
                <a:gd name="T12" fmla="*/ 384 w 24"/>
                <a:gd name="T13" fmla="*/ 358 h 17"/>
                <a:gd name="T14" fmla="*/ 384 w 24"/>
                <a:gd name="T15" fmla="*/ 582 h 17"/>
                <a:gd name="T16" fmla="*/ 384 w 24"/>
                <a:gd name="T17" fmla="*/ 582 h 17"/>
                <a:gd name="T18" fmla="*/ 384 w 24"/>
                <a:gd name="T19" fmla="*/ 761 h 17"/>
                <a:gd name="T20" fmla="*/ 384 w 24"/>
                <a:gd name="T21" fmla="*/ 962 h 17"/>
                <a:gd name="T22" fmla="*/ 384 w 24"/>
                <a:gd name="T23" fmla="*/ 1115 h 17"/>
                <a:gd name="T24" fmla="*/ 384 w 24"/>
                <a:gd name="T25" fmla="*/ 1115 h 17"/>
                <a:gd name="T26" fmla="*/ 341 w 24"/>
                <a:gd name="T27" fmla="*/ 1343 h 17"/>
                <a:gd name="T28" fmla="*/ 307 w 24"/>
                <a:gd name="T29" fmla="*/ 1343 h 17"/>
                <a:gd name="T30" fmla="*/ 307 w 24"/>
                <a:gd name="T31" fmla="*/ 1474 h 17"/>
                <a:gd name="T32" fmla="*/ 273 w 24"/>
                <a:gd name="T33" fmla="*/ 1474 h 17"/>
                <a:gd name="T34" fmla="*/ 241 w 24"/>
                <a:gd name="T35" fmla="*/ 1474 h 17"/>
                <a:gd name="T36" fmla="*/ 149 w 24"/>
                <a:gd name="T37" fmla="*/ 1474 h 17"/>
                <a:gd name="T38" fmla="*/ 135 w 24"/>
                <a:gd name="T39" fmla="*/ 1474 h 17"/>
                <a:gd name="T40" fmla="*/ 105 w 24"/>
                <a:gd name="T41" fmla="*/ 1474 h 17"/>
                <a:gd name="T42" fmla="*/ 74 w 24"/>
                <a:gd name="T43" fmla="*/ 1343 h 17"/>
                <a:gd name="T44" fmla="*/ 37 w 24"/>
                <a:gd name="T45" fmla="*/ 1343 h 17"/>
                <a:gd name="T46" fmla="*/ 37 w 24"/>
                <a:gd name="T47" fmla="*/ 1115 h 17"/>
                <a:gd name="T48" fmla="*/ 0 w 24"/>
                <a:gd name="T49" fmla="*/ 1115 h 17"/>
                <a:gd name="T50" fmla="*/ 0 w 24"/>
                <a:gd name="T51" fmla="*/ 962 h 17"/>
                <a:gd name="T52" fmla="*/ 0 w 24"/>
                <a:gd name="T53" fmla="*/ 761 h 17"/>
                <a:gd name="T54" fmla="*/ 0 w 24"/>
                <a:gd name="T55" fmla="*/ 582 h 17"/>
                <a:gd name="T56" fmla="*/ 0 w 24"/>
                <a:gd name="T57" fmla="*/ 582 h 17"/>
                <a:gd name="T58" fmla="*/ 37 w 24"/>
                <a:gd name="T59" fmla="*/ 358 h 17"/>
                <a:gd name="T60" fmla="*/ 37 w 24"/>
                <a:gd name="T61" fmla="*/ 203 h 17"/>
                <a:gd name="T62" fmla="*/ 74 w 24"/>
                <a:gd name="T63" fmla="*/ 203 h 17"/>
                <a:gd name="T64" fmla="*/ 105 w 24"/>
                <a:gd name="T65" fmla="*/ 203 h 17"/>
                <a:gd name="T66" fmla="*/ 135 w 24"/>
                <a:gd name="T67" fmla="*/ 0 h 17"/>
                <a:gd name="T68" fmla="*/ 149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149 w 24"/>
                <a:gd name="T1" fmla="*/ 0 h 17"/>
                <a:gd name="T2" fmla="*/ 241 w 24"/>
                <a:gd name="T3" fmla="*/ 0 h 17"/>
                <a:gd name="T4" fmla="*/ 241 w 24"/>
                <a:gd name="T5" fmla="*/ 0 h 17"/>
                <a:gd name="T6" fmla="*/ 273 w 24"/>
                <a:gd name="T7" fmla="*/ 0 h 17"/>
                <a:gd name="T8" fmla="*/ 307 w 24"/>
                <a:gd name="T9" fmla="*/ 203 h 17"/>
                <a:gd name="T10" fmla="*/ 307 w 24"/>
                <a:gd name="T11" fmla="*/ 203 h 17"/>
                <a:gd name="T12" fmla="*/ 341 w 24"/>
                <a:gd name="T13" fmla="*/ 203 h 17"/>
                <a:gd name="T14" fmla="*/ 384 w 24"/>
                <a:gd name="T15" fmla="*/ 358 h 17"/>
                <a:gd name="T16" fmla="*/ 384 w 24"/>
                <a:gd name="T17" fmla="*/ 582 h 17"/>
                <a:gd name="T18" fmla="*/ 384 w 24"/>
                <a:gd name="T19" fmla="*/ 582 h 17"/>
                <a:gd name="T20" fmla="*/ 384 w 24"/>
                <a:gd name="T21" fmla="*/ 761 h 17"/>
                <a:gd name="T22" fmla="*/ 384 w 24"/>
                <a:gd name="T23" fmla="*/ 761 h 17"/>
                <a:gd name="T24" fmla="*/ 384 w 24"/>
                <a:gd name="T25" fmla="*/ 761 h 17"/>
                <a:gd name="T26" fmla="*/ 384 w 24"/>
                <a:gd name="T27" fmla="*/ 761 h 17"/>
                <a:gd name="T28" fmla="*/ 384 w 24"/>
                <a:gd name="T29" fmla="*/ 962 h 17"/>
                <a:gd name="T30" fmla="*/ 384 w 24"/>
                <a:gd name="T31" fmla="*/ 1115 h 17"/>
                <a:gd name="T32" fmla="*/ 384 w 24"/>
                <a:gd name="T33" fmla="*/ 1115 h 17"/>
                <a:gd name="T34" fmla="*/ 341 w 24"/>
                <a:gd name="T35" fmla="*/ 1343 h 17"/>
                <a:gd name="T36" fmla="*/ 307 w 24"/>
                <a:gd name="T37" fmla="*/ 1343 h 17"/>
                <a:gd name="T38" fmla="*/ 307 w 24"/>
                <a:gd name="T39" fmla="*/ 1474 h 17"/>
                <a:gd name="T40" fmla="*/ 273 w 24"/>
                <a:gd name="T41" fmla="*/ 1474 h 17"/>
                <a:gd name="T42" fmla="*/ 241 w 24"/>
                <a:gd name="T43" fmla="*/ 1474 h 17"/>
                <a:gd name="T44" fmla="*/ 241 w 24"/>
                <a:gd name="T45" fmla="*/ 1474 h 17"/>
                <a:gd name="T46" fmla="*/ 149 w 24"/>
                <a:gd name="T47" fmla="*/ 1474 h 17"/>
                <a:gd name="T48" fmla="*/ 149 w 24"/>
                <a:gd name="T49" fmla="*/ 1474 h 17"/>
                <a:gd name="T50" fmla="*/ 135 w 24"/>
                <a:gd name="T51" fmla="*/ 1474 h 17"/>
                <a:gd name="T52" fmla="*/ 105 w 24"/>
                <a:gd name="T53" fmla="*/ 1474 h 17"/>
                <a:gd name="T54" fmla="*/ 74 w 24"/>
                <a:gd name="T55" fmla="*/ 1343 h 17"/>
                <a:gd name="T56" fmla="*/ 37 w 24"/>
                <a:gd name="T57" fmla="*/ 1343 h 17"/>
                <a:gd name="T58" fmla="*/ 37 w 24"/>
                <a:gd name="T59" fmla="*/ 1115 h 17"/>
                <a:gd name="T60" fmla="*/ 0 w 24"/>
                <a:gd name="T61" fmla="*/ 1115 h 17"/>
                <a:gd name="T62" fmla="*/ 0 w 24"/>
                <a:gd name="T63" fmla="*/ 962 h 17"/>
                <a:gd name="T64" fmla="*/ 0 w 24"/>
                <a:gd name="T65" fmla="*/ 761 h 17"/>
                <a:gd name="T66" fmla="*/ 0 w 24"/>
                <a:gd name="T67" fmla="*/ 761 h 17"/>
                <a:gd name="T68" fmla="*/ 0 w 24"/>
                <a:gd name="T69" fmla="*/ 761 h 17"/>
                <a:gd name="T70" fmla="*/ 0 w 24"/>
                <a:gd name="T71" fmla="*/ 761 h 17"/>
                <a:gd name="T72" fmla="*/ 0 w 24"/>
                <a:gd name="T73" fmla="*/ 582 h 17"/>
                <a:gd name="T74" fmla="*/ 0 w 24"/>
                <a:gd name="T75" fmla="*/ 582 h 17"/>
                <a:gd name="T76" fmla="*/ 37 w 24"/>
                <a:gd name="T77" fmla="*/ 358 h 17"/>
                <a:gd name="T78" fmla="*/ 37 w 24"/>
                <a:gd name="T79" fmla="*/ 203 h 17"/>
                <a:gd name="T80" fmla="*/ 74 w 24"/>
                <a:gd name="T81" fmla="*/ 203 h 17"/>
                <a:gd name="T82" fmla="*/ 105 w 24"/>
                <a:gd name="T83" fmla="*/ 203 h 17"/>
                <a:gd name="T84" fmla="*/ 135 w 24"/>
                <a:gd name="T85" fmla="*/ 0 h 17"/>
                <a:gd name="T86" fmla="*/ 149 w 24"/>
                <a:gd name="T87" fmla="*/ 0 h 17"/>
                <a:gd name="T88" fmla="*/ 149 w 24"/>
                <a:gd name="T89" fmla="*/ 0 h 17"/>
                <a:gd name="T90" fmla="*/ 149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835" y="3614"/>
              <a:ext cx="586" cy="30"/>
            </a:xfrm>
            <a:custGeom>
              <a:avLst/>
              <a:gdLst>
                <a:gd name="T0" fmla="*/ 7630 w 406"/>
                <a:gd name="T1" fmla="*/ 761 h 17"/>
                <a:gd name="T2" fmla="*/ 7630 w 406"/>
                <a:gd name="T3" fmla="*/ 0 h 17"/>
                <a:gd name="T4" fmla="*/ 0 w 406"/>
                <a:gd name="T5" fmla="*/ 0 h 17"/>
                <a:gd name="T6" fmla="*/ 0 w 406"/>
                <a:gd name="T7" fmla="*/ 1474 h 17"/>
                <a:gd name="T8" fmla="*/ 7630 w 406"/>
                <a:gd name="T9" fmla="*/ 1474 h 17"/>
                <a:gd name="T10" fmla="*/ 7630 w 406"/>
                <a:gd name="T11" fmla="*/ 76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6"/>
                <a:gd name="T19" fmla="*/ 0 h 17"/>
                <a:gd name="T20" fmla="*/ 406 w 406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6" h="17">
                  <a:moveTo>
                    <a:pt x="405" y="8"/>
                  </a:moveTo>
                  <a:lnTo>
                    <a:pt x="40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05" y="16"/>
                  </a:lnTo>
                  <a:lnTo>
                    <a:pt x="405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4089" y="3383"/>
              <a:ext cx="0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1" name="Line 72"/>
          <p:cNvSpPr>
            <a:spLocks noChangeShapeType="1"/>
          </p:cNvSpPr>
          <p:nvPr/>
        </p:nvSpPr>
        <p:spPr bwMode="auto">
          <a:xfrm>
            <a:off x="4681538" y="5367338"/>
            <a:ext cx="1809750" cy="0"/>
          </a:xfrm>
          <a:prstGeom prst="line">
            <a:avLst/>
          </a:prstGeom>
          <a:noFill/>
          <a:ln w="28575">
            <a:solidFill>
              <a:srgbClr val="618FFD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6537325" y="4913313"/>
            <a:ext cx="373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="1" kern="0">
                <a:solidFill>
                  <a:srgbClr val="000000"/>
                </a:solidFill>
              </a:rPr>
              <a:t>P</a:t>
            </a:r>
            <a:r>
              <a:rPr lang="en-US" sz="1600" b="1" kern="0" baseline="-25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4005263" y="5078413"/>
            <a:ext cx="365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="1" kern="0">
                <a:solidFill>
                  <a:srgbClr val="000000"/>
                </a:solidFill>
              </a:rPr>
              <a:t>P</a:t>
            </a:r>
            <a:r>
              <a:rPr lang="en-US" sz="1600" b="1" kern="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4491038" y="5957888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 flipH="1">
            <a:off x="5995988" y="5957888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5199063" y="5732463"/>
            <a:ext cx="3978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b="1" kern="0">
                <a:solidFill>
                  <a:srgbClr val="000000"/>
                </a:solidFill>
              </a:rPr>
              <a:t>d=vt</a:t>
            </a:r>
            <a:endParaRPr lang="en-US" b="1" kern="0" baseline="-25000">
              <a:solidFill>
                <a:srgbClr val="000000"/>
              </a:solidFill>
            </a:endParaRP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7100888" y="5500688"/>
            <a:ext cx="4191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7104063" y="506571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b="1" kern="0">
                <a:solidFill>
                  <a:srgbClr val="009900"/>
                </a:solidFill>
              </a:rPr>
              <a:t>v</a:t>
            </a:r>
            <a:endParaRPr lang="en-US" b="1" kern="0" baseline="-25000">
              <a:solidFill>
                <a:srgbClr val="009900"/>
              </a:solidFill>
            </a:endParaRPr>
          </a:p>
        </p:txBody>
      </p:sp>
      <p:sp>
        <p:nvSpPr>
          <p:cNvPr id="79" name="Rectangle 93" descr="Granite"/>
          <p:cNvSpPr>
            <a:spLocks noChangeArrowheads="1"/>
          </p:cNvSpPr>
          <p:nvPr/>
        </p:nvSpPr>
        <p:spPr bwMode="auto">
          <a:xfrm>
            <a:off x="5576889" y="5094289"/>
            <a:ext cx="339725" cy="663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0" name="Rectangle 94" descr="Granite"/>
          <p:cNvSpPr>
            <a:spLocks noChangeArrowheads="1"/>
          </p:cNvSpPr>
          <p:nvPr/>
        </p:nvSpPr>
        <p:spPr bwMode="auto">
          <a:xfrm>
            <a:off x="5410201" y="4195764"/>
            <a:ext cx="430213" cy="6826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95"/>
          <p:cNvSpPr>
            <a:spLocks noChangeShapeType="1"/>
          </p:cNvSpPr>
          <p:nvPr/>
        </p:nvSpPr>
        <p:spPr bwMode="auto">
          <a:xfrm flipV="1">
            <a:off x="4654550" y="4513264"/>
            <a:ext cx="1023938" cy="650875"/>
          </a:xfrm>
          <a:prstGeom prst="line">
            <a:avLst/>
          </a:prstGeom>
          <a:noFill/>
          <a:ln w="19050">
            <a:solidFill>
              <a:srgbClr val="618FF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96"/>
          <p:cNvSpPr>
            <a:spLocks noChangeShapeType="1"/>
          </p:cNvSpPr>
          <p:nvPr/>
        </p:nvSpPr>
        <p:spPr bwMode="auto">
          <a:xfrm>
            <a:off x="5667376" y="4559301"/>
            <a:ext cx="906463" cy="817563"/>
          </a:xfrm>
          <a:prstGeom prst="line">
            <a:avLst/>
          </a:prstGeom>
          <a:noFill/>
          <a:ln w="19050">
            <a:solidFill>
              <a:srgbClr val="618FFD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Wireless Propagation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Can be categorized into two types: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Large-scale propagation models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Small-scale propagation models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Large-scale propagation models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Propagation models that characterize signal strengths over Tx-Rx separation distance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Small-scale propagation models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Characterize received signal strengths varying over short scale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Short travel distance of the receiver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Short time duration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Wireless Propagation Models (contd.)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76450" y="1371600"/>
            <a:ext cx="83629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98463" indent="-3984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Symbol" pitchFamily="18" charset="2"/>
              <a:buChar char="·"/>
              <a:defRPr sz="2400">
                <a:solidFill>
                  <a:srgbClr val="00279F"/>
                </a:solidFill>
                <a:latin typeface="+mn-lt"/>
                <a:ea typeface="+mn-ea"/>
                <a:cs typeface="+mn-cs"/>
              </a:defRPr>
            </a:lvl1pPr>
            <a:lvl2pPr marL="796925" indent="-2841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5008"/>
              </a:buClr>
              <a:buSzPct val="100000"/>
              <a:buChar char="–"/>
              <a:defRPr sz="2000">
                <a:solidFill>
                  <a:srgbClr val="037C03"/>
                </a:solidFill>
                <a:latin typeface="+mn-lt"/>
              </a:defRPr>
            </a:lvl2pPr>
            <a:lvl3pPr marL="1147763" indent="-17303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600" b="1">
                <a:solidFill>
                  <a:schemeClr val="tx2"/>
                </a:solidFill>
                <a:latin typeface="+mn-lt"/>
              </a:defRPr>
            </a:lvl3pPr>
            <a:lvl4pPr marL="1431925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99"/>
                </a:solidFill>
                <a:latin typeface="+mn-lt"/>
              </a:defRPr>
            </a:lvl4pPr>
            <a:lvl5pPr marL="17160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5pPr>
            <a:lvl6pPr marL="21732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6pPr>
            <a:lvl7pPr marL="26304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7pPr>
            <a:lvl8pPr marL="30876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8pPr>
            <a:lvl9pPr marL="3544888" indent="-1698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–"/>
              <a:defRPr sz="1400" b="1">
                <a:solidFill>
                  <a:srgbClr val="990000"/>
                </a:solidFill>
                <a:latin typeface="+mn-lt"/>
              </a:defRPr>
            </a:lvl9pPr>
          </a:lstStyle>
          <a:p>
            <a:pPr>
              <a:lnSpc>
                <a:spcPct val="0"/>
              </a:lnSpc>
              <a:defRPr/>
            </a:pPr>
            <a:endParaRPr lang="en-US" kern="0"/>
          </a:p>
          <a:p>
            <a:pPr>
              <a:defRPr/>
            </a:pPr>
            <a:r>
              <a:rPr lang="en-US" kern="0"/>
              <a:t>Large-scale propagation</a:t>
            </a:r>
          </a:p>
          <a:p>
            <a:pPr>
              <a:defRPr/>
            </a:pPr>
            <a:r>
              <a:rPr lang="en-US" kern="0">
                <a:solidFill>
                  <a:srgbClr val="009D00"/>
                </a:solidFill>
              </a:rPr>
              <a:t>Small-scale propagation</a:t>
            </a:r>
            <a:endParaRPr lang="en-US" kern="0" dirty="0">
              <a:solidFill>
                <a:srgbClr val="009D00"/>
              </a:solidFill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239963" y="4570414"/>
            <a:ext cx="171450" cy="376237"/>
            <a:chOff x="805" y="3660"/>
            <a:chExt cx="144" cy="29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76" y="3765"/>
              <a:ext cx="0" cy="192"/>
            </a:xfrm>
            <a:prstGeom prst="line">
              <a:avLst/>
            </a:prstGeom>
            <a:noFill/>
            <a:ln w="28575">
              <a:solidFill>
                <a:srgbClr val="91919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805" y="366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19191"/>
            </a:solidFill>
            <a:ln w="12700">
              <a:solidFill>
                <a:srgbClr val="91919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143375" y="4600576"/>
            <a:ext cx="787400" cy="347663"/>
            <a:chOff x="3835" y="3383"/>
            <a:chExt cx="586" cy="261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3282 h 83"/>
                <a:gd name="T2" fmla="*/ 0 w 353"/>
                <a:gd name="T3" fmla="*/ 7493 h 83"/>
                <a:gd name="T4" fmla="*/ 6683 w 353"/>
                <a:gd name="T5" fmla="*/ 7493 h 83"/>
                <a:gd name="T6" fmla="*/ 6400 w 353"/>
                <a:gd name="T7" fmla="*/ 4325 h 83"/>
                <a:gd name="T8" fmla="*/ 4645 w 353"/>
                <a:gd name="T9" fmla="*/ 3282 h 83"/>
                <a:gd name="T10" fmla="*/ 3810 w 353"/>
                <a:gd name="T11" fmla="*/ 0 h 83"/>
                <a:gd name="T12" fmla="*/ 1742 w 353"/>
                <a:gd name="T13" fmla="*/ 0 h 83"/>
                <a:gd name="T14" fmla="*/ 1188 w 353"/>
                <a:gd name="T15" fmla="*/ 3282 h 83"/>
                <a:gd name="T16" fmla="*/ 0 w 353"/>
                <a:gd name="T17" fmla="*/ 3282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3"/>
                <a:gd name="T28" fmla="*/ 0 h 83"/>
                <a:gd name="T29" fmla="*/ 353 w 353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3282 h 83"/>
                <a:gd name="T2" fmla="*/ 0 w 353"/>
                <a:gd name="T3" fmla="*/ 7493 h 83"/>
                <a:gd name="T4" fmla="*/ 6683 w 353"/>
                <a:gd name="T5" fmla="*/ 7493 h 83"/>
                <a:gd name="T6" fmla="*/ 6400 w 353"/>
                <a:gd name="T7" fmla="*/ 4325 h 83"/>
                <a:gd name="T8" fmla="*/ 4645 w 353"/>
                <a:gd name="T9" fmla="*/ 3282 h 83"/>
                <a:gd name="T10" fmla="*/ 3810 w 353"/>
                <a:gd name="T11" fmla="*/ 0 h 83"/>
                <a:gd name="T12" fmla="*/ 1742 w 353"/>
                <a:gd name="T13" fmla="*/ 0 h 83"/>
                <a:gd name="T14" fmla="*/ 1188 w 353"/>
                <a:gd name="T15" fmla="*/ 3282 h 83"/>
                <a:gd name="T16" fmla="*/ 0 w 353"/>
                <a:gd name="T17" fmla="*/ 3282 h 83"/>
                <a:gd name="T18" fmla="*/ 0 w 353"/>
                <a:gd name="T19" fmla="*/ 3282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3"/>
                <a:gd name="T31" fmla="*/ 0 h 83"/>
                <a:gd name="T32" fmla="*/ 353 w 353"/>
                <a:gd name="T33" fmla="*/ 83 h 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517 w 30"/>
                <a:gd name="T1" fmla="*/ 3083 h 34"/>
                <a:gd name="T2" fmla="*/ 0 w 30"/>
                <a:gd name="T3" fmla="*/ 3083 h 34"/>
                <a:gd name="T4" fmla="*/ 0 w 30"/>
                <a:gd name="T5" fmla="*/ 2573 h 34"/>
                <a:gd name="T6" fmla="*/ 39 w 30"/>
                <a:gd name="T7" fmla="*/ 1968 h 34"/>
                <a:gd name="T8" fmla="*/ 115 w 30"/>
                <a:gd name="T9" fmla="*/ 1474 h 34"/>
                <a:gd name="T10" fmla="*/ 123 w 30"/>
                <a:gd name="T11" fmla="*/ 962 h 34"/>
                <a:gd name="T12" fmla="*/ 237 w 30"/>
                <a:gd name="T13" fmla="*/ 582 h 34"/>
                <a:gd name="T14" fmla="*/ 294 w 30"/>
                <a:gd name="T15" fmla="*/ 358 h 34"/>
                <a:gd name="T16" fmla="*/ 407 w 30"/>
                <a:gd name="T17" fmla="*/ 203 h 34"/>
                <a:gd name="T18" fmla="*/ 517 w 30"/>
                <a:gd name="T19" fmla="*/ 0 h 34"/>
                <a:gd name="T20" fmla="*/ 517 w 30"/>
                <a:gd name="T21" fmla="*/ 0 h 34"/>
                <a:gd name="T22" fmla="*/ 517 w 30"/>
                <a:gd name="T23" fmla="*/ 203 h 34"/>
                <a:gd name="T24" fmla="*/ 517 w 30"/>
                <a:gd name="T25" fmla="*/ 203 h 34"/>
                <a:gd name="T26" fmla="*/ 517 w 30"/>
                <a:gd name="T27" fmla="*/ 358 h 34"/>
                <a:gd name="T28" fmla="*/ 517 w 30"/>
                <a:gd name="T29" fmla="*/ 761 h 34"/>
                <a:gd name="T30" fmla="*/ 517 w 30"/>
                <a:gd name="T31" fmla="*/ 1474 h 34"/>
                <a:gd name="T32" fmla="*/ 517 w 30"/>
                <a:gd name="T33" fmla="*/ 2171 h 34"/>
                <a:gd name="T34" fmla="*/ 517 w 30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29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29" y="16"/>
                  </a:lnTo>
                  <a:lnTo>
                    <a:pt x="29" y="23"/>
                  </a:lnTo>
                  <a:lnTo>
                    <a:pt x="29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0 w 30"/>
                <a:gd name="T1" fmla="*/ 3083 h 34"/>
                <a:gd name="T2" fmla="*/ 0 w 30"/>
                <a:gd name="T3" fmla="*/ 2573 h 34"/>
                <a:gd name="T4" fmla="*/ 39 w 30"/>
                <a:gd name="T5" fmla="*/ 1968 h 34"/>
                <a:gd name="T6" fmla="*/ 115 w 30"/>
                <a:gd name="T7" fmla="*/ 1474 h 34"/>
                <a:gd name="T8" fmla="*/ 123 w 30"/>
                <a:gd name="T9" fmla="*/ 962 h 34"/>
                <a:gd name="T10" fmla="*/ 237 w 30"/>
                <a:gd name="T11" fmla="*/ 582 h 34"/>
                <a:gd name="T12" fmla="*/ 294 w 30"/>
                <a:gd name="T13" fmla="*/ 358 h 34"/>
                <a:gd name="T14" fmla="*/ 407 w 30"/>
                <a:gd name="T15" fmla="*/ 203 h 34"/>
                <a:gd name="T16" fmla="*/ 517 w 30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3083 h 34"/>
                <a:gd name="T2" fmla="*/ 0 w 31"/>
                <a:gd name="T3" fmla="*/ 0 h 34"/>
                <a:gd name="T4" fmla="*/ 97 w 31"/>
                <a:gd name="T5" fmla="*/ 203 h 34"/>
                <a:gd name="T6" fmla="*/ 215 w 31"/>
                <a:gd name="T7" fmla="*/ 358 h 34"/>
                <a:gd name="T8" fmla="*/ 332 w 31"/>
                <a:gd name="T9" fmla="*/ 582 h 34"/>
                <a:gd name="T10" fmla="*/ 414 w 31"/>
                <a:gd name="T11" fmla="*/ 962 h 34"/>
                <a:gd name="T12" fmla="*/ 475 w 31"/>
                <a:gd name="T13" fmla="*/ 1474 h 34"/>
                <a:gd name="T14" fmla="*/ 514 w 31"/>
                <a:gd name="T15" fmla="*/ 1968 h 34"/>
                <a:gd name="T16" fmla="*/ 560 w 31"/>
                <a:gd name="T17" fmla="*/ 2573 h 34"/>
                <a:gd name="T18" fmla="*/ 601 w 31"/>
                <a:gd name="T19" fmla="*/ 3083 h 34"/>
                <a:gd name="T20" fmla="*/ 601 w 31"/>
                <a:gd name="T21" fmla="*/ 3083 h 34"/>
                <a:gd name="T22" fmla="*/ 560 w 31"/>
                <a:gd name="T23" fmla="*/ 3083 h 34"/>
                <a:gd name="T24" fmla="*/ 560 w 31"/>
                <a:gd name="T25" fmla="*/ 3083 h 34"/>
                <a:gd name="T26" fmla="*/ 514 w 31"/>
                <a:gd name="T27" fmla="*/ 3083 h 34"/>
                <a:gd name="T28" fmla="*/ 453 w 31"/>
                <a:gd name="T29" fmla="*/ 3083 h 34"/>
                <a:gd name="T30" fmla="*/ 332 w 31"/>
                <a:gd name="T31" fmla="*/ 3083 h 34"/>
                <a:gd name="T32" fmla="*/ 183 w 31"/>
                <a:gd name="T33" fmla="*/ 3083 h 34"/>
                <a:gd name="T34" fmla="*/ 0 w 31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1"/>
                <a:gd name="T55" fmla="*/ 0 h 34"/>
                <a:gd name="T56" fmla="*/ 31 w 31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1" h="34">
                  <a:moveTo>
                    <a:pt x="0" y="33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  <a:lnTo>
                    <a:pt x="28" y="33"/>
                  </a:lnTo>
                  <a:lnTo>
                    <a:pt x="26" y="33"/>
                  </a:lnTo>
                  <a:lnTo>
                    <a:pt x="23" y="33"/>
                  </a:lnTo>
                  <a:lnTo>
                    <a:pt x="17" y="33"/>
                  </a:lnTo>
                  <a:lnTo>
                    <a:pt x="9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0 h 34"/>
                <a:gd name="T2" fmla="*/ 97 w 31"/>
                <a:gd name="T3" fmla="*/ 203 h 34"/>
                <a:gd name="T4" fmla="*/ 215 w 31"/>
                <a:gd name="T5" fmla="*/ 358 h 34"/>
                <a:gd name="T6" fmla="*/ 332 w 31"/>
                <a:gd name="T7" fmla="*/ 582 h 34"/>
                <a:gd name="T8" fmla="*/ 414 w 31"/>
                <a:gd name="T9" fmla="*/ 962 h 34"/>
                <a:gd name="T10" fmla="*/ 475 w 31"/>
                <a:gd name="T11" fmla="*/ 1474 h 34"/>
                <a:gd name="T12" fmla="*/ 514 w 31"/>
                <a:gd name="T13" fmla="*/ 1968 h 34"/>
                <a:gd name="T14" fmla="*/ 560 w 31"/>
                <a:gd name="T15" fmla="*/ 2573 h 34"/>
                <a:gd name="T16" fmla="*/ 601 w 31"/>
                <a:gd name="T17" fmla="*/ 3083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4"/>
                <a:gd name="T29" fmla="*/ 31 w 3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4">
                  <a:moveTo>
                    <a:pt x="0" y="0"/>
                  </a:move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469 w 52"/>
                <a:gd name="T1" fmla="*/ 0 h 53"/>
                <a:gd name="T2" fmla="*/ 555 w 52"/>
                <a:gd name="T3" fmla="*/ 0 h 53"/>
                <a:gd name="T4" fmla="*/ 676 w 52"/>
                <a:gd name="T5" fmla="*/ 200 h 53"/>
                <a:gd name="T6" fmla="*/ 756 w 52"/>
                <a:gd name="T7" fmla="*/ 351 h 53"/>
                <a:gd name="T8" fmla="*/ 819 w 52"/>
                <a:gd name="T9" fmla="*/ 730 h 53"/>
                <a:gd name="T10" fmla="*/ 901 w 52"/>
                <a:gd name="T11" fmla="*/ 1081 h 53"/>
                <a:gd name="T12" fmla="*/ 917 w 52"/>
                <a:gd name="T13" fmla="*/ 1432 h 53"/>
                <a:gd name="T14" fmla="*/ 961 w 52"/>
                <a:gd name="T15" fmla="*/ 1897 h 53"/>
                <a:gd name="T16" fmla="*/ 961 w 52"/>
                <a:gd name="T17" fmla="*/ 2399 h 53"/>
                <a:gd name="T18" fmla="*/ 961 w 52"/>
                <a:gd name="T19" fmla="*/ 2778 h 53"/>
                <a:gd name="T20" fmla="*/ 917 w 52"/>
                <a:gd name="T21" fmla="*/ 3329 h 53"/>
                <a:gd name="T22" fmla="*/ 901 w 52"/>
                <a:gd name="T23" fmla="*/ 3594 h 53"/>
                <a:gd name="T24" fmla="*/ 819 w 52"/>
                <a:gd name="T25" fmla="*/ 3945 h 53"/>
                <a:gd name="T26" fmla="*/ 756 w 52"/>
                <a:gd name="T27" fmla="*/ 4296 h 53"/>
                <a:gd name="T28" fmla="*/ 676 w 52"/>
                <a:gd name="T29" fmla="*/ 4496 h 53"/>
                <a:gd name="T30" fmla="*/ 555 w 52"/>
                <a:gd name="T31" fmla="*/ 4675 h 53"/>
                <a:gd name="T32" fmla="*/ 469 w 52"/>
                <a:gd name="T33" fmla="*/ 4675 h 53"/>
                <a:gd name="T34" fmla="*/ 385 w 52"/>
                <a:gd name="T35" fmla="*/ 4675 h 53"/>
                <a:gd name="T36" fmla="*/ 286 w 52"/>
                <a:gd name="T37" fmla="*/ 4496 h 53"/>
                <a:gd name="T38" fmla="*/ 208 w 52"/>
                <a:gd name="T39" fmla="*/ 4296 h 53"/>
                <a:gd name="T40" fmla="*/ 127 w 52"/>
                <a:gd name="T41" fmla="*/ 3945 h 53"/>
                <a:gd name="T42" fmla="*/ 56 w 52"/>
                <a:gd name="T43" fmla="*/ 3594 h 53"/>
                <a:gd name="T44" fmla="*/ 39 w 52"/>
                <a:gd name="T45" fmla="*/ 3329 h 53"/>
                <a:gd name="T46" fmla="*/ 0 w 52"/>
                <a:gd name="T47" fmla="*/ 2778 h 53"/>
                <a:gd name="T48" fmla="*/ 0 w 52"/>
                <a:gd name="T49" fmla="*/ 2399 h 53"/>
                <a:gd name="T50" fmla="*/ 0 w 52"/>
                <a:gd name="T51" fmla="*/ 1897 h 53"/>
                <a:gd name="T52" fmla="*/ 39 w 52"/>
                <a:gd name="T53" fmla="*/ 1432 h 53"/>
                <a:gd name="T54" fmla="*/ 56 w 52"/>
                <a:gd name="T55" fmla="*/ 1081 h 53"/>
                <a:gd name="T56" fmla="*/ 127 w 52"/>
                <a:gd name="T57" fmla="*/ 730 h 53"/>
                <a:gd name="T58" fmla="*/ 208 w 52"/>
                <a:gd name="T59" fmla="*/ 351 h 53"/>
                <a:gd name="T60" fmla="*/ 286 w 52"/>
                <a:gd name="T61" fmla="*/ 200 h 53"/>
                <a:gd name="T62" fmla="*/ 385 w 52"/>
                <a:gd name="T63" fmla="*/ 0 h 53"/>
                <a:gd name="T64" fmla="*/ 469 w 52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3"/>
                <a:gd name="T101" fmla="*/ 52 w 52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469 w 52"/>
                <a:gd name="T1" fmla="*/ 0 h 53"/>
                <a:gd name="T2" fmla="*/ 555 w 52"/>
                <a:gd name="T3" fmla="*/ 0 h 53"/>
                <a:gd name="T4" fmla="*/ 676 w 52"/>
                <a:gd name="T5" fmla="*/ 200 h 53"/>
                <a:gd name="T6" fmla="*/ 756 w 52"/>
                <a:gd name="T7" fmla="*/ 351 h 53"/>
                <a:gd name="T8" fmla="*/ 819 w 52"/>
                <a:gd name="T9" fmla="*/ 730 h 53"/>
                <a:gd name="T10" fmla="*/ 901 w 52"/>
                <a:gd name="T11" fmla="*/ 1081 h 53"/>
                <a:gd name="T12" fmla="*/ 917 w 52"/>
                <a:gd name="T13" fmla="*/ 1432 h 53"/>
                <a:gd name="T14" fmla="*/ 961 w 52"/>
                <a:gd name="T15" fmla="*/ 1897 h 53"/>
                <a:gd name="T16" fmla="*/ 961 w 52"/>
                <a:gd name="T17" fmla="*/ 2399 h 53"/>
                <a:gd name="T18" fmla="*/ 961 w 52"/>
                <a:gd name="T19" fmla="*/ 2778 h 53"/>
                <a:gd name="T20" fmla="*/ 917 w 52"/>
                <a:gd name="T21" fmla="*/ 3329 h 53"/>
                <a:gd name="T22" fmla="*/ 901 w 52"/>
                <a:gd name="T23" fmla="*/ 3594 h 53"/>
                <a:gd name="T24" fmla="*/ 819 w 52"/>
                <a:gd name="T25" fmla="*/ 3945 h 53"/>
                <a:gd name="T26" fmla="*/ 756 w 52"/>
                <a:gd name="T27" fmla="*/ 4296 h 53"/>
                <a:gd name="T28" fmla="*/ 676 w 52"/>
                <a:gd name="T29" fmla="*/ 4496 h 53"/>
                <a:gd name="T30" fmla="*/ 555 w 52"/>
                <a:gd name="T31" fmla="*/ 4675 h 53"/>
                <a:gd name="T32" fmla="*/ 469 w 52"/>
                <a:gd name="T33" fmla="*/ 4675 h 53"/>
                <a:gd name="T34" fmla="*/ 385 w 52"/>
                <a:gd name="T35" fmla="*/ 4675 h 53"/>
                <a:gd name="T36" fmla="*/ 286 w 52"/>
                <a:gd name="T37" fmla="*/ 4496 h 53"/>
                <a:gd name="T38" fmla="*/ 208 w 52"/>
                <a:gd name="T39" fmla="*/ 4296 h 53"/>
                <a:gd name="T40" fmla="*/ 127 w 52"/>
                <a:gd name="T41" fmla="*/ 3945 h 53"/>
                <a:gd name="T42" fmla="*/ 56 w 52"/>
                <a:gd name="T43" fmla="*/ 3594 h 53"/>
                <a:gd name="T44" fmla="*/ 39 w 52"/>
                <a:gd name="T45" fmla="*/ 3329 h 53"/>
                <a:gd name="T46" fmla="*/ 0 w 52"/>
                <a:gd name="T47" fmla="*/ 2778 h 53"/>
                <a:gd name="T48" fmla="*/ 0 w 52"/>
                <a:gd name="T49" fmla="*/ 2399 h 53"/>
                <a:gd name="T50" fmla="*/ 0 w 52"/>
                <a:gd name="T51" fmla="*/ 1897 h 53"/>
                <a:gd name="T52" fmla="*/ 39 w 52"/>
                <a:gd name="T53" fmla="*/ 1432 h 53"/>
                <a:gd name="T54" fmla="*/ 56 w 52"/>
                <a:gd name="T55" fmla="*/ 1081 h 53"/>
                <a:gd name="T56" fmla="*/ 127 w 52"/>
                <a:gd name="T57" fmla="*/ 730 h 53"/>
                <a:gd name="T58" fmla="*/ 208 w 52"/>
                <a:gd name="T59" fmla="*/ 351 h 53"/>
                <a:gd name="T60" fmla="*/ 286 w 52"/>
                <a:gd name="T61" fmla="*/ 200 h 53"/>
                <a:gd name="T62" fmla="*/ 385 w 52"/>
                <a:gd name="T63" fmla="*/ 0 h 53"/>
                <a:gd name="T64" fmla="*/ 469 w 52"/>
                <a:gd name="T65" fmla="*/ 0 h 53"/>
                <a:gd name="T66" fmla="*/ 469 w 52"/>
                <a:gd name="T67" fmla="*/ 0 h 53"/>
                <a:gd name="T68" fmla="*/ 469 w 52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53"/>
                <a:gd name="T107" fmla="*/ 52 w 52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252 w 30"/>
                <a:gd name="T1" fmla="*/ 0 h 29"/>
                <a:gd name="T2" fmla="*/ 294 w 30"/>
                <a:gd name="T3" fmla="*/ 0 h 29"/>
                <a:gd name="T4" fmla="*/ 340 w 30"/>
                <a:gd name="T5" fmla="*/ 0 h 29"/>
                <a:gd name="T6" fmla="*/ 376 w 30"/>
                <a:gd name="T7" fmla="*/ 200 h 29"/>
                <a:gd name="T8" fmla="*/ 456 w 30"/>
                <a:gd name="T9" fmla="*/ 352 h 29"/>
                <a:gd name="T10" fmla="*/ 456 w 30"/>
                <a:gd name="T11" fmla="*/ 468 h 29"/>
                <a:gd name="T12" fmla="*/ 487 w 30"/>
                <a:gd name="T13" fmla="*/ 619 h 29"/>
                <a:gd name="T14" fmla="*/ 517 w 30"/>
                <a:gd name="T15" fmla="*/ 974 h 29"/>
                <a:gd name="T16" fmla="*/ 517 w 30"/>
                <a:gd name="T17" fmla="*/ 1175 h 29"/>
                <a:gd name="T18" fmla="*/ 517 w 30"/>
                <a:gd name="T19" fmla="*/ 1565 h 29"/>
                <a:gd name="T20" fmla="*/ 487 w 30"/>
                <a:gd name="T21" fmla="*/ 1713 h 29"/>
                <a:gd name="T22" fmla="*/ 456 w 30"/>
                <a:gd name="T23" fmla="*/ 2066 h 29"/>
                <a:gd name="T24" fmla="*/ 456 w 30"/>
                <a:gd name="T25" fmla="*/ 2267 h 29"/>
                <a:gd name="T26" fmla="*/ 376 w 30"/>
                <a:gd name="T27" fmla="*/ 2459 h 29"/>
                <a:gd name="T28" fmla="*/ 340 w 30"/>
                <a:gd name="T29" fmla="*/ 2459 h 29"/>
                <a:gd name="T30" fmla="*/ 294 w 30"/>
                <a:gd name="T31" fmla="*/ 2545 h 29"/>
                <a:gd name="T32" fmla="*/ 252 w 30"/>
                <a:gd name="T33" fmla="*/ 2545 h 29"/>
                <a:gd name="T34" fmla="*/ 205 w 30"/>
                <a:gd name="T35" fmla="*/ 2545 h 29"/>
                <a:gd name="T36" fmla="*/ 138 w 30"/>
                <a:gd name="T37" fmla="*/ 2459 h 29"/>
                <a:gd name="T38" fmla="*/ 115 w 30"/>
                <a:gd name="T39" fmla="*/ 2459 h 29"/>
                <a:gd name="T40" fmla="*/ 80 w 30"/>
                <a:gd name="T41" fmla="*/ 2267 h 29"/>
                <a:gd name="T42" fmla="*/ 39 w 30"/>
                <a:gd name="T43" fmla="*/ 2066 h 29"/>
                <a:gd name="T44" fmla="*/ 39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39 w 30"/>
                <a:gd name="T53" fmla="*/ 619 h 29"/>
                <a:gd name="T54" fmla="*/ 39 w 30"/>
                <a:gd name="T55" fmla="*/ 468 h 29"/>
                <a:gd name="T56" fmla="*/ 80 w 30"/>
                <a:gd name="T57" fmla="*/ 352 h 29"/>
                <a:gd name="T58" fmla="*/ 115 w 30"/>
                <a:gd name="T59" fmla="*/ 200 h 29"/>
                <a:gd name="T60" fmla="*/ 138 w 30"/>
                <a:gd name="T61" fmla="*/ 0 h 29"/>
                <a:gd name="T62" fmla="*/ 205 w 30"/>
                <a:gd name="T63" fmla="*/ 0 h 29"/>
                <a:gd name="T64" fmla="*/ 252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252 w 30"/>
                <a:gd name="T1" fmla="*/ 0 h 29"/>
                <a:gd name="T2" fmla="*/ 294 w 30"/>
                <a:gd name="T3" fmla="*/ 0 h 29"/>
                <a:gd name="T4" fmla="*/ 340 w 30"/>
                <a:gd name="T5" fmla="*/ 0 h 29"/>
                <a:gd name="T6" fmla="*/ 376 w 30"/>
                <a:gd name="T7" fmla="*/ 200 h 29"/>
                <a:gd name="T8" fmla="*/ 456 w 30"/>
                <a:gd name="T9" fmla="*/ 352 h 29"/>
                <a:gd name="T10" fmla="*/ 456 w 30"/>
                <a:gd name="T11" fmla="*/ 468 h 29"/>
                <a:gd name="T12" fmla="*/ 487 w 30"/>
                <a:gd name="T13" fmla="*/ 619 h 29"/>
                <a:gd name="T14" fmla="*/ 517 w 30"/>
                <a:gd name="T15" fmla="*/ 974 h 29"/>
                <a:gd name="T16" fmla="*/ 517 w 30"/>
                <a:gd name="T17" fmla="*/ 1175 h 29"/>
                <a:gd name="T18" fmla="*/ 517 w 30"/>
                <a:gd name="T19" fmla="*/ 1565 h 29"/>
                <a:gd name="T20" fmla="*/ 487 w 30"/>
                <a:gd name="T21" fmla="*/ 1713 h 29"/>
                <a:gd name="T22" fmla="*/ 456 w 30"/>
                <a:gd name="T23" fmla="*/ 2066 h 29"/>
                <a:gd name="T24" fmla="*/ 456 w 30"/>
                <a:gd name="T25" fmla="*/ 2267 h 29"/>
                <a:gd name="T26" fmla="*/ 376 w 30"/>
                <a:gd name="T27" fmla="*/ 2459 h 29"/>
                <a:gd name="T28" fmla="*/ 340 w 30"/>
                <a:gd name="T29" fmla="*/ 2459 h 29"/>
                <a:gd name="T30" fmla="*/ 294 w 30"/>
                <a:gd name="T31" fmla="*/ 2545 h 29"/>
                <a:gd name="T32" fmla="*/ 252 w 30"/>
                <a:gd name="T33" fmla="*/ 2545 h 29"/>
                <a:gd name="T34" fmla="*/ 205 w 30"/>
                <a:gd name="T35" fmla="*/ 2545 h 29"/>
                <a:gd name="T36" fmla="*/ 138 w 30"/>
                <a:gd name="T37" fmla="*/ 2459 h 29"/>
                <a:gd name="T38" fmla="*/ 115 w 30"/>
                <a:gd name="T39" fmla="*/ 2459 h 29"/>
                <a:gd name="T40" fmla="*/ 80 w 30"/>
                <a:gd name="T41" fmla="*/ 2267 h 29"/>
                <a:gd name="T42" fmla="*/ 39 w 30"/>
                <a:gd name="T43" fmla="*/ 2066 h 29"/>
                <a:gd name="T44" fmla="*/ 39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39 w 30"/>
                <a:gd name="T53" fmla="*/ 619 h 29"/>
                <a:gd name="T54" fmla="*/ 39 w 30"/>
                <a:gd name="T55" fmla="*/ 468 h 29"/>
                <a:gd name="T56" fmla="*/ 80 w 30"/>
                <a:gd name="T57" fmla="*/ 352 h 29"/>
                <a:gd name="T58" fmla="*/ 115 w 30"/>
                <a:gd name="T59" fmla="*/ 200 h 29"/>
                <a:gd name="T60" fmla="*/ 138 w 30"/>
                <a:gd name="T61" fmla="*/ 0 h 29"/>
                <a:gd name="T62" fmla="*/ 205 w 30"/>
                <a:gd name="T63" fmla="*/ 0 h 29"/>
                <a:gd name="T64" fmla="*/ 252 w 30"/>
                <a:gd name="T65" fmla="*/ 0 h 29"/>
                <a:gd name="T66" fmla="*/ 252 w 30"/>
                <a:gd name="T67" fmla="*/ 0 h 29"/>
                <a:gd name="T68" fmla="*/ 252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209 w 22"/>
                <a:gd name="T1" fmla="*/ 0 h 22"/>
                <a:gd name="T2" fmla="*/ 215 w 22"/>
                <a:gd name="T3" fmla="*/ 0 h 22"/>
                <a:gd name="T4" fmla="*/ 304 w 22"/>
                <a:gd name="T5" fmla="*/ 0 h 22"/>
                <a:gd name="T6" fmla="*/ 340 w 22"/>
                <a:gd name="T7" fmla="*/ 117 h 22"/>
                <a:gd name="T8" fmla="*/ 340 w 22"/>
                <a:gd name="T9" fmla="*/ 117 h 22"/>
                <a:gd name="T10" fmla="*/ 391 w 22"/>
                <a:gd name="T11" fmla="*/ 280 h 22"/>
                <a:gd name="T12" fmla="*/ 425 w 22"/>
                <a:gd name="T13" fmla="*/ 496 h 22"/>
                <a:gd name="T14" fmla="*/ 425 w 22"/>
                <a:gd name="T15" fmla="*/ 651 h 22"/>
                <a:gd name="T16" fmla="*/ 425 w 22"/>
                <a:gd name="T17" fmla="*/ 1087 h 22"/>
                <a:gd name="T18" fmla="*/ 425 w 22"/>
                <a:gd name="T19" fmla="*/ 1276 h 22"/>
                <a:gd name="T20" fmla="*/ 425 w 22"/>
                <a:gd name="T21" fmla="*/ 1493 h 22"/>
                <a:gd name="T22" fmla="*/ 391 w 22"/>
                <a:gd name="T23" fmla="*/ 1650 h 22"/>
                <a:gd name="T24" fmla="*/ 340 w 22"/>
                <a:gd name="T25" fmla="*/ 1854 h 22"/>
                <a:gd name="T26" fmla="*/ 340 w 22"/>
                <a:gd name="T27" fmla="*/ 1854 h 22"/>
                <a:gd name="T28" fmla="*/ 304 w 22"/>
                <a:gd name="T29" fmla="*/ 2046 h 22"/>
                <a:gd name="T30" fmla="*/ 215 w 22"/>
                <a:gd name="T31" fmla="*/ 2046 h 22"/>
                <a:gd name="T32" fmla="*/ 209 w 22"/>
                <a:gd name="T33" fmla="*/ 2046 h 22"/>
                <a:gd name="T34" fmla="*/ 161 w 22"/>
                <a:gd name="T35" fmla="*/ 2046 h 22"/>
                <a:gd name="T36" fmla="*/ 127 w 22"/>
                <a:gd name="T37" fmla="*/ 2046 h 22"/>
                <a:gd name="T38" fmla="*/ 87 w 22"/>
                <a:gd name="T39" fmla="*/ 1854 h 22"/>
                <a:gd name="T40" fmla="*/ 41 w 22"/>
                <a:gd name="T41" fmla="*/ 1854 h 22"/>
                <a:gd name="T42" fmla="*/ 0 w 22"/>
                <a:gd name="T43" fmla="*/ 1650 h 22"/>
                <a:gd name="T44" fmla="*/ 0 w 22"/>
                <a:gd name="T45" fmla="*/ 1493 h 22"/>
                <a:gd name="T46" fmla="*/ 0 w 22"/>
                <a:gd name="T47" fmla="*/ 1276 h 22"/>
                <a:gd name="T48" fmla="*/ 0 w 22"/>
                <a:gd name="T49" fmla="*/ 1087 h 22"/>
                <a:gd name="T50" fmla="*/ 0 w 22"/>
                <a:gd name="T51" fmla="*/ 651 h 22"/>
                <a:gd name="T52" fmla="*/ 0 w 22"/>
                <a:gd name="T53" fmla="*/ 496 h 22"/>
                <a:gd name="T54" fmla="*/ 0 w 22"/>
                <a:gd name="T55" fmla="*/ 280 h 22"/>
                <a:gd name="T56" fmla="*/ 41 w 22"/>
                <a:gd name="T57" fmla="*/ 117 h 22"/>
                <a:gd name="T58" fmla="*/ 87 w 22"/>
                <a:gd name="T59" fmla="*/ 117 h 22"/>
                <a:gd name="T60" fmla="*/ 127 w 22"/>
                <a:gd name="T61" fmla="*/ 0 h 22"/>
                <a:gd name="T62" fmla="*/ 161 w 22"/>
                <a:gd name="T63" fmla="*/ 0 h 22"/>
                <a:gd name="T64" fmla="*/ 209 w 22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"/>
                <a:gd name="T100" fmla="*/ 0 h 22"/>
                <a:gd name="T101" fmla="*/ 22 w 22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209 w 22"/>
                <a:gd name="T1" fmla="*/ 0 h 22"/>
                <a:gd name="T2" fmla="*/ 215 w 22"/>
                <a:gd name="T3" fmla="*/ 0 h 22"/>
                <a:gd name="T4" fmla="*/ 304 w 22"/>
                <a:gd name="T5" fmla="*/ 0 h 22"/>
                <a:gd name="T6" fmla="*/ 340 w 22"/>
                <a:gd name="T7" fmla="*/ 117 h 22"/>
                <a:gd name="T8" fmla="*/ 340 w 22"/>
                <a:gd name="T9" fmla="*/ 117 h 22"/>
                <a:gd name="T10" fmla="*/ 391 w 22"/>
                <a:gd name="T11" fmla="*/ 280 h 22"/>
                <a:gd name="T12" fmla="*/ 425 w 22"/>
                <a:gd name="T13" fmla="*/ 496 h 22"/>
                <a:gd name="T14" fmla="*/ 425 w 22"/>
                <a:gd name="T15" fmla="*/ 651 h 22"/>
                <a:gd name="T16" fmla="*/ 425 w 22"/>
                <a:gd name="T17" fmla="*/ 1087 h 22"/>
                <a:gd name="T18" fmla="*/ 425 w 22"/>
                <a:gd name="T19" fmla="*/ 1276 h 22"/>
                <a:gd name="T20" fmla="*/ 425 w 22"/>
                <a:gd name="T21" fmla="*/ 1493 h 22"/>
                <a:gd name="T22" fmla="*/ 391 w 22"/>
                <a:gd name="T23" fmla="*/ 1650 h 22"/>
                <a:gd name="T24" fmla="*/ 340 w 22"/>
                <a:gd name="T25" fmla="*/ 1854 h 22"/>
                <a:gd name="T26" fmla="*/ 340 w 22"/>
                <a:gd name="T27" fmla="*/ 1854 h 22"/>
                <a:gd name="T28" fmla="*/ 304 w 22"/>
                <a:gd name="T29" fmla="*/ 2046 h 22"/>
                <a:gd name="T30" fmla="*/ 215 w 22"/>
                <a:gd name="T31" fmla="*/ 2046 h 22"/>
                <a:gd name="T32" fmla="*/ 209 w 22"/>
                <a:gd name="T33" fmla="*/ 2046 h 22"/>
                <a:gd name="T34" fmla="*/ 161 w 22"/>
                <a:gd name="T35" fmla="*/ 2046 h 22"/>
                <a:gd name="T36" fmla="*/ 127 w 22"/>
                <a:gd name="T37" fmla="*/ 2046 h 22"/>
                <a:gd name="T38" fmla="*/ 87 w 22"/>
                <a:gd name="T39" fmla="*/ 1854 h 22"/>
                <a:gd name="T40" fmla="*/ 41 w 22"/>
                <a:gd name="T41" fmla="*/ 1854 h 22"/>
                <a:gd name="T42" fmla="*/ 0 w 22"/>
                <a:gd name="T43" fmla="*/ 1650 h 22"/>
                <a:gd name="T44" fmla="*/ 0 w 22"/>
                <a:gd name="T45" fmla="*/ 1493 h 22"/>
                <a:gd name="T46" fmla="*/ 0 w 22"/>
                <a:gd name="T47" fmla="*/ 1276 h 22"/>
                <a:gd name="T48" fmla="*/ 0 w 22"/>
                <a:gd name="T49" fmla="*/ 1087 h 22"/>
                <a:gd name="T50" fmla="*/ 0 w 22"/>
                <a:gd name="T51" fmla="*/ 651 h 22"/>
                <a:gd name="T52" fmla="*/ 0 w 22"/>
                <a:gd name="T53" fmla="*/ 496 h 22"/>
                <a:gd name="T54" fmla="*/ 0 w 22"/>
                <a:gd name="T55" fmla="*/ 280 h 22"/>
                <a:gd name="T56" fmla="*/ 41 w 22"/>
                <a:gd name="T57" fmla="*/ 117 h 22"/>
                <a:gd name="T58" fmla="*/ 87 w 22"/>
                <a:gd name="T59" fmla="*/ 117 h 22"/>
                <a:gd name="T60" fmla="*/ 127 w 22"/>
                <a:gd name="T61" fmla="*/ 0 h 22"/>
                <a:gd name="T62" fmla="*/ 161 w 22"/>
                <a:gd name="T63" fmla="*/ 0 h 22"/>
                <a:gd name="T64" fmla="*/ 209 w 22"/>
                <a:gd name="T65" fmla="*/ 0 h 22"/>
                <a:gd name="T66" fmla="*/ 209 w 22"/>
                <a:gd name="T67" fmla="*/ 0 h 22"/>
                <a:gd name="T68" fmla="*/ 209 w 22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22"/>
                <a:gd name="T107" fmla="*/ 22 w 22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1349 h 37"/>
                <a:gd name="T2" fmla="*/ 0 w 64"/>
                <a:gd name="T3" fmla="*/ 0 h 37"/>
                <a:gd name="T4" fmla="*/ 1153 w 64"/>
                <a:gd name="T5" fmla="*/ 0 h 37"/>
                <a:gd name="T6" fmla="*/ 1153 w 64"/>
                <a:gd name="T7" fmla="*/ 3268 h 37"/>
                <a:gd name="T8" fmla="*/ 379 w 64"/>
                <a:gd name="T9" fmla="*/ 3268 h 37"/>
                <a:gd name="T10" fmla="*/ 0 w 64"/>
                <a:gd name="T11" fmla="*/ 1349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"/>
                <a:gd name="T20" fmla="*/ 64 w 6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  <a:lnTo>
                    <a:pt x="0" y="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1349 h 37"/>
                <a:gd name="T2" fmla="*/ 0 w 64"/>
                <a:gd name="T3" fmla="*/ 0 h 37"/>
                <a:gd name="T4" fmla="*/ 1153 w 64"/>
                <a:gd name="T5" fmla="*/ 0 h 37"/>
                <a:gd name="T6" fmla="*/ 1153 w 64"/>
                <a:gd name="T7" fmla="*/ 3268 h 37"/>
                <a:gd name="T8" fmla="*/ 379 w 64"/>
                <a:gd name="T9" fmla="*/ 326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7"/>
                <a:gd name="T17" fmla="*/ 64 w 6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2016 h 24"/>
                <a:gd name="T2" fmla="*/ 0 w 22"/>
                <a:gd name="T3" fmla="*/ 0 h 24"/>
                <a:gd name="T4" fmla="*/ 63 w 22"/>
                <a:gd name="T5" fmla="*/ 0 h 24"/>
                <a:gd name="T6" fmla="*/ 125 w 22"/>
                <a:gd name="T7" fmla="*/ 199 h 24"/>
                <a:gd name="T8" fmla="*/ 176 w 22"/>
                <a:gd name="T9" fmla="*/ 348 h 24"/>
                <a:gd name="T10" fmla="*/ 233 w 22"/>
                <a:gd name="T11" fmla="*/ 543 h 24"/>
                <a:gd name="T12" fmla="*/ 268 w 22"/>
                <a:gd name="T13" fmla="*/ 915 h 24"/>
                <a:gd name="T14" fmla="*/ 300 w 22"/>
                <a:gd name="T15" fmla="*/ 1222 h 24"/>
                <a:gd name="T16" fmla="*/ 328 w 22"/>
                <a:gd name="T17" fmla="*/ 1601 h 24"/>
                <a:gd name="T18" fmla="*/ 328 w 22"/>
                <a:gd name="T19" fmla="*/ 2016 h 24"/>
                <a:gd name="T20" fmla="*/ 328 w 22"/>
                <a:gd name="T21" fmla="*/ 2016 h 24"/>
                <a:gd name="T22" fmla="*/ 328 w 22"/>
                <a:gd name="T23" fmla="*/ 2016 h 24"/>
                <a:gd name="T24" fmla="*/ 300 w 22"/>
                <a:gd name="T25" fmla="*/ 2016 h 24"/>
                <a:gd name="T26" fmla="*/ 300 w 22"/>
                <a:gd name="T27" fmla="*/ 2016 h 24"/>
                <a:gd name="T28" fmla="*/ 233 w 22"/>
                <a:gd name="T29" fmla="*/ 2016 h 24"/>
                <a:gd name="T30" fmla="*/ 176 w 22"/>
                <a:gd name="T31" fmla="*/ 2016 h 24"/>
                <a:gd name="T32" fmla="*/ 125 w 22"/>
                <a:gd name="T33" fmla="*/ 2016 h 24"/>
                <a:gd name="T34" fmla="*/ 0 w 22"/>
                <a:gd name="T35" fmla="*/ 2016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24"/>
                <a:gd name="T56" fmla="*/ 22 w 22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24">
                  <a:moveTo>
                    <a:pt x="0" y="2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0 h 24"/>
                <a:gd name="T2" fmla="*/ 63 w 22"/>
                <a:gd name="T3" fmla="*/ 0 h 24"/>
                <a:gd name="T4" fmla="*/ 125 w 22"/>
                <a:gd name="T5" fmla="*/ 199 h 24"/>
                <a:gd name="T6" fmla="*/ 176 w 22"/>
                <a:gd name="T7" fmla="*/ 348 h 24"/>
                <a:gd name="T8" fmla="*/ 233 w 22"/>
                <a:gd name="T9" fmla="*/ 543 h 24"/>
                <a:gd name="T10" fmla="*/ 268 w 22"/>
                <a:gd name="T11" fmla="*/ 915 h 24"/>
                <a:gd name="T12" fmla="*/ 300 w 22"/>
                <a:gd name="T13" fmla="*/ 1222 h 24"/>
                <a:gd name="T14" fmla="*/ 328 w 22"/>
                <a:gd name="T15" fmla="*/ 1601 h 24"/>
                <a:gd name="T16" fmla="*/ 328 w 22"/>
                <a:gd name="T17" fmla="*/ 2016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4"/>
                <a:gd name="T29" fmla="*/ 22 w 2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4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542 w 29"/>
                <a:gd name="T1" fmla="*/ 3083 h 34"/>
                <a:gd name="T2" fmla="*/ 0 w 29"/>
                <a:gd name="T3" fmla="*/ 3083 h 34"/>
                <a:gd name="T4" fmla="*/ 0 w 29"/>
                <a:gd name="T5" fmla="*/ 2573 h 34"/>
                <a:gd name="T6" fmla="*/ 41 w 29"/>
                <a:gd name="T7" fmla="*/ 1968 h 34"/>
                <a:gd name="T8" fmla="*/ 85 w 29"/>
                <a:gd name="T9" fmla="*/ 1474 h 34"/>
                <a:gd name="T10" fmla="*/ 127 w 29"/>
                <a:gd name="T11" fmla="*/ 962 h 34"/>
                <a:gd name="T12" fmla="*/ 258 w 29"/>
                <a:gd name="T13" fmla="*/ 582 h 34"/>
                <a:gd name="T14" fmla="*/ 332 w 29"/>
                <a:gd name="T15" fmla="*/ 358 h 34"/>
                <a:gd name="T16" fmla="*/ 443 w 29"/>
                <a:gd name="T17" fmla="*/ 203 h 34"/>
                <a:gd name="T18" fmla="*/ 542 w 29"/>
                <a:gd name="T19" fmla="*/ 0 h 34"/>
                <a:gd name="T20" fmla="*/ 542 w 29"/>
                <a:gd name="T21" fmla="*/ 0 h 34"/>
                <a:gd name="T22" fmla="*/ 542 w 29"/>
                <a:gd name="T23" fmla="*/ 203 h 34"/>
                <a:gd name="T24" fmla="*/ 542 w 29"/>
                <a:gd name="T25" fmla="*/ 203 h 34"/>
                <a:gd name="T26" fmla="*/ 542 w 29"/>
                <a:gd name="T27" fmla="*/ 358 h 34"/>
                <a:gd name="T28" fmla="*/ 542 w 29"/>
                <a:gd name="T29" fmla="*/ 761 h 34"/>
                <a:gd name="T30" fmla="*/ 542 w 29"/>
                <a:gd name="T31" fmla="*/ 1474 h 34"/>
                <a:gd name="T32" fmla="*/ 542 w 29"/>
                <a:gd name="T33" fmla="*/ 2171 h 34"/>
                <a:gd name="T34" fmla="*/ 542 w 29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4"/>
                <a:gd name="T56" fmla="*/ 29 w 29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4">
                  <a:moveTo>
                    <a:pt x="28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16"/>
                  </a:lnTo>
                  <a:lnTo>
                    <a:pt x="28" y="2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0 w 29"/>
                <a:gd name="T1" fmla="*/ 3083 h 34"/>
                <a:gd name="T2" fmla="*/ 0 w 29"/>
                <a:gd name="T3" fmla="*/ 2573 h 34"/>
                <a:gd name="T4" fmla="*/ 41 w 29"/>
                <a:gd name="T5" fmla="*/ 1968 h 34"/>
                <a:gd name="T6" fmla="*/ 85 w 29"/>
                <a:gd name="T7" fmla="*/ 1474 h 34"/>
                <a:gd name="T8" fmla="*/ 127 w 29"/>
                <a:gd name="T9" fmla="*/ 962 h 34"/>
                <a:gd name="T10" fmla="*/ 258 w 29"/>
                <a:gd name="T11" fmla="*/ 582 h 34"/>
                <a:gd name="T12" fmla="*/ 332 w 29"/>
                <a:gd name="T13" fmla="*/ 358 h 34"/>
                <a:gd name="T14" fmla="*/ 443 w 29"/>
                <a:gd name="T15" fmla="*/ 203 h 34"/>
                <a:gd name="T16" fmla="*/ 542 w 29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3083 h 34"/>
                <a:gd name="T2" fmla="*/ 0 w 30"/>
                <a:gd name="T3" fmla="*/ 0 h 34"/>
                <a:gd name="T4" fmla="*/ 115 w 30"/>
                <a:gd name="T5" fmla="*/ 203 h 34"/>
                <a:gd name="T6" fmla="*/ 205 w 30"/>
                <a:gd name="T7" fmla="*/ 358 h 34"/>
                <a:gd name="T8" fmla="*/ 321 w 30"/>
                <a:gd name="T9" fmla="*/ 582 h 34"/>
                <a:gd name="T10" fmla="*/ 401 w 30"/>
                <a:gd name="T11" fmla="*/ 962 h 34"/>
                <a:gd name="T12" fmla="*/ 456 w 30"/>
                <a:gd name="T13" fmla="*/ 1474 h 34"/>
                <a:gd name="T14" fmla="*/ 487 w 30"/>
                <a:gd name="T15" fmla="*/ 1968 h 34"/>
                <a:gd name="T16" fmla="*/ 517 w 30"/>
                <a:gd name="T17" fmla="*/ 2573 h 34"/>
                <a:gd name="T18" fmla="*/ 517 w 30"/>
                <a:gd name="T19" fmla="*/ 3083 h 34"/>
                <a:gd name="T20" fmla="*/ 517 w 30"/>
                <a:gd name="T21" fmla="*/ 3083 h 34"/>
                <a:gd name="T22" fmla="*/ 517 w 30"/>
                <a:gd name="T23" fmla="*/ 3083 h 34"/>
                <a:gd name="T24" fmla="*/ 517 w 30"/>
                <a:gd name="T25" fmla="*/ 3083 h 34"/>
                <a:gd name="T26" fmla="*/ 487 w 30"/>
                <a:gd name="T27" fmla="*/ 3083 h 34"/>
                <a:gd name="T28" fmla="*/ 407 w 30"/>
                <a:gd name="T29" fmla="*/ 3083 h 34"/>
                <a:gd name="T30" fmla="*/ 321 w 30"/>
                <a:gd name="T31" fmla="*/ 3083 h 34"/>
                <a:gd name="T32" fmla="*/ 176 w 30"/>
                <a:gd name="T33" fmla="*/ 3083 h 34"/>
                <a:gd name="T34" fmla="*/ 0 w 30"/>
                <a:gd name="T35" fmla="*/ 3083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0" y="33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3" y="33"/>
                  </a:lnTo>
                  <a:lnTo>
                    <a:pt x="18" y="33"/>
                  </a:lnTo>
                  <a:lnTo>
                    <a:pt x="10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0 h 34"/>
                <a:gd name="T2" fmla="*/ 115 w 30"/>
                <a:gd name="T3" fmla="*/ 203 h 34"/>
                <a:gd name="T4" fmla="*/ 205 w 30"/>
                <a:gd name="T5" fmla="*/ 358 h 34"/>
                <a:gd name="T6" fmla="*/ 321 w 30"/>
                <a:gd name="T7" fmla="*/ 582 h 34"/>
                <a:gd name="T8" fmla="*/ 401 w 30"/>
                <a:gd name="T9" fmla="*/ 962 h 34"/>
                <a:gd name="T10" fmla="*/ 456 w 30"/>
                <a:gd name="T11" fmla="*/ 1474 h 34"/>
                <a:gd name="T12" fmla="*/ 487 w 30"/>
                <a:gd name="T13" fmla="*/ 1968 h 34"/>
                <a:gd name="T14" fmla="*/ 517 w 30"/>
                <a:gd name="T15" fmla="*/ 2573 h 34"/>
                <a:gd name="T16" fmla="*/ 517 w 30"/>
                <a:gd name="T17" fmla="*/ 3083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497 w 54"/>
                <a:gd name="T1" fmla="*/ 0 h 53"/>
                <a:gd name="T2" fmla="*/ 597 w 54"/>
                <a:gd name="T3" fmla="*/ 0 h 53"/>
                <a:gd name="T4" fmla="*/ 677 w 54"/>
                <a:gd name="T5" fmla="*/ 200 h 53"/>
                <a:gd name="T6" fmla="*/ 794 w 54"/>
                <a:gd name="T7" fmla="*/ 351 h 53"/>
                <a:gd name="T8" fmla="*/ 862 w 54"/>
                <a:gd name="T9" fmla="*/ 730 h 53"/>
                <a:gd name="T10" fmla="*/ 937 w 54"/>
                <a:gd name="T11" fmla="*/ 1081 h 53"/>
                <a:gd name="T12" fmla="*/ 976 w 54"/>
                <a:gd name="T13" fmla="*/ 1432 h 53"/>
                <a:gd name="T14" fmla="*/ 1005 w 54"/>
                <a:gd name="T15" fmla="*/ 1897 h 53"/>
                <a:gd name="T16" fmla="*/ 1005 w 54"/>
                <a:gd name="T17" fmla="*/ 2399 h 53"/>
                <a:gd name="T18" fmla="*/ 1005 w 54"/>
                <a:gd name="T19" fmla="*/ 2778 h 53"/>
                <a:gd name="T20" fmla="*/ 976 w 54"/>
                <a:gd name="T21" fmla="*/ 3329 h 53"/>
                <a:gd name="T22" fmla="*/ 937 w 54"/>
                <a:gd name="T23" fmla="*/ 3594 h 53"/>
                <a:gd name="T24" fmla="*/ 862 w 54"/>
                <a:gd name="T25" fmla="*/ 3945 h 53"/>
                <a:gd name="T26" fmla="*/ 794 w 54"/>
                <a:gd name="T27" fmla="*/ 4296 h 53"/>
                <a:gd name="T28" fmla="*/ 677 w 54"/>
                <a:gd name="T29" fmla="*/ 4496 h 53"/>
                <a:gd name="T30" fmla="*/ 597 w 54"/>
                <a:gd name="T31" fmla="*/ 4675 h 53"/>
                <a:gd name="T32" fmla="*/ 497 w 54"/>
                <a:gd name="T33" fmla="*/ 4675 h 53"/>
                <a:gd name="T34" fmla="*/ 393 w 54"/>
                <a:gd name="T35" fmla="*/ 4675 h 53"/>
                <a:gd name="T36" fmla="*/ 325 w 54"/>
                <a:gd name="T37" fmla="*/ 4496 h 53"/>
                <a:gd name="T38" fmla="*/ 208 w 54"/>
                <a:gd name="T39" fmla="*/ 4296 h 53"/>
                <a:gd name="T40" fmla="*/ 127 w 54"/>
                <a:gd name="T41" fmla="*/ 3945 h 53"/>
                <a:gd name="T42" fmla="*/ 88 w 54"/>
                <a:gd name="T43" fmla="*/ 3594 h 53"/>
                <a:gd name="T44" fmla="*/ 56 w 54"/>
                <a:gd name="T45" fmla="*/ 3329 h 53"/>
                <a:gd name="T46" fmla="*/ 39 w 54"/>
                <a:gd name="T47" fmla="*/ 2778 h 53"/>
                <a:gd name="T48" fmla="*/ 0 w 54"/>
                <a:gd name="T49" fmla="*/ 2399 h 53"/>
                <a:gd name="T50" fmla="*/ 39 w 54"/>
                <a:gd name="T51" fmla="*/ 1897 h 53"/>
                <a:gd name="T52" fmla="*/ 56 w 54"/>
                <a:gd name="T53" fmla="*/ 1432 h 53"/>
                <a:gd name="T54" fmla="*/ 88 w 54"/>
                <a:gd name="T55" fmla="*/ 1081 h 53"/>
                <a:gd name="T56" fmla="*/ 127 w 54"/>
                <a:gd name="T57" fmla="*/ 730 h 53"/>
                <a:gd name="T58" fmla="*/ 208 w 54"/>
                <a:gd name="T59" fmla="*/ 351 h 53"/>
                <a:gd name="T60" fmla="*/ 325 w 54"/>
                <a:gd name="T61" fmla="*/ 200 h 53"/>
                <a:gd name="T62" fmla="*/ 393 w 54"/>
                <a:gd name="T63" fmla="*/ 0 h 53"/>
                <a:gd name="T64" fmla="*/ 497 w 54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"/>
                <a:gd name="T100" fmla="*/ 0 h 53"/>
                <a:gd name="T101" fmla="*/ 54 w 54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497 w 54"/>
                <a:gd name="T1" fmla="*/ 0 h 53"/>
                <a:gd name="T2" fmla="*/ 597 w 54"/>
                <a:gd name="T3" fmla="*/ 0 h 53"/>
                <a:gd name="T4" fmla="*/ 677 w 54"/>
                <a:gd name="T5" fmla="*/ 200 h 53"/>
                <a:gd name="T6" fmla="*/ 794 w 54"/>
                <a:gd name="T7" fmla="*/ 351 h 53"/>
                <a:gd name="T8" fmla="*/ 862 w 54"/>
                <a:gd name="T9" fmla="*/ 730 h 53"/>
                <a:gd name="T10" fmla="*/ 937 w 54"/>
                <a:gd name="T11" fmla="*/ 1081 h 53"/>
                <a:gd name="T12" fmla="*/ 976 w 54"/>
                <a:gd name="T13" fmla="*/ 1432 h 53"/>
                <a:gd name="T14" fmla="*/ 1005 w 54"/>
                <a:gd name="T15" fmla="*/ 1897 h 53"/>
                <a:gd name="T16" fmla="*/ 1005 w 54"/>
                <a:gd name="T17" fmla="*/ 2399 h 53"/>
                <a:gd name="T18" fmla="*/ 1005 w 54"/>
                <a:gd name="T19" fmla="*/ 2778 h 53"/>
                <a:gd name="T20" fmla="*/ 976 w 54"/>
                <a:gd name="T21" fmla="*/ 3329 h 53"/>
                <a:gd name="T22" fmla="*/ 937 w 54"/>
                <a:gd name="T23" fmla="*/ 3594 h 53"/>
                <a:gd name="T24" fmla="*/ 862 w 54"/>
                <a:gd name="T25" fmla="*/ 3945 h 53"/>
                <a:gd name="T26" fmla="*/ 794 w 54"/>
                <a:gd name="T27" fmla="*/ 4296 h 53"/>
                <a:gd name="T28" fmla="*/ 677 w 54"/>
                <a:gd name="T29" fmla="*/ 4496 h 53"/>
                <a:gd name="T30" fmla="*/ 597 w 54"/>
                <a:gd name="T31" fmla="*/ 4675 h 53"/>
                <a:gd name="T32" fmla="*/ 497 w 54"/>
                <a:gd name="T33" fmla="*/ 4675 h 53"/>
                <a:gd name="T34" fmla="*/ 393 w 54"/>
                <a:gd name="T35" fmla="*/ 4675 h 53"/>
                <a:gd name="T36" fmla="*/ 325 w 54"/>
                <a:gd name="T37" fmla="*/ 4496 h 53"/>
                <a:gd name="T38" fmla="*/ 208 w 54"/>
                <a:gd name="T39" fmla="*/ 4296 h 53"/>
                <a:gd name="T40" fmla="*/ 127 w 54"/>
                <a:gd name="T41" fmla="*/ 3945 h 53"/>
                <a:gd name="T42" fmla="*/ 88 w 54"/>
                <a:gd name="T43" fmla="*/ 3594 h 53"/>
                <a:gd name="T44" fmla="*/ 56 w 54"/>
                <a:gd name="T45" fmla="*/ 3329 h 53"/>
                <a:gd name="T46" fmla="*/ 39 w 54"/>
                <a:gd name="T47" fmla="*/ 2778 h 53"/>
                <a:gd name="T48" fmla="*/ 0 w 54"/>
                <a:gd name="T49" fmla="*/ 2399 h 53"/>
                <a:gd name="T50" fmla="*/ 39 w 54"/>
                <a:gd name="T51" fmla="*/ 1897 h 53"/>
                <a:gd name="T52" fmla="*/ 56 w 54"/>
                <a:gd name="T53" fmla="*/ 1432 h 53"/>
                <a:gd name="T54" fmla="*/ 88 w 54"/>
                <a:gd name="T55" fmla="*/ 1081 h 53"/>
                <a:gd name="T56" fmla="*/ 127 w 54"/>
                <a:gd name="T57" fmla="*/ 730 h 53"/>
                <a:gd name="T58" fmla="*/ 208 w 54"/>
                <a:gd name="T59" fmla="*/ 351 h 53"/>
                <a:gd name="T60" fmla="*/ 325 w 54"/>
                <a:gd name="T61" fmla="*/ 200 h 53"/>
                <a:gd name="T62" fmla="*/ 393 w 54"/>
                <a:gd name="T63" fmla="*/ 0 h 53"/>
                <a:gd name="T64" fmla="*/ 497 w 54"/>
                <a:gd name="T65" fmla="*/ 0 h 53"/>
                <a:gd name="T66" fmla="*/ 497 w 54"/>
                <a:gd name="T67" fmla="*/ 0 h 53"/>
                <a:gd name="T68" fmla="*/ 497 w 54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"/>
                <a:gd name="T106" fmla="*/ 0 h 53"/>
                <a:gd name="T107" fmla="*/ 54 w 54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277 w 30"/>
                <a:gd name="T1" fmla="*/ 0 h 29"/>
                <a:gd name="T2" fmla="*/ 365 w 30"/>
                <a:gd name="T3" fmla="*/ 0 h 29"/>
                <a:gd name="T4" fmla="*/ 406 w 30"/>
                <a:gd name="T5" fmla="*/ 0 h 29"/>
                <a:gd name="T6" fmla="*/ 447 w 30"/>
                <a:gd name="T7" fmla="*/ 200 h 29"/>
                <a:gd name="T8" fmla="*/ 494 w 30"/>
                <a:gd name="T9" fmla="*/ 352 h 29"/>
                <a:gd name="T10" fmla="*/ 535 w 30"/>
                <a:gd name="T11" fmla="*/ 468 h 29"/>
                <a:gd name="T12" fmla="*/ 594 w 30"/>
                <a:gd name="T13" fmla="*/ 619 h 29"/>
                <a:gd name="T14" fmla="*/ 594 w 30"/>
                <a:gd name="T15" fmla="*/ 974 h 29"/>
                <a:gd name="T16" fmla="*/ 623 w 30"/>
                <a:gd name="T17" fmla="*/ 1175 h 29"/>
                <a:gd name="T18" fmla="*/ 594 w 30"/>
                <a:gd name="T19" fmla="*/ 1565 h 29"/>
                <a:gd name="T20" fmla="*/ 594 w 30"/>
                <a:gd name="T21" fmla="*/ 1713 h 29"/>
                <a:gd name="T22" fmla="*/ 535 w 30"/>
                <a:gd name="T23" fmla="*/ 2066 h 29"/>
                <a:gd name="T24" fmla="*/ 494 w 30"/>
                <a:gd name="T25" fmla="*/ 2267 h 29"/>
                <a:gd name="T26" fmla="*/ 447 w 30"/>
                <a:gd name="T27" fmla="*/ 2459 h 29"/>
                <a:gd name="T28" fmla="*/ 406 w 30"/>
                <a:gd name="T29" fmla="*/ 2459 h 29"/>
                <a:gd name="T30" fmla="*/ 365 w 30"/>
                <a:gd name="T31" fmla="*/ 2545 h 29"/>
                <a:gd name="T32" fmla="*/ 277 w 30"/>
                <a:gd name="T33" fmla="*/ 2545 h 29"/>
                <a:gd name="T34" fmla="*/ 258 w 30"/>
                <a:gd name="T35" fmla="*/ 2545 h 29"/>
                <a:gd name="T36" fmla="*/ 176 w 30"/>
                <a:gd name="T37" fmla="*/ 2459 h 29"/>
                <a:gd name="T38" fmla="*/ 129 w 30"/>
                <a:gd name="T39" fmla="*/ 2459 h 29"/>
                <a:gd name="T40" fmla="*/ 88 w 30"/>
                <a:gd name="T41" fmla="*/ 2267 h 29"/>
                <a:gd name="T42" fmla="*/ 41 w 30"/>
                <a:gd name="T43" fmla="*/ 2066 h 29"/>
                <a:gd name="T44" fmla="*/ 0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0 w 30"/>
                <a:gd name="T53" fmla="*/ 619 h 29"/>
                <a:gd name="T54" fmla="*/ 41 w 30"/>
                <a:gd name="T55" fmla="*/ 468 h 29"/>
                <a:gd name="T56" fmla="*/ 88 w 30"/>
                <a:gd name="T57" fmla="*/ 352 h 29"/>
                <a:gd name="T58" fmla="*/ 129 w 30"/>
                <a:gd name="T59" fmla="*/ 200 h 29"/>
                <a:gd name="T60" fmla="*/ 176 w 30"/>
                <a:gd name="T61" fmla="*/ 0 h 29"/>
                <a:gd name="T62" fmla="*/ 258 w 30"/>
                <a:gd name="T63" fmla="*/ 0 h 29"/>
                <a:gd name="T64" fmla="*/ 277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277 w 30"/>
                <a:gd name="T1" fmla="*/ 0 h 29"/>
                <a:gd name="T2" fmla="*/ 365 w 30"/>
                <a:gd name="T3" fmla="*/ 0 h 29"/>
                <a:gd name="T4" fmla="*/ 406 w 30"/>
                <a:gd name="T5" fmla="*/ 0 h 29"/>
                <a:gd name="T6" fmla="*/ 447 w 30"/>
                <a:gd name="T7" fmla="*/ 200 h 29"/>
                <a:gd name="T8" fmla="*/ 494 w 30"/>
                <a:gd name="T9" fmla="*/ 352 h 29"/>
                <a:gd name="T10" fmla="*/ 535 w 30"/>
                <a:gd name="T11" fmla="*/ 468 h 29"/>
                <a:gd name="T12" fmla="*/ 594 w 30"/>
                <a:gd name="T13" fmla="*/ 619 h 29"/>
                <a:gd name="T14" fmla="*/ 594 w 30"/>
                <a:gd name="T15" fmla="*/ 974 h 29"/>
                <a:gd name="T16" fmla="*/ 623 w 30"/>
                <a:gd name="T17" fmla="*/ 1175 h 29"/>
                <a:gd name="T18" fmla="*/ 594 w 30"/>
                <a:gd name="T19" fmla="*/ 1565 h 29"/>
                <a:gd name="T20" fmla="*/ 594 w 30"/>
                <a:gd name="T21" fmla="*/ 1713 h 29"/>
                <a:gd name="T22" fmla="*/ 535 w 30"/>
                <a:gd name="T23" fmla="*/ 2066 h 29"/>
                <a:gd name="T24" fmla="*/ 494 w 30"/>
                <a:gd name="T25" fmla="*/ 2267 h 29"/>
                <a:gd name="T26" fmla="*/ 447 w 30"/>
                <a:gd name="T27" fmla="*/ 2459 h 29"/>
                <a:gd name="T28" fmla="*/ 406 w 30"/>
                <a:gd name="T29" fmla="*/ 2459 h 29"/>
                <a:gd name="T30" fmla="*/ 365 w 30"/>
                <a:gd name="T31" fmla="*/ 2545 h 29"/>
                <a:gd name="T32" fmla="*/ 277 w 30"/>
                <a:gd name="T33" fmla="*/ 2545 h 29"/>
                <a:gd name="T34" fmla="*/ 258 w 30"/>
                <a:gd name="T35" fmla="*/ 2545 h 29"/>
                <a:gd name="T36" fmla="*/ 176 w 30"/>
                <a:gd name="T37" fmla="*/ 2459 h 29"/>
                <a:gd name="T38" fmla="*/ 129 w 30"/>
                <a:gd name="T39" fmla="*/ 2459 h 29"/>
                <a:gd name="T40" fmla="*/ 88 w 30"/>
                <a:gd name="T41" fmla="*/ 2267 h 29"/>
                <a:gd name="T42" fmla="*/ 41 w 30"/>
                <a:gd name="T43" fmla="*/ 2066 h 29"/>
                <a:gd name="T44" fmla="*/ 0 w 30"/>
                <a:gd name="T45" fmla="*/ 1713 h 29"/>
                <a:gd name="T46" fmla="*/ 0 w 30"/>
                <a:gd name="T47" fmla="*/ 1565 h 29"/>
                <a:gd name="T48" fmla="*/ 0 w 30"/>
                <a:gd name="T49" fmla="*/ 1175 h 29"/>
                <a:gd name="T50" fmla="*/ 0 w 30"/>
                <a:gd name="T51" fmla="*/ 974 h 29"/>
                <a:gd name="T52" fmla="*/ 0 w 30"/>
                <a:gd name="T53" fmla="*/ 619 h 29"/>
                <a:gd name="T54" fmla="*/ 41 w 30"/>
                <a:gd name="T55" fmla="*/ 468 h 29"/>
                <a:gd name="T56" fmla="*/ 88 w 30"/>
                <a:gd name="T57" fmla="*/ 352 h 29"/>
                <a:gd name="T58" fmla="*/ 129 w 30"/>
                <a:gd name="T59" fmla="*/ 200 h 29"/>
                <a:gd name="T60" fmla="*/ 176 w 30"/>
                <a:gd name="T61" fmla="*/ 0 h 29"/>
                <a:gd name="T62" fmla="*/ 258 w 30"/>
                <a:gd name="T63" fmla="*/ 0 h 29"/>
                <a:gd name="T64" fmla="*/ 277 w 30"/>
                <a:gd name="T65" fmla="*/ 0 h 29"/>
                <a:gd name="T66" fmla="*/ 277 w 30"/>
                <a:gd name="T67" fmla="*/ 0 h 29"/>
                <a:gd name="T68" fmla="*/ 277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226 w 24"/>
                <a:gd name="T1" fmla="*/ 0 h 22"/>
                <a:gd name="T2" fmla="*/ 270 w 24"/>
                <a:gd name="T3" fmla="*/ 0 h 22"/>
                <a:gd name="T4" fmla="*/ 312 w 24"/>
                <a:gd name="T5" fmla="*/ 0 h 22"/>
                <a:gd name="T6" fmla="*/ 347 w 24"/>
                <a:gd name="T7" fmla="*/ 117 h 22"/>
                <a:gd name="T8" fmla="*/ 394 w 24"/>
                <a:gd name="T9" fmla="*/ 117 h 22"/>
                <a:gd name="T10" fmla="*/ 433 w 24"/>
                <a:gd name="T11" fmla="*/ 280 h 22"/>
                <a:gd name="T12" fmla="*/ 433 w 24"/>
                <a:gd name="T13" fmla="*/ 496 h 22"/>
                <a:gd name="T14" fmla="*/ 481 w 24"/>
                <a:gd name="T15" fmla="*/ 651 h 22"/>
                <a:gd name="T16" fmla="*/ 481 w 24"/>
                <a:gd name="T17" fmla="*/ 1087 h 22"/>
                <a:gd name="T18" fmla="*/ 481 w 24"/>
                <a:gd name="T19" fmla="*/ 1276 h 22"/>
                <a:gd name="T20" fmla="*/ 433 w 24"/>
                <a:gd name="T21" fmla="*/ 1493 h 22"/>
                <a:gd name="T22" fmla="*/ 433 w 24"/>
                <a:gd name="T23" fmla="*/ 1650 h 22"/>
                <a:gd name="T24" fmla="*/ 394 w 24"/>
                <a:gd name="T25" fmla="*/ 1854 h 22"/>
                <a:gd name="T26" fmla="*/ 347 w 24"/>
                <a:gd name="T27" fmla="*/ 1854 h 22"/>
                <a:gd name="T28" fmla="*/ 312 w 24"/>
                <a:gd name="T29" fmla="*/ 2046 h 22"/>
                <a:gd name="T30" fmla="*/ 270 w 24"/>
                <a:gd name="T31" fmla="*/ 2046 h 22"/>
                <a:gd name="T32" fmla="*/ 226 w 24"/>
                <a:gd name="T33" fmla="*/ 2046 h 22"/>
                <a:gd name="T34" fmla="*/ 214 w 24"/>
                <a:gd name="T35" fmla="*/ 2046 h 22"/>
                <a:gd name="T36" fmla="*/ 171 w 24"/>
                <a:gd name="T37" fmla="*/ 2046 h 22"/>
                <a:gd name="T38" fmla="*/ 127 w 24"/>
                <a:gd name="T39" fmla="*/ 1854 h 22"/>
                <a:gd name="T40" fmla="*/ 87 w 24"/>
                <a:gd name="T41" fmla="*/ 1854 h 22"/>
                <a:gd name="T42" fmla="*/ 41 w 24"/>
                <a:gd name="T43" fmla="*/ 1650 h 22"/>
                <a:gd name="T44" fmla="*/ 41 w 24"/>
                <a:gd name="T45" fmla="*/ 1493 h 22"/>
                <a:gd name="T46" fmla="*/ 0 w 24"/>
                <a:gd name="T47" fmla="*/ 1276 h 22"/>
                <a:gd name="T48" fmla="*/ 0 w 24"/>
                <a:gd name="T49" fmla="*/ 1087 h 22"/>
                <a:gd name="T50" fmla="*/ 0 w 24"/>
                <a:gd name="T51" fmla="*/ 651 h 22"/>
                <a:gd name="T52" fmla="*/ 41 w 24"/>
                <a:gd name="T53" fmla="*/ 496 h 22"/>
                <a:gd name="T54" fmla="*/ 41 w 24"/>
                <a:gd name="T55" fmla="*/ 280 h 22"/>
                <a:gd name="T56" fmla="*/ 87 w 24"/>
                <a:gd name="T57" fmla="*/ 117 h 22"/>
                <a:gd name="T58" fmla="*/ 127 w 24"/>
                <a:gd name="T59" fmla="*/ 117 h 22"/>
                <a:gd name="T60" fmla="*/ 171 w 24"/>
                <a:gd name="T61" fmla="*/ 0 h 22"/>
                <a:gd name="T62" fmla="*/ 214 w 24"/>
                <a:gd name="T63" fmla="*/ 0 h 22"/>
                <a:gd name="T64" fmla="*/ 226 w 24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"/>
                <a:gd name="T100" fmla="*/ 0 h 22"/>
                <a:gd name="T101" fmla="*/ 24 w 2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226 w 24"/>
                <a:gd name="T1" fmla="*/ 0 h 22"/>
                <a:gd name="T2" fmla="*/ 270 w 24"/>
                <a:gd name="T3" fmla="*/ 0 h 22"/>
                <a:gd name="T4" fmla="*/ 312 w 24"/>
                <a:gd name="T5" fmla="*/ 0 h 22"/>
                <a:gd name="T6" fmla="*/ 347 w 24"/>
                <a:gd name="T7" fmla="*/ 117 h 22"/>
                <a:gd name="T8" fmla="*/ 394 w 24"/>
                <a:gd name="T9" fmla="*/ 117 h 22"/>
                <a:gd name="T10" fmla="*/ 433 w 24"/>
                <a:gd name="T11" fmla="*/ 280 h 22"/>
                <a:gd name="T12" fmla="*/ 433 w 24"/>
                <a:gd name="T13" fmla="*/ 496 h 22"/>
                <a:gd name="T14" fmla="*/ 481 w 24"/>
                <a:gd name="T15" fmla="*/ 651 h 22"/>
                <a:gd name="T16" fmla="*/ 481 w 24"/>
                <a:gd name="T17" fmla="*/ 1087 h 22"/>
                <a:gd name="T18" fmla="*/ 481 w 24"/>
                <a:gd name="T19" fmla="*/ 1276 h 22"/>
                <a:gd name="T20" fmla="*/ 433 w 24"/>
                <a:gd name="T21" fmla="*/ 1493 h 22"/>
                <a:gd name="T22" fmla="*/ 433 w 24"/>
                <a:gd name="T23" fmla="*/ 1650 h 22"/>
                <a:gd name="T24" fmla="*/ 394 w 24"/>
                <a:gd name="T25" fmla="*/ 1854 h 22"/>
                <a:gd name="T26" fmla="*/ 347 w 24"/>
                <a:gd name="T27" fmla="*/ 1854 h 22"/>
                <a:gd name="T28" fmla="*/ 312 w 24"/>
                <a:gd name="T29" fmla="*/ 2046 h 22"/>
                <a:gd name="T30" fmla="*/ 270 w 24"/>
                <a:gd name="T31" fmla="*/ 2046 h 22"/>
                <a:gd name="T32" fmla="*/ 226 w 24"/>
                <a:gd name="T33" fmla="*/ 2046 h 22"/>
                <a:gd name="T34" fmla="*/ 214 w 24"/>
                <a:gd name="T35" fmla="*/ 2046 h 22"/>
                <a:gd name="T36" fmla="*/ 171 w 24"/>
                <a:gd name="T37" fmla="*/ 2046 h 22"/>
                <a:gd name="T38" fmla="*/ 127 w 24"/>
                <a:gd name="T39" fmla="*/ 1854 h 22"/>
                <a:gd name="T40" fmla="*/ 87 w 24"/>
                <a:gd name="T41" fmla="*/ 1854 h 22"/>
                <a:gd name="T42" fmla="*/ 41 w 24"/>
                <a:gd name="T43" fmla="*/ 1650 h 22"/>
                <a:gd name="T44" fmla="*/ 41 w 24"/>
                <a:gd name="T45" fmla="*/ 1493 h 22"/>
                <a:gd name="T46" fmla="*/ 0 w 24"/>
                <a:gd name="T47" fmla="*/ 1276 h 22"/>
                <a:gd name="T48" fmla="*/ 0 w 24"/>
                <a:gd name="T49" fmla="*/ 1087 h 22"/>
                <a:gd name="T50" fmla="*/ 0 w 24"/>
                <a:gd name="T51" fmla="*/ 651 h 22"/>
                <a:gd name="T52" fmla="*/ 41 w 24"/>
                <a:gd name="T53" fmla="*/ 496 h 22"/>
                <a:gd name="T54" fmla="*/ 41 w 24"/>
                <a:gd name="T55" fmla="*/ 280 h 22"/>
                <a:gd name="T56" fmla="*/ 87 w 24"/>
                <a:gd name="T57" fmla="*/ 117 h 22"/>
                <a:gd name="T58" fmla="*/ 127 w 24"/>
                <a:gd name="T59" fmla="*/ 117 h 22"/>
                <a:gd name="T60" fmla="*/ 171 w 24"/>
                <a:gd name="T61" fmla="*/ 0 h 22"/>
                <a:gd name="T62" fmla="*/ 214 w 24"/>
                <a:gd name="T63" fmla="*/ 0 h 22"/>
                <a:gd name="T64" fmla="*/ 226 w 24"/>
                <a:gd name="T65" fmla="*/ 0 h 22"/>
                <a:gd name="T66" fmla="*/ 226 w 24"/>
                <a:gd name="T67" fmla="*/ 0 h 22"/>
                <a:gd name="T68" fmla="*/ 226 w 24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22"/>
                <a:gd name="T107" fmla="*/ 24 w 24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350 w 17"/>
                <a:gd name="T3" fmla="*/ 0 h 47"/>
                <a:gd name="T4" fmla="*/ 350 w 17"/>
                <a:gd name="T5" fmla="*/ 4344 h 47"/>
                <a:gd name="T6" fmla="*/ 0 w 17"/>
                <a:gd name="T7" fmla="*/ 4344 h 47"/>
                <a:gd name="T8" fmla="*/ 0 w 17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7"/>
                <a:gd name="T17" fmla="*/ 17 w 17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350 w 17"/>
                <a:gd name="T3" fmla="*/ 0 h 47"/>
                <a:gd name="T4" fmla="*/ 350 w 17"/>
                <a:gd name="T5" fmla="*/ 4344 h 47"/>
                <a:gd name="T6" fmla="*/ 0 w 17"/>
                <a:gd name="T7" fmla="*/ 4344 h 47"/>
                <a:gd name="T8" fmla="*/ 0 w 17"/>
                <a:gd name="T9" fmla="*/ 0 h 47"/>
                <a:gd name="T10" fmla="*/ 0 w 17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7"/>
                <a:gd name="T20" fmla="*/ 17 w 17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949" y="3493"/>
              <a:ext cx="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547 w 143"/>
                <a:gd name="T1" fmla="*/ 0 h 37"/>
                <a:gd name="T2" fmla="*/ 0 w 143"/>
                <a:gd name="T3" fmla="*/ 3268 h 37"/>
                <a:gd name="T4" fmla="*/ 350 w 143"/>
                <a:gd name="T5" fmla="*/ 3268 h 37"/>
                <a:gd name="T6" fmla="*/ 706 w 143"/>
                <a:gd name="T7" fmla="*/ 466 h 37"/>
                <a:gd name="T8" fmla="*/ 2638 w 143"/>
                <a:gd name="T9" fmla="*/ 466 h 37"/>
                <a:gd name="T10" fmla="*/ 2563 w 143"/>
                <a:gd name="T11" fmla="*/ 0 h 37"/>
                <a:gd name="T12" fmla="*/ 547 w 143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37"/>
                <a:gd name="T23" fmla="*/ 143 w 14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547 w 143"/>
                <a:gd name="T1" fmla="*/ 0 h 37"/>
                <a:gd name="T2" fmla="*/ 0 w 143"/>
                <a:gd name="T3" fmla="*/ 3268 h 37"/>
                <a:gd name="T4" fmla="*/ 350 w 143"/>
                <a:gd name="T5" fmla="*/ 3268 h 37"/>
                <a:gd name="T6" fmla="*/ 706 w 143"/>
                <a:gd name="T7" fmla="*/ 466 h 37"/>
                <a:gd name="T8" fmla="*/ 2638 w 143"/>
                <a:gd name="T9" fmla="*/ 466 h 37"/>
                <a:gd name="T10" fmla="*/ 2563 w 143"/>
                <a:gd name="T11" fmla="*/ 0 h 37"/>
                <a:gd name="T12" fmla="*/ 547 w 143"/>
                <a:gd name="T13" fmla="*/ 0 h 37"/>
                <a:gd name="T14" fmla="*/ 547 w 143"/>
                <a:gd name="T15" fmla="*/ 0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37"/>
                <a:gd name="T26" fmla="*/ 143 w 143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847 w 83"/>
                <a:gd name="T1" fmla="*/ 0 h 32"/>
                <a:gd name="T2" fmla="*/ 0 w 83"/>
                <a:gd name="T3" fmla="*/ 0 h 32"/>
                <a:gd name="T4" fmla="*/ 0 w 83"/>
                <a:gd name="T5" fmla="*/ 2688 h 32"/>
                <a:gd name="T6" fmla="*/ 1572 w 83"/>
                <a:gd name="T7" fmla="*/ 2688 h 32"/>
                <a:gd name="T8" fmla="*/ 847 w 8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2"/>
                <a:gd name="T17" fmla="*/ 83 w 8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847 w 83"/>
                <a:gd name="T1" fmla="*/ 0 h 32"/>
                <a:gd name="T2" fmla="*/ 0 w 83"/>
                <a:gd name="T3" fmla="*/ 0 h 32"/>
                <a:gd name="T4" fmla="*/ 0 w 83"/>
                <a:gd name="T5" fmla="*/ 2688 h 32"/>
                <a:gd name="T6" fmla="*/ 1572 w 83"/>
                <a:gd name="T7" fmla="*/ 2688 h 32"/>
                <a:gd name="T8" fmla="*/ 847 w 83"/>
                <a:gd name="T9" fmla="*/ 0 h 32"/>
                <a:gd name="T10" fmla="*/ 847 w 83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2"/>
                <a:gd name="T20" fmla="*/ 83 w 8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1153 w 64"/>
                <a:gd name="T1" fmla="*/ 2688 h 32"/>
                <a:gd name="T2" fmla="*/ 1153 w 64"/>
                <a:gd name="T3" fmla="*/ 0 h 32"/>
                <a:gd name="T4" fmla="*/ 341 w 64"/>
                <a:gd name="T5" fmla="*/ 0 h 32"/>
                <a:gd name="T6" fmla="*/ 0 w 64"/>
                <a:gd name="T7" fmla="*/ 2688 h 32"/>
                <a:gd name="T8" fmla="*/ 1153 w 64"/>
                <a:gd name="T9" fmla="*/ 2688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2"/>
                <a:gd name="T17" fmla="*/ 64 w 6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1153 w 64"/>
                <a:gd name="T1" fmla="*/ 2688 h 32"/>
                <a:gd name="T2" fmla="*/ 1153 w 64"/>
                <a:gd name="T3" fmla="*/ 0 h 32"/>
                <a:gd name="T4" fmla="*/ 341 w 64"/>
                <a:gd name="T5" fmla="*/ 0 h 32"/>
                <a:gd name="T6" fmla="*/ 0 w 64"/>
                <a:gd name="T7" fmla="*/ 2688 h 32"/>
                <a:gd name="T8" fmla="*/ 1153 w 64"/>
                <a:gd name="T9" fmla="*/ 2688 h 32"/>
                <a:gd name="T10" fmla="*/ 1153 w 64"/>
                <a:gd name="T11" fmla="*/ 2688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2"/>
                <a:gd name="T20" fmla="*/ 64 w 6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279 w 17"/>
                <a:gd name="T1" fmla="*/ 0 h 23"/>
                <a:gd name="T2" fmla="*/ 0 w 17"/>
                <a:gd name="T3" fmla="*/ 2050 h 23"/>
                <a:gd name="T4" fmla="*/ 88 w 17"/>
                <a:gd name="T5" fmla="*/ 2253 h 23"/>
                <a:gd name="T6" fmla="*/ 350 w 17"/>
                <a:gd name="T7" fmla="*/ 210 h 23"/>
                <a:gd name="T8" fmla="*/ 279 w 1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279 w 17"/>
                <a:gd name="T1" fmla="*/ 0 h 23"/>
                <a:gd name="T2" fmla="*/ 0 w 17"/>
                <a:gd name="T3" fmla="*/ 2050 h 23"/>
                <a:gd name="T4" fmla="*/ 88 w 17"/>
                <a:gd name="T5" fmla="*/ 2253 h 23"/>
                <a:gd name="T6" fmla="*/ 350 w 17"/>
                <a:gd name="T7" fmla="*/ 210 h 23"/>
                <a:gd name="T8" fmla="*/ 279 w 17"/>
                <a:gd name="T9" fmla="*/ 0 h 23"/>
                <a:gd name="T10" fmla="*/ 279 w 17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3"/>
                <a:gd name="T20" fmla="*/ 17 w 17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120 w 28"/>
                <a:gd name="T1" fmla="*/ 4315 h 54"/>
                <a:gd name="T2" fmla="*/ 0 w 28"/>
                <a:gd name="T3" fmla="*/ 148 h 54"/>
                <a:gd name="T4" fmla="*/ 196 w 28"/>
                <a:gd name="T5" fmla="*/ 0 h 54"/>
                <a:gd name="T6" fmla="*/ 476 w 28"/>
                <a:gd name="T7" fmla="*/ 4463 h 54"/>
                <a:gd name="T8" fmla="*/ 120 w 28"/>
                <a:gd name="T9" fmla="*/ 4315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54"/>
                <a:gd name="T17" fmla="*/ 28 w 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  <a:lnTo>
                    <a:pt x="7" y="5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120 w 28"/>
                <a:gd name="T1" fmla="*/ 4315 h 54"/>
                <a:gd name="T2" fmla="*/ 0 w 28"/>
                <a:gd name="T3" fmla="*/ 148 h 54"/>
                <a:gd name="T4" fmla="*/ 196 w 28"/>
                <a:gd name="T5" fmla="*/ 0 h 54"/>
                <a:gd name="T6" fmla="*/ 476 w 28"/>
                <a:gd name="T7" fmla="*/ 4463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4"/>
                <a:gd name="T14" fmla="*/ 28 w 2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1572 w 83"/>
                <a:gd name="T3" fmla="*/ 0 h 37"/>
                <a:gd name="T4" fmla="*/ 1572 w 83"/>
                <a:gd name="T5" fmla="*/ 3268 h 37"/>
                <a:gd name="T6" fmla="*/ 0 w 83"/>
                <a:gd name="T7" fmla="*/ 3268 h 37"/>
                <a:gd name="T8" fmla="*/ 0 w 8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7"/>
                <a:gd name="T17" fmla="*/ 83 w 8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1572 w 83"/>
                <a:gd name="T3" fmla="*/ 0 h 37"/>
                <a:gd name="T4" fmla="*/ 1572 w 83"/>
                <a:gd name="T5" fmla="*/ 3268 h 37"/>
                <a:gd name="T6" fmla="*/ 0 w 83"/>
                <a:gd name="T7" fmla="*/ 3268 h 37"/>
                <a:gd name="T8" fmla="*/ 0 w 83"/>
                <a:gd name="T9" fmla="*/ 0 h 37"/>
                <a:gd name="T10" fmla="*/ 0 w 83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7"/>
                <a:gd name="T20" fmla="*/ 83 w 83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350 w 17"/>
                <a:gd name="T3" fmla="*/ 0 h 17"/>
                <a:gd name="T4" fmla="*/ 350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253 w 17"/>
                <a:gd name="T3" fmla="*/ 0 h 17"/>
                <a:gd name="T4" fmla="*/ 253 w 17"/>
                <a:gd name="T5" fmla="*/ 1474 h 17"/>
                <a:gd name="T6" fmla="*/ 0 w 17"/>
                <a:gd name="T7" fmla="*/ 1474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127 w 22"/>
                <a:gd name="T1" fmla="*/ 0 h 36"/>
                <a:gd name="T2" fmla="*/ 0 w 22"/>
                <a:gd name="T3" fmla="*/ 348 h 36"/>
                <a:gd name="T4" fmla="*/ 269 w 22"/>
                <a:gd name="T5" fmla="*/ 3066 h 36"/>
                <a:gd name="T6" fmla="*/ 425 w 22"/>
                <a:gd name="T7" fmla="*/ 3066 h 36"/>
                <a:gd name="T8" fmla="*/ 127 w 2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36"/>
                <a:gd name="T17" fmla="*/ 22 w 2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127 w 22"/>
                <a:gd name="T1" fmla="*/ 0 h 36"/>
                <a:gd name="T2" fmla="*/ 0 w 22"/>
                <a:gd name="T3" fmla="*/ 348 h 36"/>
                <a:gd name="T4" fmla="*/ 269 w 22"/>
                <a:gd name="T5" fmla="*/ 3066 h 36"/>
                <a:gd name="T6" fmla="*/ 425 w 22"/>
                <a:gd name="T7" fmla="*/ 3066 h 36"/>
                <a:gd name="T8" fmla="*/ 127 w 22"/>
                <a:gd name="T9" fmla="*/ 0 h 36"/>
                <a:gd name="T10" fmla="*/ 127 w 2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36"/>
                <a:gd name="T20" fmla="*/ 22 w 2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115 w 24"/>
                <a:gd name="T1" fmla="*/ 0 h 17"/>
                <a:gd name="T2" fmla="*/ 211 w 24"/>
                <a:gd name="T3" fmla="*/ 0 h 17"/>
                <a:gd name="T4" fmla="*/ 241 w 24"/>
                <a:gd name="T5" fmla="*/ 0 h 17"/>
                <a:gd name="T6" fmla="*/ 273 w 24"/>
                <a:gd name="T7" fmla="*/ 203 h 17"/>
                <a:gd name="T8" fmla="*/ 307 w 24"/>
                <a:gd name="T9" fmla="*/ 203 h 17"/>
                <a:gd name="T10" fmla="*/ 341 w 24"/>
                <a:gd name="T11" fmla="*/ 203 h 17"/>
                <a:gd name="T12" fmla="*/ 341 w 24"/>
                <a:gd name="T13" fmla="*/ 358 h 17"/>
                <a:gd name="T14" fmla="*/ 384 w 24"/>
                <a:gd name="T15" fmla="*/ 582 h 17"/>
                <a:gd name="T16" fmla="*/ 384 w 24"/>
                <a:gd name="T17" fmla="*/ 582 h 17"/>
                <a:gd name="T18" fmla="*/ 384 w 24"/>
                <a:gd name="T19" fmla="*/ 761 h 17"/>
                <a:gd name="T20" fmla="*/ 384 w 24"/>
                <a:gd name="T21" fmla="*/ 962 h 17"/>
                <a:gd name="T22" fmla="*/ 384 w 24"/>
                <a:gd name="T23" fmla="*/ 1115 h 17"/>
                <a:gd name="T24" fmla="*/ 341 w 24"/>
                <a:gd name="T25" fmla="*/ 1115 h 17"/>
                <a:gd name="T26" fmla="*/ 341 w 24"/>
                <a:gd name="T27" fmla="*/ 1343 h 17"/>
                <a:gd name="T28" fmla="*/ 307 w 24"/>
                <a:gd name="T29" fmla="*/ 1343 h 17"/>
                <a:gd name="T30" fmla="*/ 273 w 24"/>
                <a:gd name="T31" fmla="*/ 1474 h 17"/>
                <a:gd name="T32" fmla="*/ 241 w 24"/>
                <a:gd name="T33" fmla="*/ 1474 h 17"/>
                <a:gd name="T34" fmla="*/ 211 w 24"/>
                <a:gd name="T35" fmla="*/ 1474 h 17"/>
                <a:gd name="T36" fmla="*/ 115 w 24"/>
                <a:gd name="T37" fmla="*/ 1474 h 17"/>
                <a:gd name="T38" fmla="*/ 105 w 24"/>
                <a:gd name="T39" fmla="*/ 1474 h 17"/>
                <a:gd name="T40" fmla="*/ 74 w 24"/>
                <a:gd name="T41" fmla="*/ 1474 h 17"/>
                <a:gd name="T42" fmla="*/ 74 w 24"/>
                <a:gd name="T43" fmla="*/ 1343 h 17"/>
                <a:gd name="T44" fmla="*/ 37 w 24"/>
                <a:gd name="T45" fmla="*/ 1343 h 17"/>
                <a:gd name="T46" fmla="*/ 0 w 24"/>
                <a:gd name="T47" fmla="*/ 1115 h 17"/>
                <a:gd name="T48" fmla="*/ 0 w 24"/>
                <a:gd name="T49" fmla="*/ 1115 h 17"/>
                <a:gd name="T50" fmla="*/ 0 w 24"/>
                <a:gd name="T51" fmla="*/ 962 h 17"/>
                <a:gd name="T52" fmla="*/ 0 w 24"/>
                <a:gd name="T53" fmla="*/ 761 h 17"/>
                <a:gd name="T54" fmla="*/ 0 w 24"/>
                <a:gd name="T55" fmla="*/ 582 h 17"/>
                <a:gd name="T56" fmla="*/ 0 w 24"/>
                <a:gd name="T57" fmla="*/ 582 h 17"/>
                <a:gd name="T58" fmla="*/ 0 w 24"/>
                <a:gd name="T59" fmla="*/ 358 h 17"/>
                <a:gd name="T60" fmla="*/ 37 w 24"/>
                <a:gd name="T61" fmla="*/ 203 h 17"/>
                <a:gd name="T62" fmla="*/ 74 w 24"/>
                <a:gd name="T63" fmla="*/ 203 h 17"/>
                <a:gd name="T64" fmla="*/ 74 w 24"/>
                <a:gd name="T65" fmla="*/ 203 h 17"/>
                <a:gd name="T66" fmla="*/ 105 w 24"/>
                <a:gd name="T67" fmla="*/ 0 h 17"/>
                <a:gd name="T68" fmla="*/ 115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115 w 24"/>
                <a:gd name="T1" fmla="*/ 0 h 17"/>
                <a:gd name="T2" fmla="*/ 211 w 24"/>
                <a:gd name="T3" fmla="*/ 0 h 17"/>
                <a:gd name="T4" fmla="*/ 211 w 24"/>
                <a:gd name="T5" fmla="*/ 0 h 17"/>
                <a:gd name="T6" fmla="*/ 241 w 24"/>
                <a:gd name="T7" fmla="*/ 0 h 17"/>
                <a:gd name="T8" fmla="*/ 273 w 24"/>
                <a:gd name="T9" fmla="*/ 203 h 17"/>
                <a:gd name="T10" fmla="*/ 307 w 24"/>
                <a:gd name="T11" fmla="*/ 203 h 17"/>
                <a:gd name="T12" fmla="*/ 341 w 24"/>
                <a:gd name="T13" fmla="*/ 203 h 17"/>
                <a:gd name="T14" fmla="*/ 341 w 24"/>
                <a:gd name="T15" fmla="*/ 358 h 17"/>
                <a:gd name="T16" fmla="*/ 384 w 24"/>
                <a:gd name="T17" fmla="*/ 582 h 17"/>
                <a:gd name="T18" fmla="*/ 384 w 24"/>
                <a:gd name="T19" fmla="*/ 582 h 17"/>
                <a:gd name="T20" fmla="*/ 384 w 24"/>
                <a:gd name="T21" fmla="*/ 761 h 17"/>
                <a:gd name="T22" fmla="*/ 384 w 24"/>
                <a:gd name="T23" fmla="*/ 761 h 17"/>
                <a:gd name="T24" fmla="*/ 384 w 24"/>
                <a:gd name="T25" fmla="*/ 761 h 17"/>
                <a:gd name="T26" fmla="*/ 384 w 24"/>
                <a:gd name="T27" fmla="*/ 761 h 17"/>
                <a:gd name="T28" fmla="*/ 384 w 24"/>
                <a:gd name="T29" fmla="*/ 962 h 17"/>
                <a:gd name="T30" fmla="*/ 384 w 24"/>
                <a:gd name="T31" fmla="*/ 1115 h 17"/>
                <a:gd name="T32" fmla="*/ 341 w 24"/>
                <a:gd name="T33" fmla="*/ 1115 h 17"/>
                <a:gd name="T34" fmla="*/ 341 w 24"/>
                <a:gd name="T35" fmla="*/ 1343 h 17"/>
                <a:gd name="T36" fmla="*/ 307 w 24"/>
                <a:gd name="T37" fmla="*/ 1343 h 17"/>
                <a:gd name="T38" fmla="*/ 273 w 24"/>
                <a:gd name="T39" fmla="*/ 1474 h 17"/>
                <a:gd name="T40" fmla="*/ 241 w 24"/>
                <a:gd name="T41" fmla="*/ 1474 h 17"/>
                <a:gd name="T42" fmla="*/ 211 w 24"/>
                <a:gd name="T43" fmla="*/ 1474 h 17"/>
                <a:gd name="T44" fmla="*/ 211 w 24"/>
                <a:gd name="T45" fmla="*/ 1474 h 17"/>
                <a:gd name="T46" fmla="*/ 115 w 24"/>
                <a:gd name="T47" fmla="*/ 1474 h 17"/>
                <a:gd name="T48" fmla="*/ 115 w 24"/>
                <a:gd name="T49" fmla="*/ 1474 h 17"/>
                <a:gd name="T50" fmla="*/ 105 w 24"/>
                <a:gd name="T51" fmla="*/ 1474 h 17"/>
                <a:gd name="T52" fmla="*/ 74 w 24"/>
                <a:gd name="T53" fmla="*/ 1474 h 17"/>
                <a:gd name="T54" fmla="*/ 74 w 24"/>
                <a:gd name="T55" fmla="*/ 1343 h 17"/>
                <a:gd name="T56" fmla="*/ 37 w 24"/>
                <a:gd name="T57" fmla="*/ 1343 h 17"/>
                <a:gd name="T58" fmla="*/ 0 w 24"/>
                <a:gd name="T59" fmla="*/ 1115 h 17"/>
                <a:gd name="T60" fmla="*/ 0 w 24"/>
                <a:gd name="T61" fmla="*/ 1115 h 17"/>
                <a:gd name="T62" fmla="*/ 0 w 24"/>
                <a:gd name="T63" fmla="*/ 962 h 17"/>
                <a:gd name="T64" fmla="*/ 0 w 24"/>
                <a:gd name="T65" fmla="*/ 761 h 17"/>
                <a:gd name="T66" fmla="*/ 0 w 24"/>
                <a:gd name="T67" fmla="*/ 761 h 17"/>
                <a:gd name="T68" fmla="*/ 0 w 24"/>
                <a:gd name="T69" fmla="*/ 761 h 17"/>
                <a:gd name="T70" fmla="*/ 0 w 24"/>
                <a:gd name="T71" fmla="*/ 761 h 17"/>
                <a:gd name="T72" fmla="*/ 0 w 24"/>
                <a:gd name="T73" fmla="*/ 582 h 17"/>
                <a:gd name="T74" fmla="*/ 0 w 24"/>
                <a:gd name="T75" fmla="*/ 582 h 17"/>
                <a:gd name="T76" fmla="*/ 0 w 24"/>
                <a:gd name="T77" fmla="*/ 358 h 17"/>
                <a:gd name="T78" fmla="*/ 37 w 24"/>
                <a:gd name="T79" fmla="*/ 203 h 17"/>
                <a:gd name="T80" fmla="*/ 74 w 24"/>
                <a:gd name="T81" fmla="*/ 203 h 17"/>
                <a:gd name="T82" fmla="*/ 74 w 24"/>
                <a:gd name="T83" fmla="*/ 203 h 17"/>
                <a:gd name="T84" fmla="*/ 105 w 24"/>
                <a:gd name="T85" fmla="*/ 0 h 17"/>
                <a:gd name="T86" fmla="*/ 115 w 24"/>
                <a:gd name="T87" fmla="*/ 0 h 17"/>
                <a:gd name="T88" fmla="*/ 115 w 24"/>
                <a:gd name="T89" fmla="*/ 0 h 17"/>
                <a:gd name="T90" fmla="*/ 115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149 w 24"/>
                <a:gd name="T1" fmla="*/ 0 h 17"/>
                <a:gd name="T2" fmla="*/ 241 w 24"/>
                <a:gd name="T3" fmla="*/ 0 h 17"/>
                <a:gd name="T4" fmla="*/ 273 w 24"/>
                <a:gd name="T5" fmla="*/ 0 h 17"/>
                <a:gd name="T6" fmla="*/ 307 w 24"/>
                <a:gd name="T7" fmla="*/ 203 h 17"/>
                <a:gd name="T8" fmla="*/ 307 w 24"/>
                <a:gd name="T9" fmla="*/ 203 h 17"/>
                <a:gd name="T10" fmla="*/ 341 w 24"/>
                <a:gd name="T11" fmla="*/ 203 h 17"/>
                <a:gd name="T12" fmla="*/ 384 w 24"/>
                <a:gd name="T13" fmla="*/ 358 h 17"/>
                <a:gd name="T14" fmla="*/ 384 w 24"/>
                <a:gd name="T15" fmla="*/ 582 h 17"/>
                <a:gd name="T16" fmla="*/ 384 w 24"/>
                <a:gd name="T17" fmla="*/ 582 h 17"/>
                <a:gd name="T18" fmla="*/ 384 w 24"/>
                <a:gd name="T19" fmla="*/ 761 h 17"/>
                <a:gd name="T20" fmla="*/ 384 w 24"/>
                <a:gd name="T21" fmla="*/ 962 h 17"/>
                <a:gd name="T22" fmla="*/ 384 w 24"/>
                <a:gd name="T23" fmla="*/ 1115 h 17"/>
                <a:gd name="T24" fmla="*/ 384 w 24"/>
                <a:gd name="T25" fmla="*/ 1115 h 17"/>
                <a:gd name="T26" fmla="*/ 341 w 24"/>
                <a:gd name="T27" fmla="*/ 1343 h 17"/>
                <a:gd name="T28" fmla="*/ 307 w 24"/>
                <a:gd name="T29" fmla="*/ 1343 h 17"/>
                <a:gd name="T30" fmla="*/ 307 w 24"/>
                <a:gd name="T31" fmla="*/ 1474 h 17"/>
                <a:gd name="T32" fmla="*/ 273 w 24"/>
                <a:gd name="T33" fmla="*/ 1474 h 17"/>
                <a:gd name="T34" fmla="*/ 241 w 24"/>
                <a:gd name="T35" fmla="*/ 1474 h 17"/>
                <a:gd name="T36" fmla="*/ 149 w 24"/>
                <a:gd name="T37" fmla="*/ 1474 h 17"/>
                <a:gd name="T38" fmla="*/ 135 w 24"/>
                <a:gd name="T39" fmla="*/ 1474 h 17"/>
                <a:gd name="T40" fmla="*/ 105 w 24"/>
                <a:gd name="T41" fmla="*/ 1474 h 17"/>
                <a:gd name="T42" fmla="*/ 74 w 24"/>
                <a:gd name="T43" fmla="*/ 1343 h 17"/>
                <a:gd name="T44" fmla="*/ 37 w 24"/>
                <a:gd name="T45" fmla="*/ 1343 h 17"/>
                <a:gd name="T46" fmla="*/ 37 w 24"/>
                <a:gd name="T47" fmla="*/ 1115 h 17"/>
                <a:gd name="T48" fmla="*/ 0 w 24"/>
                <a:gd name="T49" fmla="*/ 1115 h 17"/>
                <a:gd name="T50" fmla="*/ 0 w 24"/>
                <a:gd name="T51" fmla="*/ 962 h 17"/>
                <a:gd name="T52" fmla="*/ 0 w 24"/>
                <a:gd name="T53" fmla="*/ 761 h 17"/>
                <a:gd name="T54" fmla="*/ 0 w 24"/>
                <a:gd name="T55" fmla="*/ 582 h 17"/>
                <a:gd name="T56" fmla="*/ 0 w 24"/>
                <a:gd name="T57" fmla="*/ 582 h 17"/>
                <a:gd name="T58" fmla="*/ 37 w 24"/>
                <a:gd name="T59" fmla="*/ 358 h 17"/>
                <a:gd name="T60" fmla="*/ 37 w 24"/>
                <a:gd name="T61" fmla="*/ 203 h 17"/>
                <a:gd name="T62" fmla="*/ 74 w 24"/>
                <a:gd name="T63" fmla="*/ 203 h 17"/>
                <a:gd name="T64" fmla="*/ 105 w 24"/>
                <a:gd name="T65" fmla="*/ 203 h 17"/>
                <a:gd name="T66" fmla="*/ 135 w 24"/>
                <a:gd name="T67" fmla="*/ 0 h 17"/>
                <a:gd name="T68" fmla="*/ 149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149 w 24"/>
                <a:gd name="T1" fmla="*/ 0 h 17"/>
                <a:gd name="T2" fmla="*/ 241 w 24"/>
                <a:gd name="T3" fmla="*/ 0 h 17"/>
                <a:gd name="T4" fmla="*/ 241 w 24"/>
                <a:gd name="T5" fmla="*/ 0 h 17"/>
                <a:gd name="T6" fmla="*/ 273 w 24"/>
                <a:gd name="T7" fmla="*/ 0 h 17"/>
                <a:gd name="T8" fmla="*/ 307 w 24"/>
                <a:gd name="T9" fmla="*/ 203 h 17"/>
                <a:gd name="T10" fmla="*/ 307 w 24"/>
                <a:gd name="T11" fmla="*/ 203 h 17"/>
                <a:gd name="T12" fmla="*/ 341 w 24"/>
                <a:gd name="T13" fmla="*/ 203 h 17"/>
                <a:gd name="T14" fmla="*/ 384 w 24"/>
                <a:gd name="T15" fmla="*/ 358 h 17"/>
                <a:gd name="T16" fmla="*/ 384 w 24"/>
                <a:gd name="T17" fmla="*/ 582 h 17"/>
                <a:gd name="T18" fmla="*/ 384 w 24"/>
                <a:gd name="T19" fmla="*/ 582 h 17"/>
                <a:gd name="T20" fmla="*/ 384 w 24"/>
                <a:gd name="T21" fmla="*/ 761 h 17"/>
                <a:gd name="T22" fmla="*/ 384 w 24"/>
                <a:gd name="T23" fmla="*/ 761 h 17"/>
                <a:gd name="T24" fmla="*/ 384 w 24"/>
                <a:gd name="T25" fmla="*/ 761 h 17"/>
                <a:gd name="T26" fmla="*/ 384 w 24"/>
                <a:gd name="T27" fmla="*/ 761 h 17"/>
                <a:gd name="T28" fmla="*/ 384 w 24"/>
                <a:gd name="T29" fmla="*/ 962 h 17"/>
                <a:gd name="T30" fmla="*/ 384 w 24"/>
                <a:gd name="T31" fmla="*/ 1115 h 17"/>
                <a:gd name="T32" fmla="*/ 384 w 24"/>
                <a:gd name="T33" fmla="*/ 1115 h 17"/>
                <a:gd name="T34" fmla="*/ 341 w 24"/>
                <a:gd name="T35" fmla="*/ 1343 h 17"/>
                <a:gd name="T36" fmla="*/ 307 w 24"/>
                <a:gd name="T37" fmla="*/ 1343 h 17"/>
                <a:gd name="T38" fmla="*/ 307 w 24"/>
                <a:gd name="T39" fmla="*/ 1474 h 17"/>
                <a:gd name="T40" fmla="*/ 273 w 24"/>
                <a:gd name="T41" fmla="*/ 1474 h 17"/>
                <a:gd name="T42" fmla="*/ 241 w 24"/>
                <a:gd name="T43" fmla="*/ 1474 h 17"/>
                <a:gd name="T44" fmla="*/ 241 w 24"/>
                <a:gd name="T45" fmla="*/ 1474 h 17"/>
                <a:gd name="T46" fmla="*/ 149 w 24"/>
                <a:gd name="T47" fmla="*/ 1474 h 17"/>
                <a:gd name="T48" fmla="*/ 149 w 24"/>
                <a:gd name="T49" fmla="*/ 1474 h 17"/>
                <a:gd name="T50" fmla="*/ 135 w 24"/>
                <a:gd name="T51" fmla="*/ 1474 h 17"/>
                <a:gd name="T52" fmla="*/ 105 w 24"/>
                <a:gd name="T53" fmla="*/ 1474 h 17"/>
                <a:gd name="T54" fmla="*/ 74 w 24"/>
                <a:gd name="T55" fmla="*/ 1343 h 17"/>
                <a:gd name="T56" fmla="*/ 37 w 24"/>
                <a:gd name="T57" fmla="*/ 1343 h 17"/>
                <a:gd name="T58" fmla="*/ 37 w 24"/>
                <a:gd name="T59" fmla="*/ 1115 h 17"/>
                <a:gd name="T60" fmla="*/ 0 w 24"/>
                <a:gd name="T61" fmla="*/ 1115 h 17"/>
                <a:gd name="T62" fmla="*/ 0 w 24"/>
                <a:gd name="T63" fmla="*/ 962 h 17"/>
                <a:gd name="T64" fmla="*/ 0 w 24"/>
                <a:gd name="T65" fmla="*/ 761 h 17"/>
                <a:gd name="T66" fmla="*/ 0 w 24"/>
                <a:gd name="T67" fmla="*/ 761 h 17"/>
                <a:gd name="T68" fmla="*/ 0 w 24"/>
                <a:gd name="T69" fmla="*/ 761 h 17"/>
                <a:gd name="T70" fmla="*/ 0 w 24"/>
                <a:gd name="T71" fmla="*/ 761 h 17"/>
                <a:gd name="T72" fmla="*/ 0 w 24"/>
                <a:gd name="T73" fmla="*/ 582 h 17"/>
                <a:gd name="T74" fmla="*/ 0 w 24"/>
                <a:gd name="T75" fmla="*/ 582 h 17"/>
                <a:gd name="T76" fmla="*/ 37 w 24"/>
                <a:gd name="T77" fmla="*/ 358 h 17"/>
                <a:gd name="T78" fmla="*/ 37 w 24"/>
                <a:gd name="T79" fmla="*/ 203 h 17"/>
                <a:gd name="T80" fmla="*/ 74 w 24"/>
                <a:gd name="T81" fmla="*/ 203 h 17"/>
                <a:gd name="T82" fmla="*/ 105 w 24"/>
                <a:gd name="T83" fmla="*/ 203 h 17"/>
                <a:gd name="T84" fmla="*/ 135 w 24"/>
                <a:gd name="T85" fmla="*/ 0 h 17"/>
                <a:gd name="T86" fmla="*/ 149 w 24"/>
                <a:gd name="T87" fmla="*/ 0 h 17"/>
                <a:gd name="T88" fmla="*/ 149 w 24"/>
                <a:gd name="T89" fmla="*/ 0 h 17"/>
                <a:gd name="T90" fmla="*/ 149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835" y="3614"/>
              <a:ext cx="586" cy="30"/>
            </a:xfrm>
            <a:custGeom>
              <a:avLst/>
              <a:gdLst>
                <a:gd name="T0" fmla="*/ 7630 w 406"/>
                <a:gd name="T1" fmla="*/ 761 h 17"/>
                <a:gd name="T2" fmla="*/ 7630 w 406"/>
                <a:gd name="T3" fmla="*/ 0 h 17"/>
                <a:gd name="T4" fmla="*/ 0 w 406"/>
                <a:gd name="T5" fmla="*/ 0 h 17"/>
                <a:gd name="T6" fmla="*/ 0 w 406"/>
                <a:gd name="T7" fmla="*/ 1474 h 17"/>
                <a:gd name="T8" fmla="*/ 7630 w 406"/>
                <a:gd name="T9" fmla="*/ 1474 h 17"/>
                <a:gd name="T10" fmla="*/ 7630 w 406"/>
                <a:gd name="T11" fmla="*/ 76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6"/>
                <a:gd name="T19" fmla="*/ 0 h 17"/>
                <a:gd name="T20" fmla="*/ 406 w 406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6" h="17">
                  <a:moveTo>
                    <a:pt x="405" y="8"/>
                  </a:moveTo>
                  <a:lnTo>
                    <a:pt x="40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05" y="16"/>
                  </a:lnTo>
                  <a:lnTo>
                    <a:pt x="405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4089" y="3383"/>
              <a:ext cx="0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1" name="Line 72"/>
          <p:cNvSpPr>
            <a:spLocks noChangeShapeType="1"/>
          </p:cNvSpPr>
          <p:nvPr/>
        </p:nvSpPr>
        <p:spPr bwMode="auto">
          <a:xfrm>
            <a:off x="2514600" y="4646613"/>
            <a:ext cx="1809750" cy="0"/>
          </a:xfrm>
          <a:prstGeom prst="line">
            <a:avLst/>
          </a:prstGeom>
          <a:noFill/>
          <a:ln w="28575">
            <a:solidFill>
              <a:srgbClr val="618FFD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4359275" y="41925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800" b="1" kern="0">
                <a:solidFill>
                  <a:srgbClr val="000000"/>
                </a:solidFill>
              </a:rPr>
              <a:t>P</a:t>
            </a:r>
            <a:r>
              <a:rPr lang="en-US" sz="1800" b="1" kern="0" baseline="-25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2103438" y="4059238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800" b="1" kern="0">
                <a:solidFill>
                  <a:srgbClr val="000000"/>
                </a:solidFill>
              </a:rPr>
              <a:t>P</a:t>
            </a:r>
            <a:r>
              <a:rPr lang="en-US" sz="1800" b="1" kern="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2324100" y="5237163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 flipH="1">
            <a:off x="3829050" y="5237163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3032125" y="5011738"/>
            <a:ext cx="3978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b="1" kern="0">
                <a:solidFill>
                  <a:srgbClr val="000000"/>
                </a:solidFill>
              </a:rPr>
              <a:t>d=vt</a:t>
            </a:r>
            <a:endParaRPr lang="en-US" b="1" kern="0" baseline="-25000">
              <a:solidFill>
                <a:srgbClr val="000000"/>
              </a:solidFill>
            </a:endParaRP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4933950" y="4779963"/>
            <a:ext cx="4191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4937125" y="4344988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b="1" kern="0">
                <a:solidFill>
                  <a:srgbClr val="009900"/>
                </a:solidFill>
              </a:rPr>
              <a:t>v</a:t>
            </a:r>
            <a:endParaRPr lang="en-US" b="1" kern="0" baseline="-25000">
              <a:solidFill>
                <a:srgbClr val="009900"/>
              </a:solidFill>
            </a:endParaRPr>
          </a:p>
        </p:txBody>
      </p:sp>
      <p:sp>
        <p:nvSpPr>
          <p:cNvPr id="79" name="Rectangle 93" descr="Granite"/>
          <p:cNvSpPr>
            <a:spLocks noChangeArrowheads="1"/>
          </p:cNvSpPr>
          <p:nvPr/>
        </p:nvSpPr>
        <p:spPr bwMode="auto">
          <a:xfrm>
            <a:off x="3409951" y="4373564"/>
            <a:ext cx="339725" cy="663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0" name="Rectangle 94" descr="Granite"/>
          <p:cNvSpPr>
            <a:spLocks noChangeArrowheads="1"/>
          </p:cNvSpPr>
          <p:nvPr/>
        </p:nvSpPr>
        <p:spPr bwMode="auto">
          <a:xfrm>
            <a:off x="3243263" y="3475039"/>
            <a:ext cx="430212" cy="6826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95"/>
          <p:cNvSpPr>
            <a:spLocks noChangeShapeType="1"/>
          </p:cNvSpPr>
          <p:nvPr/>
        </p:nvSpPr>
        <p:spPr bwMode="auto">
          <a:xfrm flipV="1">
            <a:off x="2487614" y="3792539"/>
            <a:ext cx="1023937" cy="650875"/>
          </a:xfrm>
          <a:prstGeom prst="line">
            <a:avLst/>
          </a:prstGeom>
          <a:noFill/>
          <a:ln w="19050">
            <a:solidFill>
              <a:srgbClr val="618FF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96"/>
          <p:cNvSpPr>
            <a:spLocks noChangeShapeType="1"/>
          </p:cNvSpPr>
          <p:nvPr/>
        </p:nvSpPr>
        <p:spPr bwMode="auto">
          <a:xfrm>
            <a:off x="3500438" y="3838576"/>
            <a:ext cx="906462" cy="817563"/>
          </a:xfrm>
          <a:prstGeom prst="line">
            <a:avLst/>
          </a:prstGeom>
          <a:noFill/>
          <a:ln w="19050">
            <a:solidFill>
              <a:srgbClr val="618FFD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6686550" y="3922713"/>
            <a:ext cx="0" cy="1428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4" name="Line 5"/>
          <p:cNvSpPr>
            <a:spLocks noChangeShapeType="1"/>
          </p:cNvSpPr>
          <p:nvPr/>
        </p:nvSpPr>
        <p:spPr bwMode="auto">
          <a:xfrm>
            <a:off x="6705600" y="5332413"/>
            <a:ext cx="2647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5" name="Freeform 6"/>
          <p:cNvSpPr>
            <a:spLocks/>
          </p:cNvSpPr>
          <p:nvPr/>
        </p:nvSpPr>
        <p:spPr bwMode="auto">
          <a:xfrm>
            <a:off x="7200900" y="3875089"/>
            <a:ext cx="1588" cy="142875"/>
          </a:xfrm>
          <a:custGeom>
            <a:avLst/>
            <a:gdLst>
              <a:gd name="T0" fmla="*/ 0 w 1"/>
              <a:gd name="T1" fmla="*/ 2147483647 h 90"/>
              <a:gd name="T2" fmla="*/ 0 w 1"/>
              <a:gd name="T3" fmla="*/ 2147483647 h 90"/>
              <a:gd name="T4" fmla="*/ 0 w 1"/>
              <a:gd name="T5" fmla="*/ 2147483647 h 90"/>
              <a:gd name="T6" fmla="*/ 0 60000 65536"/>
              <a:gd name="T7" fmla="*/ 0 60000 65536"/>
              <a:gd name="T8" fmla="*/ 0 60000 65536"/>
              <a:gd name="T9" fmla="*/ 0 w 1"/>
              <a:gd name="T10" fmla="*/ 0 h 90"/>
              <a:gd name="T11" fmla="*/ 1 w 1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0">
                <a:moveTo>
                  <a:pt x="0" y="90"/>
                </a:moveTo>
                <a:cubicBezTo>
                  <a:pt x="0" y="90"/>
                  <a:pt x="0" y="0"/>
                  <a:pt x="0" y="6"/>
                </a:cubicBezTo>
                <a:cubicBezTo>
                  <a:pt x="0" y="12"/>
                  <a:pt x="0" y="90"/>
                  <a:pt x="0" y="90"/>
                </a:cubicBezTo>
                <a:close/>
              </a:path>
            </a:pathLst>
          </a:cu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5840413" y="3983038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800" b="1" kern="0">
                <a:solidFill>
                  <a:srgbClr val="000000"/>
                </a:solidFill>
              </a:rPr>
              <a:t>P</a:t>
            </a:r>
            <a:r>
              <a:rPr lang="en-US" sz="1800" b="1" kern="0" baseline="-25000">
                <a:solidFill>
                  <a:srgbClr val="000000"/>
                </a:solidFill>
              </a:rPr>
              <a:t>r</a:t>
            </a:r>
            <a:r>
              <a:rPr lang="en-US" sz="1800" b="1" kern="0">
                <a:solidFill>
                  <a:srgbClr val="000000"/>
                </a:solidFill>
              </a:rPr>
              <a:t>/P</a:t>
            </a:r>
            <a:r>
              <a:rPr lang="en-US" sz="1800" b="1" kern="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8613776" y="5373688"/>
            <a:ext cx="6655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00279F"/>
                </a:solidFill>
                <a:latin typeface="Arial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itchFamily="18" charset="2"/>
              <a:defRPr sz="800">
                <a:solidFill>
                  <a:srgbClr val="00279F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800" b="1" kern="0">
                <a:solidFill>
                  <a:srgbClr val="000000"/>
                </a:solidFill>
              </a:rPr>
              <a:t>d=vt</a:t>
            </a:r>
            <a:endParaRPr lang="en-US" sz="1800" b="1" kern="0" baseline="-25000">
              <a:solidFill>
                <a:srgbClr val="000000"/>
              </a:solidFill>
            </a:endParaRPr>
          </a:p>
        </p:txBody>
      </p:sp>
      <p:grpSp>
        <p:nvGrpSpPr>
          <p:cNvPr id="88" name="Group 80"/>
          <p:cNvGrpSpPr>
            <a:grpSpLocks/>
          </p:cNvGrpSpPr>
          <p:nvPr/>
        </p:nvGrpSpPr>
        <p:grpSpPr bwMode="auto">
          <a:xfrm>
            <a:off x="7162801" y="3846513"/>
            <a:ext cx="3108325" cy="1314450"/>
            <a:chOff x="3552" y="2892"/>
            <a:chExt cx="1958" cy="828"/>
          </a:xfrm>
        </p:grpSpPr>
        <p:sp>
          <p:nvSpPr>
            <p:cNvPr id="89" name="Freeform 81"/>
            <p:cNvSpPr>
              <a:spLocks/>
            </p:cNvSpPr>
            <p:nvPr/>
          </p:nvSpPr>
          <p:spPr bwMode="auto">
            <a:xfrm rot="-316973">
              <a:off x="3552" y="2892"/>
              <a:ext cx="1260" cy="828"/>
            </a:xfrm>
            <a:custGeom>
              <a:avLst/>
              <a:gdLst>
                <a:gd name="T0" fmla="*/ 0 w 1260"/>
                <a:gd name="T1" fmla="*/ 0 h 828"/>
                <a:gd name="T2" fmla="*/ 48 w 1260"/>
                <a:gd name="T3" fmla="*/ 180 h 828"/>
                <a:gd name="T4" fmla="*/ 144 w 1260"/>
                <a:gd name="T5" fmla="*/ 324 h 828"/>
                <a:gd name="T6" fmla="*/ 276 w 1260"/>
                <a:gd name="T7" fmla="*/ 444 h 828"/>
                <a:gd name="T8" fmla="*/ 528 w 1260"/>
                <a:gd name="T9" fmla="*/ 600 h 828"/>
                <a:gd name="T10" fmla="*/ 888 w 1260"/>
                <a:gd name="T11" fmla="*/ 744 h 828"/>
                <a:gd name="T12" fmla="*/ 1188 w 1260"/>
                <a:gd name="T13" fmla="*/ 816 h 828"/>
                <a:gd name="T14" fmla="*/ 1260 w 1260"/>
                <a:gd name="T15" fmla="*/ 816 h 8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0"/>
                <a:gd name="T25" fmla="*/ 0 h 828"/>
                <a:gd name="T26" fmla="*/ 1260 w 1260"/>
                <a:gd name="T27" fmla="*/ 828 h 8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0" h="828">
                  <a:moveTo>
                    <a:pt x="0" y="0"/>
                  </a:moveTo>
                  <a:cubicBezTo>
                    <a:pt x="12" y="63"/>
                    <a:pt x="24" y="126"/>
                    <a:pt x="48" y="180"/>
                  </a:cubicBezTo>
                  <a:cubicBezTo>
                    <a:pt x="72" y="234"/>
                    <a:pt x="106" y="280"/>
                    <a:pt x="144" y="324"/>
                  </a:cubicBezTo>
                  <a:cubicBezTo>
                    <a:pt x="182" y="368"/>
                    <a:pt x="212" y="398"/>
                    <a:pt x="276" y="444"/>
                  </a:cubicBezTo>
                  <a:cubicBezTo>
                    <a:pt x="340" y="490"/>
                    <a:pt x="426" y="550"/>
                    <a:pt x="528" y="600"/>
                  </a:cubicBezTo>
                  <a:cubicBezTo>
                    <a:pt x="630" y="650"/>
                    <a:pt x="778" y="708"/>
                    <a:pt x="888" y="744"/>
                  </a:cubicBezTo>
                  <a:cubicBezTo>
                    <a:pt x="998" y="780"/>
                    <a:pt x="1126" y="804"/>
                    <a:pt x="1188" y="816"/>
                  </a:cubicBezTo>
                  <a:cubicBezTo>
                    <a:pt x="1250" y="828"/>
                    <a:pt x="1248" y="816"/>
                    <a:pt x="1260" y="816"/>
                  </a:cubicBezTo>
                </a:path>
              </a:pathLst>
            </a:custGeom>
            <a:noFill/>
            <a:ln w="38100">
              <a:solidFill>
                <a:srgbClr val="0033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 flipH="1">
              <a:off x="4800" y="3372"/>
              <a:ext cx="108" cy="21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 Box 83"/>
            <p:cNvSpPr txBox="1">
              <a:spLocks noChangeArrowheads="1"/>
            </p:cNvSpPr>
            <p:nvPr/>
          </p:nvSpPr>
          <p:spPr bwMode="auto">
            <a:xfrm>
              <a:off x="4790" y="3183"/>
              <a:ext cx="7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>
                  <a:solidFill>
                    <a:srgbClr val="00279F"/>
                  </a:solidFill>
                  <a:latin typeface="Arial" charset="0"/>
                </a:defRPr>
              </a:lvl1pPr>
              <a:lvl2pPr marL="742950" indent="-285750">
                <a:defRPr sz="800">
                  <a:solidFill>
                    <a:srgbClr val="00279F"/>
                  </a:solidFill>
                  <a:latin typeface="Arial" charset="0"/>
                </a:defRPr>
              </a:lvl2pPr>
              <a:lvl3pPr marL="1143000" indent="-228600">
                <a:defRPr sz="800">
                  <a:solidFill>
                    <a:srgbClr val="00279F"/>
                  </a:solidFill>
                  <a:latin typeface="Arial" charset="0"/>
                </a:defRPr>
              </a:lvl3pPr>
              <a:lvl4pPr marL="1600200" indent="-228600">
                <a:defRPr sz="800">
                  <a:solidFill>
                    <a:srgbClr val="00279F"/>
                  </a:solidFill>
                  <a:latin typeface="Arial" charset="0"/>
                </a:defRPr>
              </a:lvl4pPr>
              <a:lvl5pPr marL="2057400" indent="-228600">
                <a:defRPr sz="800">
                  <a:solidFill>
                    <a:srgbClr val="00279F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600" b="1" kern="0">
                  <a:solidFill>
                    <a:srgbClr val="0033CC"/>
                  </a:solidFill>
                </a:rPr>
                <a:t>Very slow</a:t>
              </a:r>
            </a:p>
          </p:txBody>
        </p:sp>
      </p:grp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7161214" y="3951288"/>
            <a:ext cx="2135187" cy="1420812"/>
            <a:chOff x="3551" y="2958"/>
            <a:chExt cx="1345" cy="895"/>
          </a:xfrm>
        </p:grpSpPr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3551" y="2958"/>
              <a:ext cx="1345" cy="895"/>
            </a:xfrm>
            <a:custGeom>
              <a:avLst/>
              <a:gdLst>
                <a:gd name="T0" fmla="*/ 1 w 1345"/>
                <a:gd name="T1" fmla="*/ 42 h 895"/>
                <a:gd name="T2" fmla="*/ 13 w 1345"/>
                <a:gd name="T3" fmla="*/ 6 h 895"/>
                <a:gd name="T4" fmla="*/ 49 w 1345"/>
                <a:gd name="T5" fmla="*/ 78 h 895"/>
                <a:gd name="T6" fmla="*/ 85 w 1345"/>
                <a:gd name="T7" fmla="*/ 54 h 895"/>
                <a:gd name="T8" fmla="*/ 97 w 1345"/>
                <a:gd name="T9" fmla="*/ 6 h 895"/>
                <a:gd name="T10" fmla="*/ 109 w 1345"/>
                <a:gd name="T11" fmla="*/ 42 h 895"/>
                <a:gd name="T12" fmla="*/ 121 w 1345"/>
                <a:gd name="T13" fmla="*/ 90 h 895"/>
                <a:gd name="T14" fmla="*/ 157 w 1345"/>
                <a:gd name="T15" fmla="*/ 78 h 895"/>
                <a:gd name="T16" fmla="*/ 193 w 1345"/>
                <a:gd name="T17" fmla="*/ 54 h 895"/>
                <a:gd name="T18" fmla="*/ 205 w 1345"/>
                <a:gd name="T19" fmla="*/ 102 h 895"/>
                <a:gd name="T20" fmla="*/ 265 w 1345"/>
                <a:gd name="T21" fmla="*/ 258 h 895"/>
                <a:gd name="T22" fmla="*/ 265 w 1345"/>
                <a:gd name="T23" fmla="*/ 330 h 895"/>
                <a:gd name="T24" fmla="*/ 289 w 1345"/>
                <a:gd name="T25" fmla="*/ 510 h 895"/>
                <a:gd name="T26" fmla="*/ 313 w 1345"/>
                <a:gd name="T27" fmla="*/ 678 h 895"/>
                <a:gd name="T28" fmla="*/ 361 w 1345"/>
                <a:gd name="T29" fmla="*/ 618 h 895"/>
                <a:gd name="T30" fmla="*/ 397 w 1345"/>
                <a:gd name="T31" fmla="*/ 642 h 895"/>
                <a:gd name="T32" fmla="*/ 409 w 1345"/>
                <a:gd name="T33" fmla="*/ 678 h 895"/>
                <a:gd name="T34" fmla="*/ 445 w 1345"/>
                <a:gd name="T35" fmla="*/ 666 h 895"/>
                <a:gd name="T36" fmla="*/ 433 w 1345"/>
                <a:gd name="T37" fmla="*/ 618 h 895"/>
                <a:gd name="T38" fmla="*/ 445 w 1345"/>
                <a:gd name="T39" fmla="*/ 558 h 895"/>
                <a:gd name="T40" fmla="*/ 457 w 1345"/>
                <a:gd name="T41" fmla="*/ 522 h 895"/>
                <a:gd name="T42" fmla="*/ 493 w 1345"/>
                <a:gd name="T43" fmla="*/ 546 h 895"/>
                <a:gd name="T44" fmla="*/ 541 w 1345"/>
                <a:gd name="T45" fmla="*/ 606 h 895"/>
                <a:gd name="T46" fmla="*/ 601 w 1345"/>
                <a:gd name="T47" fmla="*/ 654 h 895"/>
                <a:gd name="T48" fmla="*/ 649 w 1345"/>
                <a:gd name="T49" fmla="*/ 510 h 895"/>
                <a:gd name="T50" fmla="*/ 649 w 1345"/>
                <a:gd name="T51" fmla="*/ 366 h 895"/>
                <a:gd name="T52" fmla="*/ 673 w 1345"/>
                <a:gd name="T53" fmla="*/ 438 h 895"/>
                <a:gd name="T54" fmla="*/ 721 w 1345"/>
                <a:gd name="T55" fmla="*/ 546 h 895"/>
                <a:gd name="T56" fmla="*/ 793 w 1345"/>
                <a:gd name="T57" fmla="*/ 486 h 895"/>
                <a:gd name="T58" fmla="*/ 817 w 1345"/>
                <a:gd name="T59" fmla="*/ 522 h 895"/>
                <a:gd name="T60" fmla="*/ 889 w 1345"/>
                <a:gd name="T61" fmla="*/ 414 h 895"/>
                <a:gd name="T62" fmla="*/ 925 w 1345"/>
                <a:gd name="T63" fmla="*/ 426 h 895"/>
                <a:gd name="T64" fmla="*/ 913 w 1345"/>
                <a:gd name="T65" fmla="*/ 534 h 895"/>
                <a:gd name="T66" fmla="*/ 937 w 1345"/>
                <a:gd name="T67" fmla="*/ 714 h 895"/>
                <a:gd name="T68" fmla="*/ 997 w 1345"/>
                <a:gd name="T69" fmla="*/ 630 h 895"/>
                <a:gd name="T70" fmla="*/ 997 w 1345"/>
                <a:gd name="T71" fmla="*/ 630 h 895"/>
                <a:gd name="T72" fmla="*/ 1033 w 1345"/>
                <a:gd name="T73" fmla="*/ 606 h 895"/>
                <a:gd name="T74" fmla="*/ 1081 w 1345"/>
                <a:gd name="T75" fmla="*/ 762 h 895"/>
                <a:gd name="T76" fmla="*/ 1141 w 1345"/>
                <a:gd name="T77" fmla="*/ 894 h 895"/>
                <a:gd name="T78" fmla="*/ 1165 w 1345"/>
                <a:gd name="T79" fmla="*/ 822 h 895"/>
                <a:gd name="T80" fmla="*/ 1177 w 1345"/>
                <a:gd name="T81" fmla="*/ 786 h 895"/>
                <a:gd name="T82" fmla="*/ 1297 w 1345"/>
                <a:gd name="T83" fmla="*/ 882 h 895"/>
                <a:gd name="T84" fmla="*/ 1333 w 1345"/>
                <a:gd name="T85" fmla="*/ 870 h 895"/>
                <a:gd name="T86" fmla="*/ 1345 w 1345"/>
                <a:gd name="T87" fmla="*/ 834 h 8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5"/>
                <a:gd name="T133" fmla="*/ 0 h 895"/>
                <a:gd name="T134" fmla="*/ 1345 w 1345"/>
                <a:gd name="T135" fmla="*/ 895 h 8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5" h="895">
                  <a:moveTo>
                    <a:pt x="1" y="42"/>
                  </a:moveTo>
                  <a:cubicBezTo>
                    <a:pt x="5" y="30"/>
                    <a:pt x="0" y="6"/>
                    <a:pt x="13" y="6"/>
                  </a:cubicBezTo>
                  <a:cubicBezTo>
                    <a:pt x="29" y="6"/>
                    <a:pt x="46" y="69"/>
                    <a:pt x="49" y="78"/>
                  </a:cubicBezTo>
                  <a:cubicBezTo>
                    <a:pt x="61" y="70"/>
                    <a:pt x="77" y="66"/>
                    <a:pt x="85" y="54"/>
                  </a:cubicBezTo>
                  <a:cubicBezTo>
                    <a:pt x="94" y="40"/>
                    <a:pt x="82" y="13"/>
                    <a:pt x="97" y="6"/>
                  </a:cubicBezTo>
                  <a:cubicBezTo>
                    <a:pt x="108" y="0"/>
                    <a:pt x="106" y="30"/>
                    <a:pt x="109" y="42"/>
                  </a:cubicBezTo>
                  <a:cubicBezTo>
                    <a:pt x="114" y="58"/>
                    <a:pt x="117" y="74"/>
                    <a:pt x="121" y="90"/>
                  </a:cubicBezTo>
                  <a:cubicBezTo>
                    <a:pt x="133" y="86"/>
                    <a:pt x="146" y="84"/>
                    <a:pt x="157" y="78"/>
                  </a:cubicBezTo>
                  <a:cubicBezTo>
                    <a:pt x="170" y="72"/>
                    <a:pt x="180" y="48"/>
                    <a:pt x="193" y="54"/>
                  </a:cubicBezTo>
                  <a:cubicBezTo>
                    <a:pt x="208" y="61"/>
                    <a:pt x="201" y="86"/>
                    <a:pt x="205" y="102"/>
                  </a:cubicBezTo>
                  <a:cubicBezTo>
                    <a:pt x="221" y="175"/>
                    <a:pt x="200" y="214"/>
                    <a:pt x="265" y="258"/>
                  </a:cubicBezTo>
                  <a:cubicBezTo>
                    <a:pt x="297" y="354"/>
                    <a:pt x="265" y="234"/>
                    <a:pt x="265" y="330"/>
                  </a:cubicBezTo>
                  <a:cubicBezTo>
                    <a:pt x="265" y="352"/>
                    <a:pt x="286" y="483"/>
                    <a:pt x="289" y="510"/>
                  </a:cubicBezTo>
                  <a:cubicBezTo>
                    <a:pt x="307" y="668"/>
                    <a:pt x="286" y="596"/>
                    <a:pt x="313" y="678"/>
                  </a:cubicBezTo>
                  <a:cubicBezTo>
                    <a:pt x="320" y="656"/>
                    <a:pt x="325" y="618"/>
                    <a:pt x="361" y="618"/>
                  </a:cubicBezTo>
                  <a:cubicBezTo>
                    <a:pt x="375" y="618"/>
                    <a:pt x="385" y="634"/>
                    <a:pt x="397" y="642"/>
                  </a:cubicBezTo>
                  <a:cubicBezTo>
                    <a:pt x="401" y="654"/>
                    <a:pt x="398" y="672"/>
                    <a:pt x="409" y="678"/>
                  </a:cubicBezTo>
                  <a:cubicBezTo>
                    <a:pt x="420" y="684"/>
                    <a:pt x="440" y="678"/>
                    <a:pt x="445" y="666"/>
                  </a:cubicBezTo>
                  <a:cubicBezTo>
                    <a:pt x="451" y="651"/>
                    <a:pt x="437" y="634"/>
                    <a:pt x="433" y="618"/>
                  </a:cubicBezTo>
                  <a:cubicBezTo>
                    <a:pt x="437" y="598"/>
                    <a:pt x="440" y="578"/>
                    <a:pt x="445" y="558"/>
                  </a:cubicBezTo>
                  <a:cubicBezTo>
                    <a:pt x="448" y="546"/>
                    <a:pt x="445" y="525"/>
                    <a:pt x="457" y="522"/>
                  </a:cubicBezTo>
                  <a:cubicBezTo>
                    <a:pt x="471" y="519"/>
                    <a:pt x="481" y="538"/>
                    <a:pt x="493" y="546"/>
                  </a:cubicBezTo>
                  <a:cubicBezTo>
                    <a:pt x="516" y="616"/>
                    <a:pt x="487" y="552"/>
                    <a:pt x="541" y="606"/>
                  </a:cubicBezTo>
                  <a:cubicBezTo>
                    <a:pt x="595" y="660"/>
                    <a:pt x="531" y="631"/>
                    <a:pt x="601" y="654"/>
                  </a:cubicBezTo>
                  <a:cubicBezTo>
                    <a:pt x="632" y="607"/>
                    <a:pt x="638" y="565"/>
                    <a:pt x="649" y="510"/>
                  </a:cubicBezTo>
                  <a:cubicBezTo>
                    <a:pt x="640" y="476"/>
                    <a:pt x="613" y="390"/>
                    <a:pt x="649" y="366"/>
                  </a:cubicBezTo>
                  <a:cubicBezTo>
                    <a:pt x="670" y="352"/>
                    <a:pt x="665" y="414"/>
                    <a:pt x="673" y="438"/>
                  </a:cubicBezTo>
                  <a:cubicBezTo>
                    <a:pt x="687" y="480"/>
                    <a:pt x="697" y="509"/>
                    <a:pt x="721" y="546"/>
                  </a:cubicBezTo>
                  <a:cubicBezTo>
                    <a:pt x="750" y="458"/>
                    <a:pt x="720" y="468"/>
                    <a:pt x="793" y="486"/>
                  </a:cubicBezTo>
                  <a:cubicBezTo>
                    <a:pt x="801" y="498"/>
                    <a:pt x="803" y="522"/>
                    <a:pt x="817" y="522"/>
                  </a:cubicBezTo>
                  <a:cubicBezTo>
                    <a:pt x="839" y="522"/>
                    <a:pt x="877" y="432"/>
                    <a:pt x="889" y="414"/>
                  </a:cubicBezTo>
                  <a:cubicBezTo>
                    <a:pt x="901" y="418"/>
                    <a:pt x="923" y="414"/>
                    <a:pt x="925" y="426"/>
                  </a:cubicBezTo>
                  <a:cubicBezTo>
                    <a:pt x="932" y="462"/>
                    <a:pt x="913" y="498"/>
                    <a:pt x="913" y="534"/>
                  </a:cubicBezTo>
                  <a:cubicBezTo>
                    <a:pt x="913" y="578"/>
                    <a:pt x="929" y="665"/>
                    <a:pt x="937" y="714"/>
                  </a:cubicBezTo>
                  <a:lnTo>
                    <a:pt x="997" y="630"/>
                  </a:lnTo>
                  <a:cubicBezTo>
                    <a:pt x="997" y="630"/>
                    <a:pt x="997" y="630"/>
                    <a:pt x="997" y="630"/>
                  </a:cubicBezTo>
                  <a:cubicBezTo>
                    <a:pt x="1009" y="622"/>
                    <a:pt x="1021" y="614"/>
                    <a:pt x="1033" y="606"/>
                  </a:cubicBezTo>
                  <a:cubicBezTo>
                    <a:pt x="1065" y="654"/>
                    <a:pt x="1069" y="706"/>
                    <a:pt x="1081" y="762"/>
                  </a:cubicBezTo>
                  <a:cubicBezTo>
                    <a:pt x="1110" y="895"/>
                    <a:pt x="1066" y="869"/>
                    <a:pt x="1141" y="894"/>
                  </a:cubicBezTo>
                  <a:cubicBezTo>
                    <a:pt x="1149" y="870"/>
                    <a:pt x="1157" y="846"/>
                    <a:pt x="1165" y="822"/>
                  </a:cubicBezTo>
                  <a:cubicBezTo>
                    <a:pt x="1169" y="810"/>
                    <a:pt x="1177" y="786"/>
                    <a:pt x="1177" y="786"/>
                  </a:cubicBezTo>
                  <a:cubicBezTo>
                    <a:pt x="1251" y="811"/>
                    <a:pt x="1223" y="857"/>
                    <a:pt x="1297" y="882"/>
                  </a:cubicBezTo>
                  <a:cubicBezTo>
                    <a:pt x="1309" y="878"/>
                    <a:pt x="1324" y="879"/>
                    <a:pt x="1333" y="870"/>
                  </a:cubicBezTo>
                  <a:cubicBezTo>
                    <a:pt x="1342" y="861"/>
                    <a:pt x="1345" y="834"/>
                    <a:pt x="1345" y="834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90"/>
            <p:cNvSpPr>
              <a:spLocks noChangeShapeType="1"/>
            </p:cNvSpPr>
            <p:nvPr/>
          </p:nvSpPr>
          <p:spPr bwMode="auto">
            <a:xfrm flipH="1">
              <a:off x="4224" y="3096"/>
              <a:ext cx="108" cy="21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 Box 91"/>
            <p:cNvSpPr txBox="1">
              <a:spLocks noChangeArrowheads="1"/>
            </p:cNvSpPr>
            <p:nvPr/>
          </p:nvSpPr>
          <p:spPr bwMode="auto">
            <a:xfrm>
              <a:off x="4310" y="2967"/>
              <a:ext cx="3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>
                  <a:solidFill>
                    <a:srgbClr val="00279F"/>
                  </a:solidFill>
                  <a:latin typeface="Arial" charset="0"/>
                </a:defRPr>
              </a:lvl1pPr>
              <a:lvl2pPr marL="742950" indent="-285750">
                <a:defRPr sz="800">
                  <a:solidFill>
                    <a:srgbClr val="00279F"/>
                  </a:solidFill>
                  <a:latin typeface="Arial" charset="0"/>
                </a:defRPr>
              </a:lvl2pPr>
              <a:lvl3pPr marL="1143000" indent="-228600">
                <a:defRPr sz="800">
                  <a:solidFill>
                    <a:srgbClr val="00279F"/>
                  </a:solidFill>
                  <a:latin typeface="Arial" charset="0"/>
                </a:defRPr>
              </a:lvl3pPr>
              <a:lvl4pPr marL="1600200" indent="-228600">
                <a:defRPr sz="800">
                  <a:solidFill>
                    <a:srgbClr val="00279F"/>
                  </a:solidFill>
                  <a:latin typeface="Arial" charset="0"/>
                </a:defRPr>
              </a:lvl4pPr>
              <a:lvl5pPr marL="2057400" indent="-228600">
                <a:defRPr sz="800">
                  <a:solidFill>
                    <a:srgbClr val="00279F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C0128"/>
                </a:buClr>
                <a:buFont typeface="Symbol" pitchFamily="18" charset="2"/>
                <a:defRPr sz="800">
                  <a:solidFill>
                    <a:srgbClr val="00279F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600" b="1" kern="0">
                  <a:solidFill>
                    <a:srgbClr val="009900"/>
                  </a:solidFill>
                </a:rPr>
                <a:t>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propagation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Also known as Path loss model</a:t>
            </a: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There are numerous path loss models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Free space path loss model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Simple and good for analysis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Mostly used for direct line-of-sight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Not so perfect for non-LOS but can be approximated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Ray-tracing model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2-ray propagation model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Site/terrain specific and can not be generalized easily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endParaRPr lang="en-US" sz="1600" b="1" dirty="0">
              <a:solidFill>
                <a:srgbClr val="000000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Empirical models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Modeled over data gathered from experiments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Extremely specific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But more accurate in the specific environment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Path Loss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2311400" y="1262063"/>
            <a:ext cx="7620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What is the general principle?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The received power decays as a function of Tx-Rx separation distance raised to some power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i.e., power-law function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Path loss for unobstructed LOS path</a:t>
            </a: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Power falls off :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Proportional to d</a:t>
            </a:r>
            <a:r>
              <a:rPr lang="en-US" sz="2000" baseline="30000" dirty="0">
                <a:solidFill>
                  <a:srgbClr val="037C03"/>
                </a:solidFill>
              </a:rPr>
              <a:t>2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800600" y="4572001"/>
          <a:ext cx="25908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1"/>
                        <a:ext cx="25908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3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algn="just"/>
            <a:r>
              <a:rPr lang="en-US" sz="2400" dirty="0"/>
              <a:t>multipath components (MPCs) – reflected EM wave components</a:t>
            </a:r>
          </a:p>
          <a:p>
            <a:pPr algn="just"/>
            <a:r>
              <a:rPr lang="en-US" sz="2400" dirty="0"/>
              <a:t>if time delay of MPCs ≈ symbol duration then interference (fading) can result</a:t>
            </a:r>
          </a:p>
          <a:p>
            <a:pPr algn="just"/>
            <a:r>
              <a:rPr lang="en-US" sz="2400" dirty="0"/>
              <a:t>coherence bandwidth, Bc , is related to channel’s multipath structure</a:t>
            </a:r>
          </a:p>
          <a:p>
            <a:pPr algn="just"/>
            <a:r>
              <a:rPr lang="en-US" sz="2400" dirty="0"/>
              <a:t>measure of maximum frequency difference between signals with  strongly correlated amplitudes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306638" y="4731328"/>
            <a:ext cx="4398962" cy="1524000"/>
            <a:chOff x="541" y="1104"/>
            <a:chExt cx="2771" cy="96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24" y="1248"/>
              <a:ext cx="2592" cy="96"/>
            </a:xfrm>
            <a:custGeom>
              <a:avLst/>
              <a:gdLst>
                <a:gd name="T0" fmla="*/ 0 w 2592"/>
                <a:gd name="T1" fmla="*/ 0 h 96"/>
                <a:gd name="T2" fmla="*/ 2448 w 2592"/>
                <a:gd name="T3" fmla="*/ 0 h 96"/>
                <a:gd name="T4" fmla="*/ 2592 w 259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96">
                  <a:moveTo>
                    <a:pt x="0" y="0"/>
                  </a:moveTo>
                  <a:lnTo>
                    <a:pt x="2448" y="0"/>
                  </a:lnTo>
                  <a:lnTo>
                    <a:pt x="2592" y="96"/>
                  </a:ln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41" y="1104"/>
              <a:ext cx="2771" cy="960"/>
              <a:chOff x="541" y="1104"/>
              <a:chExt cx="2771" cy="960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3216" y="1344"/>
                <a:ext cx="96" cy="192"/>
                <a:chOff x="3888" y="2592"/>
                <a:chExt cx="144" cy="192"/>
              </a:xfrm>
            </p:grpSpPr>
            <p:sp>
              <p:nvSpPr>
                <p:cNvPr id="21" name="AutoShape 9"/>
                <p:cNvSpPr>
                  <a:spLocks noChangeArrowheads="1"/>
                </p:cNvSpPr>
                <p:nvPr/>
              </p:nvSpPr>
              <p:spPr bwMode="auto">
                <a:xfrm flipV="1">
                  <a:off x="3888" y="2592"/>
                  <a:ext cx="144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3960" y="264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541" y="1248"/>
                <a:ext cx="131" cy="192"/>
                <a:chOff x="3888" y="2592"/>
                <a:chExt cx="144" cy="192"/>
              </a:xfrm>
            </p:grpSpPr>
            <p:sp>
              <p:nvSpPr>
                <p:cNvPr id="19" name="AutoShape 12"/>
                <p:cNvSpPr>
                  <a:spLocks noChangeArrowheads="1"/>
                </p:cNvSpPr>
                <p:nvPr/>
              </p:nvSpPr>
              <p:spPr bwMode="auto">
                <a:xfrm flipV="1">
                  <a:off x="3888" y="2592"/>
                  <a:ext cx="144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>
                  <a:off x="3960" y="264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1933" y="1920"/>
                <a:ext cx="131" cy="144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alpha val="72000"/>
                    </a:srgbClr>
                  </a:gs>
                  <a:gs pos="100000">
                    <a:srgbClr val="BBE0E3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5"/>
              <p:cNvSpPr>
                <a:spLocks noChangeAspect="1" noChangeArrowheads="1"/>
              </p:cNvSpPr>
              <p:nvPr/>
            </p:nvSpPr>
            <p:spPr bwMode="auto">
              <a:xfrm>
                <a:off x="3024" y="1133"/>
                <a:ext cx="104" cy="115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alpha val="72000"/>
                    </a:srgbClr>
                  </a:gs>
                  <a:gs pos="100000">
                    <a:srgbClr val="BBE0E3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655" y="1267"/>
                <a:ext cx="2561" cy="77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2085" y="1296"/>
                <a:ext cx="194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000" kern="0">
                    <a:solidFill>
                      <a:srgbClr val="3333FF"/>
                    </a:solidFill>
                  </a:rPr>
                  <a:t> d</a:t>
                </a:r>
                <a:r>
                  <a:rPr lang="en-US" sz="2000" kern="0" baseline="-25000">
                    <a:solidFill>
                      <a:srgbClr val="3333FF"/>
                    </a:solidFill>
                  </a:rPr>
                  <a:t>0</a:t>
                </a: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658" y="1104"/>
                <a:ext cx="194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000" kern="0">
                    <a:solidFill>
                      <a:srgbClr val="008000"/>
                    </a:solidFill>
                  </a:rPr>
                  <a:t> d</a:t>
                </a:r>
                <a:r>
                  <a:rPr lang="en-US" sz="2000" kern="0" baseline="-2500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624" y="1248"/>
                <a:ext cx="2592" cy="672"/>
              </a:xfrm>
              <a:custGeom>
                <a:avLst/>
                <a:gdLst>
                  <a:gd name="T0" fmla="*/ 0 w 2592"/>
                  <a:gd name="T1" fmla="*/ 0 h 672"/>
                  <a:gd name="T2" fmla="*/ 1344 w 2592"/>
                  <a:gd name="T3" fmla="*/ 672 h 672"/>
                  <a:gd name="T4" fmla="*/ 2592 w 2592"/>
                  <a:gd name="T5" fmla="*/ 9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92" h="672">
                    <a:moveTo>
                      <a:pt x="0" y="0"/>
                    </a:moveTo>
                    <a:lnTo>
                      <a:pt x="1344" y="672"/>
                    </a:lnTo>
                    <a:lnTo>
                      <a:pt x="2592" y="96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2310" y="1626"/>
                <a:ext cx="149" cy="1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000" kern="0">
                    <a:solidFill>
                      <a:srgbClr val="FF0000"/>
                    </a:solidFill>
                  </a:rPr>
                  <a:t>d</a:t>
                </a:r>
                <a:r>
                  <a:rPr lang="en-US" sz="2000" kern="0" baseline="-2500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7467600" y="5066292"/>
            <a:ext cx="2819400" cy="827087"/>
            <a:chOff x="3552" y="1344"/>
            <a:chExt cx="1776" cy="521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52" y="1344"/>
              <a:ext cx="1776" cy="521"/>
              <a:chOff x="3552" y="1344"/>
              <a:chExt cx="1776" cy="521"/>
            </a:xfrm>
          </p:grpSpPr>
          <p:grpSp>
            <p:nvGrpSpPr>
              <p:cNvPr id="28" name="Group 23"/>
              <p:cNvGrpSpPr>
                <a:grpSpLocks/>
              </p:cNvGrpSpPr>
              <p:nvPr/>
            </p:nvGrpSpPr>
            <p:grpSpPr bwMode="auto">
              <a:xfrm>
                <a:off x="3552" y="1344"/>
                <a:ext cx="1776" cy="336"/>
                <a:chOff x="3888" y="2544"/>
                <a:chExt cx="1056" cy="1056"/>
              </a:xfrm>
            </p:grpSpPr>
            <p:sp>
              <p:nvSpPr>
                <p:cNvPr id="40" name="Line 24"/>
                <p:cNvSpPr>
                  <a:spLocks noChangeShapeType="1"/>
                </p:cNvSpPr>
                <p:nvPr/>
              </p:nvSpPr>
              <p:spPr bwMode="auto">
                <a:xfrm>
                  <a:off x="3888" y="3072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3360" y="3072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146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kern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kern="0" baseline="-25000">
                    <a:solidFill>
                      <a:sysClr val="windowText" lastClr="000000"/>
                    </a:solidFill>
                  </a:rPr>
                  <a:t>0 </a:t>
                </a:r>
                <a:r>
                  <a:rPr lang="en-US" kern="0">
                    <a:solidFill>
                      <a:sysClr val="windowText" lastClr="000000"/>
                    </a:solidFill>
                    <a:cs typeface="Times New Roman" pitchFamily="18" charset="0"/>
                  </a:rPr>
                  <a:t>≈</a:t>
                </a:r>
                <a:r>
                  <a:rPr lang="en-US" kern="0" baseline="-2500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kern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kern="0" baseline="-2500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kern="0">
                    <a:solidFill>
                      <a:sysClr val="windowText" lastClr="000000"/>
                    </a:solidFill>
                  </a:rPr>
                  <a:t>            t</a:t>
                </a:r>
                <a:r>
                  <a:rPr lang="en-US" kern="0" baseline="-2500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grpSp>
            <p:nvGrpSpPr>
              <p:cNvPr id="30" name="Group 27"/>
              <p:cNvGrpSpPr>
                <a:grpSpLocks/>
              </p:cNvGrpSpPr>
              <p:nvPr/>
            </p:nvGrpSpPr>
            <p:grpSpPr bwMode="auto">
              <a:xfrm>
                <a:off x="3725" y="1392"/>
                <a:ext cx="259" cy="288"/>
                <a:chOff x="3725" y="1392"/>
                <a:chExt cx="259" cy="288"/>
              </a:xfrm>
            </p:grpSpPr>
            <p:grpSp>
              <p:nvGrpSpPr>
                <p:cNvPr id="36" name="Group 28"/>
                <p:cNvGrpSpPr>
                  <a:grpSpLocks/>
                </p:cNvGrpSpPr>
                <p:nvPr/>
              </p:nvGrpSpPr>
              <p:grpSpPr bwMode="auto">
                <a:xfrm>
                  <a:off x="3725" y="1392"/>
                  <a:ext cx="259" cy="240"/>
                  <a:chOff x="3504" y="2880"/>
                  <a:chExt cx="768" cy="480"/>
                </a:xfrm>
              </p:grpSpPr>
              <p:sp>
                <p:nvSpPr>
                  <p:cNvPr id="38" name="Freeform 29"/>
                  <p:cNvSpPr>
                    <a:spLocks/>
                  </p:cNvSpPr>
                  <p:nvPr/>
                </p:nvSpPr>
                <p:spPr bwMode="auto">
                  <a:xfrm>
                    <a:off x="3504" y="2880"/>
                    <a:ext cx="384" cy="240"/>
                  </a:xfrm>
                  <a:custGeom>
                    <a:avLst/>
                    <a:gdLst>
                      <a:gd name="T0" fmla="*/ 0 w 384"/>
                      <a:gd name="T1" fmla="*/ 240 h 240"/>
                      <a:gd name="T2" fmla="*/ 192 w 384"/>
                      <a:gd name="T3" fmla="*/ 0 h 240"/>
                      <a:gd name="T4" fmla="*/ 384 w 384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40">
                        <a:moveTo>
                          <a:pt x="0" y="240"/>
                        </a:moveTo>
                        <a:cubicBezTo>
                          <a:pt x="64" y="120"/>
                          <a:pt x="128" y="0"/>
                          <a:pt x="192" y="0"/>
                        </a:cubicBezTo>
                        <a:cubicBezTo>
                          <a:pt x="256" y="0"/>
                          <a:pt x="320" y="120"/>
                          <a:pt x="384" y="240"/>
                        </a:cubicBezTo>
                      </a:path>
                    </a:pathLst>
                  </a:custGeom>
                  <a:solidFill>
                    <a:srgbClr val="3333FF">
                      <a:alpha val="41000"/>
                    </a:srgbClr>
                  </a:solidFill>
                  <a:ln w="19050" cmpd="sng">
                    <a:solidFill>
                      <a:srgbClr val="3333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" name="Freeform 30"/>
                  <p:cNvSpPr>
                    <a:spLocks/>
                  </p:cNvSpPr>
                  <p:nvPr/>
                </p:nvSpPr>
                <p:spPr bwMode="auto">
                  <a:xfrm flipV="1">
                    <a:off x="3888" y="3120"/>
                    <a:ext cx="384" cy="240"/>
                  </a:xfrm>
                  <a:custGeom>
                    <a:avLst/>
                    <a:gdLst>
                      <a:gd name="T0" fmla="*/ 0 w 384"/>
                      <a:gd name="T1" fmla="*/ 240 h 240"/>
                      <a:gd name="T2" fmla="*/ 192 w 384"/>
                      <a:gd name="T3" fmla="*/ 0 h 240"/>
                      <a:gd name="T4" fmla="*/ 384 w 384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40">
                        <a:moveTo>
                          <a:pt x="0" y="240"/>
                        </a:moveTo>
                        <a:cubicBezTo>
                          <a:pt x="64" y="120"/>
                          <a:pt x="128" y="0"/>
                          <a:pt x="192" y="0"/>
                        </a:cubicBezTo>
                        <a:cubicBezTo>
                          <a:pt x="256" y="0"/>
                          <a:pt x="320" y="120"/>
                          <a:pt x="384" y="240"/>
                        </a:cubicBezTo>
                      </a:path>
                    </a:pathLst>
                  </a:custGeom>
                  <a:solidFill>
                    <a:srgbClr val="3333FF">
                      <a:alpha val="41000"/>
                    </a:srgbClr>
                  </a:solidFill>
                  <a:ln w="19050" cmpd="sng">
                    <a:solidFill>
                      <a:srgbClr val="3333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7" name="Line 31"/>
                <p:cNvSpPr>
                  <a:spLocks noChangeShapeType="1"/>
                </p:cNvSpPr>
                <p:nvPr/>
              </p:nvSpPr>
              <p:spPr bwMode="auto">
                <a:xfrm>
                  <a:off x="3725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" name="Group 32"/>
              <p:cNvGrpSpPr>
                <a:grpSpLocks/>
              </p:cNvGrpSpPr>
              <p:nvPr/>
            </p:nvGrpSpPr>
            <p:grpSpPr bwMode="auto">
              <a:xfrm>
                <a:off x="4560" y="1440"/>
                <a:ext cx="202" cy="240"/>
                <a:chOff x="4560" y="1440"/>
                <a:chExt cx="202" cy="240"/>
              </a:xfrm>
            </p:grpSpPr>
            <p:grpSp>
              <p:nvGrpSpPr>
                <p:cNvPr id="32" name="Group 33"/>
                <p:cNvGrpSpPr>
                  <a:grpSpLocks/>
                </p:cNvGrpSpPr>
                <p:nvPr/>
              </p:nvGrpSpPr>
              <p:grpSpPr bwMode="auto">
                <a:xfrm>
                  <a:off x="4560" y="1452"/>
                  <a:ext cx="202" cy="132"/>
                  <a:chOff x="3504" y="2880"/>
                  <a:chExt cx="768" cy="480"/>
                </a:xfrm>
              </p:grpSpPr>
              <p:sp>
                <p:nvSpPr>
                  <p:cNvPr id="34" name="Freeform 34"/>
                  <p:cNvSpPr>
                    <a:spLocks/>
                  </p:cNvSpPr>
                  <p:nvPr/>
                </p:nvSpPr>
                <p:spPr bwMode="auto">
                  <a:xfrm>
                    <a:off x="3504" y="2880"/>
                    <a:ext cx="384" cy="240"/>
                  </a:xfrm>
                  <a:custGeom>
                    <a:avLst/>
                    <a:gdLst>
                      <a:gd name="T0" fmla="*/ 0 w 384"/>
                      <a:gd name="T1" fmla="*/ 240 h 240"/>
                      <a:gd name="T2" fmla="*/ 192 w 384"/>
                      <a:gd name="T3" fmla="*/ 0 h 240"/>
                      <a:gd name="T4" fmla="*/ 384 w 384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40">
                        <a:moveTo>
                          <a:pt x="0" y="240"/>
                        </a:moveTo>
                        <a:cubicBezTo>
                          <a:pt x="64" y="120"/>
                          <a:pt x="128" y="0"/>
                          <a:pt x="192" y="0"/>
                        </a:cubicBezTo>
                        <a:cubicBezTo>
                          <a:pt x="256" y="0"/>
                          <a:pt x="320" y="120"/>
                          <a:pt x="384" y="240"/>
                        </a:cubicBezTo>
                      </a:path>
                    </a:pathLst>
                  </a:custGeom>
                  <a:solidFill>
                    <a:srgbClr val="FF0000">
                      <a:alpha val="39000"/>
                    </a:srgbClr>
                  </a:solidFill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" name="Freeform 35"/>
                  <p:cNvSpPr>
                    <a:spLocks/>
                  </p:cNvSpPr>
                  <p:nvPr/>
                </p:nvSpPr>
                <p:spPr bwMode="auto">
                  <a:xfrm flipV="1">
                    <a:off x="3888" y="3120"/>
                    <a:ext cx="384" cy="240"/>
                  </a:xfrm>
                  <a:custGeom>
                    <a:avLst/>
                    <a:gdLst>
                      <a:gd name="T0" fmla="*/ 0 w 384"/>
                      <a:gd name="T1" fmla="*/ 240 h 240"/>
                      <a:gd name="T2" fmla="*/ 192 w 384"/>
                      <a:gd name="T3" fmla="*/ 0 h 240"/>
                      <a:gd name="T4" fmla="*/ 384 w 384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40">
                        <a:moveTo>
                          <a:pt x="0" y="240"/>
                        </a:moveTo>
                        <a:cubicBezTo>
                          <a:pt x="64" y="120"/>
                          <a:pt x="128" y="0"/>
                          <a:pt x="192" y="0"/>
                        </a:cubicBezTo>
                        <a:cubicBezTo>
                          <a:pt x="256" y="0"/>
                          <a:pt x="320" y="120"/>
                          <a:pt x="384" y="240"/>
                        </a:cubicBezTo>
                      </a:path>
                    </a:pathLst>
                  </a:custGeom>
                  <a:solidFill>
                    <a:srgbClr val="FF0000">
                      <a:alpha val="39000"/>
                    </a:srgbClr>
                  </a:solidFill>
                  <a:ln w="19050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3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3773" y="1416"/>
              <a:ext cx="259" cy="192"/>
              <a:chOff x="3984" y="1440"/>
              <a:chExt cx="259" cy="192"/>
            </a:xfrm>
          </p:grpSpPr>
          <p:sp>
            <p:nvSpPr>
              <p:cNvPr id="26" name="Freeform 38"/>
              <p:cNvSpPr>
                <a:spLocks/>
              </p:cNvSpPr>
              <p:nvPr/>
            </p:nvSpPr>
            <p:spPr bwMode="auto">
              <a:xfrm>
                <a:off x="3984" y="1440"/>
                <a:ext cx="130" cy="96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20" y="120"/>
                      <a:pt x="384" y="240"/>
                    </a:cubicBezTo>
                  </a:path>
                </a:pathLst>
              </a:custGeom>
              <a:solidFill>
                <a:srgbClr val="008000">
                  <a:alpha val="41000"/>
                </a:srgbClr>
              </a:solidFill>
              <a:ln w="19050" cmpd="sng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reeform 39"/>
              <p:cNvSpPr>
                <a:spLocks/>
              </p:cNvSpPr>
              <p:nvPr/>
            </p:nvSpPr>
            <p:spPr bwMode="auto">
              <a:xfrm flipV="1">
                <a:off x="4114" y="1536"/>
                <a:ext cx="129" cy="96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20" y="120"/>
                      <a:pt x="384" y="240"/>
                    </a:cubicBezTo>
                  </a:path>
                </a:pathLst>
              </a:custGeom>
              <a:solidFill>
                <a:srgbClr val="008000">
                  <a:alpha val="41000"/>
                </a:srgbClr>
              </a:solidFill>
              <a:ln w="19050" cmpd="sng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9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Free space Path Loss Model (contd.)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7014" y="1176339"/>
          <a:ext cx="3582987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129810" imgH="444307" progId="Equation.3">
                  <p:embed/>
                </p:oleObj>
              </mc:Choice>
              <mc:Fallback>
                <p:oleObj name="Equation" r:id="rId3" imgW="11298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4" y="1176339"/>
                        <a:ext cx="3582987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91000" y="3048001"/>
          <a:ext cx="32464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143000" imgH="393700" progId="Equation.3">
                  <p:embed/>
                </p:oleObj>
              </mc:Choice>
              <mc:Fallback>
                <p:oleObj name="Equation" r:id="rId5" imgW="114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1"/>
                        <a:ext cx="32464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49800" y="4462463"/>
          <a:ext cx="212883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749300" imgH="419100" progId="Equation.3">
                  <p:embed/>
                </p:oleObj>
              </mc:Choice>
              <mc:Fallback>
                <p:oleObj name="Equation" r:id="rId7" imgW="74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462463"/>
                        <a:ext cx="212883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5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Path Loss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What is the path loss?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Represents signal attenuation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What will be the order of path loss for a FM radio system that transmits with 100 kW with 50 km range?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Also calculate: what will be the order of path loss for a Wi-Fi radio system that transmits with 0.1 W with 100 m range?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endParaRPr lang="en-US" sz="2400" dirty="0">
              <a:solidFill>
                <a:srgbClr val="00279F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886200" y="2590801"/>
          <a:ext cx="35925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90801"/>
                        <a:ext cx="359251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0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Loss in dB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2133600" y="1262063"/>
            <a:ext cx="81534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It is difficult to express Path loss using transmit/receive power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Can be very large or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Very small</a:t>
            </a: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Expressed as a positive quantity measured in dB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dB is a unit expressed using logarithmic scale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Widely used in wireless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With unity antenna gain,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200400" y="3962400"/>
          <a:ext cx="6064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2476440" imgH="482400" progId="Equation.3">
                  <p:embed/>
                </p:oleObj>
              </mc:Choice>
              <mc:Fallback>
                <p:oleObj name="Equation" r:id="rId3" imgW="2476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60642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200400" y="5376863"/>
          <a:ext cx="6064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2476440" imgH="482400" progId="Equation.3">
                  <p:embed/>
                </p:oleObj>
              </mc:Choice>
              <mc:Fallback>
                <p:oleObj name="Equation" r:id="rId5" imgW="2476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76863"/>
                        <a:ext cx="60642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2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 and </a:t>
            </a:r>
            <a:r>
              <a:rPr lang="en-US" dirty="0" err="1"/>
              <a:t>dBW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dBm and </a:t>
            </a:r>
            <a:r>
              <a:rPr lang="en-US" sz="2400" dirty="0" err="1">
                <a:solidFill>
                  <a:srgbClr val="00279F"/>
                </a:solidFill>
              </a:rPr>
              <a:t>dBW</a:t>
            </a:r>
            <a:r>
              <a:rPr lang="en-US" sz="2400" dirty="0">
                <a:solidFill>
                  <a:srgbClr val="00279F"/>
                </a:solidFill>
              </a:rPr>
              <a:t> are other two variations of dB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dB references two powers (Tx and Rx)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dBm expresses measured power referenced to one </a:t>
            </a:r>
            <a:r>
              <a:rPr lang="en-US" sz="2000" dirty="0" err="1">
                <a:solidFill>
                  <a:srgbClr val="037C03"/>
                </a:solidFill>
              </a:rPr>
              <a:t>mW</a:t>
            </a:r>
            <a:endParaRPr lang="en-US" sz="2000" dirty="0">
              <a:solidFill>
                <a:srgbClr val="037C03"/>
              </a:solidFill>
            </a:endParaRP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Particularly applicable for very low received signal strength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 err="1">
                <a:solidFill>
                  <a:srgbClr val="037C03"/>
                </a:solidFill>
              </a:rPr>
              <a:t>dBW</a:t>
            </a:r>
            <a:r>
              <a:rPr lang="en-US" sz="2000" dirty="0">
                <a:solidFill>
                  <a:srgbClr val="037C03"/>
                </a:solidFill>
              </a:rPr>
              <a:t> expresses measured power referenced to one watt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dBm Widely used in wireless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P in </a:t>
            </a:r>
            <a:r>
              <a:rPr lang="en-US" sz="2000" dirty="0" err="1">
                <a:solidFill>
                  <a:srgbClr val="037C03"/>
                </a:solidFill>
              </a:rPr>
              <a:t>mW</a:t>
            </a: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512762" lvl="1" indent="0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None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endParaRPr lang="en-US" sz="2400" dirty="0">
              <a:solidFill>
                <a:srgbClr val="00279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67200" y="4114801"/>
          <a:ext cx="3670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497950" imgH="431613" progId="Equation.3">
                  <p:embed/>
                </p:oleObj>
              </mc:Choice>
              <mc:Fallback>
                <p:oleObj name="Equation" r:id="rId3" imgW="149795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1"/>
                        <a:ext cx="36703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9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Loss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000" dirty="0">
                <a:solidFill>
                  <a:srgbClr val="00279F"/>
                </a:solidFill>
              </a:rPr>
              <a:t>We saw Path loss expressed in dB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Note, the above </a:t>
            </a:r>
            <a:r>
              <a:rPr lang="en-US" sz="1800" dirty="0" err="1">
                <a:solidFill>
                  <a:srgbClr val="037C03"/>
                </a:solidFill>
              </a:rPr>
              <a:t>eqn</a:t>
            </a:r>
            <a:r>
              <a:rPr lang="en-US" sz="1800" dirty="0">
                <a:solidFill>
                  <a:srgbClr val="037C03"/>
                </a:solidFill>
              </a:rPr>
              <a:t> does not hold for d=0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000" dirty="0">
                <a:solidFill>
                  <a:srgbClr val="00279F"/>
                </a:solidFill>
              </a:rPr>
              <a:t>For this purpose, a close-in distance d</a:t>
            </a:r>
            <a:r>
              <a:rPr lang="en-US" sz="2000" baseline="-25000" dirty="0">
                <a:solidFill>
                  <a:srgbClr val="00279F"/>
                </a:solidFill>
              </a:rPr>
              <a:t>0</a:t>
            </a:r>
            <a:r>
              <a:rPr lang="en-US" sz="2000" dirty="0">
                <a:solidFill>
                  <a:srgbClr val="00279F"/>
                </a:solidFill>
              </a:rPr>
              <a:t> is used as a reference point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It is assumed that the received signal strength at d</a:t>
            </a:r>
            <a:r>
              <a:rPr lang="en-US" sz="1800" baseline="-25000" dirty="0">
                <a:solidFill>
                  <a:srgbClr val="037C03"/>
                </a:solidFill>
              </a:rPr>
              <a:t>0</a:t>
            </a:r>
            <a:r>
              <a:rPr lang="en-US" sz="1800" dirty="0">
                <a:solidFill>
                  <a:srgbClr val="037C03"/>
                </a:solidFill>
              </a:rPr>
              <a:t> is known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Received signal strength is then calculated relative to d</a:t>
            </a:r>
            <a:r>
              <a:rPr lang="en-US" sz="1800" baseline="-25000" dirty="0">
                <a:solidFill>
                  <a:srgbClr val="037C03"/>
                </a:solidFill>
              </a:rPr>
              <a:t>0</a:t>
            </a:r>
            <a:r>
              <a:rPr lang="en-US" sz="1800" dirty="0">
                <a:solidFill>
                  <a:srgbClr val="037C03"/>
                </a:solidFill>
              </a:rPr>
              <a:t> 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For a typical Wi-Fi analysis, d</a:t>
            </a:r>
            <a:r>
              <a:rPr lang="en-US" sz="2000" baseline="-25000" dirty="0">
                <a:solidFill>
                  <a:srgbClr val="037C03"/>
                </a:solidFill>
              </a:rPr>
              <a:t>0  </a:t>
            </a:r>
            <a:r>
              <a:rPr lang="en-US" sz="2000" dirty="0">
                <a:solidFill>
                  <a:srgbClr val="037C03"/>
                </a:solidFill>
              </a:rPr>
              <a:t>can be 1 m.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20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endParaRPr lang="en-US" sz="2400" dirty="0">
              <a:solidFill>
                <a:srgbClr val="00279F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124200" y="2057401"/>
          <a:ext cx="5486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2476500" imgH="482600" progId="Equation.3">
                  <p:embed/>
                </p:oleObj>
              </mc:Choice>
              <mc:Fallback>
                <p:oleObj name="Equation" r:id="rId3" imgW="247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1"/>
                        <a:ext cx="5486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400675" y="4922838"/>
          <a:ext cx="928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419100" imgH="228600" progId="Equation.3">
                  <p:embed/>
                </p:oleObj>
              </mc:Choice>
              <mc:Fallback>
                <p:oleObj name="Equation" r:id="rId5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922838"/>
                        <a:ext cx="9286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68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Propagation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000" dirty="0">
                <a:solidFill>
                  <a:srgbClr val="00279F"/>
                </a:solidFill>
              </a:rPr>
              <a:t>The indoor radio channel differs from the traditional mobile radio channel in outdoor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Distances covered are much smaller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Variability of the environment is much greater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000" dirty="0">
                <a:solidFill>
                  <a:srgbClr val="00279F"/>
                </a:solidFill>
              </a:rPr>
              <a:t>Propagation inside buildings strongly influenced by specific features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Layout and building type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Construction materials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Even door open or closed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1800" dirty="0">
                <a:solidFill>
                  <a:srgbClr val="037C03"/>
                </a:solidFill>
              </a:rPr>
              <a:t>Same floor or different floors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endParaRPr lang="en-US" sz="1800" dirty="0">
              <a:solidFill>
                <a:srgbClr val="037C03"/>
              </a:solidFill>
            </a:endParaRPr>
          </a:p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200" dirty="0">
                <a:solidFill>
                  <a:srgbClr val="00279F"/>
                </a:solidFill>
              </a:rPr>
              <a:t>Partition Losses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 typeface="Symbol" pitchFamily="18" charset="2"/>
              <a:buChar char="·"/>
            </a:pPr>
            <a:r>
              <a:rPr lang="en-US" sz="2400" dirty="0">
                <a:solidFill>
                  <a:srgbClr val="00279F"/>
                </a:solidFill>
              </a:rPr>
              <a:t>Partition Losses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Same floor </a:t>
            </a: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Between floors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Characterized by a new factor called Floor Attenuation Factors (FAF)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Based on building materials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FAF mostly empirical (computed over numerous tests)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endParaRPr lang="en-US" sz="1600" b="1" dirty="0">
              <a:solidFill>
                <a:srgbClr val="000000"/>
              </a:solidFill>
            </a:endParaRP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endParaRPr lang="en-US" sz="1600" b="1" dirty="0">
              <a:solidFill>
                <a:srgbClr val="000000"/>
              </a:solidFill>
            </a:endParaRP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endParaRPr lang="en-US" sz="1600" b="1" dirty="0">
              <a:solidFill>
                <a:srgbClr val="000000"/>
              </a:solidFill>
            </a:endParaRP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endParaRPr lang="en-US" sz="1600" b="1" dirty="0">
              <a:solidFill>
                <a:srgbClr val="000000"/>
              </a:solidFill>
            </a:endParaRPr>
          </a:p>
          <a:p>
            <a:pPr marL="796925" lvl="1" indent="-284163" eaLnBrk="0" hangingPunct="0">
              <a:lnSpc>
                <a:spcPct val="90000"/>
              </a:lnSpc>
              <a:spcBef>
                <a:spcPct val="30000"/>
              </a:spcBef>
              <a:buClr>
                <a:srgbClr val="FF5008"/>
              </a:buClr>
              <a:buSzPct val="100000"/>
              <a:buFontTx/>
              <a:buChar char="–"/>
            </a:pPr>
            <a:r>
              <a:rPr lang="en-US" sz="2000" dirty="0">
                <a:solidFill>
                  <a:srgbClr val="037C03"/>
                </a:solidFill>
              </a:rPr>
              <a:t>For example, 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FAF through one floor approx. 13 dB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Two floors 18.7 dB</a:t>
            </a:r>
          </a:p>
          <a:p>
            <a:pPr marL="1147763" lvl="2" indent="-173038" eaLnBrk="0" hangingPunct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  <a:buFontTx/>
              <a:buChar char="–"/>
            </a:pPr>
            <a:r>
              <a:rPr lang="en-US" sz="1600" b="1" dirty="0">
                <a:solidFill>
                  <a:srgbClr val="000000"/>
                </a:solidFill>
              </a:rPr>
              <a:t>Three floors 25 dB and so on…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71800" y="3886200"/>
          <a:ext cx="6242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2667000" imgH="482600" progId="Equation.3">
                  <p:embed/>
                </p:oleObj>
              </mc:Choice>
              <mc:Fallback>
                <p:oleObj name="Equation" r:id="rId3" imgW="2667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6242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1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Cellular Model (signal to interference)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2133600" y="1262063"/>
            <a:ext cx="8001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From the propagation model,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Let’s combine today’s concept with last week’s cellular concept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Let’s find out signal to interference 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553200" y="990601"/>
          <a:ext cx="3200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1333440" imgH="469800" progId="Equation.3">
                  <p:embed/>
                </p:oleObj>
              </mc:Choice>
              <mc:Fallback>
                <p:oleObj name="Equation" r:id="rId3" imgW="1333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90601"/>
                        <a:ext cx="3200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06563" y="3355182"/>
            <a:ext cx="8869363" cy="2125662"/>
            <a:chOff x="182562" y="3355182"/>
            <a:chExt cx="8869363" cy="2125662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087562" y="3993357"/>
            <a:ext cx="1585913" cy="1106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5" imgW="660240" imgH="622080" progId="Equation.3">
                    <p:embed/>
                  </p:oleObj>
                </mc:Choice>
                <mc:Fallback>
                  <p:oleObj name="Equation" r:id="rId5" imgW="660240" imgH="622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562" y="3993357"/>
                          <a:ext cx="1585913" cy="1106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82562" y="3745707"/>
              <a:ext cx="1143000" cy="592137"/>
            </a:xfrm>
            <a:prstGeom prst="rect">
              <a:avLst/>
            </a:prstGeom>
            <a:solidFill>
              <a:srgbClr val="618FFD">
                <a:alpha val="3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</a:rPr>
                <a:t>m co-channel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</a:rPr>
                <a:t>interferer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34962" y="4555332"/>
              <a:ext cx="1752600" cy="925512"/>
            </a:xfrm>
            <a:prstGeom prst="rect">
              <a:avLst/>
            </a:prstGeom>
            <a:solidFill>
              <a:srgbClr val="618FFD">
                <a:alpha val="3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Cell radius R</a:t>
              </a:r>
            </a:p>
            <a:p>
              <a:pPr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Co-channel </a:t>
              </a:r>
            </a:p>
            <a:p>
              <a:pPr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interferer distance D</a:t>
              </a:r>
              <a:r>
                <a:rPr lang="en-US" sz="1200" b="1" kern="0" baseline="-25000">
                  <a:solidFill>
                    <a:sysClr val="windowText" lastClr="000000"/>
                  </a:solidFill>
                </a:rPr>
                <a:t>i</a:t>
              </a:r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840162" y="3947319"/>
            <a:ext cx="1644650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Equation" r:id="rId7" imgW="685800" imgH="647640" progId="Equation.3">
                    <p:embed/>
                  </p:oleObj>
                </mc:Choice>
                <mc:Fallback>
                  <p:oleObj name="Equation" r:id="rId7" imgW="685800" imgH="647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162" y="3947319"/>
                          <a:ext cx="1644650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516562" y="3956844"/>
            <a:ext cx="1736725" cy="74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Equation" r:id="rId9" imgW="723600" imgH="419040" progId="Equation.3">
                    <p:embed/>
                  </p:oleObj>
                </mc:Choice>
                <mc:Fallback>
                  <p:oleObj name="Equation" r:id="rId9" imgW="7236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562" y="3956844"/>
                          <a:ext cx="1736725" cy="746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7269162" y="3355182"/>
              <a:ext cx="1143000" cy="592137"/>
            </a:xfrm>
            <a:prstGeom prst="rect">
              <a:avLst/>
            </a:prstGeom>
            <a:solidFill>
              <a:srgbClr val="618FFD">
                <a:alpha val="38823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Q: co-channel</a:t>
              </a:r>
            </a:p>
            <a:p>
              <a:pPr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Reuse ratio</a:t>
              </a:r>
            </a:p>
          </p:txBody>
        </p:sp>
        <p:cxnSp>
          <p:nvCxnSpPr>
            <p:cNvPr id="15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6583362" y="3652044"/>
              <a:ext cx="723900" cy="29527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6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315200" y="3956844"/>
            <a:ext cx="1736725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11" imgW="723600" imgH="431640" progId="Equation.3">
                    <p:embed/>
                  </p:oleObj>
                </mc:Choice>
                <mc:Fallback>
                  <p:oleObj name="Equation" r:id="rId11" imgW="723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0" y="3956844"/>
                          <a:ext cx="1736725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01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Knife-edge Diffraction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algn="just"/>
            <a:r>
              <a:rPr lang="en-US" sz="2000" dirty="0"/>
              <a:t>Estimating the signal attenuation caused by diffraction of radio waves over hills and buildings is essential in predicting the field strength in a given service area.</a:t>
            </a:r>
          </a:p>
          <a:p>
            <a:pPr algn="just"/>
            <a:r>
              <a:rPr lang="en-US" sz="2000" dirty="0"/>
              <a:t>Generally, it is impossible to make very precise estimates of the diffraction losses, and in practice prediction is a process of theoretical approximation modified by necessary empirical corrections.</a:t>
            </a:r>
          </a:p>
          <a:p>
            <a:pPr algn="just"/>
            <a:r>
              <a:rPr lang="en-US" sz="2000" dirty="0"/>
              <a:t>Though the calculation of diffraction losses over complex and irregular terrain is a mathematically difficult problem, expressions for diffraction losses for many simple cases have been derived. </a:t>
            </a:r>
          </a:p>
          <a:p>
            <a:pPr algn="just"/>
            <a:r>
              <a:rPr lang="en-US" sz="2000" dirty="0"/>
              <a:t>As a starting point, the limiting case of propagation over a knife-edge gives good insight into the order of magnitude of diffraction loss.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01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Knife-edge Diffraction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7925"/>
          </a:xfrm>
        </p:spPr>
        <p:txBody>
          <a:bodyPr/>
          <a:lstStyle/>
          <a:p>
            <a:pPr algn="just"/>
            <a:r>
              <a:rPr lang="en-US" sz="2400" dirty="0"/>
              <a:t>When shadowing is caused by a single object such as a hill or mountain, the attenuation caused by diffraction can be estimated by treating the obstruction as a diffracting knife edge.</a:t>
            </a:r>
          </a:p>
          <a:p>
            <a:pPr algn="just"/>
            <a:r>
              <a:rPr lang="en-US" sz="2400" dirty="0"/>
              <a:t>This is the simplest of diffraction models, and the diffraction loss in this case can be readily estimated using the classical Fresnel solution for the field behind a knife edge (also called a half-plane). Figure illustrates this approach.</a:t>
            </a:r>
          </a:p>
          <a:p>
            <a:pPr algn="just"/>
            <a:r>
              <a:rPr lang="en-US" sz="2400" dirty="0"/>
              <a:t>Consider a receiver at point R, located in the shadowed region (also called the diffraction zone).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0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Small Scale Multipath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(i) rapid changes in signal strength over small distances &amp; time </a:t>
            </a:r>
            <a:r>
              <a:rPr lang="en-US" dirty="0" smtClean="0"/>
              <a:t> intervals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(ii) Doppler shifts on </a:t>
            </a:r>
            <a:r>
              <a:rPr lang="en-US"/>
              <a:t>different </a:t>
            </a:r>
            <a:r>
              <a:rPr lang="en-US" smtClean="0"/>
              <a:t>multipath </a:t>
            </a:r>
            <a:r>
              <a:rPr lang="en-US" dirty="0" smtClean="0"/>
              <a:t>random </a:t>
            </a:r>
            <a:r>
              <a:rPr lang="en-US" dirty="0"/>
              <a:t>frequency </a:t>
            </a:r>
            <a:r>
              <a:rPr lang="en-US" dirty="0" smtClean="0"/>
              <a:t>modulation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(iii) time dispersion (echoes) caused by multipath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Knife-edge Diffraction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field strength at point R in </a:t>
            </a:r>
            <a:r>
              <a:rPr lang="en-US" dirty="0" smtClean="0"/>
              <a:t>Figure is </a:t>
            </a:r>
            <a:r>
              <a:rPr lang="en-US" dirty="0"/>
              <a:t>a vector </a:t>
            </a:r>
            <a:r>
              <a:rPr lang="en-US" dirty="0" smtClean="0"/>
              <a:t>sum of </a:t>
            </a:r>
            <a:r>
              <a:rPr lang="en-US" dirty="0"/>
              <a:t>the fields due to all of </a:t>
            </a:r>
            <a:r>
              <a:rPr lang="en-US" dirty="0" smtClean="0"/>
              <a:t>the secondary Huygens </a:t>
            </a:r>
            <a:r>
              <a:rPr lang="en-US" dirty="0"/>
              <a:t>sources in the plane above </a:t>
            </a:r>
            <a:r>
              <a:rPr lang="en-US" dirty="0" smtClean="0"/>
              <a:t>the </a:t>
            </a:r>
            <a:r>
              <a:rPr lang="en-US" dirty="0"/>
              <a:t>knife </a:t>
            </a:r>
            <a:r>
              <a:rPr lang="en-US" dirty="0" smtClean="0"/>
              <a:t>edge.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diffraction gain due to the presence of a knife edge, as compared </a:t>
            </a:r>
            <a:r>
              <a:rPr lang="en-US" dirty="0" smtClean="0"/>
              <a:t>to the </a:t>
            </a:r>
            <a:r>
              <a:rPr lang="en-US" dirty="0"/>
              <a:t>free space E-field, is given by</a:t>
            </a:r>
          </a:p>
          <a:p>
            <a:pPr algn="just"/>
            <a:r>
              <a:rPr lang="en-US" dirty="0" err="1"/>
              <a:t>Gd</a:t>
            </a:r>
            <a:r>
              <a:rPr lang="en-US" dirty="0"/>
              <a:t>(dB) = 2OlogIF(v</a:t>
            </a:r>
            <a:r>
              <a:rPr lang="en-US" dirty="0" smtClean="0"/>
              <a:t>)!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60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1"/>
            <a:ext cx="69342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236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Knife-edge Diffraction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828800"/>
            <a:ext cx="62483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19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Rayleigh </a:t>
            </a:r>
            <a:r>
              <a:rPr lang="en-US" dirty="0"/>
              <a:t>and Ricean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Rayleigh Fading Distribution</a:t>
            </a:r>
          </a:p>
          <a:p>
            <a:pPr algn="just"/>
            <a:r>
              <a:rPr lang="en-US" sz="1800" dirty="0"/>
              <a:t>In mobile radio channels, the Rayleigh distribution is commonly used to describe the statistical time varying nature of the received envelope of a flat fading signal, or the envelope of an individual multipath component. </a:t>
            </a:r>
          </a:p>
          <a:p>
            <a:pPr algn="just"/>
            <a:r>
              <a:rPr lang="en-US" sz="1800" dirty="0"/>
              <a:t>It is well known that the envelope of the sum of two quadrature Gaussian noise signals obeys a Rayleigh distribution. </a:t>
            </a:r>
          </a:p>
          <a:p>
            <a:pPr algn="just"/>
            <a:r>
              <a:rPr lang="en-US" sz="1800" dirty="0"/>
              <a:t>Figure shows a Rayleigh distributed signal envelope as a function of time. The Rayleigh distribution has a probability density function (pdf) given by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where alpha  is the rms value of the received voltage signal before envelope detection,</a:t>
            </a:r>
          </a:p>
          <a:p>
            <a:pPr algn="just"/>
            <a:r>
              <a:rPr lang="en-US" sz="1800" dirty="0"/>
              <a:t>and alpha is the time-average power of the received signal before envelope detection.</a:t>
            </a:r>
          </a:p>
          <a:p>
            <a:pPr algn="just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58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90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1"/>
            <a:ext cx="7315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903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30725"/>
          </a:xfrm>
        </p:spPr>
        <p:txBody>
          <a:bodyPr/>
          <a:lstStyle/>
          <a:p>
            <a:pPr algn="just"/>
            <a:r>
              <a:rPr lang="en-US" sz="2800" dirty="0"/>
              <a:t>Thus the mean and the median differ by only 0.55 dB in a Rayleigh fading signal. </a:t>
            </a:r>
          </a:p>
          <a:p>
            <a:pPr algn="just"/>
            <a:r>
              <a:rPr lang="en-US" sz="2800" dirty="0"/>
              <a:t>Note that the median is often used in practice, since fading data are usually measured in the field and a particular distribution cannot be assumed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68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Rician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When there is a dominant stationary (nonfading) signal component present, such as a line-of-sight propagation path, the small-scale fading envelope distribution is Ricean. </a:t>
            </a:r>
          </a:p>
          <a:p>
            <a:pPr algn="just"/>
            <a:r>
              <a:rPr lang="en-US" sz="2800" dirty="0"/>
              <a:t>In such a situation, random multipath components arriving at different angles are superimposed on a stationary dominant signal.</a:t>
            </a:r>
          </a:p>
          <a:p>
            <a:pPr algn="just"/>
            <a:r>
              <a:rPr lang="en-US" sz="2800" dirty="0"/>
              <a:t>At the output of an envelope detector, this has the effect of adding a dc component to the random multipath.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ETC 702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26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Rician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400" dirty="0"/>
              <a:t>The parameter K is known as the Ricean factor and completely specifies the Ricean distribution. As A —*0, K —* dB, and as the dominant path decreases in amplitude, the Ricean distribution degenerates to a Rayleigh distribution.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33528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in Urban Areas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algn="just"/>
            <a:r>
              <a:rPr lang="en-US" dirty="0"/>
              <a:t>NLOS path - mobile antenna height &lt; surrounding structure’s </a:t>
            </a:r>
            <a:r>
              <a:rPr lang="en-US" dirty="0" smtClean="0"/>
              <a:t>height even </a:t>
            </a:r>
            <a:r>
              <a:rPr lang="en-US" dirty="0"/>
              <a:t>with LOS path </a:t>
            </a:r>
            <a:r>
              <a:rPr lang="en-US" dirty="0" smtClean="0"/>
              <a:t>multipath </a:t>
            </a:r>
            <a:r>
              <a:rPr lang="en-US" dirty="0"/>
              <a:t>exists</a:t>
            </a:r>
          </a:p>
          <a:p>
            <a:pPr algn="just"/>
            <a:r>
              <a:rPr lang="en-US" dirty="0"/>
              <a:t> received signal at any point consists of many plane waves with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/>
              <a:t>randomly distributed amplitudes phases, angles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/>
              <a:t>components combine vectorially at receiver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/>
              <a:t>causes distorted or faded signal reception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algn="just"/>
            <a:r>
              <a:rPr lang="en-US" sz="2800" dirty="0"/>
              <a:t>Spatial Fading: all objects are stationary – only mobile moves</a:t>
            </a:r>
          </a:p>
          <a:p>
            <a:pPr algn="just"/>
            <a:r>
              <a:rPr lang="en-US" sz="2800" dirty="0"/>
              <a:t>spatial variations appear as temporal variations at mobile receiver</a:t>
            </a:r>
          </a:p>
          <a:p>
            <a:pPr algn="just"/>
            <a:r>
              <a:rPr lang="en-US" sz="2800" dirty="0"/>
              <a:t>constructive &amp; destructive effects of multipath in multipath field</a:t>
            </a:r>
          </a:p>
          <a:p>
            <a:pPr algn="just"/>
            <a:r>
              <a:rPr lang="en-US" sz="2800" dirty="0"/>
              <a:t>moving objects disturb the field – constructively or destructively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High Mobility: receiver passes through several fades in a short time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Low Mobility: extended time in a deep fade possible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Doppler shift: relative mobility between TX &amp; RX </a:t>
            </a:r>
            <a:r>
              <a:rPr lang="en-US" dirty="0" smtClean="0"/>
              <a:t>proportional to </a:t>
            </a:r>
            <a:r>
              <a:rPr lang="en-US" dirty="0"/>
              <a:t>direction &amp; velocity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Factors of Fading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algn="just"/>
            <a:r>
              <a:rPr lang="en-US" sz="2800" dirty="0"/>
              <a:t>(i) multipath propagation and multipath components (MPCs) </a:t>
            </a:r>
          </a:p>
          <a:p>
            <a:pPr algn="just"/>
            <a:r>
              <a:rPr lang="en-US" sz="2800" dirty="0"/>
              <a:t> presence of objects cause reflection &amp; scattering</a:t>
            </a:r>
          </a:p>
          <a:p>
            <a:pPr algn="just"/>
            <a:r>
              <a:rPr lang="en-US" sz="2800" dirty="0"/>
              <a:t> dissipates energy in amplitude, phase, time</a:t>
            </a:r>
          </a:p>
          <a:p>
            <a:pPr algn="just"/>
            <a:r>
              <a:rPr lang="en-US" sz="2800" dirty="0"/>
              <a:t> multiple versions arrive at different times and spatial orientation</a:t>
            </a:r>
          </a:p>
          <a:p>
            <a:pPr algn="just"/>
            <a:r>
              <a:rPr lang="en-US" sz="2800" dirty="0"/>
              <a:t> causes signal smearing - </a:t>
            </a:r>
            <a:r>
              <a:rPr lang="en-US" sz="2800" dirty="0" err="1"/>
              <a:t>intersymbol</a:t>
            </a:r>
            <a:r>
              <a:rPr lang="en-US" sz="2800" dirty="0"/>
              <a:t> interference (ISI)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3821</Words>
  <Application>Microsoft Office PowerPoint</Application>
  <PresentationFormat>Widescreen</PresentationFormat>
  <Paragraphs>738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5_Edge</vt:lpstr>
      <vt:lpstr>Equation</vt:lpstr>
      <vt:lpstr>Mobile Communication </vt:lpstr>
      <vt:lpstr>Mobile Radio Propagation</vt:lpstr>
      <vt:lpstr>Mobile Radio Propagation – Small Scale Fading - Multipath </vt:lpstr>
      <vt:lpstr>Fading</vt:lpstr>
      <vt:lpstr>Small Scale Multipath Propagation</vt:lpstr>
      <vt:lpstr>Multipath in Urban Areas  </vt:lpstr>
      <vt:lpstr>Characteristics of Fading </vt:lpstr>
      <vt:lpstr>Characteristics of Fading </vt:lpstr>
      <vt:lpstr>Four Factors of Fading </vt:lpstr>
      <vt:lpstr>Four Factors of Fading </vt:lpstr>
      <vt:lpstr>Four Factors of Fading </vt:lpstr>
      <vt:lpstr>PowerPoint Presentation</vt:lpstr>
      <vt:lpstr>PowerPoint Presentation</vt:lpstr>
      <vt:lpstr>Impulse Response on a Multipath Channel</vt:lpstr>
      <vt:lpstr>(1) Mobile RF Channel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INDOOR AND OUTDOOR PROPAGATION MODELS</vt:lpstr>
      <vt:lpstr>Wireless Propagation Characteristics</vt:lpstr>
      <vt:lpstr>Wireless Propagation Characteristics(contd.)</vt:lpstr>
      <vt:lpstr>Wireless Propagation Models</vt:lpstr>
      <vt:lpstr>Wireless Propagation Models (contd.)</vt:lpstr>
      <vt:lpstr>Large-scale propagation model</vt:lpstr>
      <vt:lpstr>Free space Path Loss Model</vt:lpstr>
      <vt:lpstr>Free space Path Loss Model (contd.)</vt:lpstr>
      <vt:lpstr>Free space Path Loss (contd.)</vt:lpstr>
      <vt:lpstr>Path Loss in dB</vt:lpstr>
      <vt:lpstr>dBm and dBW</vt:lpstr>
      <vt:lpstr>Path Loss model</vt:lpstr>
      <vt:lpstr>Indoor Propagation Model</vt:lpstr>
      <vt:lpstr>Partition Loss</vt:lpstr>
      <vt:lpstr>Cellular Model (signal to interference)</vt:lpstr>
      <vt:lpstr>Knife-edge Diffraction Model</vt:lpstr>
      <vt:lpstr>Knife-edge Diffraction Model</vt:lpstr>
      <vt:lpstr>Knife-edge Diffraction Model</vt:lpstr>
      <vt:lpstr>PowerPoint Presentation</vt:lpstr>
      <vt:lpstr>Knife-edge Diffraction Model</vt:lpstr>
      <vt:lpstr>Rayleigh and Ricean Distributions</vt:lpstr>
      <vt:lpstr>Rayleigh distribution </vt:lpstr>
      <vt:lpstr>Rayleigh distribution </vt:lpstr>
      <vt:lpstr>Rician Distribution</vt:lpstr>
      <vt:lpstr>Rician Distribution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Communication </dc:title>
  <dc:creator>Venkataramanan V</dc:creator>
  <cp:lastModifiedBy>Venkataramanan V</cp:lastModifiedBy>
  <cp:revision>2</cp:revision>
  <dcterms:created xsi:type="dcterms:W3CDTF">2017-10-06T02:52:51Z</dcterms:created>
  <dcterms:modified xsi:type="dcterms:W3CDTF">2019-07-23T09:38:30Z</dcterms:modified>
</cp:coreProperties>
</file>