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3" r:id="rId6"/>
    <p:sldId id="264" r:id="rId7"/>
    <p:sldId id="265" r:id="rId8"/>
    <p:sldId id="266" r:id="rId9"/>
    <p:sldId id="267" r:id="rId10"/>
    <p:sldId id="261" r:id="rId11"/>
    <p:sldId id="270" r:id="rId12"/>
    <p:sldId id="269" r:id="rId13"/>
    <p:sldId id="271" r:id="rId14"/>
    <p:sldId id="268"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F27C5D-CA7D-4655-9D01-2979ACCE1ABF}"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123058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F27C5D-CA7D-4655-9D01-2979ACCE1ABF}"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323138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F27C5D-CA7D-4655-9D01-2979ACCE1ABF}"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408794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F27C5D-CA7D-4655-9D01-2979ACCE1ABF}"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423045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F27C5D-CA7D-4655-9D01-2979ACCE1ABF}"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75694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F27C5D-CA7D-4655-9D01-2979ACCE1ABF}"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69039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F27C5D-CA7D-4655-9D01-2979ACCE1ABF}" type="datetimeFigureOut">
              <a:rPr lang="en-IN" smtClean="0"/>
              <a:t>29-07-2019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57149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F27C5D-CA7D-4655-9D01-2979ACCE1ABF}" type="datetimeFigureOut">
              <a:rPr lang="en-IN" smtClean="0"/>
              <a:t>29-07-2019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265639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27C5D-CA7D-4655-9D01-2979ACCE1ABF}" type="datetimeFigureOut">
              <a:rPr lang="en-IN" smtClean="0"/>
              <a:t>29-07-2019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416287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27C5D-CA7D-4655-9D01-2979ACCE1ABF}"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190864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27C5D-CA7D-4655-9D01-2979ACCE1ABF}"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49916-EB1B-4DB4-8DC0-AC26158D2017}" type="slidenum">
              <a:rPr lang="en-IN" smtClean="0"/>
              <a:t>‹#›</a:t>
            </a:fld>
            <a:endParaRPr lang="en-IN"/>
          </a:p>
        </p:txBody>
      </p:sp>
    </p:spTree>
    <p:extLst>
      <p:ext uri="{BB962C8B-B14F-4D97-AF65-F5344CB8AC3E}">
        <p14:creationId xmlns:p14="http://schemas.microsoft.com/office/powerpoint/2010/main" val="56467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27C5D-CA7D-4655-9D01-2979ACCE1ABF}" type="datetimeFigureOut">
              <a:rPr lang="en-IN" smtClean="0"/>
              <a:t>29-07-2019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49916-EB1B-4DB4-8DC0-AC26158D2017}" type="slidenum">
              <a:rPr lang="en-IN" smtClean="0"/>
              <a:t>‹#›</a:t>
            </a:fld>
            <a:endParaRPr lang="en-IN"/>
          </a:p>
        </p:txBody>
      </p:sp>
    </p:spTree>
    <p:extLst>
      <p:ext uri="{BB962C8B-B14F-4D97-AF65-F5344CB8AC3E}">
        <p14:creationId xmlns:p14="http://schemas.microsoft.com/office/powerpoint/2010/main" val="331715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OPTICAL COMMUNICATION</a:t>
            </a:r>
            <a:endParaRPr lang="en-IN" dirty="0"/>
          </a:p>
        </p:txBody>
      </p:sp>
      <p:sp>
        <p:nvSpPr>
          <p:cNvPr id="3" name="Content Placeholder 2"/>
          <p:cNvSpPr>
            <a:spLocks noGrp="1"/>
          </p:cNvSpPr>
          <p:nvPr>
            <p:ph idx="1"/>
          </p:nvPr>
        </p:nvSpPr>
        <p:spPr/>
        <p:txBody>
          <a:bodyPr/>
          <a:lstStyle/>
          <a:p>
            <a:r>
              <a:rPr lang="en-IN" dirty="0" smtClean="0"/>
              <a:t>Module 1</a:t>
            </a:r>
          </a:p>
          <a:p>
            <a:r>
              <a:rPr lang="en-IN" dirty="0" smtClean="0"/>
              <a:t>Optical </a:t>
            </a:r>
            <a:r>
              <a:rPr lang="en-IN" dirty="0" err="1" smtClean="0"/>
              <a:t>Fiber</a:t>
            </a:r>
            <a:r>
              <a:rPr lang="en-IN" dirty="0" smtClean="0"/>
              <a:t> and their properties</a:t>
            </a:r>
            <a:endParaRPr lang="en-IN" dirty="0"/>
          </a:p>
        </p:txBody>
      </p:sp>
    </p:spTree>
    <p:extLst>
      <p:ext uri="{BB962C8B-B14F-4D97-AF65-F5344CB8AC3E}">
        <p14:creationId xmlns:p14="http://schemas.microsoft.com/office/powerpoint/2010/main" val="67372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pic>
        <p:nvPicPr>
          <p:cNvPr id="4" name="Content Placeholder 3"/>
          <p:cNvPicPr>
            <a:picLocks noGrp="1" noChangeAspect="1"/>
          </p:cNvPicPr>
          <p:nvPr>
            <p:ph idx="1"/>
          </p:nvPr>
        </p:nvPicPr>
        <p:blipFill>
          <a:blip r:embed="rId2"/>
          <a:stretch>
            <a:fillRect/>
          </a:stretch>
        </p:blipFill>
        <p:spPr>
          <a:xfrm>
            <a:off x="2624137" y="2420144"/>
            <a:ext cx="6943725" cy="3162300"/>
          </a:xfrm>
          <a:prstGeom prst="rect">
            <a:avLst/>
          </a:prstGeom>
        </p:spPr>
      </p:pic>
    </p:spTree>
    <p:extLst>
      <p:ext uri="{BB962C8B-B14F-4D97-AF65-F5344CB8AC3E}">
        <p14:creationId xmlns:p14="http://schemas.microsoft.com/office/powerpoint/2010/main" val="117794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4514" y="1749194"/>
            <a:ext cx="6085115" cy="4031171"/>
          </a:xfrm>
          <a:prstGeom prst="rect">
            <a:avLst/>
          </a:prstGeom>
        </p:spPr>
      </p:pic>
      <p:sp>
        <p:nvSpPr>
          <p:cNvPr id="3" name="TextBox 2"/>
          <p:cNvSpPr txBox="1"/>
          <p:nvPr/>
        </p:nvSpPr>
        <p:spPr>
          <a:xfrm>
            <a:off x="7881257" y="1426029"/>
            <a:ext cx="3298372" cy="646331"/>
          </a:xfrm>
          <a:prstGeom prst="rect">
            <a:avLst/>
          </a:prstGeom>
          <a:noFill/>
        </p:spPr>
        <p:txBody>
          <a:bodyPr wrap="square" rtlCol="0">
            <a:spAutoFit/>
          </a:bodyPr>
          <a:lstStyle/>
          <a:p>
            <a:endParaRPr lang="en-IN" dirty="0"/>
          </a:p>
          <a:p>
            <a:endParaRPr lang="en-IN" dirty="0"/>
          </a:p>
        </p:txBody>
      </p:sp>
      <p:sp>
        <p:nvSpPr>
          <p:cNvPr id="4" name="TextBox 3"/>
          <p:cNvSpPr txBox="1"/>
          <p:nvPr/>
        </p:nvSpPr>
        <p:spPr>
          <a:xfrm>
            <a:off x="2296886" y="634274"/>
            <a:ext cx="6955971" cy="369332"/>
          </a:xfrm>
          <a:prstGeom prst="rect">
            <a:avLst/>
          </a:prstGeom>
          <a:noFill/>
        </p:spPr>
        <p:txBody>
          <a:bodyPr wrap="square" rtlCol="0">
            <a:spAutoFit/>
          </a:bodyPr>
          <a:lstStyle/>
          <a:p>
            <a:pPr algn="ctr"/>
            <a:r>
              <a:rPr lang="en-IN" b="1" dirty="0" smtClean="0">
                <a:solidFill>
                  <a:srgbClr val="FF0000"/>
                </a:solidFill>
              </a:rPr>
              <a:t>Ray theory</a:t>
            </a:r>
            <a:endParaRPr lang="en-IN" b="1" dirty="0">
              <a:solidFill>
                <a:srgbClr val="FF0000"/>
              </a:solidFill>
            </a:endParaRPr>
          </a:p>
        </p:txBody>
      </p:sp>
      <p:sp>
        <p:nvSpPr>
          <p:cNvPr id="5" name="TextBox 4"/>
          <p:cNvSpPr txBox="1"/>
          <p:nvPr/>
        </p:nvSpPr>
        <p:spPr>
          <a:xfrm>
            <a:off x="7641771" y="2072360"/>
            <a:ext cx="4223658" cy="2308324"/>
          </a:xfrm>
          <a:prstGeom prst="rect">
            <a:avLst/>
          </a:prstGeom>
          <a:noFill/>
        </p:spPr>
        <p:txBody>
          <a:bodyPr wrap="square" rtlCol="0">
            <a:spAutoFit/>
          </a:bodyPr>
          <a:lstStyle/>
          <a:p>
            <a:r>
              <a:rPr lang="en-IN" dirty="0" smtClean="0">
                <a:solidFill>
                  <a:srgbClr val="FF0000"/>
                </a:solidFill>
              </a:rPr>
              <a:t>Total Internal Reflection</a:t>
            </a:r>
          </a:p>
          <a:p>
            <a:pPr algn="just"/>
            <a:r>
              <a:rPr lang="en-IN" dirty="0" smtClean="0"/>
              <a:t>-It is a phenomenon occurs at interface between 2 dielectrics of differing refractive indices when light is incident on the dielectric of lower refractive index from that of higher refractive index and angle of incidence exceeds the value of critical angle. </a:t>
            </a:r>
            <a:endParaRPr lang="en-IN" dirty="0"/>
          </a:p>
        </p:txBody>
      </p:sp>
    </p:spTree>
    <p:extLst>
      <p:ext uri="{BB962C8B-B14F-4D97-AF65-F5344CB8AC3E}">
        <p14:creationId xmlns:p14="http://schemas.microsoft.com/office/powerpoint/2010/main" val="86761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3486" y="2080823"/>
            <a:ext cx="5312228" cy="1870691"/>
          </a:xfrm>
          <a:prstGeom prst="rect">
            <a:avLst/>
          </a:prstGeom>
        </p:spPr>
      </p:pic>
      <p:sp>
        <p:nvSpPr>
          <p:cNvPr id="5" name="TextBox 4"/>
          <p:cNvSpPr txBox="1"/>
          <p:nvPr/>
        </p:nvSpPr>
        <p:spPr>
          <a:xfrm>
            <a:off x="402771" y="283029"/>
            <a:ext cx="6248400" cy="584775"/>
          </a:xfrm>
          <a:prstGeom prst="rect">
            <a:avLst/>
          </a:prstGeom>
          <a:noFill/>
        </p:spPr>
        <p:txBody>
          <a:bodyPr wrap="square" rtlCol="0">
            <a:spAutoFit/>
          </a:bodyPr>
          <a:lstStyle/>
          <a:p>
            <a:r>
              <a:rPr lang="en-IN" sz="3200" b="1" dirty="0" err="1" smtClean="0">
                <a:solidFill>
                  <a:srgbClr val="FF0000"/>
                </a:solidFill>
              </a:rPr>
              <a:t>Fiber</a:t>
            </a:r>
            <a:r>
              <a:rPr lang="en-IN" sz="3200" b="1" dirty="0" smtClean="0">
                <a:solidFill>
                  <a:srgbClr val="FF0000"/>
                </a:solidFill>
              </a:rPr>
              <a:t> structure</a:t>
            </a:r>
            <a:endParaRPr lang="en-IN" sz="3200" b="1" dirty="0">
              <a:solidFill>
                <a:srgbClr val="FF0000"/>
              </a:solidFill>
            </a:endParaRPr>
          </a:p>
        </p:txBody>
      </p:sp>
    </p:spTree>
    <p:extLst>
      <p:ext uri="{BB962C8B-B14F-4D97-AF65-F5344CB8AC3E}">
        <p14:creationId xmlns:p14="http://schemas.microsoft.com/office/powerpoint/2010/main" val="258210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7680" y="1984852"/>
            <a:ext cx="7783949" cy="2322240"/>
          </a:xfrm>
          <a:prstGeom prst="rect">
            <a:avLst/>
          </a:prstGeom>
        </p:spPr>
      </p:pic>
      <p:sp>
        <p:nvSpPr>
          <p:cNvPr id="3" name="TextBox 2"/>
          <p:cNvSpPr txBox="1"/>
          <p:nvPr/>
        </p:nvSpPr>
        <p:spPr>
          <a:xfrm>
            <a:off x="1774371" y="587829"/>
            <a:ext cx="8741229" cy="523220"/>
          </a:xfrm>
          <a:prstGeom prst="rect">
            <a:avLst/>
          </a:prstGeom>
          <a:noFill/>
        </p:spPr>
        <p:txBody>
          <a:bodyPr wrap="square" rtlCol="0">
            <a:spAutoFit/>
          </a:bodyPr>
          <a:lstStyle/>
          <a:p>
            <a:pPr algn="ctr"/>
            <a:r>
              <a:rPr lang="en-IN" sz="2800" b="1" dirty="0" smtClean="0">
                <a:solidFill>
                  <a:srgbClr val="FF0000"/>
                </a:solidFill>
              </a:rPr>
              <a:t>Light propagation inside </a:t>
            </a:r>
            <a:r>
              <a:rPr lang="en-IN" sz="2800" b="1" dirty="0" err="1" smtClean="0">
                <a:solidFill>
                  <a:srgbClr val="FF0000"/>
                </a:solidFill>
              </a:rPr>
              <a:t>Fiber</a:t>
            </a:r>
            <a:endParaRPr lang="en-IN" sz="2800" b="1" dirty="0">
              <a:solidFill>
                <a:srgbClr val="FF0000"/>
              </a:solidFill>
            </a:endParaRPr>
          </a:p>
        </p:txBody>
      </p:sp>
      <p:sp>
        <p:nvSpPr>
          <p:cNvPr id="4" name="TextBox 3"/>
          <p:cNvSpPr txBox="1"/>
          <p:nvPr/>
        </p:nvSpPr>
        <p:spPr>
          <a:xfrm>
            <a:off x="576943" y="4550229"/>
            <a:ext cx="8120743" cy="923330"/>
          </a:xfrm>
          <a:prstGeom prst="rect">
            <a:avLst/>
          </a:prstGeom>
          <a:noFill/>
        </p:spPr>
        <p:txBody>
          <a:bodyPr wrap="square" rtlCol="0">
            <a:spAutoFit/>
          </a:bodyPr>
          <a:lstStyle/>
          <a:p>
            <a:r>
              <a:rPr lang="en-IN" b="1" dirty="0" err="1" smtClean="0">
                <a:solidFill>
                  <a:srgbClr val="FF0000"/>
                </a:solidFill>
              </a:rPr>
              <a:t>Meridional</a:t>
            </a:r>
            <a:r>
              <a:rPr lang="en-IN" b="1" dirty="0" smtClean="0">
                <a:solidFill>
                  <a:srgbClr val="FF0000"/>
                </a:solidFill>
              </a:rPr>
              <a:t> Ray</a:t>
            </a:r>
          </a:p>
          <a:p>
            <a:r>
              <a:rPr lang="en-IN" dirty="0" smtClean="0"/>
              <a:t>Passes through axis of the </a:t>
            </a:r>
            <a:r>
              <a:rPr lang="en-IN" dirty="0" err="1" smtClean="0"/>
              <a:t>fiber</a:t>
            </a:r>
            <a:r>
              <a:rPr lang="en-IN" dirty="0" smtClean="0"/>
              <a:t>.</a:t>
            </a:r>
          </a:p>
          <a:p>
            <a:r>
              <a:rPr lang="en-IN" dirty="0" smtClean="0"/>
              <a:t>Follows a </a:t>
            </a:r>
            <a:r>
              <a:rPr lang="en-IN" dirty="0" err="1" smtClean="0"/>
              <a:t>Zig</a:t>
            </a:r>
            <a:r>
              <a:rPr lang="en-IN" dirty="0" smtClean="0"/>
              <a:t> </a:t>
            </a:r>
            <a:r>
              <a:rPr lang="en-IN" dirty="0" err="1" smtClean="0"/>
              <a:t>Zag</a:t>
            </a:r>
            <a:r>
              <a:rPr lang="en-IN" dirty="0" smtClean="0"/>
              <a:t> path.</a:t>
            </a:r>
            <a:endParaRPr lang="en-IN" dirty="0"/>
          </a:p>
        </p:txBody>
      </p:sp>
    </p:spTree>
    <p:extLst>
      <p:ext uri="{BB962C8B-B14F-4D97-AF65-F5344CB8AC3E}">
        <p14:creationId xmlns:p14="http://schemas.microsoft.com/office/powerpoint/2010/main" val="1622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9084" y="1328058"/>
            <a:ext cx="7900859" cy="2917372"/>
          </a:xfrm>
          <a:prstGeom prst="rect">
            <a:avLst/>
          </a:prstGeom>
        </p:spPr>
      </p:pic>
      <p:sp>
        <p:nvSpPr>
          <p:cNvPr id="5" name="TextBox 4"/>
          <p:cNvSpPr txBox="1"/>
          <p:nvPr/>
        </p:nvSpPr>
        <p:spPr>
          <a:xfrm>
            <a:off x="849086" y="533400"/>
            <a:ext cx="6379028" cy="369332"/>
          </a:xfrm>
          <a:prstGeom prst="rect">
            <a:avLst/>
          </a:prstGeom>
          <a:noFill/>
        </p:spPr>
        <p:txBody>
          <a:bodyPr wrap="square" rtlCol="0">
            <a:spAutoFit/>
          </a:bodyPr>
          <a:lstStyle/>
          <a:p>
            <a:r>
              <a:rPr lang="en-IN" b="1" dirty="0" smtClean="0">
                <a:solidFill>
                  <a:srgbClr val="FF0000"/>
                </a:solidFill>
              </a:rPr>
              <a:t>ACCEPTANCE ANGLE</a:t>
            </a:r>
            <a:endParaRPr lang="en-IN" b="1" dirty="0">
              <a:solidFill>
                <a:srgbClr val="FF0000"/>
              </a:solidFill>
            </a:endParaRPr>
          </a:p>
        </p:txBody>
      </p:sp>
      <p:sp>
        <p:nvSpPr>
          <p:cNvPr id="6" name="TextBox 5"/>
          <p:cNvSpPr txBox="1"/>
          <p:nvPr/>
        </p:nvSpPr>
        <p:spPr>
          <a:xfrm>
            <a:off x="511629" y="4572000"/>
            <a:ext cx="10591800" cy="1569660"/>
          </a:xfrm>
          <a:prstGeom prst="rect">
            <a:avLst/>
          </a:prstGeom>
          <a:noFill/>
        </p:spPr>
        <p:txBody>
          <a:bodyPr wrap="square" rtlCol="0">
            <a:spAutoFit/>
          </a:bodyPr>
          <a:lstStyle/>
          <a:p>
            <a:pPr marL="285750" indent="-285750">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For rays to be transmitted by total internal reflection, they should incident on </a:t>
            </a:r>
            <a:r>
              <a:rPr lang="en-IN" sz="2400" dirty="0" err="1" smtClean="0">
                <a:latin typeface="Times New Roman" panose="02020603050405020304" pitchFamily="18" charset="0"/>
                <a:cs typeface="Times New Roman" panose="02020603050405020304" pitchFamily="18" charset="0"/>
              </a:rPr>
              <a:t>fiber</a:t>
            </a:r>
            <a:r>
              <a:rPr lang="en-IN" sz="2400" dirty="0" smtClean="0">
                <a:latin typeface="Times New Roman" panose="02020603050405020304" pitchFamily="18" charset="0"/>
                <a:cs typeface="Times New Roman" panose="02020603050405020304" pitchFamily="18" charset="0"/>
              </a:rPr>
              <a:t> core within an acceptance cone defined by conical half angle.</a:t>
            </a:r>
          </a:p>
          <a:p>
            <a:pPr marL="285750" indent="-285750">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Maximum angle to the axis at which light may enter the </a:t>
            </a:r>
            <a:r>
              <a:rPr lang="en-IN" sz="2400" dirty="0" err="1" smtClean="0">
                <a:latin typeface="Times New Roman" panose="02020603050405020304" pitchFamily="18" charset="0"/>
                <a:cs typeface="Times New Roman" panose="02020603050405020304" pitchFamily="18" charset="0"/>
              </a:rPr>
              <a:t>fiber</a:t>
            </a:r>
            <a:r>
              <a:rPr lang="en-IN" sz="2400" dirty="0" smtClean="0">
                <a:latin typeface="Times New Roman" panose="02020603050405020304" pitchFamily="18" charset="0"/>
                <a:cs typeface="Times New Roman" panose="02020603050405020304" pitchFamily="18" charset="0"/>
              </a:rPr>
              <a:t> in order to be propagated is known as acceptance angle.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08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2776" y="971550"/>
            <a:ext cx="6619875" cy="4000500"/>
          </a:xfrm>
          <a:prstGeom prst="rect">
            <a:avLst/>
          </a:prstGeom>
        </p:spPr>
      </p:pic>
      <p:sp>
        <p:nvSpPr>
          <p:cNvPr id="3" name="TextBox 2"/>
          <p:cNvSpPr txBox="1"/>
          <p:nvPr/>
        </p:nvSpPr>
        <p:spPr>
          <a:xfrm>
            <a:off x="642257" y="413657"/>
            <a:ext cx="4386943" cy="369332"/>
          </a:xfrm>
          <a:prstGeom prst="rect">
            <a:avLst/>
          </a:prstGeom>
          <a:noFill/>
        </p:spPr>
        <p:txBody>
          <a:bodyPr wrap="square" rtlCol="0">
            <a:spAutoFit/>
          </a:bodyPr>
          <a:lstStyle/>
          <a:p>
            <a:r>
              <a:rPr lang="en-IN" b="1" dirty="0" smtClean="0">
                <a:solidFill>
                  <a:srgbClr val="FF0000"/>
                </a:solidFill>
              </a:rPr>
              <a:t>SKEW RAYS</a:t>
            </a:r>
            <a:endParaRPr lang="en-IN" b="1" dirty="0">
              <a:solidFill>
                <a:srgbClr val="FF0000"/>
              </a:solidFill>
            </a:endParaRPr>
          </a:p>
        </p:txBody>
      </p:sp>
      <p:pic>
        <p:nvPicPr>
          <p:cNvPr id="4" name="Picture 3"/>
          <p:cNvPicPr>
            <a:picLocks noChangeAspect="1"/>
          </p:cNvPicPr>
          <p:nvPr/>
        </p:nvPicPr>
        <p:blipFill>
          <a:blip r:embed="rId3"/>
          <a:stretch>
            <a:fillRect/>
          </a:stretch>
        </p:blipFill>
        <p:spPr>
          <a:xfrm>
            <a:off x="3744686" y="5430611"/>
            <a:ext cx="3646714" cy="785132"/>
          </a:xfrm>
          <a:prstGeom prst="rect">
            <a:avLst/>
          </a:prstGeom>
        </p:spPr>
      </p:pic>
    </p:spTree>
    <p:extLst>
      <p:ext uri="{BB962C8B-B14F-4D97-AF65-F5344CB8AC3E}">
        <p14:creationId xmlns:p14="http://schemas.microsoft.com/office/powerpoint/2010/main" val="386968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486" y="1605642"/>
            <a:ext cx="8658225" cy="1997529"/>
          </a:xfrm>
          <a:prstGeom prst="rect">
            <a:avLst/>
          </a:prstGeom>
        </p:spPr>
      </p:pic>
      <p:sp>
        <p:nvSpPr>
          <p:cNvPr id="3" name="TextBox 2"/>
          <p:cNvSpPr txBox="1"/>
          <p:nvPr/>
        </p:nvSpPr>
        <p:spPr>
          <a:xfrm>
            <a:off x="446313" y="489857"/>
            <a:ext cx="5747657" cy="461665"/>
          </a:xfrm>
          <a:prstGeom prst="rect">
            <a:avLst/>
          </a:prstGeom>
          <a:noFill/>
        </p:spPr>
        <p:txBody>
          <a:bodyPr wrap="square" rtlCol="0">
            <a:spAutoFit/>
          </a:bodyPr>
          <a:lstStyle/>
          <a:p>
            <a:r>
              <a:rPr lang="en-IN" sz="2400" b="1" dirty="0" smtClean="0">
                <a:solidFill>
                  <a:srgbClr val="FF0000"/>
                </a:solidFill>
              </a:rPr>
              <a:t>Modes in a planar waveguide</a:t>
            </a:r>
            <a:endParaRPr lang="en-IN" sz="2400" b="1" dirty="0">
              <a:solidFill>
                <a:srgbClr val="FF0000"/>
              </a:solidFill>
            </a:endParaRPr>
          </a:p>
        </p:txBody>
      </p:sp>
      <p:sp>
        <p:nvSpPr>
          <p:cNvPr id="4" name="Rectangle 3"/>
          <p:cNvSpPr/>
          <p:nvPr/>
        </p:nvSpPr>
        <p:spPr>
          <a:xfrm>
            <a:off x="533400" y="4094593"/>
            <a:ext cx="9851571" cy="1938992"/>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stable field distribution in the </a:t>
            </a:r>
            <a:r>
              <a:rPr lang="en-IN" sz="2400" dirty="0" smtClean="0">
                <a:latin typeface="Times New Roman" panose="02020603050405020304" pitchFamily="18" charset="0"/>
                <a:cs typeface="Times New Roman" panose="02020603050405020304" pitchFamily="18" charset="0"/>
              </a:rPr>
              <a:t>x direction </a:t>
            </a:r>
            <a:r>
              <a:rPr lang="en-IN" sz="2400" dirty="0">
                <a:latin typeface="Times New Roman" panose="02020603050405020304" pitchFamily="18" charset="0"/>
                <a:cs typeface="Times New Roman" panose="02020603050405020304" pitchFamily="18" charset="0"/>
              </a:rPr>
              <a:t>with only a periodic </a:t>
            </a:r>
            <a:r>
              <a:rPr lang="en-IN" sz="2400" dirty="0" smtClean="0">
                <a:latin typeface="Times New Roman" panose="02020603050405020304" pitchFamily="18" charset="0"/>
                <a:cs typeface="Times New Roman" panose="02020603050405020304" pitchFamily="18" charset="0"/>
              </a:rPr>
              <a:t>z dependence </a:t>
            </a:r>
            <a:r>
              <a:rPr lang="en-IN" sz="2400" dirty="0">
                <a:latin typeface="Times New Roman" panose="02020603050405020304" pitchFamily="18" charset="0"/>
                <a:cs typeface="Times New Roman" panose="02020603050405020304" pitchFamily="18" charset="0"/>
              </a:rPr>
              <a:t>is known as a mode.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specific mode is obtained only when the angle between </a:t>
            </a:r>
            <a:r>
              <a:rPr lang="en-IN" sz="2400" dirty="0" smtClean="0">
                <a:latin typeface="Times New Roman" panose="02020603050405020304" pitchFamily="18" charset="0"/>
                <a:cs typeface="Times New Roman" panose="02020603050405020304" pitchFamily="18" charset="0"/>
              </a:rPr>
              <a:t>the propagation </a:t>
            </a:r>
            <a:r>
              <a:rPr lang="en-IN" sz="2400" dirty="0">
                <a:latin typeface="Times New Roman" panose="02020603050405020304" pitchFamily="18" charset="0"/>
                <a:cs typeface="Times New Roman" panose="02020603050405020304" pitchFamily="18" charset="0"/>
              </a:rPr>
              <a:t>vectors or the rays and the interface have a particular value</a:t>
            </a:r>
          </a:p>
        </p:txBody>
      </p:sp>
    </p:spTree>
    <p:extLst>
      <p:ext uri="{BB962C8B-B14F-4D97-AF65-F5344CB8AC3E}">
        <p14:creationId xmlns:p14="http://schemas.microsoft.com/office/powerpoint/2010/main" val="206096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5245" y="272823"/>
            <a:ext cx="7972425" cy="6029325"/>
          </a:xfrm>
          <a:prstGeom prst="rect">
            <a:avLst/>
          </a:prstGeom>
        </p:spPr>
      </p:pic>
    </p:spTree>
    <p:extLst>
      <p:ext uri="{BB962C8B-B14F-4D97-AF65-F5344CB8AC3E}">
        <p14:creationId xmlns:p14="http://schemas.microsoft.com/office/powerpoint/2010/main" val="101290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741" y="180592"/>
            <a:ext cx="10254343" cy="5632311"/>
          </a:xfrm>
          <a:prstGeom prst="rect">
            <a:avLst/>
          </a:prstGeom>
        </p:spPr>
        <p:txBody>
          <a:bodyPr wrap="square">
            <a:spAutoFit/>
          </a:bodyPr>
          <a:lstStyle/>
          <a:p>
            <a:pPr marL="285750" indent="-2857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 denotes </a:t>
            </a:r>
            <a:r>
              <a:rPr lang="en-IN" sz="2400" dirty="0">
                <a:latin typeface="Times New Roman" panose="02020603050405020304" pitchFamily="18" charset="0"/>
                <a:cs typeface="Times New Roman" panose="02020603050405020304" pitchFamily="18" charset="0"/>
              </a:rPr>
              <a:t>the number of zeros in this transverse field pattern. </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way </a:t>
            </a:r>
            <a:r>
              <a:rPr lang="en-IN" sz="2400" dirty="0" smtClean="0">
                <a:latin typeface="Times New Roman" panose="02020603050405020304" pitchFamily="18" charset="0"/>
                <a:cs typeface="Times New Roman" panose="02020603050405020304" pitchFamily="18" charset="0"/>
              </a:rPr>
              <a:t>m signifies the order </a:t>
            </a:r>
            <a:r>
              <a:rPr lang="en-IN" sz="2400" dirty="0">
                <a:latin typeface="Times New Roman" panose="02020603050405020304" pitchFamily="18" charset="0"/>
                <a:cs typeface="Times New Roman" panose="02020603050405020304" pitchFamily="18" charset="0"/>
              </a:rPr>
              <a:t>of the mode and is known as the mode number</a:t>
            </a:r>
            <a:r>
              <a:rPr lang="en-IN" sz="2400" dirty="0" smtClean="0">
                <a:latin typeface="Times New Roman" panose="02020603050405020304" pitchFamily="18" charset="0"/>
                <a:cs typeface="Times New Roman" panose="02020603050405020304" pitchFamily="18" charset="0"/>
              </a:rPr>
              <a:t>.</a:t>
            </a:r>
          </a:p>
          <a:p>
            <a:pPr algn="just"/>
            <a:endParaRPr lang="en-IN"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the electric field is perpendicular to the direction of propagation and hence </a:t>
            </a:r>
            <a:r>
              <a:rPr lang="en-IN" sz="2400" dirty="0" err="1">
                <a:latin typeface="Times New Roman" panose="02020603050405020304" pitchFamily="18" charset="0"/>
                <a:cs typeface="Times New Roman" panose="02020603050405020304" pitchFamily="18" charset="0"/>
              </a:rPr>
              <a:t>Ez</a:t>
            </a:r>
            <a:r>
              <a:rPr lang="en-IN" sz="2400" dirty="0">
                <a:latin typeface="Times New Roman" panose="02020603050405020304" pitchFamily="18" charset="0"/>
                <a:cs typeface="Times New Roman" panose="02020603050405020304" pitchFamily="18" charset="0"/>
              </a:rPr>
              <a:t>=0, but a corresponding component </a:t>
            </a:r>
            <a:r>
              <a:rPr lang="en-IN" sz="2400" dirty="0" smtClean="0">
                <a:latin typeface="Times New Roman" panose="02020603050405020304" pitchFamily="18" charset="0"/>
                <a:cs typeface="Times New Roman" panose="02020603050405020304" pitchFamily="18" charset="0"/>
              </a:rPr>
              <a:t>of the </a:t>
            </a:r>
            <a:r>
              <a:rPr lang="en-IN" sz="2400" dirty="0">
                <a:latin typeface="Times New Roman" panose="02020603050405020304" pitchFamily="18" charset="0"/>
                <a:cs typeface="Times New Roman" panose="02020603050405020304" pitchFamily="18" charset="0"/>
              </a:rPr>
              <a:t>magnetic field His in the direction of propagation. In this instance the modes are </a:t>
            </a:r>
            <a:r>
              <a:rPr lang="en-IN" sz="2400" dirty="0" smtClean="0">
                <a:latin typeface="Times New Roman" panose="02020603050405020304" pitchFamily="18" charset="0"/>
                <a:cs typeface="Times New Roman" panose="02020603050405020304" pitchFamily="18" charset="0"/>
              </a:rPr>
              <a:t>said to </a:t>
            </a:r>
            <a:r>
              <a:rPr lang="en-IN" sz="2400" dirty="0">
                <a:latin typeface="Times New Roman" panose="02020603050405020304" pitchFamily="18" charset="0"/>
                <a:cs typeface="Times New Roman" panose="02020603050405020304" pitchFamily="18" charset="0"/>
              </a:rPr>
              <a:t>be transverse electric (TE). </a:t>
            </a:r>
            <a:endParaRPr lang="en-IN"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Alternatively</a:t>
            </a:r>
            <a:r>
              <a:rPr lang="en-IN" sz="2400" dirty="0">
                <a:latin typeface="Times New Roman" panose="02020603050405020304" pitchFamily="18" charset="0"/>
                <a:cs typeface="Times New Roman" panose="02020603050405020304" pitchFamily="18" charset="0"/>
              </a:rPr>
              <a:t>, when a component of the </a:t>
            </a:r>
            <a:r>
              <a:rPr lang="en-IN" sz="2400" dirty="0" smtClean="0">
                <a:latin typeface="Times New Roman" panose="02020603050405020304" pitchFamily="18" charset="0"/>
                <a:cs typeface="Times New Roman" panose="02020603050405020304" pitchFamily="18" charset="0"/>
              </a:rPr>
              <a:t>E field </a:t>
            </a:r>
            <a:r>
              <a:rPr lang="en-IN" sz="2400" dirty="0">
                <a:latin typeface="Times New Roman" panose="02020603050405020304" pitchFamily="18" charset="0"/>
                <a:cs typeface="Times New Roman" panose="02020603050405020304" pitchFamily="18" charset="0"/>
              </a:rPr>
              <a:t>is in </a:t>
            </a:r>
            <a:r>
              <a:rPr lang="en-IN" sz="2400" dirty="0" smtClean="0">
                <a:latin typeface="Times New Roman" panose="02020603050405020304" pitchFamily="18" charset="0"/>
                <a:cs typeface="Times New Roman" panose="02020603050405020304" pitchFamily="18" charset="0"/>
              </a:rPr>
              <a:t>the direction </a:t>
            </a:r>
            <a:r>
              <a:rPr lang="en-IN" sz="2400" dirty="0">
                <a:latin typeface="Times New Roman" panose="02020603050405020304" pitchFamily="18" charset="0"/>
                <a:cs typeface="Times New Roman" panose="02020603050405020304" pitchFamily="18" charset="0"/>
              </a:rPr>
              <a:t>of propagation, but Hz =0, the modes formed are called transverse magnetic</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TM). </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mode numbers are incorporated into this nomenclature by referring to the </a:t>
            </a:r>
            <a:r>
              <a:rPr lang="en-IN" sz="2400" dirty="0" err="1" smtClean="0">
                <a:latin typeface="Times New Roman" panose="02020603050405020304" pitchFamily="18" charset="0"/>
                <a:cs typeface="Times New Roman" panose="02020603050405020304" pitchFamily="18" charset="0"/>
              </a:rPr>
              <a:t>TEm</a:t>
            </a:r>
            <a:r>
              <a:rPr lang="en-IN" sz="2400" dirty="0" smtClean="0">
                <a:latin typeface="Times New Roman" panose="02020603050405020304" pitchFamily="18" charset="0"/>
                <a:cs typeface="Times New Roman" panose="02020603050405020304" pitchFamily="18" charset="0"/>
              </a:rPr>
              <a:t> and </a:t>
            </a:r>
            <a:r>
              <a:rPr lang="en-IN" sz="2400" dirty="0" err="1" smtClean="0">
                <a:latin typeface="Times New Roman" panose="02020603050405020304" pitchFamily="18" charset="0"/>
                <a:cs typeface="Times New Roman" panose="02020603050405020304" pitchFamily="18" charset="0"/>
              </a:rPr>
              <a:t>TMm</a:t>
            </a:r>
            <a:r>
              <a:rPr lang="en-IN" sz="2400" dirty="0" smtClean="0">
                <a:latin typeface="Times New Roman" panose="02020603050405020304" pitchFamily="18" charset="0"/>
                <a:cs typeface="Times New Roman" panose="02020603050405020304" pitchFamily="18" charset="0"/>
              </a:rPr>
              <a:t> modes</a:t>
            </a:r>
          </a:p>
        </p:txBody>
      </p:sp>
    </p:spTree>
    <p:extLst>
      <p:ext uri="{BB962C8B-B14F-4D97-AF65-F5344CB8AC3E}">
        <p14:creationId xmlns:p14="http://schemas.microsoft.com/office/powerpoint/2010/main" val="374208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228" y="475681"/>
            <a:ext cx="11299371" cy="1938992"/>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the total field lies in the transverse plane, transverse electromagnetic (TEM) </a:t>
            </a:r>
            <a:r>
              <a:rPr lang="en-IN" sz="2400" dirty="0" smtClean="0">
                <a:latin typeface="Times New Roman" panose="02020603050405020304" pitchFamily="18" charset="0"/>
                <a:cs typeface="Times New Roman" panose="02020603050405020304" pitchFamily="18" charset="0"/>
              </a:rPr>
              <a:t>waves exist </a:t>
            </a:r>
            <a:r>
              <a:rPr lang="en-IN" sz="2400" dirty="0">
                <a:latin typeface="Times New Roman" panose="02020603050405020304" pitchFamily="18" charset="0"/>
                <a:cs typeface="Times New Roman" panose="02020603050405020304" pitchFamily="18" charset="0"/>
              </a:rPr>
              <a:t>where both </a:t>
            </a:r>
            <a:r>
              <a:rPr lang="en-IN" sz="2400" dirty="0" err="1" smtClean="0">
                <a:latin typeface="Times New Roman" panose="02020603050405020304" pitchFamily="18" charset="0"/>
                <a:cs typeface="Times New Roman" panose="02020603050405020304" pitchFamily="18" charset="0"/>
              </a:rPr>
              <a:t>Ez</a:t>
            </a:r>
            <a:r>
              <a:rPr lang="en-IN" sz="2400" dirty="0" smtClean="0">
                <a:latin typeface="Times New Roman" panose="02020603050405020304" pitchFamily="18" charset="0"/>
                <a:cs typeface="Times New Roman" panose="02020603050405020304" pitchFamily="18" charset="0"/>
              </a:rPr>
              <a:t> and Hz are </a:t>
            </a:r>
            <a:r>
              <a:rPr lang="en-IN" sz="2400" dirty="0">
                <a:latin typeface="Times New Roman" panose="02020603050405020304" pitchFamily="18" charset="0"/>
                <a:cs typeface="Times New Roman" panose="02020603050405020304" pitchFamily="18" charset="0"/>
              </a:rPr>
              <a:t>zero.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although TEM waves occur in metallic conductors (e.g. coaxial cables) they are seldom found in optical waveguides</a:t>
            </a:r>
          </a:p>
        </p:txBody>
      </p:sp>
    </p:spTree>
    <p:extLst>
      <p:ext uri="{BB962C8B-B14F-4D97-AF65-F5344CB8AC3E}">
        <p14:creationId xmlns:p14="http://schemas.microsoft.com/office/powerpoint/2010/main" val="341642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15143" y="1690688"/>
            <a:ext cx="9285513" cy="4688341"/>
          </a:xfrm>
          <a:prstGeom prst="rect">
            <a:avLst/>
          </a:prstGeom>
        </p:spPr>
      </p:pic>
    </p:spTree>
    <p:extLst>
      <p:ext uri="{BB962C8B-B14F-4D97-AF65-F5344CB8AC3E}">
        <p14:creationId xmlns:p14="http://schemas.microsoft.com/office/powerpoint/2010/main" val="956456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457" y="566057"/>
            <a:ext cx="8196943" cy="523220"/>
          </a:xfrm>
          <a:prstGeom prst="rect">
            <a:avLst/>
          </a:prstGeom>
          <a:noFill/>
        </p:spPr>
        <p:txBody>
          <a:bodyPr wrap="square" rtlCol="0">
            <a:spAutoFit/>
          </a:bodyPr>
          <a:lstStyle/>
          <a:p>
            <a:r>
              <a:rPr lang="en-IN" sz="2800" b="1" dirty="0" smtClean="0"/>
              <a:t>Modes in cylindrical </a:t>
            </a:r>
            <a:r>
              <a:rPr lang="en-IN" sz="2800" b="1" dirty="0" err="1" smtClean="0"/>
              <a:t>fibers</a:t>
            </a:r>
            <a:endParaRPr lang="en-IN" sz="2800" b="1" dirty="0"/>
          </a:p>
        </p:txBody>
      </p:sp>
      <p:sp>
        <p:nvSpPr>
          <p:cNvPr id="3" name="TextBox 2"/>
          <p:cNvSpPr txBox="1"/>
          <p:nvPr/>
        </p:nvSpPr>
        <p:spPr>
          <a:xfrm>
            <a:off x="337457" y="1225689"/>
            <a:ext cx="11103429" cy="4524315"/>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common with the planar guide </a:t>
            </a:r>
            <a:r>
              <a:rPr lang="en-IN" sz="2400" dirty="0" smtClean="0">
                <a:latin typeface="Times New Roman" panose="02020603050405020304" pitchFamily="18" charset="0"/>
                <a:cs typeface="Times New Roman" panose="02020603050405020304" pitchFamily="18" charset="0"/>
              </a:rPr>
              <a:t>TE </a:t>
            </a:r>
            <a:r>
              <a:rPr lang="en-IN" sz="2400" dirty="0">
                <a:latin typeface="Times New Roman" panose="02020603050405020304" pitchFamily="18" charset="0"/>
                <a:cs typeface="Times New Roman" panose="02020603050405020304" pitchFamily="18" charset="0"/>
              </a:rPr>
              <a:t>(where </a:t>
            </a:r>
            <a:r>
              <a:rPr lang="en-IN" sz="2400" dirty="0" err="1" smtClean="0">
                <a:latin typeface="Times New Roman" panose="02020603050405020304" pitchFamily="18" charset="0"/>
                <a:cs typeface="Times New Roman" panose="02020603050405020304" pitchFamily="18" charset="0"/>
              </a:rPr>
              <a:t>Ez</a:t>
            </a:r>
            <a:r>
              <a:rPr lang="en-IN" sz="2400" dirty="0" smtClean="0">
                <a:latin typeface="Times New Roman" panose="02020603050405020304" pitchFamily="18" charset="0"/>
                <a:cs typeface="Times New Roman" panose="02020603050405020304" pitchFamily="18" charset="0"/>
              </a:rPr>
              <a:t>=0) and </a:t>
            </a:r>
            <a:r>
              <a:rPr lang="en-IN" sz="2400" dirty="0">
                <a:latin typeface="Times New Roman" panose="02020603050405020304" pitchFamily="18" charset="0"/>
                <a:cs typeface="Times New Roman" panose="02020603050405020304" pitchFamily="18" charset="0"/>
              </a:rPr>
              <a:t>TM (where Hz =0) modes are obtained within the dielectric cylinder.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cylindrical </a:t>
            </a:r>
            <a:r>
              <a:rPr lang="en-IN" sz="2400" dirty="0" err="1" smtClean="0">
                <a:latin typeface="Times New Roman" panose="02020603050405020304" pitchFamily="18" charset="0"/>
                <a:cs typeface="Times New Roman" panose="02020603050405020304" pitchFamily="18" charset="0"/>
              </a:rPr>
              <a:t>waveguideis</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bounded in two dimensions rather than one. Thus two integers, </a:t>
            </a:r>
            <a:r>
              <a:rPr lang="en-IN" sz="2400" dirty="0" smtClean="0">
                <a:latin typeface="Times New Roman" panose="02020603050405020304" pitchFamily="18" charset="0"/>
                <a:cs typeface="Times New Roman" panose="02020603050405020304" pitchFamily="18" charset="0"/>
              </a:rPr>
              <a:t> l </a:t>
            </a:r>
            <a:r>
              <a:rPr lang="en-IN" sz="2400" dirty="0">
                <a:latin typeface="Times New Roman" panose="02020603050405020304" pitchFamily="18" charset="0"/>
                <a:cs typeface="Times New Roman" panose="02020603050405020304" pitchFamily="18" charset="0"/>
              </a:rPr>
              <a:t>and m, are necessary in order to specify the modes, in contrast to the single integer (</a:t>
            </a:r>
            <a:r>
              <a:rPr lang="en-IN" sz="2400" dirty="0" smtClean="0">
                <a:latin typeface="Times New Roman" panose="02020603050405020304" pitchFamily="18" charset="0"/>
                <a:cs typeface="Times New Roman" panose="02020603050405020304" pitchFamily="18" charset="0"/>
              </a:rPr>
              <a:t>m) required </a:t>
            </a:r>
            <a:r>
              <a:rPr lang="en-IN" sz="2400" dirty="0">
                <a:latin typeface="Times New Roman" panose="02020603050405020304" pitchFamily="18" charset="0"/>
                <a:cs typeface="Times New Roman" panose="02020603050405020304" pitchFamily="18" charset="0"/>
              </a:rPr>
              <a:t>for the planar guide.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the cylindrical waveguide we therefore refer to </a:t>
            </a:r>
            <a:r>
              <a:rPr lang="en-IN" sz="2400" dirty="0" err="1">
                <a:latin typeface="Times New Roman" panose="02020603050405020304" pitchFamily="18" charset="0"/>
                <a:cs typeface="Times New Roman" panose="02020603050405020304" pitchFamily="18" charset="0"/>
              </a:rPr>
              <a:t>TE</a:t>
            </a:r>
            <a:r>
              <a:rPr lang="en-IN" dirty="0" err="1">
                <a:latin typeface="Times New Roman" panose="02020603050405020304" pitchFamily="18" charset="0"/>
                <a:cs typeface="Times New Roman" panose="02020603050405020304" pitchFamily="18" charset="0"/>
              </a:rPr>
              <a:t>lm</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and </a:t>
            </a:r>
            <a:r>
              <a:rPr lang="en-IN" sz="2400" dirty="0" err="1" smtClean="0">
                <a:latin typeface="Times New Roman" panose="02020603050405020304" pitchFamily="18" charset="0"/>
                <a:cs typeface="Times New Roman" panose="02020603050405020304" pitchFamily="18" charset="0"/>
              </a:rPr>
              <a:t>TM</a:t>
            </a:r>
            <a:r>
              <a:rPr lang="en-IN" dirty="0" err="1" smtClean="0">
                <a:latin typeface="Times New Roman" panose="02020603050405020304" pitchFamily="18" charset="0"/>
                <a:cs typeface="Times New Roman" panose="02020603050405020304" pitchFamily="18" charset="0"/>
              </a:rPr>
              <a:t>lm</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modes. These modes correspond to </a:t>
            </a:r>
            <a:r>
              <a:rPr lang="en-IN" sz="2400" dirty="0" err="1">
                <a:latin typeface="Times New Roman" panose="02020603050405020304" pitchFamily="18" charset="0"/>
                <a:cs typeface="Times New Roman" panose="02020603050405020304" pitchFamily="18" charset="0"/>
              </a:rPr>
              <a:t>meridional</a:t>
            </a:r>
            <a:r>
              <a:rPr lang="en-IN" sz="2400" dirty="0">
                <a:latin typeface="Times New Roman" panose="02020603050405020304" pitchFamily="18" charset="0"/>
                <a:cs typeface="Times New Roman" panose="02020603050405020304" pitchFamily="18" charset="0"/>
              </a:rPr>
              <a:t> rays </a:t>
            </a:r>
            <a:r>
              <a:rPr lang="en-IN" sz="2400" dirty="0" smtClean="0">
                <a:latin typeface="Times New Roman" panose="02020603050405020304" pitchFamily="18" charset="0"/>
                <a:cs typeface="Times New Roman" panose="02020603050405020304" pitchFamily="18" charset="0"/>
              </a:rPr>
              <a:t>traveling within </a:t>
            </a: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fiber</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hybrid modes where </a:t>
            </a:r>
            <a:r>
              <a:rPr lang="en-IN" sz="2400" dirty="0" err="1" smtClean="0">
                <a:latin typeface="Times New Roman" panose="02020603050405020304" pitchFamily="18" charset="0"/>
                <a:cs typeface="Times New Roman" panose="02020603050405020304" pitchFamily="18" charset="0"/>
              </a:rPr>
              <a:t>Ez</a:t>
            </a:r>
            <a:r>
              <a:rPr lang="en-IN" sz="2400" dirty="0" smtClean="0">
                <a:latin typeface="Times New Roman" panose="02020603050405020304" pitchFamily="18" charset="0"/>
                <a:cs typeface="Times New Roman" panose="02020603050405020304" pitchFamily="18" charset="0"/>
              </a:rPr>
              <a:t> and </a:t>
            </a:r>
            <a:r>
              <a:rPr lang="en-IN" sz="2400" dirty="0">
                <a:latin typeface="Times New Roman" panose="02020603050405020304" pitchFamily="18" charset="0"/>
                <a:cs typeface="Times New Roman" panose="02020603050405020304" pitchFamily="18" charset="0"/>
              </a:rPr>
              <a:t>Hz are nonzero also occur within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cylindrical </a:t>
            </a:r>
            <a:r>
              <a:rPr lang="en-IN" sz="2400" dirty="0" smtClean="0">
                <a:latin typeface="Times New Roman" panose="02020603050405020304" pitchFamily="18" charset="0"/>
                <a:cs typeface="Times New Roman" panose="02020603050405020304" pitchFamily="18" charset="0"/>
              </a:rPr>
              <a:t>waveguide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25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114" y="587552"/>
            <a:ext cx="9394371" cy="5632311"/>
          </a:xfrm>
          <a:prstGeom prst="rect">
            <a:avLst/>
          </a:prstGeom>
        </p:spPr>
        <p:txBody>
          <a:bodyPr wrap="square">
            <a:spAutoFit/>
          </a:bodyPr>
          <a:lstStyle/>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modes, which result from skew ray propagation  within the </a:t>
            </a:r>
            <a:r>
              <a:rPr lang="en-IN" sz="2000" dirty="0" err="1">
                <a:latin typeface="Times New Roman" panose="02020603050405020304" pitchFamily="18" charset="0"/>
                <a:cs typeface="Times New Roman" panose="02020603050405020304" pitchFamily="18" charset="0"/>
              </a:rPr>
              <a:t>fiber</a:t>
            </a:r>
            <a:r>
              <a:rPr lang="en-IN" sz="2000" dirty="0">
                <a:latin typeface="Times New Roman" panose="02020603050405020304" pitchFamily="18" charset="0"/>
                <a:cs typeface="Times New Roman" panose="02020603050405020304" pitchFamily="18" charset="0"/>
              </a:rPr>
              <a:t>, are designated </a:t>
            </a:r>
            <a:r>
              <a:rPr lang="en-IN" sz="2000" dirty="0" err="1">
                <a:latin typeface="Times New Roman" panose="02020603050405020304" pitchFamily="18" charset="0"/>
                <a:cs typeface="Times New Roman" panose="02020603050405020304" pitchFamily="18" charset="0"/>
              </a:rPr>
              <a:t>HElm</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EH</a:t>
            </a:r>
            <a:r>
              <a:rPr lang="en-IN" dirty="0" err="1">
                <a:latin typeface="Times New Roman" panose="02020603050405020304" pitchFamily="18" charset="0"/>
                <a:cs typeface="Times New Roman" panose="02020603050405020304" pitchFamily="18" charset="0"/>
              </a:rPr>
              <a:t>lm</a:t>
            </a:r>
            <a:r>
              <a:rPr lang="en-IN" sz="2000" dirty="0">
                <a:latin typeface="Times New Roman" panose="02020603050405020304" pitchFamily="18" charset="0"/>
                <a:cs typeface="Times New Roman" panose="02020603050405020304" pitchFamily="18" charset="0"/>
              </a:rPr>
              <a:t> depending upon whether </a:t>
            </a:r>
            <a:r>
              <a:rPr lang="en-IN" sz="2000" dirty="0" smtClean="0">
                <a:latin typeface="Times New Roman" panose="02020603050405020304" pitchFamily="18" charset="0"/>
                <a:cs typeface="Times New Roman" panose="02020603050405020304" pitchFamily="18" charset="0"/>
              </a:rPr>
              <a:t>the components </a:t>
            </a:r>
            <a:r>
              <a:rPr lang="en-IN" sz="2000" dirty="0">
                <a:latin typeface="Times New Roman" panose="02020603050405020304" pitchFamily="18" charset="0"/>
                <a:cs typeface="Times New Roman" panose="02020603050405020304" pitchFamily="18" charset="0"/>
              </a:rPr>
              <a:t>of </a:t>
            </a:r>
            <a:r>
              <a:rPr lang="en-IN" sz="2000" dirty="0" smtClean="0">
                <a:latin typeface="Times New Roman" panose="02020603050405020304" pitchFamily="18" charset="0"/>
                <a:cs typeface="Times New Roman" panose="02020603050405020304" pitchFamily="18" charset="0"/>
              </a:rPr>
              <a:t>H or E make </a:t>
            </a:r>
            <a:r>
              <a:rPr lang="en-IN" sz="2000" dirty="0">
                <a:latin typeface="Times New Roman" panose="02020603050405020304" pitchFamily="18" charset="0"/>
                <a:cs typeface="Times New Roman" panose="02020603050405020304" pitchFamily="18" charset="0"/>
              </a:rPr>
              <a:t>the larger contribution to the transverse </a:t>
            </a:r>
            <a:r>
              <a:rPr lang="en-IN" sz="2000" dirty="0" smtClean="0">
                <a:latin typeface="Times New Roman" panose="02020603050405020304" pitchFamily="18" charset="0"/>
                <a:cs typeface="Times New Roman" panose="02020603050405020304" pitchFamily="18" charset="0"/>
              </a:rPr>
              <a:t> field</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Thus </a:t>
            </a:r>
            <a:r>
              <a:rPr lang="en-IN" sz="2000" dirty="0">
                <a:latin typeface="Times New Roman" panose="02020603050405020304" pitchFamily="18" charset="0"/>
                <a:cs typeface="Times New Roman" panose="02020603050405020304" pitchFamily="18" charset="0"/>
              </a:rPr>
              <a:t>an exact description of the modal fields in a step index </a:t>
            </a:r>
            <a:r>
              <a:rPr lang="en-IN" sz="2000" dirty="0" err="1">
                <a:latin typeface="Times New Roman" panose="02020603050405020304" pitchFamily="18" charset="0"/>
                <a:cs typeface="Times New Roman" panose="02020603050405020304" pitchFamily="18" charset="0"/>
              </a:rPr>
              <a:t>fiber</a:t>
            </a:r>
            <a:r>
              <a:rPr lang="en-IN" sz="2000" dirty="0">
                <a:latin typeface="Times New Roman" panose="02020603050405020304" pitchFamily="18" charset="0"/>
                <a:cs typeface="Times New Roman" panose="02020603050405020304" pitchFamily="18" charset="0"/>
              </a:rPr>
              <a:t> proves somewhat</a:t>
            </a:r>
          </a:p>
          <a:p>
            <a:pPr algn="just"/>
            <a:r>
              <a:rPr lang="en-IN" sz="2000" dirty="0" smtClean="0">
                <a:latin typeface="Times New Roman" panose="02020603050405020304" pitchFamily="18" charset="0"/>
                <a:cs typeface="Times New Roman" panose="02020603050405020304" pitchFamily="18" charset="0"/>
              </a:rPr>
              <a:t>      complicated.</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analysis may be simplified when considering optical </a:t>
            </a:r>
            <a:r>
              <a:rPr lang="en-IN" sz="2000" dirty="0" err="1">
                <a:latin typeface="Times New Roman" panose="02020603050405020304" pitchFamily="18" charset="0"/>
                <a:cs typeface="Times New Roman" panose="02020603050405020304" pitchFamily="18" charset="0"/>
              </a:rPr>
              <a:t>fibers</a:t>
            </a:r>
            <a:r>
              <a:rPr lang="en-IN" sz="2000" dirty="0">
                <a:latin typeface="Times New Roman" panose="02020603050405020304" pitchFamily="18" charset="0"/>
                <a:cs typeface="Times New Roman" panose="02020603050405020304" pitchFamily="18" charset="0"/>
              </a:rPr>
              <a:t> for communication purposes. These </a:t>
            </a:r>
            <a:r>
              <a:rPr lang="en-IN" sz="2000" dirty="0" err="1">
                <a:latin typeface="Times New Roman" panose="02020603050405020304" pitchFamily="18" charset="0"/>
                <a:cs typeface="Times New Roman" panose="02020603050405020304" pitchFamily="18" charset="0"/>
              </a:rPr>
              <a:t>fibers</a:t>
            </a:r>
            <a:r>
              <a:rPr lang="en-IN" sz="2000" dirty="0">
                <a:latin typeface="Times New Roman" panose="02020603050405020304" pitchFamily="18" charset="0"/>
                <a:cs typeface="Times New Roman" panose="02020603050405020304" pitchFamily="18" charset="0"/>
              </a:rPr>
              <a:t> satisfy the weakly guiding </a:t>
            </a:r>
            <a:r>
              <a:rPr lang="en-IN" sz="2000" dirty="0" smtClean="0">
                <a:latin typeface="Times New Roman" panose="02020603050405020304" pitchFamily="18" charset="0"/>
                <a:cs typeface="Times New Roman" panose="02020603050405020304" pitchFamily="18" charset="0"/>
              </a:rPr>
              <a:t>approximation where </a:t>
            </a:r>
            <a:r>
              <a:rPr lang="en-IN" sz="2000" dirty="0">
                <a:latin typeface="Times New Roman" panose="02020603050405020304" pitchFamily="18" charset="0"/>
                <a:cs typeface="Times New Roman" panose="02020603050405020304" pitchFamily="18" charset="0"/>
              </a:rPr>
              <a:t>the relative index difference </a:t>
            </a:r>
            <a:r>
              <a:rPr lang="en-IN" sz="2000" dirty="0" smtClean="0">
                <a:latin typeface="Times New Roman" panose="02020603050405020304" pitchFamily="18" charset="0"/>
                <a:cs typeface="Times New Roman" panose="02020603050405020304" pitchFamily="18" charset="0"/>
              </a:rPr>
              <a:t>Δ</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&lt;&lt; 1.</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Δis</a:t>
            </a:r>
            <a:r>
              <a:rPr lang="en-IN" sz="2000" dirty="0">
                <a:latin typeface="Times New Roman" panose="02020603050405020304" pitchFamily="18" charset="0"/>
                <a:cs typeface="Times New Roman" panose="02020603050405020304" pitchFamily="18" charset="0"/>
              </a:rPr>
              <a:t> usually less than 0.03 (3%) for optical communications </a:t>
            </a:r>
            <a:r>
              <a:rPr lang="en-IN" sz="2000" dirty="0" err="1">
                <a:latin typeface="Times New Roman" panose="02020603050405020304" pitchFamily="18" charset="0"/>
                <a:cs typeface="Times New Roman" panose="02020603050405020304" pitchFamily="18" charset="0"/>
              </a:rPr>
              <a:t>fibers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For weakly </a:t>
            </a:r>
            <a:r>
              <a:rPr lang="en-IN" sz="2000" dirty="0">
                <a:latin typeface="Times New Roman" panose="02020603050405020304" pitchFamily="18" charset="0"/>
                <a:cs typeface="Times New Roman" panose="02020603050405020304" pitchFamily="18" charset="0"/>
              </a:rPr>
              <a:t>guiding structures with dominant forward propagation, mode theory gives dominant transverse field components.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Hence </a:t>
            </a:r>
            <a:r>
              <a:rPr lang="en-IN" sz="2000" dirty="0">
                <a:latin typeface="Times New Roman" panose="02020603050405020304" pitchFamily="18" charset="0"/>
                <a:cs typeface="Times New Roman" panose="02020603050405020304" pitchFamily="18" charset="0"/>
              </a:rPr>
              <a:t>approximate solutions for the full set of HE, </a:t>
            </a:r>
            <a:r>
              <a:rPr lang="en-IN" sz="2000" dirty="0" smtClean="0">
                <a:latin typeface="Times New Roman" panose="02020603050405020304" pitchFamily="18" charset="0"/>
                <a:cs typeface="Times New Roman" panose="02020603050405020304" pitchFamily="18" charset="0"/>
              </a:rPr>
              <a:t>EH, TE </a:t>
            </a:r>
            <a:r>
              <a:rPr lang="en-IN" sz="2000" dirty="0">
                <a:latin typeface="Times New Roman" panose="02020603050405020304" pitchFamily="18" charset="0"/>
                <a:cs typeface="Times New Roman" panose="02020603050405020304" pitchFamily="18" charset="0"/>
              </a:rPr>
              <a:t>and TM modes may be given by two linearly polarized components </a:t>
            </a:r>
          </a:p>
        </p:txBody>
      </p:sp>
    </p:spTree>
    <p:extLst>
      <p:ext uri="{BB962C8B-B14F-4D97-AF65-F5344CB8AC3E}">
        <p14:creationId xmlns:p14="http://schemas.microsoft.com/office/powerpoint/2010/main" val="181327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229" y="337457"/>
            <a:ext cx="11146971" cy="4893647"/>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t>These linearly </a:t>
            </a:r>
            <a:r>
              <a:rPr lang="en-IN" sz="2400" dirty="0"/>
              <a:t>polarized (LP) modes are not exact modes of the </a:t>
            </a:r>
            <a:r>
              <a:rPr lang="en-IN" sz="2400" dirty="0" err="1"/>
              <a:t>fiber</a:t>
            </a:r>
            <a:r>
              <a:rPr lang="en-IN" sz="2400" dirty="0"/>
              <a:t> except for the </a:t>
            </a:r>
            <a:r>
              <a:rPr lang="en-IN" sz="2400" dirty="0" smtClean="0"/>
              <a:t>fundamental (lowest </a:t>
            </a:r>
            <a:r>
              <a:rPr lang="en-IN" sz="2400" dirty="0"/>
              <a:t>order) mode</a:t>
            </a:r>
            <a:r>
              <a:rPr lang="en-IN" sz="2400" dirty="0" smtClean="0"/>
              <a:t>.</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smtClean="0"/>
              <a:t> </a:t>
            </a:r>
            <a:r>
              <a:rPr lang="en-IN" sz="2400" dirty="0"/>
              <a:t>However, as </a:t>
            </a:r>
            <a:r>
              <a:rPr lang="en-IN" sz="2400" dirty="0" smtClean="0"/>
              <a:t>Δ in </a:t>
            </a:r>
            <a:r>
              <a:rPr lang="en-IN" sz="2400" dirty="0"/>
              <a:t>weakly guiding </a:t>
            </a:r>
            <a:r>
              <a:rPr lang="en-IN" sz="2400" dirty="0" err="1"/>
              <a:t>fibers</a:t>
            </a:r>
            <a:r>
              <a:rPr lang="en-IN" sz="2400" dirty="0"/>
              <a:t> is very small, then </a:t>
            </a:r>
            <a:r>
              <a:rPr lang="en-IN" sz="2400" dirty="0" smtClean="0"/>
              <a:t>HE–EH mode </a:t>
            </a:r>
            <a:r>
              <a:rPr lang="en-IN" sz="2400" dirty="0"/>
              <a:t>pairs occur which have almost identical propagation constants. Such modes are said</a:t>
            </a:r>
          </a:p>
          <a:p>
            <a:pPr marL="342900" indent="-342900" algn="just">
              <a:buFont typeface="Arial" panose="020B0604020202020204" pitchFamily="34" charset="0"/>
              <a:buChar char="•"/>
            </a:pPr>
            <a:r>
              <a:rPr lang="en-IN" sz="2400" dirty="0"/>
              <a:t>to be degenerate. </a:t>
            </a:r>
            <a:endParaRPr lang="en-IN" sz="2400" dirty="0" smtClean="0"/>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smtClean="0"/>
              <a:t>The </a:t>
            </a:r>
            <a:r>
              <a:rPr lang="en-IN" sz="2400" dirty="0" err="1"/>
              <a:t>superpositions</a:t>
            </a:r>
            <a:r>
              <a:rPr lang="en-IN" sz="2400" dirty="0"/>
              <a:t> of these degenerating modes characterized by a common propagation constant correspond to particular LP modes regardless of their HE, EH,</a:t>
            </a:r>
          </a:p>
          <a:p>
            <a:pPr marL="342900" indent="-342900" algn="just">
              <a:buFont typeface="Arial" panose="020B0604020202020204" pitchFamily="34" charset="0"/>
              <a:buChar char="•"/>
            </a:pPr>
            <a:r>
              <a:rPr lang="en-IN" sz="2400" dirty="0"/>
              <a:t>TE or TM field configurations. </a:t>
            </a:r>
            <a:endParaRPr lang="en-IN" sz="2400" dirty="0" smtClean="0"/>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smtClean="0"/>
              <a:t>This </a:t>
            </a:r>
            <a:r>
              <a:rPr lang="en-IN" sz="2400" dirty="0"/>
              <a:t>linear combination of degenerate modes </a:t>
            </a:r>
            <a:r>
              <a:rPr lang="en-IN" sz="2400" dirty="0" smtClean="0"/>
              <a:t>obtained from </a:t>
            </a:r>
            <a:r>
              <a:rPr lang="en-IN" sz="2400" dirty="0"/>
              <a:t>the exact solution produces a useful simplification in the analysis of weakly </a:t>
            </a:r>
            <a:r>
              <a:rPr lang="en-IN" sz="2400" dirty="0" smtClean="0"/>
              <a:t>guiding </a:t>
            </a:r>
            <a:r>
              <a:rPr lang="en-IN" sz="2400" dirty="0" err="1" smtClean="0"/>
              <a:t>fibers</a:t>
            </a:r>
            <a:r>
              <a:rPr lang="en-IN" sz="2400" dirty="0"/>
              <a:t>.</a:t>
            </a:r>
          </a:p>
        </p:txBody>
      </p:sp>
    </p:spTree>
    <p:extLst>
      <p:ext uri="{BB962C8B-B14F-4D97-AF65-F5344CB8AC3E}">
        <p14:creationId xmlns:p14="http://schemas.microsoft.com/office/powerpoint/2010/main" val="49379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9404" y="1343704"/>
            <a:ext cx="8477250" cy="4066496"/>
          </a:xfrm>
          <a:prstGeom prst="rect">
            <a:avLst/>
          </a:prstGeom>
        </p:spPr>
      </p:pic>
    </p:spTree>
    <p:extLst>
      <p:ext uri="{BB962C8B-B14F-4D97-AF65-F5344CB8AC3E}">
        <p14:creationId xmlns:p14="http://schemas.microsoft.com/office/powerpoint/2010/main" val="49917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1" y="1162049"/>
            <a:ext cx="8262256" cy="5249637"/>
          </a:xfrm>
          <a:prstGeom prst="rect">
            <a:avLst/>
          </a:prstGeom>
        </p:spPr>
      </p:pic>
    </p:spTree>
    <p:extLst>
      <p:ext uri="{BB962C8B-B14F-4D97-AF65-F5344CB8AC3E}">
        <p14:creationId xmlns:p14="http://schemas.microsoft.com/office/powerpoint/2010/main" val="366674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rPr>
              <a:t>G</a:t>
            </a:r>
            <a:r>
              <a:rPr lang="en-IN" sz="2800" dirty="0" smtClean="0">
                <a:solidFill>
                  <a:srgbClr val="FF0000"/>
                </a:solidFill>
              </a:rPr>
              <a:t>eneral </a:t>
            </a:r>
            <a:r>
              <a:rPr lang="en-IN" sz="2800" dirty="0">
                <a:solidFill>
                  <a:srgbClr val="FF0000"/>
                </a:solidFill>
              </a:rPr>
              <a:t>communication </a:t>
            </a:r>
            <a:r>
              <a:rPr lang="en-IN" sz="2800" dirty="0" smtClean="0">
                <a:solidFill>
                  <a:srgbClr val="FF0000"/>
                </a:solidFill>
              </a:rPr>
              <a:t>system &amp;Optical </a:t>
            </a:r>
            <a:r>
              <a:rPr lang="en-IN" sz="2800" dirty="0" err="1">
                <a:solidFill>
                  <a:srgbClr val="FF0000"/>
                </a:solidFill>
              </a:rPr>
              <a:t>fiber</a:t>
            </a:r>
            <a:r>
              <a:rPr lang="en-IN" sz="2800" dirty="0">
                <a:solidFill>
                  <a:srgbClr val="FF0000"/>
                </a:solidFill>
              </a:rPr>
              <a:t> communication system</a:t>
            </a:r>
          </a:p>
        </p:txBody>
      </p:sp>
      <p:pic>
        <p:nvPicPr>
          <p:cNvPr id="4" name="Content Placeholder 3"/>
          <p:cNvPicPr>
            <a:picLocks noGrp="1" noChangeAspect="1"/>
          </p:cNvPicPr>
          <p:nvPr>
            <p:ph idx="1"/>
          </p:nvPr>
        </p:nvPicPr>
        <p:blipFill>
          <a:blip r:embed="rId2"/>
          <a:stretch>
            <a:fillRect/>
          </a:stretch>
        </p:blipFill>
        <p:spPr>
          <a:xfrm>
            <a:off x="736979" y="1296538"/>
            <a:ext cx="9689911" cy="5104262"/>
          </a:xfrm>
          <a:prstGeom prst="rect">
            <a:avLst/>
          </a:prstGeom>
        </p:spPr>
      </p:pic>
    </p:spTree>
    <p:extLst>
      <p:ext uri="{BB962C8B-B14F-4D97-AF65-F5344CB8AC3E}">
        <p14:creationId xmlns:p14="http://schemas.microsoft.com/office/powerpoint/2010/main" val="2765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digital optical </a:t>
            </a:r>
            <a:r>
              <a:rPr lang="en-IN" dirty="0" err="1"/>
              <a:t>fiber</a:t>
            </a:r>
            <a:r>
              <a:rPr lang="en-IN" dirty="0"/>
              <a:t> link using a semiconductor laser source and an avalanche photodiode (APD) detector</a:t>
            </a:r>
          </a:p>
        </p:txBody>
      </p:sp>
      <p:pic>
        <p:nvPicPr>
          <p:cNvPr id="4" name="Content Placeholder 3"/>
          <p:cNvPicPr>
            <a:picLocks noGrp="1" noChangeAspect="1"/>
          </p:cNvPicPr>
          <p:nvPr>
            <p:ph idx="1"/>
          </p:nvPr>
        </p:nvPicPr>
        <p:blipFill>
          <a:blip r:embed="rId2"/>
          <a:stretch>
            <a:fillRect/>
          </a:stretch>
        </p:blipFill>
        <p:spPr>
          <a:xfrm>
            <a:off x="2862944" y="2601686"/>
            <a:ext cx="6662056" cy="1981313"/>
          </a:xfrm>
          <a:prstGeom prst="rect">
            <a:avLst/>
          </a:prstGeom>
        </p:spPr>
      </p:pic>
    </p:spTree>
    <p:extLst>
      <p:ext uri="{BB962C8B-B14F-4D97-AF65-F5344CB8AC3E}">
        <p14:creationId xmlns:p14="http://schemas.microsoft.com/office/powerpoint/2010/main" val="210654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Optical </a:t>
            </a:r>
            <a:r>
              <a:rPr lang="en-IN" dirty="0" err="1" smtClean="0"/>
              <a:t>fiber</a:t>
            </a:r>
            <a:r>
              <a:rPr lang="en-IN" dirty="0" smtClean="0"/>
              <a:t> as waveguide</a:t>
            </a:r>
            <a:endParaRPr lang="en-IN" dirty="0"/>
          </a:p>
        </p:txBody>
      </p:sp>
      <p:pic>
        <p:nvPicPr>
          <p:cNvPr id="4" name="Content Placeholder 3"/>
          <p:cNvPicPr>
            <a:picLocks noGrp="1" noChangeAspect="1"/>
          </p:cNvPicPr>
          <p:nvPr>
            <p:ph idx="1"/>
          </p:nvPr>
        </p:nvPicPr>
        <p:blipFill>
          <a:blip r:embed="rId2"/>
          <a:stretch>
            <a:fillRect/>
          </a:stretch>
        </p:blipFill>
        <p:spPr>
          <a:xfrm>
            <a:off x="3058886" y="2198914"/>
            <a:ext cx="5007428" cy="2362200"/>
          </a:xfrm>
          <a:prstGeom prst="rect">
            <a:avLst/>
          </a:prstGeom>
        </p:spPr>
      </p:pic>
    </p:spTree>
    <p:extLst>
      <p:ext uri="{BB962C8B-B14F-4D97-AF65-F5344CB8AC3E}">
        <p14:creationId xmlns:p14="http://schemas.microsoft.com/office/powerpoint/2010/main" val="292602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enter image description he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343" y="250370"/>
            <a:ext cx="9078686" cy="6368143"/>
          </a:xfrm>
          <a:prstGeom prst="rect">
            <a:avLst/>
          </a:prstGeom>
          <a:noFill/>
          <a:ln>
            <a:noFill/>
          </a:ln>
        </p:spPr>
      </p:pic>
    </p:spTree>
    <p:extLst>
      <p:ext uri="{BB962C8B-B14F-4D97-AF65-F5344CB8AC3E}">
        <p14:creationId xmlns:p14="http://schemas.microsoft.com/office/powerpoint/2010/main" val="334037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44286"/>
            <a:ext cx="11103429" cy="6555641"/>
          </a:xfrm>
          <a:prstGeom prst="rect">
            <a:avLst/>
          </a:prstGeom>
          <a:noFill/>
        </p:spPr>
        <p:txBody>
          <a:bodyPr wrap="square" rtlCol="0">
            <a:spAutoFit/>
          </a:bodyPr>
          <a:lstStyle/>
          <a:p>
            <a:r>
              <a:rPr lang="en-IN" sz="2800" dirty="0">
                <a:solidFill>
                  <a:srgbClr val="FF0000"/>
                </a:solidFill>
              </a:rPr>
              <a:t>The optical </a:t>
            </a:r>
            <a:r>
              <a:rPr lang="en-IN" sz="2800" dirty="0" err="1">
                <a:solidFill>
                  <a:srgbClr val="FF0000"/>
                </a:solidFill>
              </a:rPr>
              <a:t>fiber</a:t>
            </a:r>
            <a:r>
              <a:rPr lang="en-IN" sz="2800" dirty="0">
                <a:solidFill>
                  <a:srgbClr val="FF0000"/>
                </a:solidFill>
              </a:rPr>
              <a:t> consists of three main elements</a:t>
            </a:r>
            <a:r>
              <a:rPr lang="en-IN" sz="2800" dirty="0"/>
              <a:t>:</a:t>
            </a:r>
          </a:p>
          <a:p>
            <a:r>
              <a:rPr lang="en-IN" sz="2800" u="sng" dirty="0">
                <a:solidFill>
                  <a:srgbClr val="FF0000"/>
                </a:solidFill>
              </a:rPr>
              <a:t>Transmitter</a:t>
            </a:r>
            <a:r>
              <a:rPr lang="en-IN" sz="2800" dirty="0"/>
              <a:t>: An electric signal is applied to the optical transmitter. The optical transmitter consists of driver circuit, light source and </a:t>
            </a:r>
            <a:r>
              <a:rPr lang="en-IN" sz="2800" dirty="0" err="1"/>
              <a:t>fiber</a:t>
            </a:r>
            <a:r>
              <a:rPr lang="en-IN" sz="2800" dirty="0"/>
              <a:t> </a:t>
            </a:r>
            <a:r>
              <a:rPr lang="en-IN" sz="2800" dirty="0" err="1"/>
              <a:t>flylead</a:t>
            </a:r>
            <a:r>
              <a:rPr lang="en-IN" sz="2800" dirty="0"/>
              <a:t>.</a:t>
            </a:r>
          </a:p>
          <a:p>
            <a:pPr marL="914400" lvl="1" indent="-457200">
              <a:buFont typeface="Wingdings" panose="05000000000000000000" pitchFamily="2" charset="2"/>
              <a:buChar char="§"/>
            </a:pPr>
            <a:r>
              <a:rPr lang="en-IN" sz="2800" dirty="0"/>
              <a:t>Driver circuit drives the light source.</a:t>
            </a:r>
          </a:p>
          <a:p>
            <a:pPr marL="914400" lvl="1" indent="-457200">
              <a:buFont typeface="Wingdings" panose="05000000000000000000" pitchFamily="2" charset="2"/>
              <a:buChar char="§"/>
            </a:pPr>
            <a:r>
              <a:rPr lang="en-IN" sz="2800" dirty="0"/>
              <a:t>Light source converts electrical signal to optical signal.</a:t>
            </a:r>
          </a:p>
          <a:p>
            <a:pPr marL="914400" lvl="1" indent="-457200">
              <a:buFont typeface="Wingdings" panose="05000000000000000000" pitchFamily="2" charset="2"/>
              <a:buChar char="§"/>
            </a:pPr>
            <a:r>
              <a:rPr lang="en-IN" sz="2800" dirty="0" err="1"/>
              <a:t>Fiber</a:t>
            </a:r>
            <a:r>
              <a:rPr lang="en-IN" sz="2800" dirty="0"/>
              <a:t> </a:t>
            </a:r>
            <a:r>
              <a:rPr lang="en-IN" sz="2800" dirty="0" err="1"/>
              <a:t>flylead</a:t>
            </a:r>
            <a:r>
              <a:rPr lang="en-IN" sz="2800" dirty="0"/>
              <a:t> is used to connect optical signal to optical </a:t>
            </a:r>
            <a:r>
              <a:rPr lang="en-IN" sz="2800" dirty="0" err="1"/>
              <a:t>fiber</a:t>
            </a:r>
            <a:r>
              <a:rPr lang="en-IN" sz="2800" dirty="0"/>
              <a:t>.</a:t>
            </a:r>
          </a:p>
          <a:p>
            <a:endParaRPr lang="en-IN" sz="2800" dirty="0" smtClean="0"/>
          </a:p>
          <a:p>
            <a:r>
              <a:rPr lang="en-IN" sz="2800" u="sng" dirty="0">
                <a:solidFill>
                  <a:srgbClr val="FF0000"/>
                </a:solidFill>
              </a:rPr>
              <a:t>Transmission channel</a:t>
            </a:r>
            <a:r>
              <a:rPr lang="en-IN" sz="2800" dirty="0"/>
              <a:t>: It consists of </a:t>
            </a:r>
            <a:endParaRPr lang="en-IN" sz="2800" dirty="0" smtClean="0"/>
          </a:p>
          <a:p>
            <a:pPr marL="457200" indent="-457200">
              <a:buFont typeface="Wingdings" panose="05000000000000000000" pitchFamily="2" charset="2"/>
              <a:buChar char="§"/>
            </a:pPr>
            <a:r>
              <a:rPr lang="en-IN" sz="2800" dirty="0"/>
              <a:t> </a:t>
            </a:r>
            <a:r>
              <a:rPr lang="en-IN" sz="2800" dirty="0" smtClean="0"/>
              <a:t>     a </a:t>
            </a:r>
            <a:r>
              <a:rPr lang="en-IN" sz="2800" dirty="0"/>
              <a:t>cable that provides mechanical and environmental protection to the </a:t>
            </a:r>
            <a:r>
              <a:rPr lang="en-IN" sz="2800" dirty="0" smtClean="0"/>
              <a:t>     optical </a:t>
            </a:r>
            <a:r>
              <a:rPr lang="en-IN" sz="2800" dirty="0" err="1"/>
              <a:t>fibers</a:t>
            </a:r>
            <a:r>
              <a:rPr lang="en-IN" sz="2800" dirty="0"/>
              <a:t> contained inside. Each optical </a:t>
            </a:r>
            <a:r>
              <a:rPr lang="en-IN" sz="2800" dirty="0" err="1"/>
              <a:t>fiber</a:t>
            </a:r>
            <a:r>
              <a:rPr lang="en-IN" sz="2800" dirty="0"/>
              <a:t> acts as an individual channel.</a:t>
            </a:r>
          </a:p>
          <a:p>
            <a:pPr marL="914400" lvl="1" indent="-457200">
              <a:buFont typeface="Wingdings" panose="05000000000000000000" pitchFamily="2" charset="2"/>
              <a:buChar char="§"/>
            </a:pPr>
            <a:r>
              <a:rPr lang="en-IN" sz="2800" dirty="0"/>
              <a:t>Optical splice is used to permanently join two individual optical </a:t>
            </a:r>
            <a:r>
              <a:rPr lang="en-IN" sz="2800" dirty="0" err="1"/>
              <a:t>fibers</a:t>
            </a:r>
            <a:r>
              <a:rPr lang="en-IN" sz="2800" dirty="0"/>
              <a:t>.</a:t>
            </a:r>
          </a:p>
          <a:p>
            <a:pPr lvl="1"/>
            <a:r>
              <a:rPr lang="en-IN" sz="2800" dirty="0" smtClean="0"/>
              <a:t>.</a:t>
            </a:r>
            <a:endParaRPr lang="en-IN" sz="2800" dirty="0"/>
          </a:p>
          <a:p>
            <a:endParaRPr lang="en-IN" sz="2800" dirty="0"/>
          </a:p>
        </p:txBody>
      </p:sp>
    </p:spTree>
    <p:extLst>
      <p:ext uri="{BB962C8B-B14F-4D97-AF65-F5344CB8AC3E}">
        <p14:creationId xmlns:p14="http://schemas.microsoft.com/office/powerpoint/2010/main" val="392010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6979" y="736979"/>
            <a:ext cx="10672549" cy="3970318"/>
          </a:xfrm>
          <a:prstGeom prst="rect">
            <a:avLst/>
          </a:prstGeom>
          <a:noFill/>
        </p:spPr>
        <p:txBody>
          <a:bodyPr wrap="square" rtlCol="0">
            <a:spAutoFit/>
          </a:bodyPr>
          <a:lstStyle/>
          <a:p>
            <a:pPr marL="914400" lvl="1" indent="-457200">
              <a:buFont typeface="Wingdings" panose="05000000000000000000" pitchFamily="2" charset="2"/>
              <a:buChar char="§"/>
            </a:pPr>
            <a:r>
              <a:rPr lang="en-IN" sz="2800" dirty="0"/>
              <a:t>Optical connector is for temporary non-fixed joints between two individual optical </a:t>
            </a:r>
            <a:r>
              <a:rPr lang="en-IN" sz="2800" dirty="0" err="1"/>
              <a:t>fibers</a:t>
            </a:r>
            <a:r>
              <a:rPr lang="en-IN" sz="2800" dirty="0"/>
              <a:t>.</a:t>
            </a:r>
          </a:p>
          <a:p>
            <a:pPr marL="914400" lvl="1" indent="-457200">
              <a:buFont typeface="Wingdings" panose="05000000000000000000" pitchFamily="2" charset="2"/>
              <a:buChar char="§"/>
            </a:pPr>
            <a:r>
              <a:rPr lang="en-IN" sz="2800" dirty="0"/>
              <a:t>Optical coupler or splitter provides signal to other devices.</a:t>
            </a:r>
          </a:p>
          <a:p>
            <a:pPr marL="914400" lvl="1" indent="-457200">
              <a:buFont typeface="Wingdings" panose="05000000000000000000" pitchFamily="2" charset="2"/>
              <a:buChar char="§"/>
            </a:pPr>
            <a:r>
              <a:rPr lang="en-IN" sz="2800" dirty="0"/>
              <a:t>Repeater converts the optical signal into electrical signal using optical receiver and passes it to electronic circuit where it is reshaped and amplified as it gets attenuated and distorted with increasing distance because of scattering, absorption and dispersion in waveguides, and this signal is then again converted into optical signal by the optical transmitter</a:t>
            </a:r>
            <a:endParaRPr lang="en-IN" dirty="0"/>
          </a:p>
        </p:txBody>
      </p:sp>
    </p:spTree>
    <p:extLst>
      <p:ext uri="{BB962C8B-B14F-4D97-AF65-F5344CB8AC3E}">
        <p14:creationId xmlns:p14="http://schemas.microsoft.com/office/powerpoint/2010/main" val="95519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615" y="586854"/>
            <a:ext cx="11286698" cy="2954655"/>
          </a:xfrm>
          <a:prstGeom prst="rect">
            <a:avLst/>
          </a:prstGeom>
          <a:noFill/>
        </p:spPr>
        <p:txBody>
          <a:bodyPr wrap="square" rtlCol="0">
            <a:spAutoFit/>
          </a:bodyPr>
          <a:lstStyle/>
          <a:p>
            <a:r>
              <a:rPr lang="en-IN" sz="2800" u="sng" dirty="0">
                <a:solidFill>
                  <a:srgbClr val="FF0000"/>
                </a:solidFill>
              </a:rPr>
              <a:t>Receiver:</a:t>
            </a:r>
            <a:r>
              <a:rPr lang="en-IN" sz="2800" dirty="0"/>
              <a:t> Optical signal is applied to the optical receiver. It consists of photo detector, amplifier and signal restorer.</a:t>
            </a:r>
          </a:p>
          <a:p>
            <a:pPr marL="914400" lvl="1" indent="-457200">
              <a:buFont typeface="Wingdings" panose="05000000000000000000" pitchFamily="2" charset="2"/>
              <a:buChar char="§"/>
            </a:pPr>
            <a:r>
              <a:rPr lang="en-IN" sz="2800" dirty="0"/>
              <a:t>Photo detector converts the optical signal to electrical signal.</a:t>
            </a:r>
          </a:p>
          <a:p>
            <a:pPr marL="914400" lvl="1" indent="-457200">
              <a:buFont typeface="Wingdings" panose="05000000000000000000" pitchFamily="2" charset="2"/>
              <a:buChar char="§"/>
            </a:pPr>
            <a:r>
              <a:rPr lang="en-IN" sz="2800" dirty="0"/>
              <a:t>Signal restorers and amplifiers are used to improve signal to noise ratio of the signal as there are chances of noise to be introduced in the signal due to the use of photo detectors.</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69482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995</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OPTICAL COMMUNICATION</vt:lpstr>
      <vt:lpstr>PowerPoint Presentation</vt:lpstr>
      <vt:lpstr>General communication system &amp;Optical fiber communication system</vt:lpstr>
      <vt:lpstr>A digital optical fiber link using a semiconductor laser source and an avalanche photodiode (APD) detector</vt:lpstr>
      <vt:lpstr>Optical fiber as waveguide</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dc:title>
  <dc:creator>Yukti Bandi</dc:creator>
  <cp:lastModifiedBy>Revathi AS</cp:lastModifiedBy>
  <cp:revision>30</cp:revision>
  <dcterms:created xsi:type="dcterms:W3CDTF">2019-07-08T04:20:50Z</dcterms:created>
  <dcterms:modified xsi:type="dcterms:W3CDTF">2019-07-29T07:26:54Z</dcterms:modified>
</cp:coreProperties>
</file>