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5C09D1-B7CA-4A30-BF75-FD9F54B6422F}"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C09D1-B7CA-4A30-BF75-FD9F54B6422F}"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C09D1-B7CA-4A30-BF75-FD9F54B6422F}"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C09D1-B7CA-4A30-BF75-FD9F54B6422F}"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5C09D1-B7CA-4A30-BF75-FD9F54B6422F}"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5C09D1-B7CA-4A30-BF75-FD9F54B6422F}"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5C09D1-B7CA-4A30-BF75-FD9F54B6422F}"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5C09D1-B7CA-4A30-BF75-FD9F54B6422F}"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C09D1-B7CA-4A30-BF75-FD9F54B6422F}"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5C09D1-B7CA-4A30-BF75-FD9F54B6422F}"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5C09D1-B7CA-4A30-BF75-FD9F54B6422F}"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B620-4BE1-447B-B817-517BF50651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C09D1-B7CA-4A30-BF75-FD9F54B6422F}" type="datetimeFigureOut">
              <a:rPr lang="en-US" smtClean="0"/>
              <a:pPr/>
              <a:t>9/24/2015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0B620-4BE1-447B-B817-517BF50651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133600"/>
            <a:ext cx="7315200" cy="1015663"/>
          </a:xfrm>
          <a:prstGeom prst="rect">
            <a:avLst/>
          </a:prstGeom>
          <a:noFill/>
        </p:spPr>
        <p:txBody>
          <a:bodyPr wrap="square" rtlCol="0">
            <a:spAutoFit/>
          </a:bodyPr>
          <a:lstStyle/>
          <a:p>
            <a:pPr algn="ctr"/>
            <a:r>
              <a:rPr lang="en-US" sz="6000" b="1" smtClean="0">
                <a:solidFill>
                  <a:srgbClr val="FF0000"/>
                </a:solidFill>
              </a:rPr>
              <a:t>3.3 </a:t>
            </a:r>
            <a:r>
              <a:rPr lang="en-US" sz="6000" b="1" dirty="0" smtClean="0">
                <a:solidFill>
                  <a:srgbClr val="FF0000"/>
                </a:solidFill>
              </a:rPr>
              <a:t>: DIGITAL LINKS</a:t>
            </a:r>
            <a:endParaRPr lang="en-US"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228600" y="381000"/>
            <a:ext cx="8382000" cy="1600200"/>
          </a:xfrm>
          <a:prstGeom prst="rect">
            <a:avLst/>
          </a:prstGeom>
          <a:noFill/>
          <a:ln w="9525">
            <a:noFill/>
            <a:miter lim="800000"/>
            <a:headEnd/>
            <a:tailEnd/>
          </a:ln>
          <a:effectLst/>
        </p:spPr>
      </p:pic>
      <p:sp>
        <p:nvSpPr>
          <p:cNvPr id="6" name="TextBox 5"/>
          <p:cNvSpPr txBox="1"/>
          <p:nvPr/>
        </p:nvSpPr>
        <p:spPr>
          <a:xfrm>
            <a:off x="304800" y="2438400"/>
            <a:ext cx="8382000" cy="1508105"/>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The link loss budget is derived from the sequential loss contributions of each element in the link </a:t>
            </a:r>
            <a:r>
              <a:rPr lang="en-US" dirty="0" smtClean="0"/>
              <a:t>.</a:t>
            </a:r>
          </a:p>
          <a:p>
            <a:pPr>
              <a:buFont typeface="Wingdings" pitchFamily="2" charset="2"/>
              <a:buChar char="q"/>
            </a:pPr>
            <a:endParaRPr lang="en-US" dirty="0"/>
          </a:p>
          <a:p>
            <a:pPr>
              <a:buFont typeface="Wingdings" pitchFamily="2" charset="2"/>
              <a:buChar char="q"/>
            </a:pPr>
            <a:r>
              <a:rPr lang="en-US" dirty="0" smtClean="0"/>
              <a:t> </a:t>
            </a:r>
            <a:endParaRPr lang="en-US" dirty="0"/>
          </a:p>
        </p:txBody>
      </p:sp>
      <p:pic>
        <p:nvPicPr>
          <p:cNvPr id="7172" name="Picture 4"/>
          <p:cNvPicPr>
            <a:picLocks noChangeAspect="1" noChangeArrowheads="1"/>
          </p:cNvPicPr>
          <p:nvPr/>
        </p:nvPicPr>
        <p:blipFill>
          <a:blip r:embed="rId3"/>
          <a:srcRect/>
          <a:stretch>
            <a:fillRect/>
          </a:stretch>
        </p:blipFill>
        <p:spPr bwMode="auto">
          <a:xfrm>
            <a:off x="2971800" y="3657600"/>
            <a:ext cx="3352800" cy="1804987"/>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457200" y="5105400"/>
            <a:ext cx="8077200" cy="1600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228600" y="381000"/>
            <a:ext cx="8382000" cy="1600200"/>
          </a:xfrm>
          <a:prstGeom prst="rect">
            <a:avLst/>
          </a:prstGeom>
          <a:noFill/>
          <a:ln w="9525">
            <a:noFill/>
            <a:miter lim="800000"/>
            <a:headEnd/>
            <a:tailEnd/>
          </a:ln>
          <a:effectLst/>
        </p:spPr>
      </p:pic>
      <p:sp>
        <p:nvSpPr>
          <p:cNvPr id="4" name="TextBox 3"/>
          <p:cNvSpPr txBox="1"/>
          <p:nvPr/>
        </p:nvSpPr>
        <p:spPr>
          <a:xfrm>
            <a:off x="457200" y="2362200"/>
            <a:ext cx="8229600" cy="3539430"/>
          </a:xfrm>
          <a:prstGeom prst="rect">
            <a:avLst/>
          </a:prstGeom>
          <a:noFill/>
        </p:spPr>
        <p:txBody>
          <a:bodyPr wrap="square" rtlCol="0">
            <a:spAutoFit/>
          </a:bodyPr>
          <a:lstStyle/>
          <a:p>
            <a:pPr>
              <a:buFont typeface="Wingdings" pitchFamily="2" charset="2"/>
              <a:buChar char="q"/>
            </a:pPr>
            <a:r>
              <a:rPr lang="en-US" sz="3200" dirty="0" smtClean="0"/>
              <a:t>A Link margin of 6-8 dB is generally considered.</a:t>
            </a:r>
          </a:p>
          <a:p>
            <a:pPr>
              <a:buFont typeface="Wingdings" pitchFamily="2" charset="2"/>
              <a:buChar char="q"/>
            </a:pPr>
            <a:endParaRPr lang="en-US" sz="3200" dirty="0"/>
          </a:p>
          <a:p>
            <a:pPr>
              <a:buFont typeface="Wingdings" pitchFamily="2" charset="2"/>
              <a:buChar char="q"/>
            </a:pPr>
            <a:r>
              <a:rPr lang="en-US" sz="3200" dirty="0" smtClean="0"/>
              <a:t> Total optical power loss allowed between source and detector,</a:t>
            </a:r>
          </a:p>
          <a:p>
            <a:r>
              <a:rPr lang="en-US" sz="3200" dirty="0"/>
              <a:t> </a:t>
            </a:r>
            <a:r>
              <a:rPr lang="en-US" sz="3200" dirty="0" smtClean="0"/>
              <a:t>            </a:t>
            </a:r>
          </a:p>
          <a:p>
            <a:r>
              <a:rPr lang="en-US" sz="3200" dirty="0"/>
              <a:t> </a:t>
            </a:r>
            <a:r>
              <a:rPr lang="en-US" sz="3200" dirty="0" smtClean="0"/>
              <a:t>           P</a:t>
            </a:r>
            <a:r>
              <a:rPr lang="en-US" dirty="0" smtClean="0"/>
              <a:t>T = </a:t>
            </a:r>
            <a:endParaRPr lang="en-US" dirty="0"/>
          </a:p>
        </p:txBody>
      </p:sp>
      <p:pic>
        <p:nvPicPr>
          <p:cNvPr id="8196" name="Picture 4"/>
          <p:cNvPicPr>
            <a:picLocks noChangeAspect="1" noChangeArrowheads="1"/>
          </p:cNvPicPr>
          <p:nvPr/>
        </p:nvPicPr>
        <p:blipFill>
          <a:blip r:embed="rId3"/>
          <a:srcRect/>
          <a:stretch>
            <a:fillRect/>
          </a:stretch>
        </p:blipFill>
        <p:spPr bwMode="auto">
          <a:xfrm>
            <a:off x="2362200" y="5181600"/>
            <a:ext cx="4857750" cy="9429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14400"/>
            <a:ext cx="8001000" cy="2554545"/>
          </a:xfrm>
          <a:prstGeom prst="rect">
            <a:avLst/>
          </a:prstGeom>
          <a:noFill/>
        </p:spPr>
        <p:txBody>
          <a:bodyPr wrap="square" rtlCol="0">
            <a:spAutoFit/>
          </a:bodyPr>
          <a:lstStyle/>
          <a:p>
            <a:pPr algn="just"/>
            <a:r>
              <a:rPr lang="en-US" dirty="0" smtClean="0"/>
              <a:t> </a:t>
            </a:r>
            <a:r>
              <a:rPr lang="en-US" sz="3200" dirty="0" smtClean="0"/>
              <a:t>In last equation assumptions are</a:t>
            </a:r>
          </a:p>
          <a:p>
            <a:pPr algn="just">
              <a:buFont typeface="Wingdings" pitchFamily="2" charset="2"/>
              <a:buChar char="ü"/>
            </a:pPr>
            <a:r>
              <a:rPr lang="en-US" sz="3200" dirty="0"/>
              <a:t> </a:t>
            </a:r>
            <a:r>
              <a:rPr lang="en-US" sz="3200" dirty="0" smtClean="0"/>
              <a:t>   Connectors are there only on the ends.</a:t>
            </a:r>
          </a:p>
          <a:p>
            <a:pPr algn="just">
              <a:buFont typeface="Wingdings" pitchFamily="2" charset="2"/>
              <a:buChar char="ü"/>
            </a:pPr>
            <a:r>
              <a:rPr lang="en-US" sz="3200" dirty="0"/>
              <a:t> </a:t>
            </a:r>
            <a:r>
              <a:rPr lang="en-US" sz="3200" dirty="0" smtClean="0"/>
              <a:t>   The splice loss is incorporated with fiber loss    for simplicity.</a:t>
            </a:r>
          </a:p>
          <a:p>
            <a:pPr algn="just">
              <a:buFont typeface="Wingdings" pitchFamily="2" charset="2"/>
              <a:buChar char="ü"/>
            </a:pPr>
            <a:r>
              <a:rPr lang="en-US" sz="3200" dirty="0"/>
              <a:t> </a:t>
            </a:r>
            <a:r>
              <a:rPr lang="en-US" sz="3200" dirty="0" smtClean="0"/>
              <a:t>   System margin is 6 dB</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5334000" cy="646331"/>
          </a:xfrm>
          <a:prstGeom prst="rect">
            <a:avLst/>
          </a:prstGeom>
          <a:noFill/>
        </p:spPr>
        <p:txBody>
          <a:bodyPr wrap="square" rtlCol="0">
            <a:spAutoFit/>
          </a:bodyPr>
          <a:lstStyle/>
          <a:p>
            <a:r>
              <a:rPr lang="en-US" sz="3600" b="1" dirty="0" smtClean="0">
                <a:solidFill>
                  <a:srgbClr val="FF0000"/>
                </a:solidFill>
              </a:rPr>
              <a:t>Rise Time Budget</a:t>
            </a:r>
            <a:endParaRPr lang="en-US" sz="3600" b="1" dirty="0">
              <a:solidFill>
                <a:srgbClr val="FF0000"/>
              </a:solidFill>
            </a:endParaRPr>
          </a:p>
        </p:txBody>
      </p:sp>
      <p:sp>
        <p:nvSpPr>
          <p:cNvPr id="3" name="TextBox 2"/>
          <p:cNvSpPr txBox="1"/>
          <p:nvPr/>
        </p:nvSpPr>
        <p:spPr>
          <a:xfrm>
            <a:off x="457200" y="1600200"/>
            <a:ext cx="8229600" cy="2246769"/>
          </a:xfrm>
          <a:prstGeom prst="rect">
            <a:avLst/>
          </a:prstGeom>
          <a:noFill/>
        </p:spPr>
        <p:txBody>
          <a:bodyPr wrap="square" rtlCol="0">
            <a:spAutoFit/>
          </a:bodyPr>
          <a:lstStyle/>
          <a:p>
            <a:pPr>
              <a:buFont typeface="Wingdings" pitchFamily="2" charset="2"/>
              <a:buChar char="q"/>
            </a:pPr>
            <a:r>
              <a:rPr lang="en-US" dirty="0" smtClean="0"/>
              <a:t> </a:t>
            </a:r>
            <a:r>
              <a:rPr lang="en-US" sz="2800" dirty="0" smtClean="0"/>
              <a:t>Convenient method for determining dispersion limitation of an optical fiber link.</a:t>
            </a:r>
          </a:p>
          <a:p>
            <a:pPr>
              <a:buFont typeface="Wingdings" pitchFamily="2" charset="2"/>
              <a:buChar char="q"/>
            </a:pPr>
            <a:endParaRPr lang="en-US" sz="2800" dirty="0"/>
          </a:p>
          <a:p>
            <a:pPr>
              <a:buFont typeface="Wingdings" pitchFamily="2" charset="2"/>
              <a:buChar char="q"/>
            </a:pPr>
            <a:r>
              <a:rPr lang="en-US" sz="2800" dirty="0" smtClean="0"/>
              <a:t> The total rise time of the link is the root sum square of the rise times from each contributor </a:t>
            </a:r>
            <a:r>
              <a:rPr lang="en-US" sz="2800" dirty="0" err="1" smtClean="0"/>
              <a:t>ti</a:t>
            </a:r>
            <a:r>
              <a:rPr lang="en-US" sz="2800" dirty="0" smtClean="0"/>
              <a:t>  </a:t>
            </a:r>
            <a:endParaRPr lang="en-US" sz="2800" dirty="0"/>
          </a:p>
        </p:txBody>
      </p:sp>
      <p:pic>
        <p:nvPicPr>
          <p:cNvPr id="9218" name="Picture 2"/>
          <p:cNvPicPr>
            <a:picLocks noChangeAspect="1" noChangeArrowheads="1"/>
          </p:cNvPicPr>
          <p:nvPr/>
        </p:nvPicPr>
        <p:blipFill>
          <a:blip r:embed="rId2"/>
          <a:srcRect/>
          <a:stretch>
            <a:fillRect/>
          </a:stretch>
        </p:blipFill>
        <p:spPr bwMode="auto">
          <a:xfrm>
            <a:off x="2743200" y="3886200"/>
            <a:ext cx="3467100" cy="17335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458200" cy="3539430"/>
          </a:xfrm>
          <a:prstGeom prst="rect">
            <a:avLst/>
          </a:prstGeom>
          <a:noFill/>
        </p:spPr>
        <p:txBody>
          <a:bodyPr wrap="square" rtlCol="0">
            <a:spAutoFit/>
          </a:bodyPr>
          <a:lstStyle/>
          <a:p>
            <a:pPr>
              <a:buFont typeface="Wingdings" pitchFamily="2" charset="2"/>
              <a:buChar char="q"/>
            </a:pPr>
            <a:r>
              <a:rPr lang="en-US" sz="2800" dirty="0" smtClean="0"/>
              <a:t> 4 basic elements that may significantly limit system speed are transmitter rise time </a:t>
            </a:r>
            <a:r>
              <a:rPr lang="en-US" sz="2800" dirty="0" err="1" smtClean="0"/>
              <a:t>ttx</a:t>
            </a:r>
            <a:r>
              <a:rPr lang="en-US" sz="2800" dirty="0" smtClean="0"/>
              <a:t>,  GVD rise time t </a:t>
            </a:r>
            <a:r>
              <a:rPr lang="en-US" sz="2800" dirty="0" err="1" smtClean="0"/>
              <a:t>gvd</a:t>
            </a:r>
            <a:r>
              <a:rPr lang="en-US" sz="2800" dirty="0" smtClean="0"/>
              <a:t>, modal dispersion rise time  </a:t>
            </a:r>
            <a:r>
              <a:rPr lang="en-US" sz="2800" dirty="0" err="1" smtClean="0"/>
              <a:t>tmod</a:t>
            </a:r>
            <a:r>
              <a:rPr lang="en-US" sz="2800" dirty="0" smtClean="0"/>
              <a:t> and receiver rise time </a:t>
            </a:r>
            <a:r>
              <a:rPr lang="en-US" sz="2800" dirty="0" err="1" smtClean="0"/>
              <a:t>trx</a:t>
            </a:r>
            <a:endParaRPr lang="en-US" sz="2800" dirty="0" smtClean="0"/>
          </a:p>
          <a:p>
            <a:pPr>
              <a:buFont typeface="Wingdings" pitchFamily="2" charset="2"/>
              <a:buChar char="q"/>
            </a:pPr>
            <a:r>
              <a:rPr lang="en-US" sz="2800" dirty="0"/>
              <a:t> </a:t>
            </a:r>
            <a:r>
              <a:rPr lang="en-US" sz="2800" dirty="0" smtClean="0"/>
              <a:t> For single mode fibers </a:t>
            </a:r>
            <a:r>
              <a:rPr lang="en-US" sz="2800" dirty="0" err="1" smtClean="0"/>
              <a:t>tmod</a:t>
            </a:r>
            <a:r>
              <a:rPr lang="en-US" sz="2800" dirty="0" smtClean="0"/>
              <a:t> will not be there.</a:t>
            </a:r>
          </a:p>
          <a:p>
            <a:pPr>
              <a:buFont typeface="Wingdings" pitchFamily="2" charset="2"/>
              <a:buChar char="q"/>
            </a:pPr>
            <a:endParaRPr lang="en-US" sz="2800" dirty="0"/>
          </a:p>
          <a:p>
            <a:pPr>
              <a:buFont typeface="Wingdings" pitchFamily="2" charset="2"/>
              <a:buChar char="q"/>
            </a:pPr>
            <a:r>
              <a:rPr lang="en-US" sz="2800" dirty="0" smtClean="0"/>
              <a:t> In detail , total system rise time  is given by</a:t>
            </a:r>
          </a:p>
          <a:p>
            <a:pPr>
              <a:buFont typeface="Wingdings" pitchFamily="2" charset="2"/>
              <a:buChar char="q"/>
            </a:pPr>
            <a:endParaRPr lang="en-US" sz="2800" dirty="0"/>
          </a:p>
        </p:txBody>
      </p:sp>
      <p:pic>
        <p:nvPicPr>
          <p:cNvPr id="10242" name="Picture 2"/>
          <p:cNvPicPr>
            <a:picLocks noChangeAspect="1" noChangeArrowheads="1"/>
          </p:cNvPicPr>
          <p:nvPr/>
        </p:nvPicPr>
        <p:blipFill>
          <a:blip r:embed="rId2"/>
          <a:srcRect/>
          <a:stretch>
            <a:fillRect/>
          </a:stretch>
        </p:blipFill>
        <p:spPr bwMode="auto">
          <a:xfrm>
            <a:off x="1219200" y="4191000"/>
            <a:ext cx="6400801" cy="19716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762000"/>
            <a:ext cx="8915400" cy="1143000"/>
          </a:xfrm>
          <a:prstGeom prst="rect">
            <a:avLst/>
          </a:prstGeom>
          <a:noFill/>
          <a:ln w="9525">
            <a:noFill/>
            <a:miter lim="800000"/>
            <a:headEnd/>
            <a:tailEnd/>
          </a:ln>
          <a:effectLst/>
        </p:spPr>
      </p:pic>
      <p:sp>
        <p:nvSpPr>
          <p:cNvPr id="4" name="TextBox 3"/>
          <p:cNvSpPr txBox="1"/>
          <p:nvPr/>
        </p:nvSpPr>
        <p:spPr>
          <a:xfrm>
            <a:off x="381000" y="2590800"/>
            <a:ext cx="8001000" cy="2246769"/>
          </a:xfrm>
          <a:prstGeom prst="rect">
            <a:avLst/>
          </a:prstGeom>
          <a:noFill/>
        </p:spPr>
        <p:txBody>
          <a:bodyPr wrap="square" rtlCol="0">
            <a:spAutoFit/>
          </a:bodyPr>
          <a:lstStyle/>
          <a:p>
            <a:pPr algn="just">
              <a:buFont typeface="Wingdings" pitchFamily="2" charset="2"/>
              <a:buChar char="ü"/>
            </a:pPr>
            <a:r>
              <a:rPr lang="en-US" sz="2800" dirty="0" smtClean="0"/>
              <a:t>Bo is the bandwidth of 1 km length of the cable.</a:t>
            </a:r>
          </a:p>
          <a:p>
            <a:pPr algn="just">
              <a:buFont typeface="Wingdings" pitchFamily="2" charset="2"/>
              <a:buChar char="ü"/>
            </a:pPr>
            <a:r>
              <a:rPr lang="en-US" sz="2800" dirty="0" smtClean="0"/>
              <a:t>The parameter q ranges between .5 to 1</a:t>
            </a:r>
          </a:p>
          <a:p>
            <a:pPr algn="just">
              <a:buFont typeface="Wingdings" pitchFamily="2" charset="2"/>
              <a:buChar char="ü"/>
            </a:pPr>
            <a:r>
              <a:rPr lang="en-US" sz="2800" dirty="0" smtClean="0"/>
              <a:t>q= .5 --</a:t>
            </a:r>
            <a:r>
              <a:rPr lang="en-US" sz="2800" dirty="0" smtClean="0">
                <a:sym typeface="Wingdings" pitchFamily="2" charset="2"/>
              </a:rPr>
              <a:t> steady state modal equilibrium</a:t>
            </a:r>
          </a:p>
          <a:p>
            <a:pPr algn="just">
              <a:buFont typeface="Wingdings" pitchFamily="2" charset="2"/>
              <a:buChar char="ü"/>
            </a:pPr>
            <a:r>
              <a:rPr lang="en-US" sz="2800" dirty="0" smtClean="0">
                <a:sym typeface="Wingdings" pitchFamily="2" charset="2"/>
              </a:rPr>
              <a:t>q=1- mode mixing</a:t>
            </a:r>
          </a:p>
          <a:p>
            <a:pPr algn="just">
              <a:buFont typeface="Wingdings" pitchFamily="2" charset="2"/>
              <a:buChar char="ü"/>
            </a:pPr>
            <a:r>
              <a:rPr lang="en-US" sz="2800" dirty="0">
                <a:sym typeface="Wingdings" pitchFamily="2" charset="2"/>
              </a:rPr>
              <a:t> </a:t>
            </a:r>
            <a:r>
              <a:rPr lang="en-US" sz="2800" b="1" dirty="0" smtClean="0">
                <a:sym typeface="Wingdings" pitchFamily="2" charset="2"/>
              </a:rPr>
              <a:t>B </a:t>
            </a:r>
            <a:r>
              <a:rPr lang="en-US" sz="2800" b="1" dirty="0" err="1" smtClean="0">
                <a:sym typeface="Wingdings" pitchFamily="2" charset="2"/>
              </a:rPr>
              <a:t>rx</a:t>
            </a:r>
            <a:r>
              <a:rPr lang="en-US" sz="2800" b="1" dirty="0" smtClean="0">
                <a:sym typeface="Wingdings" pitchFamily="2" charset="2"/>
              </a:rPr>
              <a:t> is 3 db bandwidth of receiver.</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09600"/>
            <a:ext cx="5791200" cy="584775"/>
          </a:xfrm>
          <a:prstGeom prst="rect">
            <a:avLst/>
          </a:prstGeom>
          <a:noFill/>
        </p:spPr>
        <p:txBody>
          <a:bodyPr wrap="square" rtlCol="0">
            <a:spAutoFit/>
          </a:bodyPr>
          <a:lstStyle/>
          <a:p>
            <a:pPr algn="ctr"/>
            <a:r>
              <a:rPr lang="en-US" sz="3200" b="1" dirty="0" smtClean="0">
                <a:solidFill>
                  <a:srgbClr val="FF0000"/>
                </a:solidFill>
              </a:rPr>
              <a:t>COHERENT DETECTION</a:t>
            </a:r>
            <a:endParaRPr lang="en-US" sz="3200" b="1"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304801" y="1195388"/>
            <a:ext cx="8358188" cy="505301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924800" cy="5632311"/>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t>Since </a:t>
            </a:r>
            <a:r>
              <a:rPr lang="en-US" sz="2400" dirty="0" smtClean="0"/>
              <a:t>the invention of the </a:t>
            </a:r>
            <a:r>
              <a:rPr lang="en-US" sz="2400" dirty="0" smtClean="0"/>
              <a:t>laser ,</a:t>
            </a:r>
            <a:r>
              <a:rPr lang="en-US" sz="2400" dirty="0" smtClean="0"/>
              <a:t> research efforts have focused on techniques </a:t>
            </a:r>
            <a:r>
              <a:rPr lang="en-US" sz="2400" dirty="0" smtClean="0"/>
              <a:t>by which </a:t>
            </a:r>
            <a:r>
              <a:rPr lang="en-US" sz="2400" dirty="0" smtClean="0"/>
              <a:t>the coherent properties of laser light could be utilized for coherent optical </a:t>
            </a:r>
            <a:r>
              <a:rPr lang="en-US" sz="2400" dirty="0" smtClean="0"/>
              <a:t>communications.</a:t>
            </a:r>
          </a:p>
          <a:p>
            <a:pPr>
              <a:buFont typeface="Wingdings" pitchFamily="2" charset="2"/>
              <a:buChar char="q"/>
            </a:pPr>
            <a:endParaRPr lang="en-US" sz="2400" dirty="0" smtClean="0"/>
          </a:p>
          <a:p>
            <a:pPr>
              <a:buFont typeface="Wingdings" pitchFamily="2" charset="2"/>
              <a:buChar char="q"/>
            </a:pPr>
            <a:r>
              <a:rPr lang="en-US" sz="2400" dirty="0" smtClean="0"/>
              <a:t> </a:t>
            </a:r>
            <a:r>
              <a:rPr lang="en-US" sz="2400" dirty="0" smtClean="0"/>
              <a:t>At the transmitter a CW </a:t>
            </a:r>
            <a:r>
              <a:rPr lang="en-US" sz="2400" dirty="0" smtClean="0"/>
              <a:t>narrow-</a:t>
            </a:r>
            <a:r>
              <a:rPr lang="en-US" sz="2400" dirty="0" err="1" smtClean="0"/>
              <a:t>linewidth</a:t>
            </a:r>
            <a:r>
              <a:rPr lang="en-US" sz="2400" dirty="0" smtClean="0"/>
              <a:t> semiconductor </a:t>
            </a:r>
            <a:r>
              <a:rPr lang="en-US" sz="2400" dirty="0" smtClean="0"/>
              <a:t>laser is shown which acts as an optical frequency oscillator. </a:t>
            </a:r>
            <a:endParaRPr lang="en-US" sz="2400" dirty="0" smtClean="0"/>
          </a:p>
          <a:p>
            <a:pPr>
              <a:buFont typeface="Wingdings" pitchFamily="2" charset="2"/>
              <a:buChar char="q"/>
            </a:pPr>
            <a:endParaRPr lang="en-US" sz="2400" dirty="0" smtClean="0"/>
          </a:p>
          <a:p>
            <a:pPr algn="just">
              <a:buFont typeface="Wingdings" pitchFamily="2" charset="2"/>
              <a:buChar char="q"/>
            </a:pPr>
            <a:r>
              <a:rPr lang="en-US" sz="2400" dirty="0" smtClean="0"/>
              <a:t>An external optical </a:t>
            </a:r>
            <a:r>
              <a:rPr lang="en-US" sz="2400" dirty="0" smtClean="0"/>
              <a:t>modulator usually provides amplitude, frequency or phase shift keying of the </a:t>
            </a:r>
            <a:r>
              <a:rPr lang="en-US" sz="2400" dirty="0" smtClean="0"/>
              <a:t>optical carrier </a:t>
            </a:r>
            <a:r>
              <a:rPr lang="en-US" sz="2400" dirty="0" smtClean="0"/>
              <a:t>by the information signal. </a:t>
            </a:r>
            <a:endParaRPr lang="en-US" sz="2400" dirty="0" smtClean="0"/>
          </a:p>
          <a:p>
            <a:pPr algn="just"/>
            <a:endParaRPr lang="en-US" sz="2400" dirty="0" smtClean="0"/>
          </a:p>
          <a:p>
            <a:pPr algn="just">
              <a:buFont typeface="Wingdings" pitchFamily="2" charset="2"/>
              <a:buChar char="q"/>
            </a:pPr>
            <a:r>
              <a:rPr lang="en-US" sz="2400" dirty="0" smtClean="0"/>
              <a:t>At </a:t>
            </a:r>
            <a:r>
              <a:rPr lang="en-US" sz="2400" dirty="0" smtClean="0"/>
              <a:t>present external modulators are generally waveguide</a:t>
            </a:r>
          </a:p>
          <a:p>
            <a:pPr algn="just"/>
            <a:r>
              <a:rPr lang="en-US" sz="2400" dirty="0" smtClean="0"/>
              <a:t>devices fabricated from lithium </a:t>
            </a:r>
            <a:r>
              <a:rPr lang="en-US" sz="2400" dirty="0" err="1" smtClean="0"/>
              <a:t>niobate</a:t>
            </a:r>
            <a:r>
              <a:rPr lang="en-US" sz="2400" dirty="0" smtClean="0"/>
              <a:t> or the group III–V compound </a:t>
            </a:r>
            <a:r>
              <a:rPr lang="en-US" sz="2400" dirty="0" smtClean="0"/>
              <a:t>semiconductors.</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95350" y="838200"/>
            <a:ext cx="7353300" cy="5334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458200" cy="4431983"/>
          </a:xfrm>
          <a:prstGeom prst="rect">
            <a:avLst/>
          </a:prstGeom>
          <a:noFill/>
        </p:spPr>
        <p:txBody>
          <a:bodyPr wrap="square" rtlCol="0">
            <a:spAutoFit/>
          </a:bodyPr>
          <a:lstStyle/>
          <a:p>
            <a:pPr algn="just">
              <a:spcBef>
                <a:spcPts val="1200"/>
              </a:spcBef>
              <a:buFont typeface="Wingdings" pitchFamily="2" charset="2"/>
              <a:buChar char="q"/>
            </a:pPr>
            <a:r>
              <a:rPr lang="en-US" sz="2800" dirty="0" smtClean="0"/>
              <a:t>In </a:t>
            </a:r>
            <a:r>
              <a:rPr lang="en-US" sz="2800" dirty="0" smtClean="0"/>
              <a:t>the receiver </a:t>
            </a:r>
            <a:r>
              <a:rPr lang="en-US" sz="2800" dirty="0" smtClean="0"/>
              <a:t>side , </a:t>
            </a:r>
            <a:r>
              <a:rPr lang="en-US" sz="2800" dirty="0" smtClean="0"/>
              <a:t>the incoming signal is </a:t>
            </a:r>
            <a:r>
              <a:rPr lang="en-US" sz="2800" dirty="0" smtClean="0"/>
              <a:t>combined with </a:t>
            </a:r>
            <a:r>
              <a:rPr lang="en-US" sz="2800" dirty="0" smtClean="0"/>
              <a:t>the optical output from a semiconductor laser local oscillator. </a:t>
            </a:r>
            <a:endParaRPr lang="en-US" sz="2800" dirty="0" smtClean="0"/>
          </a:p>
          <a:p>
            <a:pPr algn="just">
              <a:spcBef>
                <a:spcPts val="1200"/>
              </a:spcBef>
              <a:buFont typeface="Wingdings" pitchFamily="2" charset="2"/>
              <a:buChar char="q"/>
            </a:pPr>
            <a:r>
              <a:rPr lang="en-US" sz="2800" dirty="0" smtClean="0"/>
              <a:t>This function can </a:t>
            </a:r>
            <a:r>
              <a:rPr lang="en-US" sz="2800" dirty="0" smtClean="0"/>
              <a:t>be provided by a single-mode fiber fused </a:t>
            </a:r>
            <a:r>
              <a:rPr lang="en-US" sz="2800" dirty="0" err="1" smtClean="0"/>
              <a:t>biconical</a:t>
            </a:r>
            <a:r>
              <a:rPr lang="en-US" sz="2800" dirty="0" smtClean="0"/>
              <a:t> </a:t>
            </a:r>
            <a:r>
              <a:rPr lang="en-US" sz="2800" dirty="0" smtClean="0"/>
              <a:t>coupler.</a:t>
            </a:r>
          </a:p>
          <a:p>
            <a:pPr algn="just">
              <a:spcBef>
                <a:spcPts val="1200"/>
              </a:spcBef>
              <a:buFont typeface="Wingdings" pitchFamily="2" charset="2"/>
              <a:buChar char="q"/>
            </a:pPr>
            <a:r>
              <a:rPr lang="en-US" sz="2800" dirty="0" smtClean="0"/>
              <a:t> However, integrated </a:t>
            </a:r>
            <a:r>
              <a:rPr lang="en-US" sz="2800" dirty="0" smtClean="0"/>
              <a:t>optical waveguide </a:t>
            </a:r>
            <a:r>
              <a:rPr lang="en-US" sz="2800" dirty="0" smtClean="0"/>
              <a:t> couplers may </a:t>
            </a:r>
            <a:r>
              <a:rPr lang="en-US" sz="2800" dirty="0" smtClean="0"/>
              <a:t>also be </a:t>
            </a:r>
            <a:r>
              <a:rPr lang="en-US" sz="2800" dirty="0" smtClean="0"/>
              <a:t>utilized.</a:t>
            </a:r>
          </a:p>
          <a:p>
            <a:pPr algn="just">
              <a:spcBef>
                <a:spcPts val="1200"/>
              </a:spcBef>
              <a:buFont typeface="Wingdings" pitchFamily="2" charset="2"/>
              <a:buChar char="q"/>
            </a:pPr>
            <a:r>
              <a:rPr lang="en-US" sz="2800" dirty="0" smtClean="0"/>
              <a:t> The </a:t>
            </a:r>
            <a:r>
              <a:rPr lang="en-US" sz="2800" dirty="0" smtClean="0"/>
              <a:t>combined signal </a:t>
            </a:r>
            <a:r>
              <a:rPr lang="en-US" sz="2800" dirty="0" smtClean="0"/>
              <a:t>is then fed to a </a:t>
            </a:r>
            <a:r>
              <a:rPr lang="en-US" sz="2800" dirty="0" err="1" smtClean="0"/>
              <a:t>photodetector</a:t>
            </a:r>
            <a:r>
              <a:rPr lang="en-US" sz="2800" dirty="0" smtClean="0"/>
              <a:t> for direct detection in the conventional </a:t>
            </a:r>
            <a:r>
              <a:rPr lang="en-US" sz="2800" dirty="0" smtClean="0"/>
              <a:t>square law device.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8153400" cy="3970318"/>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t>The individual blocks of an optical fiber transmission link involves  optical fiber transmission medium , optical source , photo detector and associated receiver and the connectors used to join individual fiber cables to each other and to the source and detector .</a:t>
            </a:r>
          </a:p>
          <a:p>
            <a:pPr algn="just"/>
            <a:endParaRPr lang="en-US" sz="2800" dirty="0"/>
          </a:p>
          <a:p>
            <a:pPr algn="just">
              <a:buFont typeface="Wingdings" pitchFamily="2" charset="2"/>
              <a:buChar char="q"/>
            </a:pPr>
            <a:r>
              <a:rPr lang="en-US" sz="2800" dirty="0" smtClean="0"/>
              <a:t> It should be examined how these individual parts can be put together to form a complete optical fiber transmission link.</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05800" cy="5109091"/>
          </a:xfrm>
          <a:prstGeom prst="rect">
            <a:avLst/>
          </a:prstGeom>
          <a:noFill/>
        </p:spPr>
        <p:txBody>
          <a:bodyPr wrap="square" rtlCol="0">
            <a:spAutoFit/>
          </a:bodyPr>
          <a:lstStyle/>
          <a:p>
            <a:pPr algn="just">
              <a:spcBef>
                <a:spcPts val="1200"/>
              </a:spcBef>
              <a:buFont typeface="Wingdings" pitchFamily="2" charset="2"/>
              <a:buChar char="q"/>
            </a:pPr>
            <a:r>
              <a:rPr lang="en-US" sz="2800" dirty="0" smtClean="0"/>
              <a:t>When the optical frequencies (or wavelengths) of the </a:t>
            </a:r>
            <a:r>
              <a:rPr lang="en-US" sz="2800" dirty="0" smtClean="0">
                <a:solidFill>
                  <a:srgbClr val="FF0000"/>
                </a:solidFill>
              </a:rPr>
              <a:t>incoming signal and the </a:t>
            </a:r>
            <a:r>
              <a:rPr lang="en-US" sz="2800" dirty="0" smtClean="0">
                <a:solidFill>
                  <a:srgbClr val="FF0000"/>
                </a:solidFill>
              </a:rPr>
              <a:t>local oscillator </a:t>
            </a:r>
            <a:r>
              <a:rPr lang="en-US" sz="2800" dirty="0" smtClean="0">
                <a:solidFill>
                  <a:srgbClr val="FF0000"/>
                </a:solidFill>
              </a:rPr>
              <a:t>laser output are identical</a:t>
            </a:r>
            <a:r>
              <a:rPr lang="en-US" sz="2800" dirty="0" smtClean="0"/>
              <a:t>, then the receiver operates in a homodyne mode </a:t>
            </a:r>
            <a:r>
              <a:rPr lang="en-US" sz="2800" dirty="0" smtClean="0"/>
              <a:t>and the </a:t>
            </a:r>
            <a:r>
              <a:rPr lang="en-US" sz="2800" dirty="0" smtClean="0">
                <a:solidFill>
                  <a:srgbClr val="FF0000"/>
                </a:solidFill>
              </a:rPr>
              <a:t>electrical signal is recovered directly in the </a:t>
            </a:r>
            <a:r>
              <a:rPr lang="en-US" sz="2800" dirty="0" smtClean="0">
                <a:solidFill>
                  <a:srgbClr val="FF0000"/>
                </a:solidFill>
              </a:rPr>
              <a:t>baseband.</a:t>
            </a:r>
          </a:p>
          <a:p>
            <a:pPr>
              <a:buFont typeface="Wingdings" pitchFamily="2" charset="2"/>
              <a:buChar char="q"/>
            </a:pPr>
            <a:endParaRPr lang="en-US" sz="2800" dirty="0" smtClean="0">
              <a:solidFill>
                <a:srgbClr val="FF0000"/>
              </a:solidFill>
            </a:endParaRPr>
          </a:p>
          <a:p>
            <a:pPr algn="just">
              <a:buFont typeface="Wingdings" pitchFamily="2" charset="2"/>
              <a:buChar char="q"/>
            </a:pPr>
            <a:r>
              <a:rPr lang="en-US" sz="2800" dirty="0" smtClean="0">
                <a:solidFill>
                  <a:srgbClr val="FF0000"/>
                </a:solidFill>
              </a:rPr>
              <a:t> </a:t>
            </a:r>
            <a:r>
              <a:rPr lang="en-US" sz="2800" dirty="0" smtClean="0"/>
              <a:t>For heterodyne </a:t>
            </a:r>
            <a:r>
              <a:rPr lang="en-US" sz="2800" dirty="0" smtClean="0"/>
              <a:t>detection, the </a:t>
            </a:r>
            <a:r>
              <a:rPr lang="en-US" sz="2800" dirty="0" smtClean="0"/>
              <a:t>local oscillator frequency is </a:t>
            </a:r>
            <a:r>
              <a:rPr lang="en-US" sz="2800" dirty="0" smtClean="0">
                <a:solidFill>
                  <a:srgbClr val="FF0000"/>
                </a:solidFill>
              </a:rPr>
              <a:t>offset from the incoming signal </a:t>
            </a:r>
            <a:r>
              <a:rPr lang="en-US" sz="2800" dirty="0" smtClean="0"/>
              <a:t>frequency and </a:t>
            </a:r>
            <a:r>
              <a:rPr lang="en-US" sz="2800" dirty="0" smtClean="0"/>
              <a:t>therefore the </a:t>
            </a:r>
            <a:r>
              <a:rPr lang="en-US" sz="2800" dirty="0" smtClean="0"/>
              <a:t>electrical spectrum from the output of the detector is centered on an </a:t>
            </a:r>
            <a:r>
              <a:rPr lang="en-US" sz="2800" dirty="0" smtClean="0"/>
              <a:t>intermediate frequency </a:t>
            </a:r>
            <a:r>
              <a:rPr lang="en-US" sz="2800" dirty="0" smtClean="0"/>
              <a:t>(IF) which is dependent on the </a:t>
            </a:r>
            <a:r>
              <a:rPr lang="en-US" sz="2800" dirty="0" smtClean="0"/>
              <a:t>offset.</a:t>
            </a:r>
            <a:endParaRPr lang="en-US" sz="2800" dirty="0" smtClean="0">
              <a:solidFill>
                <a:srgbClr val="FF0000"/>
              </a:solidFill>
            </a:endParaRPr>
          </a:p>
          <a:p>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153400" cy="2246769"/>
          </a:xfrm>
          <a:prstGeom prst="rect">
            <a:avLst/>
          </a:prstGeom>
          <a:noFill/>
        </p:spPr>
        <p:txBody>
          <a:bodyPr wrap="square" rtlCol="0">
            <a:spAutoFit/>
          </a:bodyPr>
          <a:lstStyle/>
          <a:p>
            <a:pPr algn="just">
              <a:buFont typeface="Wingdings" pitchFamily="2" charset="2"/>
              <a:buChar char="q"/>
            </a:pPr>
            <a:r>
              <a:rPr lang="en-US" sz="2800" dirty="0" smtClean="0"/>
              <a:t> This </a:t>
            </a:r>
            <a:r>
              <a:rPr lang="en-US" sz="2800" dirty="0" smtClean="0"/>
              <a:t>IF, which is a difference </a:t>
            </a:r>
            <a:r>
              <a:rPr lang="en-US" sz="2800" dirty="0" smtClean="0"/>
              <a:t>signal ( </a:t>
            </a:r>
            <a:r>
              <a:rPr lang="en-US" sz="2800" dirty="0" smtClean="0"/>
              <a:t>difference frequency), contains the information signal and can be demodulated </a:t>
            </a:r>
            <a:r>
              <a:rPr lang="en-US" sz="2800" dirty="0" smtClean="0"/>
              <a:t>using standard </a:t>
            </a:r>
            <a:r>
              <a:rPr lang="en-US" sz="2800" dirty="0" smtClean="0"/>
              <a:t>electrical </a:t>
            </a:r>
            <a:r>
              <a:rPr lang="en-US" sz="2800" dirty="0" smtClean="0"/>
              <a:t>techniques.</a:t>
            </a:r>
          </a:p>
          <a:p>
            <a:pPr algn="just">
              <a:buFont typeface="Wingdings" pitchFamily="2" charset="2"/>
              <a:buChar char="q"/>
            </a:pPr>
            <a:endParaRPr lang="en-US" sz="2800" dirty="0" smtClean="0"/>
          </a:p>
          <a:p>
            <a:pPr algn="just"/>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4876800" cy="646331"/>
          </a:xfrm>
          <a:prstGeom prst="rect">
            <a:avLst/>
          </a:prstGeom>
          <a:noFill/>
        </p:spPr>
        <p:txBody>
          <a:bodyPr wrap="square" rtlCol="0">
            <a:spAutoFit/>
          </a:bodyPr>
          <a:lstStyle/>
          <a:p>
            <a:r>
              <a:rPr lang="en-US" sz="3600" b="1" dirty="0" smtClean="0">
                <a:solidFill>
                  <a:srgbClr val="FF0000"/>
                </a:solidFill>
              </a:rPr>
              <a:t>Point to point links</a:t>
            </a:r>
            <a:endParaRPr lang="en-US" sz="3600" b="1" dirty="0">
              <a:solidFill>
                <a:srgbClr val="FF0000"/>
              </a:solidFill>
            </a:endParaRPr>
          </a:p>
        </p:txBody>
      </p:sp>
      <p:sp>
        <p:nvSpPr>
          <p:cNvPr id="3" name="TextBox 2"/>
          <p:cNvSpPr txBox="1"/>
          <p:nvPr/>
        </p:nvSpPr>
        <p:spPr>
          <a:xfrm>
            <a:off x="533400" y="1447800"/>
            <a:ext cx="8001000" cy="369332"/>
          </a:xfrm>
          <a:prstGeom prst="rect">
            <a:avLst/>
          </a:prstGeom>
          <a:noFill/>
        </p:spPr>
        <p:txBody>
          <a:bodyPr wrap="square" rtlCol="0">
            <a:spAutoFit/>
          </a:bodyPr>
          <a:lstStyle/>
          <a:p>
            <a:endParaRPr lang="en-US" dirty="0"/>
          </a:p>
        </p:txBody>
      </p:sp>
      <p:sp>
        <p:nvSpPr>
          <p:cNvPr id="5" name="TextBox 4"/>
          <p:cNvSpPr txBox="1"/>
          <p:nvPr/>
        </p:nvSpPr>
        <p:spPr>
          <a:xfrm>
            <a:off x="381000" y="1066800"/>
            <a:ext cx="8077200" cy="5632311"/>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t>The simplest transmission link is  a point to point line that has a transmitter on one end  and a receiver on the other.</a:t>
            </a:r>
          </a:p>
          <a:p>
            <a:pPr>
              <a:buFont typeface="Wingdings" pitchFamily="2" charset="2"/>
              <a:buChar char="q"/>
            </a:pPr>
            <a:endParaRPr lang="en-US" sz="2400" dirty="0"/>
          </a:p>
          <a:p>
            <a:pPr>
              <a:buFont typeface="Wingdings" pitchFamily="2" charset="2"/>
              <a:buChar char="q"/>
            </a:pPr>
            <a:r>
              <a:rPr lang="en-US" sz="2400" dirty="0" smtClean="0"/>
              <a:t> Since the performance and cost constraints are very important factors in fiber optic communication links, the designer must carefully choose the components to ensure that desired performance level can be maintained over expected system  life time .</a:t>
            </a:r>
          </a:p>
          <a:p>
            <a:pPr>
              <a:buFont typeface="Wingdings" pitchFamily="2" charset="2"/>
              <a:buChar char="q"/>
            </a:pPr>
            <a:endParaRPr lang="en-US" sz="2400" dirty="0"/>
          </a:p>
          <a:p>
            <a:pPr>
              <a:buFont typeface="Wingdings" pitchFamily="2" charset="2"/>
              <a:buChar char="q"/>
            </a:pPr>
            <a:r>
              <a:rPr lang="en-US" sz="2400" dirty="0" smtClean="0"/>
              <a:t> Following key system requirements are needed in  analyzing a link</a:t>
            </a:r>
          </a:p>
          <a:p>
            <a:endParaRPr lang="en-US" sz="2400" dirty="0" smtClean="0"/>
          </a:p>
          <a:p>
            <a:pPr>
              <a:buFont typeface="Wingdings" pitchFamily="2" charset="2"/>
              <a:buChar char="ü"/>
            </a:pPr>
            <a:r>
              <a:rPr lang="en-US" sz="2400" dirty="0"/>
              <a:t> </a:t>
            </a:r>
            <a:r>
              <a:rPr lang="en-US" sz="2400" dirty="0" smtClean="0"/>
              <a:t>       The desired (possible) transmission distance</a:t>
            </a:r>
          </a:p>
          <a:p>
            <a:pPr>
              <a:buFont typeface="Wingdings" pitchFamily="2" charset="2"/>
              <a:buChar char="ü"/>
            </a:pPr>
            <a:r>
              <a:rPr lang="en-US" sz="2400" dirty="0"/>
              <a:t> </a:t>
            </a:r>
            <a:r>
              <a:rPr lang="en-US" sz="2400" dirty="0" smtClean="0"/>
              <a:t>         The data rate or channel bandwidth</a:t>
            </a:r>
          </a:p>
          <a:p>
            <a:pPr>
              <a:buFont typeface="Wingdings" pitchFamily="2" charset="2"/>
              <a:buChar char="ü"/>
            </a:pPr>
            <a:r>
              <a:rPr lang="en-US" sz="2400" dirty="0"/>
              <a:t> </a:t>
            </a:r>
            <a:r>
              <a:rPr lang="en-US" sz="2400" dirty="0" smtClean="0"/>
              <a:t>         Bit Error Rate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1676400"/>
            <a:ext cx="8915400" cy="3276600"/>
          </a:xfrm>
          <a:prstGeom prst="rect">
            <a:avLst/>
          </a:prstGeom>
          <a:noFill/>
          <a:ln w="9525">
            <a:noFill/>
            <a:miter lim="800000"/>
            <a:headEnd/>
            <a:tailEnd/>
          </a:ln>
          <a:effectLst/>
        </p:spPr>
      </p:pic>
      <p:sp>
        <p:nvSpPr>
          <p:cNvPr id="3" name="TextBox 2"/>
          <p:cNvSpPr txBox="1"/>
          <p:nvPr/>
        </p:nvSpPr>
        <p:spPr>
          <a:xfrm>
            <a:off x="685800" y="5181600"/>
            <a:ext cx="6019800" cy="461665"/>
          </a:xfrm>
          <a:prstGeom prst="rect">
            <a:avLst/>
          </a:prstGeom>
          <a:noFill/>
        </p:spPr>
        <p:txBody>
          <a:bodyPr wrap="square" rtlCol="0">
            <a:spAutoFit/>
          </a:bodyPr>
          <a:lstStyle/>
          <a:p>
            <a:r>
              <a:rPr lang="en-US" sz="2400" dirty="0" smtClean="0"/>
              <a:t>Simple point to point link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305800" cy="1477328"/>
          </a:xfrm>
          <a:prstGeom prst="rect">
            <a:avLst/>
          </a:prstGeom>
          <a:noFill/>
        </p:spPr>
        <p:txBody>
          <a:bodyPr wrap="square" rtlCol="0">
            <a:spAutoFit/>
          </a:bodyPr>
          <a:lstStyle/>
          <a:p>
            <a:r>
              <a:rPr lang="en-US" dirty="0" smtClean="0"/>
              <a:t>To fulfill these requirements the designer has a choice of the following components and their associated characteristics.</a:t>
            </a:r>
          </a:p>
          <a:p>
            <a:endParaRPr lang="en-US" dirty="0"/>
          </a:p>
          <a:p>
            <a:endParaRPr lang="en-US" dirty="0" smtClean="0"/>
          </a:p>
          <a:p>
            <a:r>
              <a:rPr lang="en-US" dirty="0" smtClean="0"/>
              <a:t> </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1828800"/>
            <a:ext cx="7200900" cy="23907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3657600"/>
            <a:ext cx="8353425" cy="28670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304800"/>
            <a:ext cx="8382000" cy="44767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228600"/>
            <a:ext cx="8077200" cy="1752600"/>
          </a:xfrm>
          <a:prstGeom prst="rect">
            <a:avLst/>
          </a:prstGeom>
          <a:noFill/>
          <a:ln w="9525">
            <a:noFill/>
            <a:miter lim="800000"/>
            <a:headEnd/>
            <a:tailEnd/>
          </a:ln>
          <a:effectLst/>
        </p:spPr>
      </p:pic>
      <p:sp>
        <p:nvSpPr>
          <p:cNvPr id="4" name="TextBox 3"/>
          <p:cNvSpPr txBox="1"/>
          <p:nvPr/>
        </p:nvSpPr>
        <p:spPr>
          <a:xfrm>
            <a:off x="228600" y="1905000"/>
            <a:ext cx="8153400" cy="954107"/>
          </a:xfrm>
          <a:prstGeom prst="rect">
            <a:avLst/>
          </a:prstGeom>
          <a:noFill/>
        </p:spPr>
        <p:txBody>
          <a:bodyPr wrap="square" rtlCol="0">
            <a:spAutoFit/>
          </a:bodyPr>
          <a:lstStyle/>
          <a:p>
            <a:r>
              <a:rPr lang="en-US" dirty="0" smtClean="0"/>
              <a:t>(</a:t>
            </a:r>
            <a:r>
              <a:rPr lang="en-US" sz="2800" dirty="0" smtClean="0"/>
              <a:t>1)Link power budget</a:t>
            </a:r>
          </a:p>
          <a:p>
            <a:r>
              <a:rPr lang="en-US" sz="2800" dirty="0"/>
              <a:t> </a:t>
            </a:r>
            <a:r>
              <a:rPr lang="en-US" sz="2800" dirty="0" smtClean="0"/>
              <a:t>(2) System rise-time budget</a:t>
            </a:r>
            <a:endParaRPr lang="en-US" sz="2800" dirty="0"/>
          </a:p>
        </p:txBody>
      </p:sp>
      <p:sp>
        <p:nvSpPr>
          <p:cNvPr id="6" name="TextBox 5"/>
          <p:cNvSpPr txBox="1"/>
          <p:nvPr/>
        </p:nvSpPr>
        <p:spPr>
          <a:xfrm>
            <a:off x="228600" y="2819400"/>
            <a:ext cx="8763000" cy="3046988"/>
          </a:xfrm>
          <a:prstGeom prst="rect">
            <a:avLst/>
          </a:prstGeom>
          <a:noFill/>
        </p:spPr>
        <p:txBody>
          <a:bodyPr wrap="square" rtlCol="0">
            <a:spAutoFit/>
          </a:bodyPr>
          <a:lstStyle/>
          <a:p>
            <a:pPr algn="just">
              <a:buFont typeface="Wingdings" pitchFamily="2" charset="2"/>
              <a:buChar char="q"/>
            </a:pPr>
            <a:r>
              <a:rPr lang="en-US" dirty="0" smtClean="0"/>
              <a:t> </a:t>
            </a:r>
            <a:r>
              <a:rPr lang="en-US" sz="2400" dirty="0" smtClean="0"/>
              <a:t>In Link power budget analysis one first determines the power margin between transmitter output and the minimum receiver sensitivity needed to establish a specified BER.</a:t>
            </a:r>
          </a:p>
          <a:p>
            <a:pPr algn="just">
              <a:buFont typeface="Wingdings" pitchFamily="2" charset="2"/>
              <a:buChar char="q"/>
            </a:pPr>
            <a:endParaRPr lang="en-US" sz="2400" dirty="0"/>
          </a:p>
          <a:p>
            <a:pPr algn="just">
              <a:buFont typeface="Wingdings" pitchFamily="2" charset="2"/>
              <a:buChar char="q"/>
            </a:pPr>
            <a:r>
              <a:rPr lang="en-US" sz="2400" dirty="0" smtClean="0"/>
              <a:t> This margin can be allocated to connectors and splices , plus any additional margins required for other components , possible component degradations, transmission line impairments or temperature effects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305800" cy="3970318"/>
          </a:xfrm>
          <a:prstGeom prst="rect">
            <a:avLst/>
          </a:prstGeom>
          <a:noFill/>
        </p:spPr>
        <p:txBody>
          <a:bodyPr wrap="square" rtlCol="0">
            <a:spAutoFit/>
          </a:bodyPr>
          <a:lstStyle/>
          <a:p>
            <a:pPr algn="just">
              <a:buFont typeface="Wingdings" pitchFamily="2" charset="2"/>
              <a:buChar char="q"/>
            </a:pPr>
            <a:r>
              <a:rPr lang="en-US" dirty="0" smtClean="0"/>
              <a:t> </a:t>
            </a:r>
            <a:r>
              <a:rPr lang="en-US" sz="2800" dirty="0" smtClean="0"/>
              <a:t>If the choice of components did not allow the desired transmission distance to be achieved , the components might have to be changed or amplifiers might have to be incorporated into link.</a:t>
            </a:r>
          </a:p>
          <a:p>
            <a:pPr algn="just">
              <a:buFont typeface="Wingdings" pitchFamily="2" charset="2"/>
              <a:buChar char="q"/>
            </a:pPr>
            <a:endParaRPr lang="en-US" sz="2800" dirty="0"/>
          </a:p>
          <a:p>
            <a:pPr algn="just">
              <a:buFont typeface="Wingdings" pitchFamily="2" charset="2"/>
              <a:buChar char="q"/>
            </a:pPr>
            <a:r>
              <a:rPr lang="en-US" sz="2800" dirty="0" smtClean="0"/>
              <a:t> Once link power budget has been established , the designer can perform a system rise time analysis  to ensure that desired overall system performance has been met.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6629400" cy="523220"/>
          </a:xfrm>
          <a:prstGeom prst="rect">
            <a:avLst/>
          </a:prstGeom>
          <a:noFill/>
        </p:spPr>
        <p:txBody>
          <a:bodyPr wrap="square" rtlCol="0">
            <a:spAutoFit/>
          </a:bodyPr>
          <a:lstStyle/>
          <a:p>
            <a:r>
              <a:rPr lang="en-US" sz="2800" b="1" dirty="0" smtClean="0">
                <a:solidFill>
                  <a:srgbClr val="FF0000"/>
                </a:solidFill>
              </a:rPr>
              <a:t>LINK POWER BUDGET</a:t>
            </a:r>
            <a:endParaRPr lang="en-US" sz="2800" b="1" dirty="0">
              <a:solidFill>
                <a:srgbClr val="FF0000"/>
              </a:solidFill>
            </a:endParaRPr>
          </a:p>
        </p:txBody>
      </p:sp>
      <p:pic>
        <p:nvPicPr>
          <p:cNvPr id="6146" name="Picture 2"/>
          <p:cNvPicPr>
            <a:picLocks noChangeAspect="1" noChangeArrowheads="1"/>
          </p:cNvPicPr>
          <p:nvPr/>
        </p:nvPicPr>
        <p:blipFill>
          <a:blip r:embed="rId2"/>
          <a:srcRect/>
          <a:stretch>
            <a:fillRect/>
          </a:stretch>
        </p:blipFill>
        <p:spPr bwMode="auto">
          <a:xfrm>
            <a:off x="152399" y="1066800"/>
            <a:ext cx="8686801" cy="5238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9600" y="1752600"/>
            <a:ext cx="7696200" cy="4114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806</Words>
  <Application>Microsoft Office PowerPoint</Application>
  <PresentationFormat>On-screen Show (4:3)</PresentationFormat>
  <Paragraphs>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12</cp:revision>
  <dcterms:created xsi:type="dcterms:W3CDTF">2015-09-21T23:11:19Z</dcterms:created>
  <dcterms:modified xsi:type="dcterms:W3CDTF">2015-09-24T06:46:30Z</dcterms:modified>
</cp:coreProperties>
</file>