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0"/>
  </p:notesMasterIdLst>
  <p:sldIdLst>
    <p:sldId id="257" r:id="rId2"/>
    <p:sldId id="372" r:id="rId3"/>
    <p:sldId id="373" r:id="rId4"/>
    <p:sldId id="374" r:id="rId5"/>
    <p:sldId id="375" r:id="rId6"/>
    <p:sldId id="259" r:id="rId7"/>
    <p:sldId id="260" r:id="rId8"/>
    <p:sldId id="262" r:id="rId9"/>
    <p:sldId id="264" r:id="rId10"/>
    <p:sldId id="266" r:id="rId11"/>
    <p:sldId id="267" r:id="rId12"/>
    <p:sldId id="268" r:id="rId13"/>
    <p:sldId id="269" r:id="rId14"/>
    <p:sldId id="270" r:id="rId15"/>
    <p:sldId id="271" r:id="rId16"/>
    <p:sldId id="272" r:id="rId17"/>
    <p:sldId id="273" r:id="rId18"/>
    <p:sldId id="274" r:id="rId19"/>
    <p:sldId id="275" r:id="rId20"/>
    <p:sldId id="376"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6" r:id="rId39"/>
    <p:sldId id="293" r:id="rId40"/>
    <p:sldId id="305" r:id="rId41"/>
    <p:sldId id="294" r:id="rId42"/>
    <p:sldId id="295" r:id="rId43"/>
    <p:sldId id="298" r:id="rId44"/>
    <p:sldId id="299" r:id="rId45"/>
    <p:sldId id="384" r:id="rId46"/>
    <p:sldId id="296" r:id="rId47"/>
    <p:sldId id="300" r:id="rId48"/>
    <p:sldId id="301" r:id="rId49"/>
    <p:sldId id="302" r:id="rId50"/>
    <p:sldId id="303" r:id="rId51"/>
    <p:sldId id="304" r:id="rId52"/>
    <p:sldId id="297" r:id="rId53"/>
    <p:sldId id="307" r:id="rId54"/>
    <p:sldId id="308" r:id="rId55"/>
    <p:sldId id="309" r:id="rId56"/>
    <p:sldId id="310" r:id="rId57"/>
    <p:sldId id="385" r:id="rId58"/>
    <p:sldId id="386" r:id="rId59"/>
    <p:sldId id="387"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88" r:id="rId73"/>
    <p:sldId id="389" r:id="rId74"/>
    <p:sldId id="390" r:id="rId75"/>
    <p:sldId id="391"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92" r:id="rId96"/>
    <p:sldId id="396" r:id="rId97"/>
    <p:sldId id="342" r:id="rId98"/>
    <p:sldId id="397" r:id="rId99"/>
    <p:sldId id="398" r:id="rId100"/>
    <p:sldId id="343" r:id="rId101"/>
    <p:sldId id="344" r:id="rId102"/>
    <p:sldId id="393" r:id="rId103"/>
    <p:sldId id="394" r:id="rId104"/>
    <p:sldId id="395" r:id="rId105"/>
    <p:sldId id="377" r:id="rId106"/>
    <p:sldId id="378" r:id="rId107"/>
    <p:sldId id="379" r:id="rId108"/>
    <p:sldId id="381" r:id="rId109"/>
    <p:sldId id="380" r:id="rId110"/>
    <p:sldId id="382" r:id="rId111"/>
    <p:sldId id="383" r:id="rId112"/>
    <p:sldId id="345" r:id="rId113"/>
    <p:sldId id="346" r:id="rId114"/>
    <p:sldId id="347" r:id="rId115"/>
    <p:sldId id="348" r:id="rId116"/>
    <p:sldId id="349" r:id="rId117"/>
    <p:sldId id="350" r:id="rId118"/>
    <p:sldId id="351" r:id="rId119"/>
    <p:sldId id="352" r:id="rId120"/>
    <p:sldId id="353" r:id="rId121"/>
    <p:sldId id="354" r:id="rId122"/>
    <p:sldId id="355" r:id="rId123"/>
    <p:sldId id="356" r:id="rId124"/>
    <p:sldId id="357" r:id="rId125"/>
    <p:sldId id="358" r:id="rId126"/>
    <p:sldId id="359" r:id="rId127"/>
    <p:sldId id="360" r:id="rId128"/>
    <p:sldId id="361" r:id="rId129"/>
    <p:sldId id="362" r:id="rId130"/>
    <p:sldId id="363" r:id="rId131"/>
    <p:sldId id="364" r:id="rId132"/>
    <p:sldId id="365" r:id="rId133"/>
    <p:sldId id="366" r:id="rId134"/>
    <p:sldId id="367" r:id="rId135"/>
    <p:sldId id="368" r:id="rId136"/>
    <p:sldId id="369" r:id="rId137"/>
    <p:sldId id="370" r:id="rId138"/>
    <p:sldId id="371"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DB10C4-8C5E-4BE8-B812-926B27372960}" type="datetimeFigureOut">
              <a:rPr lang="en-US" smtClean="0"/>
              <a:pPr/>
              <a:t>8/19/2019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25D707-A317-4F3C-B64F-6A44C6B7350B}" type="slidenum">
              <a:rPr lang="en-US" smtClean="0"/>
              <a:pPr/>
              <a:t>‹#›</a:t>
            </a:fld>
            <a:endParaRPr lang="en-US"/>
          </a:p>
        </p:txBody>
      </p:sp>
    </p:spTree>
    <p:extLst>
      <p:ext uri="{BB962C8B-B14F-4D97-AF65-F5344CB8AC3E}">
        <p14:creationId xmlns:p14="http://schemas.microsoft.com/office/powerpoint/2010/main" val="290251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E9713-3E7C-42D0-93A6-5FBD3542DE21}" type="slidenum">
              <a:rPr lang="en-US"/>
              <a:pPr/>
              <a:t>1</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89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A10A9-D421-44DB-9D21-4C7C2E429502}" type="slidenum">
              <a:rPr lang="en-US"/>
              <a:pPr/>
              <a:t>6</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5359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1803E0-7EDF-4120-A2A4-32FAED367E80}"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293953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43CF8A-8DF8-4EA3-AB5B-E0B5BC38DB0C}" type="slidenum">
              <a:rPr lang="en-US"/>
              <a:pPr fontAlgn="base">
                <a:spcBef>
                  <a:spcPct val="0"/>
                </a:spcBef>
                <a:spcAft>
                  <a:spcPct val="0"/>
                </a:spcAft>
              </a:pPr>
              <a:t>9</a:t>
            </a:fld>
            <a:endParaRPr lang="en-US"/>
          </a:p>
        </p:txBody>
      </p:sp>
    </p:spTree>
    <p:extLst>
      <p:ext uri="{BB962C8B-B14F-4D97-AF65-F5344CB8AC3E}">
        <p14:creationId xmlns:p14="http://schemas.microsoft.com/office/powerpoint/2010/main" val="97943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0824DF-FB52-4E06-ABD6-27A0597E4CC9}"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val="99776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8BBEC6-6761-4710-8128-E12793FC83C9}" type="slidenum">
              <a:rPr lang="en-US"/>
              <a:pPr fontAlgn="base">
                <a:spcBef>
                  <a:spcPct val="0"/>
                </a:spcBef>
                <a:spcAft>
                  <a:spcPct val="0"/>
                </a:spcAft>
              </a:pPr>
              <a:t>11</a:t>
            </a:fld>
            <a:endParaRPr lang="en-US"/>
          </a:p>
        </p:txBody>
      </p:sp>
    </p:spTree>
    <p:extLst>
      <p:ext uri="{BB962C8B-B14F-4D97-AF65-F5344CB8AC3E}">
        <p14:creationId xmlns:p14="http://schemas.microsoft.com/office/powerpoint/2010/main" val="355623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707-A317-4F3C-B64F-6A44C6B7350B}" type="slidenum">
              <a:rPr lang="en-US" smtClean="0"/>
              <a:pPr/>
              <a:t>19</a:t>
            </a:fld>
            <a:endParaRPr lang="en-US"/>
          </a:p>
        </p:txBody>
      </p:sp>
    </p:spTree>
    <p:extLst>
      <p:ext uri="{BB962C8B-B14F-4D97-AF65-F5344CB8AC3E}">
        <p14:creationId xmlns:p14="http://schemas.microsoft.com/office/powerpoint/2010/main" val="2888645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25D707-A317-4F3C-B64F-6A44C6B7350B}" type="slidenum">
              <a:rPr lang="en-US" smtClean="0"/>
              <a:pPr/>
              <a:t>38</a:t>
            </a:fld>
            <a:endParaRPr lang="en-US"/>
          </a:p>
        </p:txBody>
      </p:sp>
    </p:spTree>
    <p:extLst>
      <p:ext uri="{BB962C8B-B14F-4D97-AF65-F5344CB8AC3E}">
        <p14:creationId xmlns:p14="http://schemas.microsoft.com/office/powerpoint/2010/main" val="427540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707-A317-4F3C-B64F-6A44C6B7350B}" type="slidenum">
              <a:rPr lang="en-US" smtClean="0"/>
              <a:pPr/>
              <a:t>109</a:t>
            </a:fld>
            <a:endParaRPr lang="en-US"/>
          </a:p>
        </p:txBody>
      </p:sp>
    </p:spTree>
    <p:extLst>
      <p:ext uri="{BB962C8B-B14F-4D97-AF65-F5344CB8AC3E}">
        <p14:creationId xmlns:p14="http://schemas.microsoft.com/office/powerpoint/2010/main" val="42952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2AEB07-65A1-4B2A-86E7-C595E659AFC7}"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AEB07-65A1-4B2A-86E7-C595E659AFC7}"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AEB07-65A1-4B2A-86E7-C595E659AFC7}"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AEB07-65A1-4B2A-86E7-C595E659AFC7}"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2AEB07-65A1-4B2A-86E7-C595E659AFC7}"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2AEB07-65A1-4B2A-86E7-C595E659AFC7}" type="datetimeFigureOut">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2AEB07-65A1-4B2A-86E7-C595E659AFC7}" type="datetimeFigureOut">
              <a:rPr lang="en-US" smtClean="0"/>
              <a:pPr/>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2AEB07-65A1-4B2A-86E7-C595E659AFC7}" type="datetimeFigureOut">
              <a:rPr lang="en-US" smtClean="0"/>
              <a:pPr/>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AEB07-65A1-4B2A-86E7-C595E659AFC7}" type="datetimeFigureOut">
              <a:rPr lang="en-US" smtClean="0"/>
              <a:pPr/>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AEB07-65A1-4B2A-86E7-C595E659AFC7}" type="datetimeFigureOut">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AEB07-65A1-4B2A-86E7-C595E659AFC7}" type="datetimeFigureOut">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ED1C-6B8F-436B-B59E-EA2C0D3B34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AEB07-65A1-4B2A-86E7-C595E659AFC7}" type="datetimeFigureOut">
              <a:rPr lang="en-US" smtClean="0"/>
              <a:pPr/>
              <a:t>8/19/2019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6ED1C-6B8F-436B-B59E-EA2C0D3B34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10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0" y="0"/>
            <a:ext cx="9144000" cy="641350"/>
          </a:xfrm>
          <a:prstGeom prst="rect">
            <a:avLst/>
          </a:prstGeom>
          <a:solidFill>
            <a:srgbClr val="008000"/>
          </a:solidFill>
          <a:ln w="9525">
            <a:noFill/>
            <a:miter lim="800000"/>
            <a:headEnd/>
            <a:tailEnd/>
          </a:ln>
          <a:effectLst/>
        </p:spPr>
        <p:txBody>
          <a:bodyPr>
            <a:spAutoFit/>
          </a:bodyPr>
          <a:lstStyle/>
          <a:p>
            <a:pPr algn="ctr">
              <a:spcBef>
                <a:spcPct val="50000"/>
              </a:spcBef>
            </a:pPr>
            <a:r>
              <a:rPr lang="en-US" sz="3600" b="1" dirty="0">
                <a:solidFill>
                  <a:schemeClr val="bg1"/>
                </a:solidFill>
              </a:rPr>
              <a:t>Signal Degradation in the Optical Fiber</a:t>
            </a:r>
          </a:p>
        </p:txBody>
      </p:sp>
      <p:sp>
        <p:nvSpPr>
          <p:cNvPr id="7173" name="Text Box 5"/>
          <p:cNvSpPr txBox="1">
            <a:spLocks noChangeArrowheads="1"/>
          </p:cNvSpPr>
          <p:nvPr/>
        </p:nvSpPr>
        <p:spPr bwMode="auto">
          <a:xfrm>
            <a:off x="2438400" y="914400"/>
            <a:ext cx="3886200" cy="579438"/>
          </a:xfrm>
          <a:prstGeom prst="rect">
            <a:avLst/>
          </a:prstGeom>
          <a:solidFill>
            <a:srgbClr val="FF0000"/>
          </a:solidFill>
          <a:ln w="9525">
            <a:noFill/>
            <a:miter lim="800000"/>
            <a:headEnd/>
            <a:tailEnd/>
          </a:ln>
          <a:effectLst/>
        </p:spPr>
        <p:txBody>
          <a:bodyPr>
            <a:spAutoFit/>
          </a:bodyPr>
          <a:lstStyle/>
          <a:p>
            <a:pPr marL="342900" indent="-342900">
              <a:spcBef>
                <a:spcPct val="50000"/>
              </a:spcBef>
            </a:pPr>
            <a:r>
              <a:rPr lang="en-US" sz="3200" b="1" dirty="0">
                <a:solidFill>
                  <a:schemeClr val="bg1"/>
                </a:solidFill>
              </a:rPr>
              <a:t>Signal Attenuation</a:t>
            </a:r>
          </a:p>
        </p:txBody>
      </p:sp>
      <p:sp>
        <p:nvSpPr>
          <p:cNvPr id="7175" name="Text Box 7"/>
          <p:cNvSpPr txBox="1">
            <a:spLocks noChangeArrowheads="1"/>
          </p:cNvSpPr>
          <p:nvPr/>
        </p:nvSpPr>
        <p:spPr bwMode="auto">
          <a:xfrm>
            <a:off x="2438400" y="3429000"/>
            <a:ext cx="3886200" cy="579438"/>
          </a:xfrm>
          <a:prstGeom prst="rect">
            <a:avLst/>
          </a:prstGeom>
          <a:solidFill>
            <a:srgbClr val="FF0000"/>
          </a:solidFill>
          <a:ln w="9525">
            <a:noFill/>
            <a:miter lim="800000"/>
            <a:headEnd/>
            <a:tailEnd/>
          </a:ln>
          <a:effectLst/>
        </p:spPr>
        <p:txBody>
          <a:bodyPr>
            <a:spAutoFit/>
          </a:bodyPr>
          <a:lstStyle/>
          <a:p>
            <a:pPr>
              <a:spcBef>
                <a:spcPct val="50000"/>
              </a:spcBef>
            </a:pPr>
            <a:r>
              <a:rPr lang="en-US" sz="3200" b="1" dirty="0">
                <a:solidFill>
                  <a:schemeClr val="bg1"/>
                </a:solidFill>
              </a:rPr>
              <a:t>Signal Distortion</a:t>
            </a:r>
          </a:p>
        </p:txBody>
      </p:sp>
      <p:sp>
        <p:nvSpPr>
          <p:cNvPr id="7182" name="Text Box 14"/>
          <p:cNvSpPr txBox="1">
            <a:spLocks noChangeArrowheads="1"/>
          </p:cNvSpPr>
          <p:nvPr/>
        </p:nvSpPr>
        <p:spPr bwMode="auto">
          <a:xfrm>
            <a:off x="457200" y="1676400"/>
            <a:ext cx="8153400" cy="1263650"/>
          </a:xfrm>
          <a:prstGeom prst="rect">
            <a:avLst/>
          </a:prstGeom>
          <a:noFill/>
          <a:ln w="76200">
            <a:solidFill>
              <a:srgbClr val="FF0000"/>
            </a:solidFill>
            <a:miter lim="800000"/>
            <a:headEnd/>
            <a:tailEnd/>
          </a:ln>
          <a:effectLst/>
        </p:spPr>
        <p:txBody>
          <a:bodyPr>
            <a:spAutoFit/>
          </a:bodyPr>
          <a:lstStyle/>
          <a:p>
            <a:pPr>
              <a:spcBef>
                <a:spcPct val="50000"/>
              </a:spcBef>
            </a:pPr>
            <a:r>
              <a:rPr lang="en-US" sz="2400" b="1"/>
              <a:t>It </a:t>
            </a:r>
            <a:r>
              <a:rPr lang="en-US" sz="2400" b="1" u="sng"/>
              <a:t>determines</a:t>
            </a:r>
            <a:r>
              <a:rPr lang="en-US" sz="2400" b="1"/>
              <a:t> the maximum unamplified  or repeaterless </a:t>
            </a:r>
            <a:r>
              <a:rPr lang="en-US" sz="2400" b="1" u="sng"/>
              <a:t>distance between transmitter and receiver.</a:t>
            </a:r>
          </a:p>
        </p:txBody>
      </p:sp>
      <p:sp>
        <p:nvSpPr>
          <p:cNvPr id="7183" name="Text Box 15"/>
          <p:cNvSpPr txBox="1">
            <a:spLocks noChangeArrowheads="1"/>
          </p:cNvSpPr>
          <p:nvPr/>
        </p:nvSpPr>
        <p:spPr bwMode="auto">
          <a:xfrm>
            <a:off x="457200" y="4191000"/>
            <a:ext cx="8153400" cy="1993900"/>
          </a:xfrm>
          <a:prstGeom prst="rect">
            <a:avLst/>
          </a:prstGeom>
          <a:noFill/>
          <a:ln w="76200">
            <a:solidFill>
              <a:srgbClr val="FF0000"/>
            </a:solidFill>
            <a:miter lim="800000"/>
            <a:headEnd/>
            <a:tailEnd/>
          </a:ln>
          <a:effectLst/>
        </p:spPr>
        <p:txBody>
          <a:bodyPr>
            <a:spAutoFit/>
          </a:bodyPr>
          <a:lstStyle/>
          <a:p>
            <a:pPr>
              <a:spcBef>
                <a:spcPct val="50000"/>
              </a:spcBef>
              <a:buFontTx/>
              <a:buChar char="•"/>
            </a:pPr>
            <a:r>
              <a:rPr lang="en-US" sz="2400" b="1"/>
              <a:t>Causes optical pulses broaden.</a:t>
            </a:r>
          </a:p>
          <a:p>
            <a:pPr>
              <a:spcBef>
                <a:spcPct val="50000"/>
              </a:spcBef>
              <a:buFontTx/>
              <a:buChar char="•"/>
            </a:pPr>
            <a:r>
              <a:rPr lang="en-US" sz="2400" b="1"/>
              <a:t>Overlapping with neighboring pulses, creating errors in the receiver output.</a:t>
            </a:r>
          </a:p>
          <a:p>
            <a:pPr>
              <a:spcBef>
                <a:spcPct val="50000"/>
              </a:spcBef>
              <a:buFontTx/>
              <a:buChar char="•"/>
            </a:pPr>
            <a:r>
              <a:rPr lang="en-US" sz="2400" b="1" u="sng"/>
              <a:t>It limits the information carrying capacity of a fiber.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idx="4294967295"/>
          </p:nvPr>
        </p:nvSpPr>
        <p:spPr>
          <a:xfrm>
            <a:off x="0" y="0"/>
            <a:ext cx="8229600" cy="1143000"/>
          </a:xfrm>
        </p:spPr>
        <p:txBody>
          <a:bodyPr/>
          <a:lstStyle/>
          <a:p>
            <a:r>
              <a:rPr lang="en-US" b="1" dirty="0" smtClean="0">
                <a:solidFill>
                  <a:srgbClr val="FF0000"/>
                </a:solidFill>
              </a:rPr>
              <a:t>UV absorption</a:t>
            </a:r>
          </a:p>
        </p:txBody>
      </p:sp>
      <p:sp>
        <p:nvSpPr>
          <p:cNvPr id="3" name="Content Placeholder 2"/>
          <p:cNvSpPr>
            <a:spLocks noGrp="1"/>
          </p:cNvSpPr>
          <p:nvPr>
            <p:ph idx="4294967295"/>
          </p:nvPr>
        </p:nvSpPr>
        <p:spPr>
          <a:xfrm>
            <a:off x="457200" y="914400"/>
            <a:ext cx="8229600" cy="5334000"/>
          </a:xfrm>
        </p:spPr>
        <p:txBody>
          <a:bodyPr rtlCol="0">
            <a:normAutofit lnSpcReduction="10000"/>
          </a:bodyPr>
          <a:lstStyle/>
          <a:p>
            <a:pPr algn="just" fontAlgn="auto">
              <a:spcAft>
                <a:spcPts val="0"/>
              </a:spcAft>
              <a:buFont typeface="Arial" pitchFamily="34" charset="0"/>
              <a:buChar char="•"/>
              <a:defRPr/>
            </a:pPr>
            <a:r>
              <a:rPr lang="en-US" sz="2400" dirty="0" smtClean="0">
                <a:latin typeface="Times New Roman" pitchFamily="18" charset="0"/>
                <a:cs typeface="Times New Roman" pitchFamily="18" charset="0"/>
              </a:rPr>
              <a:t>Electronic absorption bands are associated with band gaps of glass materials.</a:t>
            </a:r>
          </a:p>
          <a:p>
            <a:pPr algn="just" fontAlgn="auto">
              <a:spcAft>
                <a:spcPts val="0"/>
              </a:spcAft>
              <a:buFont typeface="Arial" pitchFamily="34" charset="0"/>
              <a:buChar char="•"/>
              <a:defRPr/>
            </a:pPr>
            <a:r>
              <a:rPr lang="en-US" sz="2400" dirty="0" smtClean="0">
                <a:latin typeface="Times New Roman" pitchFamily="18" charset="0"/>
                <a:cs typeface="Times New Roman" pitchFamily="18" charset="0"/>
              </a:rPr>
              <a:t>Absorption occurs when a light particle (photon) interacts with an electron in valence band and excites it to a higher energy level. The tail of the ultraviolet absorption band is shown in figure.</a:t>
            </a:r>
          </a:p>
          <a:p>
            <a:pPr algn="just" fontAlgn="auto">
              <a:spcAft>
                <a:spcPts val="0"/>
              </a:spcAft>
              <a:buFont typeface="Arial" pitchFamily="34" charset="0"/>
              <a:buChar char="•"/>
              <a:defRPr/>
            </a:pPr>
            <a:r>
              <a:rPr lang="en-US" sz="2400" dirty="0" smtClean="0">
                <a:latin typeface="Times New Roman" pitchFamily="18" charset="0"/>
                <a:cs typeface="Times New Roman" pitchFamily="18" charset="0"/>
              </a:rPr>
              <a:t>UV loss (dB/km) at any wavelength can be expressed empirically as mole fraction </a:t>
            </a:r>
            <a:r>
              <a:rPr lang="en-US" sz="2400" i="1" dirty="0" smtClean="0">
                <a:latin typeface="Times New Roman" pitchFamily="18" charset="0"/>
                <a:cs typeface="Times New Roman" pitchFamily="18" charset="0"/>
              </a:rPr>
              <a:t>x</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as </a:t>
            </a:r>
          </a:p>
          <a:p>
            <a:pPr algn="just" fontAlgn="auto">
              <a:spcAft>
                <a:spcPts val="0"/>
              </a:spcAft>
              <a:buFont typeface="Arial" pitchFamily="34" charset="0"/>
              <a:buChar char="•"/>
              <a:defRPr/>
            </a:pPr>
            <a:endParaRPr lang="en-US" sz="2400" dirty="0" smtClean="0">
              <a:latin typeface="Times New Roman" pitchFamily="18" charset="0"/>
              <a:cs typeface="Times New Roman" pitchFamily="18" charset="0"/>
            </a:endParaRPr>
          </a:p>
          <a:p>
            <a:pPr algn="just" fontAlgn="auto">
              <a:spcAft>
                <a:spcPts val="0"/>
              </a:spcAft>
              <a:buFont typeface="Arial" pitchFamily="34" charset="0"/>
              <a:buChar char="•"/>
              <a:defRPr/>
            </a:pPr>
            <a:endParaRPr lang="en-US" sz="2400" dirty="0" smtClean="0">
              <a:latin typeface="Times New Roman" pitchFamily="18" charset="0"/>
              <a:cs typeface="Times New Roman" pitchFamily="18" charset="0"/>
            </a:endParaRPr>
          </a:p>
          <a:p>
            <a:pPr algn="just" fontAlgn="auto">
              <a:spcAft>
                <a:spcPts val="0"/>
              </a:spcAft>
              <a:buFont typeface="Arial" pitchFamily="34" charset="0"/>
              <a:buChar char="•"/>
              <a:defRPr/>
            </a:pPr>
            <a:r>
              <a:rPr lang="en-US" sz="2400" dirty="0" smtClean="0">
                <a:latin typeface="Times New Roman" pitchFamily="18" charset="0"/>
                <a:cs typeface="Times New Roman" pitchFamily="18" charset="0"/>
              </a:rPr>
              <a:t>UV absorption is stronger for shorter wavelength .</a:t>
            </a:r>
          </a:p>
          <a:p>
            <a:pPr algn="just" fontAlgn="auto">
              <a:spcAft>
                <a:spcPts val="0"/>
              </a:spcAft>
              <a:buFont typeface="Arial" pitchFamily="34" charset="0"/>
              <a:buChar char="•"/>
              <a:defRPr/>
            </a:pPr>
            <a:r>
              <a:rPr lang="en-US" sz="2400" dirty="0" smtClean="0">
                <a:latin typeface="Times New Roman" pitchFamily="18" charset="0"/>
                <a:cs typeface="Times New Roman" pitchFamily="18" charset="0"/>
              </a:rPr>
              <a:t> That is UV absorption decays exponentially with increasing wavelength.</a:t>
            </a:r>
          </a:p>
          <a:p>
            <a:pPr algn="just" fontAlgn="auto">
              <a:spcAft>
                <a:spcPts val="0"/>
              </a:spcAft>
              <a:buFont typeface="Arial" pitchFamily="34" charset="0"/>
              <a:buChar char="•"/>
              <a:defRPr/>
            </a:pPr>
            <a:r>
              <a:rPr lang="en-US" sz="2400" dirty="0" smtClean="0">
                <a:latin typeface="Times New Roman" pitchFamily="18" charset="0"/>
                <a:cs typeface="Times New Roman" pitchFamily="18" charset="0"/>
              </a:rPr>
              <a:t> UV loss is small compare to IR loss</a:t>
            </a:r>
          </a:p>
        </p:txBody>
      </p:sp>
      <p:graphicFrame>
        <p:nvGraphicFramePr>
          <p:cNvPr id="4098" name="Object 2"/>
          <p:cNvGraphicFramePr>
            <a:graphicFrameLocks noChangeAspect="1"/>
          </p:cNvGraphicFramePr>
          <p:nvPr/>
        </p:nvGraphicFramePr>
        <p:xfrm>
          <a:off x="2895600" y="3886200"/>
          <a:ext cx="3562350" cy="685800"/>
        </p:xfrm>
        <a:graphic>
          <a:graphicData uri="http://schemas.openxmlformats.org/presentationml/2006/ole">
            <mc:AlternateContent xmlns:mc="http://schemas.openxmlformats.org/markup-compatibility/2006">
              <mc:Choice xmlns:v="urn:schemas-microsoft-com:vml" Requires="v">
                <p:oleObj spid="_x0000_s1095" name="Equation" r:id="rId4" imgW="2044700" imgH="393700" progId="Equation.3">
                  <p:embed/>
                </p:oleObj>
              </mc:Choice>
              <mc:Fallback>
                <p:oleObj name="Equation" r:id="rId4" imgW="2044700" imgH="39370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886200"/>
                        <a:ext cx="35623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382000" cy="1015663"/>
          </a:xfrm>
          <a:prstGeom prst="rect">
            <a:avLst/>
          </a:prstGeom>
          <a:noFill/>
        </p:spPr>
        <p:txBody>
          <a:bodyPr wrap="square" rtlCol="0">
            <a:spAutoFit/>
          </a:bodyPr>
          <a:lstStyle/>
          <a:p>
            <a:pPr algn="just">
              <a:buFont typeface="Wingdings" pitchFamily="2" charset="2"/>
              <a:buChar char="q"/>
            </a:pPr>
            <a:r>
              <a:rPr lang="en-US" dirty="0" smtClean="0"/>
              <a:t> </a:t>
            </a:r>
            <a:r>
              <a:rPr lang="en-US" sz="2000" dirty="0" smtClean="0"/>
              <a:t>The effect of the interaction of material and waveguide dispersion on λ0 is also demonstrated in the dispersion against wavelength characteristics for a single-mode silica core fiber shown in Figure</a:t>
            </a:r>
            <a:endParaRPr lang="en-US" sz="2000" dirty="0"/>
          </a:p>
        </p:txBody>
      </p:sp>
      <p:pic>
        <p:nvPicPr>
          <p:cNvPr id="30722" name="Picture 2"/>
          <p:cNvPicPr>
            <a:picLocks noChangeAspect="1" noChangeArrowheads="1"/>
          </p:cNvPicPr>
          <p:nvPr/>
        </p:nvPicPr>
        <p:blipFill>
          <a:blip r:embed="rId2"/>
          <a:srcRect/>
          <a:stretch>
            <a:fillRect/>
          </a:stretch>
        </p:blipFill>
        <p:spPr bwMode="auto">
          <a:xfrm>
            <a:off x="2133600" y="1371600"/>
            <a:ext cx="5867400" cy="548640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305800" cy="4524315"/>
          </a:xfrm>
          <a:prstGeom prst="rect">
            <a:avLst/>
          </a:prstGeom>
          <a:noFill/>
        </p:spPr>
        <p:txBody>
          <a:bodyPr wrap="square" rtlCol="0">
            <a:spAutoFit/>
          </a:bodyPr>
          <a:lstStyle/>
          <a:p>
            <a:pPr>
              <a:buFont typeface="Wingdings" pitchFamily="2" charset="2"/>
              <a:buChar char="q"/>
            </a:pPr>
            <a:r>
              <a:rPr lang="en-US" sz="2400" dirty="0" smtClean="0"/>
              <a:t>The ZMD point occurs at a wavelength of 1.276 </a:t>
            </a:r>
            <a:r>
              <a:rPr lang="en-US" sz="2400" dirty="0" err="1" smtClean="0"/>
              <a:t>μm</a:t>
            </a:r>
            <a:r>
              <a:rPr lang="en-US" sz="2400" dirty="0" smtClean="0"/>
              <a:t> for pure silica, but that the influence of waveguide dispersion shifts the total dispersion minimum towards the longer wavelength giving a λ0 of 1.32 </a:t>
            </a:r>
            <a:r>
              <a:rPr lang="en-US" sz="2400" dirty="0" err="1" smtClean="0"/>
              <a:t>μm</a:t>
            </a:r>
            <a:r>
              <a:rPr lang="en-US" sz="2400" dirty="0" smtClean="0"/>
              <a:t>.</a:t>
            </a:r>
          </a:p>
          <a:p>
            <a:pPr>
              <a:buFont typeface="Wingdings" pitchFamily="2" charset="2"/>
              <a:buChar char="q"/>
            </a:pPr>
            <a:endParaRPr lang="en-US" sz="2400" dirty="0" smtClean="0"/>
          </a:p>
          <a:p>
            <a:pPr>
              <a:buFont typeface="Wingdings" pitchFamily="2" charset="2"/>
              <a:buChar char="q"/>
            </a:pPr>
            <a:r>
              <a:rPr lang="en-US" sz="2400" dirty="0" smtClean="0"/>
              <a:t>The wavelength at which the dispersion is zero, λ0, may be extended to wavelengths of 1.55 </a:t>
            </a:r>
            <a:r>
              <a:rPr lang="en-US" sz="2400" dirty="0" err="1" smtClean="0"/>
              <a:t>μm</a:t>
            </a:r>
            <a:r>
              <a:rPr lang="en-US" sz="2400" dirty="0" smtClean="0"/>
              <a:t> and beyond by a combination of three techniques. These are:</a:t>
            </a:r>
          </a:p>
          <a:p>
            <a:r>
              <a:rPr lang="en-US" sz="2400" dirty="0" smtClean="0"/>
              <a:t>(a) lowering the normalized frequency (</a:t>
            </a:r>
            <a:r>
              <a:rPr lang="en-US" sz="2400" i="1" dirty="0" smtClean="0"/>
              <a:t>V value) for the fiber;</a:t>
            </a:r>
          </a:p>
          <a:p>
            <a:r>
              <a:rPr lang="en-US" sz="2400" dirty="0" smtClean="0"/>
              <a:t>(b) increasing the relative refractive index difference Δ for the fiber;</a:t>
            </a:r>
          </a:p>
          <a:p>
            <a:r>
              <a:rPr lang="en-US" sz="2400" dirty="0" smtClean="0"/>
              <a:t>(c) suitable doping of the silica with germanium.</a:t>
            </a:r>
            <a:endParaRPr 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304800"/>
            <a:ext cx="7048500" cy="3048000"/>
          </a:xfrm>
          <a:prstGeom prst="rect">
            <a:avLst/>
          </a:prstGeom>
        </p:spPr>
      </p:pic>
    </p:spTree>
    <p:extLst>
      <p:ext uri="{BB962C8B-B14F-4D97-AF65-F5344CB8AC3E}">
        <p14:creationId xmlns:p14="http://schemas.microsoft.com/office/powerpoint/2010/main" val="23234776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457200"/>
            <a:ext cx="7058025" cy="2057400"/>
          </a:xfrm>
          <a:prstGeom prst="rect">
            <a:avLst/>
          </a:prstGeom>
        </p:spPr>
      </p:pic>
    </p:spTree>
    <p:extLst>
      <p:ext uri="{BB962C8B-B14F-4D97-AF65-F5344CB8AC3E}">
        <p14:creationId xmlns:p14="http://schemas.microsoft.com/office/powerpoint/2010/main" val="25271772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7262" y="381000"/>
            <a:ext cx="7229475" cy="5867400"/>
          </a:xfrm>
          <a:prstGeom prst="rect">
            <a:avLst/>
          </a:prstGeom>
        </p:spPr>
      </p:pic>
    </p:spTree>
    <p:extLst>
      <p:ext uri="{BB962C8B-B14F-4D97-AF65-F5344CB8AC3E}">
        <p14:creationId xmlns:p14="http://schemas.microsoft.com/office/powerpoint/2010/main" val="2828762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382000" cy="1077218"/>
          </a:xfrm>
          <a:prstGeom prst="rect">
            <a:avLst/>
          </a:prstGeom>
          <a:noFill/>
        </p:spPr>
        <p:txBody>
          <a:bodyPr wrap="square" rtlCol="0">
            <a:spAutoFit/>
          </a:bodyPr>
          <a:lstStyle/>
          <a:p>
            <a:r>
              <a:rPr lang="en-US" sz="3200" dirty="0" smtClean="0"/>
              <a:t>DETAILED ANALYSIS OF TOTAL DISPERSION  IN SINGLE MODE FIBERS</a:t>
            </a:r>
            <a:endParaRPr lang="en-US" sz="3200" dirty="0"/>
          </a:p>
        </p:txBody>
      </p:sp>
      <p:sp>
        <p:nvSpPr>
          <p:cNvPr id="4" name="TextBox 3"/>
          <p:cNvSpPr txBox="1"/>
          <p:nvPr/>
        </p:nvSpPr>
        <p:spPr>
          <a:xfrm>
            <a:off x="381000" y="1981200"/>
            <a:ext cx="8382000" cy="1384995"/>
          </a:xfrm>
          <a:prstGeom prst="rect">
            <a:avLst/>
          </a:prstGeom>
          <a:noFill/>
        </p:spPr>
        <p:txBody>
          <a:bodyPr wrap="square" rtlCol="0">
            <a:spAutoFit/>
          </a:bodyPr>
          <a:lstStyle/>
          <a:p>
            <a:r>
              <a:rPr lang="en-US" sz="2800" dirty="0"/>
              <a:t>The transit time or specific group delay </a:t>
            </a:r>
            <a:r>
              <a:rPr lang="en-US" sz="2800" dirty="0" err="1"/>
              <a:t>τg</a:t>
            </a:r>
            <a:r>
              <a:rPr lang="en-US" sz="2800" dirty="0"/>
              <a:t> for </a:t>
            </a:r>
            <a:r>
              <a:rPr lang="en-US" sz="2800" dirty="0" smtClean="0"/>
              <a:t>a light </a:t>
            </a:r>
            <a:r>
              <a:rPr lang="en-US" sz="2800" dirty="0"/>
              <a:t>pulse propagating along a unit length of single-mode fiber may be given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473" y="3048000"/>
            <a:ext cx="25146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4585395"/>
            <a:ext cx="8001000" cy="1569660"/>
          </a:xfrm>
          <a:prstGeom prst="rect">
            <a:avLst/>
          </a:prstGeom>
          <a:noFill/>
        </p:spPr>
        <p:txBody>
          <a:bodyPr wrap="square" rtlCol="0">
            <a:spAutoFit/>
          </a:bodyPr>
          <a:lstStyle/>
          <a:p>
            <a:pPr algn="just"/>
            <a:r>
              <a:rPr lang="en-US" sz="2400" dirty="0"/>
              <a:t>where </a:t>
            </a:r>
            <a:r>
              <a:rPr lang="en-US" sz="2400" i="1" dirty="0"/>
              <a:t>c </a:t>
            </a:r>
            <a:r>
              <a:rPr lang="en-US" sz="2400" dirty="0"/>
              <a:t>is the velocity of light in a vacuum, β is the propagation constant for a </a:t>
            </a:r>
            <a:r>
              <a:rPr lang="en-US" sz="2400" dirty="0" smtClean="0"/>
              <a:t>mode within </a:t>
            </a:r>
            <a:r>
              <a:rPr lang="en-US" sz="2400" dirty="0"/>
              <a:t>the fiber core of refractive index </a:t>
            </a:r>
            <a:r>
              <a:rPr lang="en-US" sz="2400" i="1" dirty="0"/>
              <a:t>n</a:t>
            </a:r>
            <a:r>
              <a:rPr lang="en-US" sz="2400" dirty="0"/>
              <a:t>1 and </a:t>
            </a:r>
            <a:r>
              <a:rPr lang="en-US" sz="2400" i="1" dirty="0"/>
              <a:t>k </a:t>
            </a:r>
            <a:r>
              <a:rPr lang="en-US" sz="2400" dirty="0"/>
              <a:t>is the propagation constant for the </a:t>
            </a:r>
            <a:r>
              <a:rPr lang="en-US" sz="2400" dirty="0" smtClean="0"/>
              <a:t>mode in </a:t>
            </a:r>
            <a:r>
              <a:rPr lang="en-US" sz="2400" dirty="0"/>
              <a:t>a vacuum.</a:t>
            </a:r>
          </a:p>
        </p:txBody>
      </p:sp>
    </p:spTree>
    <p:extLst>
      <p:ext uri="{BB962C8B-B14F-4D97-AF65-F5344CB8AC3E}">
        <p14:creationId xmlns:p14="http://schemas.microsoft.com/office/powerpoint/2010/main" val="34019322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905000"/>
            <a:ext cx="19335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12618" y="1593273"/>
            <a:ext cx="8229600" cy="2308324"/>
          </a:xfrm>
          <a:prstGeom prst="rect">
            <a:avLst/>
          </a:prstGeom>
          <a:noFill/>
        </p:spPr>
        <p:txBody>
          <a:bodyPr wrap="square" rtlCol="0">
            <a:spAutoFit/>
          </a:bodyPr>
          <a:lstStyle/>
          <a:p>
            <a:endParaRPr lang="en-US" sz="2400" dirty="0" smtClean="0"/>
          </a:p>
          <a:p>
            <a:endParaRPr lang="en-US" sz="2400" dirty="0"/>
          </a:p>
          <a:p>
            <a:endParaRPr lang="en-US" sz="2400" dirty="0" smtClean="0"/>
          </a:p>
          <a:p>
            <a:endParaRPr lang="en-US" sz="2400" dirty="0"/>
          </a:p>
          <a:p>
            <a:r>
              <a:rPr lang="en-US" sz="2400" dirty="0" smtClean="0"/>
              <a:t>When </a:t>
            </a:r>
            <a:r>
              <a:rPr lang="en-US" sz="2400" dirty="0"/>
              <a:t>the variable λ is replaced by ω, then the total dispersion </a:t>
            </a:r>
            <a:r>
              <a:rPr lang="en-US" sz="2400" dirty="0" smtClean="0"/>
              <a:t>parameter becomes</a:t>
            </a:r>
            <a:endParaRPr lang="en-US" sz="24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394" y="3582714"/>
            <a:ext cx="2971799" cy="1461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12618" y="3733800"/>
            <a:ext cx="8097982" cy="2677656"/>
          </a:xfrm>
          <a:prstGeom prst="rect">
            <a:avLst/>
          </a:prstGeom>
          <a:noFill/>
        </p:spPr>
        <p:txBody>
          <a:bodyPr wrap="square" rtlCol="0">
            <a:spAutoFit/>
          </a:bodyPr>
          <a:lstStyle/>
          <a:p>
            <a:endParaRPr lang="en-US" sz="2400" dirty="0" smtClean="0"/>
          </a:p>
          <a:p>
            <a:endParaRPr lang="en-US" sz="2400" dirty="0"/>
          </a:p>
          <a:p>
            <a:endParaRPr lang="en-US" sz="2400" dirty="0" smtClean="0"/>
          </a:p>
          <a:p>
            <a:r>
              <a:rPr lang="en-US" sz="2400" dirty="0" smtClean="0"/>
              <a:t>The </a:t>
            </a:r>
            <a:r>
              <a:rPr lang="en-US" sz="2400" dirty="0"/>
              <a:t>fiber exhibits </a:t>
            </a:r>
            <a:r>
              <a:rPr lang="en-US" sz="2400" dirty="0" err="1"/>
              <a:t>intramodal</a:t>
            </a:r>
            <a:r>
              <a:rPr lang="en-US" sz="2400" dirty="0"/>
              <a:t> dispersion when β </a:t>
            </a:r>
            <a:r>
              <a:rPr lang="en-US" sz="2400" dirty="0" smtClean="0"/>
              <a:t>varies nonlinearly </a:t>
            </a:r>
            <a:r>
              <a:rPr lang="en-US" sz="2400" dirty="0"/>
              <a:t>with wavelength</a:t>
            </a:r>
            <a:r>
              <a:rPr lang="en-US" sz="2400" dirty="0" smtClean="0"/>
              <a:t>.</a:t>
            </a:r>
          </a:p>
          <a:p>
            <a:endParaRPr lang="en-US" sz="2400" dirty="0"/>
          </a:p>
          <a:p>
            <a:endParaRPr lang="en-US" sz="2400"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426" y="5591575"/>
            <a:ext cx="2728912" cy="1249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12618" y="381000"/>
            <a:ext cx="8097981" cy="1569660"/>
          </a:xfrm>
          <a:prstGeom prst="rect">
            <a:avLst/>
          </a:prstGeom>
        </p:spPr>
        <p:txBody>
          <a:bodyPr wrap="square">
            <a:spAutoFit/>
          </a:bodyPr>
          <a:lstStyle/>
          <a:p>
            <a:r>
              <a:rPr lang="en-US" sz="2400" dirty="0"/>
              <a:t>The total first-order dispersion parameter or the chromatic dispersion of a </a:t>
            </a:r>
            <a:r>
              <a:rPr lang="en-US" sz="2400" dirty="0" smtClean="0"/>
              <a:t>single-mode fiber</a:t>
            </a:r>
            <a:r>
              <a:rPr lang="en-US" sz="2400" dirty="0"/>
              <a:t>, </a:t>
            </a:r>
            <a:r>
              <a:rPr lang="en-US" sz="2400" i="1" dirty="0"/>
              <a:t>D</a:t>
            </a:r>
            <a:r>
              <a:rPr lang="en-US" sz="2400" dirty="0"/>
              <a:t>T, is given by the derivative of the specific group delay with respect to the </a:t>
            </a:r>
            <a:r>
              <a:rPr lang="en-US" sz="2400" dirty="0" smtClean="0"/>
              <a:t>vacuum wavelength</a:t>
            </a:r>
            <a:endParaRPr lang="en-US" sz="2400" dirty="0"/>
          </a:p>
        </p:txBody>
      </p:sp>
    </p:spTree>
    <p:extLst>
      <p:ext uri="{BB962C8B-B14F-4D97-AF65-F5344CB8AC3E}">
        <p14:creationId xmlns:p14="http://schemas.microsoft.com/office/powerpoint/2010/main" val="39137023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05800" cy="1200329"/>
          </a:xfrm>
          <a:prstGeom prst="rect">
            <a:avLst/>
          </a:prstGeom>
          <a:noFill/>
        </p:spPr>
        <p:txBody>
          <a:bodyPr wrap="square" rtlCol="0">
            <a:spAutoFit/>
          </a:bodyPr>
          <a:lstStyle/>
          <a:p>
            <a:r>
              <a:rPr lang="en-US" sz="2400" dirty="0"/>
              <a:t>The </a:t>
            </a:r>
            <a:r>
              <a:rPr lang="en-US" sz="2400" dirty="0" err="1"/>
              <a:t>rms</a:t>
            </a:r>
            <a:r>
              <a:rPr lang="en-US" sz="2400" dirty="0"/>
              <a:t> pulse broadening caused by chromatic dispersion down a fiber of length </a:t>
            </a:r>
            <a:r>
              <a:rPr lang="en-US" sz="2400" i="1" dirty="0"/>
              <a:t>L </a:t>
            </a:r>
            <a:r>
              <a:rPr lang="en-US" sz="2400" dirty="0" smtClean="0"/>
              <a:t>is given </a:t>
            </a:r>
            <a:r>
              <a:rPr lang="en-US" sz="2400" dirty="0"/>
              <a:t>by the derivative of the group delay with respect to wavelength as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1"/>
            <a:ext cx="6019800" cy="188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81000" y="4090989"/>
            <a:ext cx="8077200" cy="1938992"/>
          </a:xfrm>
          <a:prstGeom prst="rect">
            <a:avLst/>
          </a:prstGeom>
          <a:noFill/>
        </p:spPr>
        <p:txBody>
          <a:bodyPr wrap="square" rtlCol="0">
            <a:spAutoFit/>
          </a:bodyPr>
          <a:lstStyle/>
          <a:p>
            <a:r>
              <a:rPr lang="en-US" sz="2400" b="1" dirty="0">
                <a:solidFill>
                  <a:srgbClr val="FF0000"/>
                </a:solidFill>
              </a:rPr>
              <a:t>The variation of the chromatic dispersion with wavelength is usually characterized by </a:t>
            </a:r>
            <a:r>
              <a:rPr lang="en-US" sz="2400" b="1" dirty="0" smtClean="0">
                <a:solidFill>
                  <a:srgbClr val="FF0000"/>
                </a:solidFill>
              </a:rPr>
              <a:t>the second-order </a:t>
            </a:r>
            <a:r>
              <a:rPr lang="en-US" sz="2400" b="1" dirty="0">
                <a:solidFill>
                  <a:srgbClr val="FF0000"/>
                </a:solidFill>
              </a:rPr>
              <a:t>dispersion parameter or dispersion slope </a:t>
            </a:r>
            <a:r>
              <a:rPr lang="en-US" sz="2400" b="1" i="1" dirty="0" smtClean="0">
                <a:solidFill>
                  <a:srgbClr val="FF0000"/>
                </a:solidFill>
              </a:rPr>
              <a:t>S</a:t>
            </a:r>
          </a:p>
          <a:p>
            <a:endParaRPr lang="en-US" sz="2400" i="1" dirty="0"/>
          </a:p>
          <a:p>
            <a:endParaRPr lang="en-US" sz="24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96556"/>
            <a:ext cx="2971800" cy="1104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9983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229600" cy="1938992"/>
          </a:xfrm>
          <a:prstGeom prst="rect">
            <a:avLst/>
          </a:prstGeom>
        </p:spPr>
        <p:txBody>
          <a:bodyPr wrap="square">
            <a:spAutoFit/>
          </a:bodyPr>
          <a:lstStyle/>
          <a:p>
            <a:pPr algn="just"/>
            <a:r>
              <a:rPr lang="en-US" sz="2400" dirty="0"/>
              <a:t>Whereas the first-order dispersion parameter </a:t>
            </a:r>
            <a:r>
              <a:rPr lang="en-US" sz="2400" i="1" dirty="0"/>
              <a:t>D</a:t>
            </a:r>
            <a:r>
              <a:rPr lang="en-US" sz="2400" dirty="0"/>
              <a:t>T may be seen to be related only to </a:t>
            </a:r>
            <a:r>
              <a:rPr lang="en-US" sz="2400" dirty="0" smtClean="0"/>
              <a:t>the second </a:t>
            </a:r>
            <a:r>
              <a:rPr lang="en-US" sz="2400" dirty="0"/>
              <a:t>derivative of the propagation constant β with respect to angular frequency  </a:t>
            </a:r>
            <a:r>
              <a:rPr lang="en-US" sz="2400" dirty="0" smtClean="0"/>
              <a:t>but  </a:t>
            </a:r>
            <a:r>
              <a:rPr lang="en-US" sz="2400" dirty="0"/>
              <a:t>the dispersion slope can be shown to be related to both the second and third</a:t>
            </a:r>
          </a:p>
          <a:p>
            <a:pPr algn="just"/>
            <a:r>
              <a:rPr lang="en-US" sz="2400" dirty="0" smtClean="0"/>
              <a:t>Derivatives.</a:t>
            </a: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77192"/>
            <a:ext cx="4190999" cy="1490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84018" y="4269754"/>
            <a:ext cx="8382000" cy="1569660"/>
          </a:xfrm>
          <a:prstGeom prst="rect">
            <a:avLst/>
          </a:prstGeom>
        </p:spPr>
        <p:txBody>
          <a:bodyPr wrap="square">
            <a:spAutoFit/>
          </a:bodyPr>
          <a:lstStyle/>
          <a:p>
            <a:pPr algn="just"/>
            <a:r>
              <a:rPr lang="en-US" sz="2400" dirty="0"/>
              <a:t>It should be noted that although there is zero first-order dispersion at λ0, these higher </a:t>
            </a:r>
            <a:r>
              <a:rPr lang="en-US" sz="2400" dirty="0" smtClean="0"/>
              <a:t>order chromatic </a:t>
            </a:r>
            <a:r>
              <a:rPr lang="en-US" sz="2400" dirty="0"/>
              <a:t>effects impose limitations on the possible bandwidths that may be </a:t>
            </a:r>
            <a:r>
              <a:rPr lang="en-US" sz="2400" dirty="0" smtClean="0"/>
              <a:t>achieved with </a:t>
            </a:r>
            <a:r>
              <a:rPr lang="en-US" sz="2400" dirty="0"/>
              <a:t>single-mode fibers</a:t>
            </a:r>
          </a:p>
        </p:txBody>
      </p:sp>
    </p:spTree>
    <p:extLst>
      <p:ext uri="{BB962C8B-B14F-4D97-AF65-F5344CB8AC3E}">
        <p14:creationId xmlns:p14="http://schemas.microsoft.com/office/powerpoint/2010/main" val="42057441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636" y="457200"/>
            <a:ext cx="7772400" cy="1200329"/>
          </a:xfrm>
          <a:prstGeom prst="rect">
            <a:avLst/>
          </a:prstGeom>
          <a:noFill/>
        </p:spPr>
        <p:txBody>
          <a:bodyPr wrap="square" rtlCol="0">
            <a:spAutoFit/>
          </a:bodyPr>
          <a:lstStyle/>
          <a:p>
            <a:r>
              <a:rPr lang="en-US" sz="2400" b="1" dirty="0">
                <a:solidFill>
                  <a:srgbClr val="FF0000"/>
                </a:solidFill>
              </a:rPr>
              <a:t>An important value of the dispersion slope </a:t>
            </a:r>
            <a:r>
              <a:rPr lang="en-US" sz="2400" b="1" i="1" dirty="0">
                <a:solidFill>
                  <a:srgbClr val="FF0000"/>
                </a:solidFill>
              </a:rPr>
              <a:t>S</a:t>
            </a:r>
            <a:r>
              <a:rPr lang="en-US" sz="2400" b="1" dirty="0">
                <a:solidFill>
                  <a:srgbClr val="FF0000"/>
                </a:solidFill>
              </a:rPr>
              <a:t>(λ) is obtained at the wavelength of </a:t>
            </a:r>
            <a:r>
              <a:rPr lang="en-US" sz="2400" b="1" dirty="0" smtClean="0">
                <a:solidFill>
                  <a:srgbClr val="FF0000"/>
                </a:solidFill>
              </a:rPr>
              <a:t>minimum chromatic </a:t>
            </a:r>
            <a:r>
              <a:rPr lang="en-US" sz="2400" b="1" dirty="0">
                <a:solidFill>
                  <a:srgbClr val="FF0000"/>
                </a:solidFill>
              </a:rPr>
              <a:t>dispersion λ0 such that:</a:t>
            </a:r>
          </a:p>
        </p:txBody>
      </p:sp>
      <p:sp>
        <p:nvSpPr>
          <p:cNvPr id="3" name="Rectangle 2"/>
          <p:cNvSpPr/>
          <p:nvPr/>
        </p:nvSpPr>
        <p:spPr>
          <a:xfrm>
            <a:off x="3746521" y="1524000"/>
            <a:ext cx="1750800" cy="584775"/>
          </a:xfrm>
          <a:prstGeom prst="rect">
            <a:avLst/>
          </a:prstGeom>
        </p:spPr>
        <p:txBody>
          <a:bodyPr wrap="none">
            <a:spAutoFit/>
          </a:bodyPr>
          <a:lstStyle/>
          <a:p>
            <a:r>
              <a:rPr lang="en-US" sz="3200" i="1" dirty="0"/>
              <a:t>S</a:t>
            </a:r>
            <a:r>
              <a:rPr lang="en-US" sz="3200" dirty="0"/>
              <a:t>0 = </a:t>
            </a:r>
            <a:r>
              <a:rPr lang="en-US" sz="3200" i="1" dirty="0"/>
              <a:t>S</a:t>
            </a:r>
            <a:r>
              <a:rPr lang="en-US" sz="3200" dirty="0"/>
              <a:t>(</a:t>
            </a:r>
            <a:r>
              <a:rPr lang="el-GR" sz="3200" dirty="0"/>
              <a:t>λ0</a:t>
            </a:r>
            <a:r>
              <a:rPr lang="el-GR" dirty="0"/>
              <a:t>)</a:t>
            </a:r>
            <a:endParaRPr lang="en-US" dirty="0"/>
          </a:p>
        </p:txBody>
      </p:sp>
      <p:sp>
        <p:nvSpPr>
          <p:cNvPr id="4" name="TextBox 3"/>
          <p:cNvSpPr txBox="1"/>
          <p:nvPr/>
        </p:nvSpPr>
        <p:spPr>
          <a:xfrm>
            <a:off x="606136" y="2286000"/>
            <a:ext cx="7391400" cy="523220"/>
          </a:xfrm>
          <a:prstGeom prst="rect">
            <a:avLst/>
          </a:prstGeom>
          <a:noFill/>
        </p:spPr>
        <p:txBody>
          <a:bodyPr wrap="square" rtlCol="0">
            <a:spAutoFit/>
          </a:bodyPr>
          <a:lstStyle/>
          <a:p>
            <a:r>
              <a:rPr lang="en-US" sz="2800" b="1" i="1" dirty="0">
                <a:solidFill>
                  <a:srgbClr val="FF0000"/>
                </a:solidFill>
              </a:rPr>
              <a:t>S</a:t>
            </a:r>
            <a:r>
              <a:rPr lang="en-US" sz="2800" b="1" dirty="0">
                <a:solidFill>
                  <a:srgbClr val="FF0000"/>
                </a:solidFill>
              </a:rPr>
              <a:t>0 is called the zero-dispersion slope</a:t>
            </a:r>
          </a:p>
        </p:txBody>
      </p:sp>
      <p:sp>
        <p:nvSpPr>
          <p:cNvPr id="5" name="TextBox 4"/>
          <p:cNvSpPr txBox="1"/>
          <p:nvPr/>
        </p:nvSpPr>
        <p:spPr>
          <a:xfrm>
            <a:off x="633845" y="2835762"/>
            <a:ext cx="8001000" cy="1200329"/>
          </a:xfrm>
          <a:prstGeom prst="rect">
            <a:avLst/>
          </a:prstGeom>
          <a:noFill/>
        </p:spPr>
        <p:txBody>
          <a:bodyPr wrap="square" rtlCol="0">
            <a:spAutoFit/>
          </a:bodyPr>
          <a:lstStyle/>
          <a:p>
            <a:r>
              <a:rPr lang="en-US" sz="2400" b="1" dirty="0">
                <a:solidFill>
                  <a:srgbClr val="FF0000"/>
                </a:solidFill>
              </a:rPr>
              <a:t>Typical values for the dispersion slope </a:t>
            </a:r>
            <a:r>
              <a:rPr lang="en-US" sz="2400" b="1" dirty="0" smtClean="0">
                <a:solidFill>
                  <a:srgbClr val="FF0000"/>
                </a:solidFill>
              </a:rPr>
              <a:t>for standard </a:t>
            </a:r>
            <a:r>
              <a:rPr lang="en-US" sz="2400" b="1" dirty="0">
                <a:solidFill>
                  <a:srgbClr val="FF0000"/>
                </a:solidFill>
              </a:rPr>
              <a:t>single-mode fiber at λ0 are in the region 0.085 to 0.095 </a:t>
            </a:r>
            <a:r>
              <a:rPr lang="en-US" sz="2400" b="1" dirty="0" err="1">
                <a:solidFill>
                  <a:srgbClr val="FF0000"/>
                </a:solidFill>
              </a:rPr>
              <a:t>ps</a:t>
            </a:r>
            <a:r>
              <a:rPr lang="en-US" sz="2400" b="1" dirty="0">
                <a:solidFill>
                  <a:srgbClr val="FF0000"/>
                </a:solidFill>
              </a:rPr>
              <a:t> </a:t>
            </a:r>
            <a:r>
              <a:rPr lang="en-US" sz="2400" b="1">
                <a:solidFill>
                  <a:srgbClr val="FF0000"/>
                </a:solidFill>
              </a:rPr>
              <a:t>nm</a:t>
            </a:r>
            <a:r>
              <a:rPr lang="en-US" sz="2400" b="1" smtClean="0">
                <a:solidFill>
                  <a:srgbClr val="FF0000"/>
                </a:solidFill>
              </a:rPr>
              <a:t>−2 </a:t>
            </a:r>
            <a:r>
              <a:rPr lang="en-US" sz="2400" b="1" dirty="0">
                <a:solidFill>
                  <a:srgbClr val="FF0000"/>
                </a:solidFill>
              </a:rPr>
              <a:t>km−1</a:t>
            </a:r>
          </a:p>
        </p:txBody>
      </p:sp>
      <p:sp>
        <p:nvSpPr>
          <p:cNvPr id="6" name="Rectangle 5"/>
          <p:cNvSpPr/>
          <p:nvPr/>
        </p:nvSpPr>
        <p:spPr>
          <a:xfrm>
            <a:off x="436417" y="4036091"/>
            <a:ext cx="8198427" cy="830997"/>
          </a:xfrm>
          <a:prstGeom prst="rect">
            <a:avLst/>
          </a:prstGeom>
        </p:spPr>
        <p:txBody>
          <a:bodyPr wrap="square">
            <a:spAutoFit/>
          </a:bodyPr>
          <a:lstStyle/>
          <a:p>
            <a:r>
              <a:rPr lang="en-US" sz="2400" i="1" dirty="0">
                <a:solidFill>
                  <a:srgbClr val="FF0000"/>
                </a:solidFill>
              </a:rPr>
              <a:t>The </a:t>
            </a:r>
            <a:r>
              <a:rPr lang="en-US" sz="2400" i="1" dirty="0" smtClean="0">
                <a:solidFill>
                  <a:srgbClr val="FF0000"/>
                </a:solidFill>
              </a:rPr>
              <a:t>total chromatic </a:t>
            </a:r>
            <a:r>
              <a:rPr lang="en-US" sz="2400" i="1" dirty="0">
                <a:solidFill>
                  <a:srgbClr val="FF0000"/>
                </a:solidFill>
              </a:rPr>
              <a:t>dispersion at an arbitrary wavelength can be estimated when the two </a:t>
            </a:r>
            <a:r>
              <a:rPr lang="en-US" sz="2400" i="1" dirty="0" smtClean="0">
                <a:solidFill>
                  <a:srgbClr val="FF0000"/>
                </a:solidFill>
              </a:rPr>
              <a:t>parameters λ0 </a:t>
            </a:r>
            <a:r>
              <a:rPr lang="en-US" sz="2400" i="1" dirty="0">
                <a:solidFill>
                  <a:srgbClr val="FF0000"/>
                </a:solidFill>
              </a:rPr>
              <a:t>and S0 are specified</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445" y="5181600"/>
            <a:ext cx="52578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5291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381000" y="0"/>
            <a:ext cx="8229600" cy="1143000"/>
          </a:xfrm>
        </p:spPr>
        <p:txBody>
          <a:bodyPr/>
          <a:lstStyle/>
          <a:p>
            <a:r>
              <a:rPr lang="en-US" b="1" dirty="0" smtClean="0">
                <a:solidFill>
                  <a:srgbClr val="FF0000"/>
                </a:solidFill>
                <a:latin typeface="Times New Roman" pitchFamily="18" charset="0"/>
                <a:cs typeface="Times New Roman" pitchFamily="18" charset="0"/>
              </a:rPr>
              <a:t>Infrared absorption</a:t>
            </a:r>
          </a:p>
        </p:txBody>
      </p:sp>
      <p:sp>
        <p:nvSpPr>
          <p:cNvPr id="5124" name="Content Placeholder 2"/>
          <p:cNvSpPr>
            <a:spLocks noGrp="1"/>
          </p:cNvSpPr>
          <p:nvPr>
            <p:ph idx="4294967295"/>
          </p:nvPr>
        </p:nvSpPr>
        <p:spPr>
          <a:xfrm>
            <a:off x="304800" y="1066800"/>
            <a:ext cx="8610600" cy="4525963"/>
          </a:xfrm>
        </p:spPr>
        <p:txBody>
          <a:bodyPr>
            <a:normAutofit fontScale="92500" lnSpcReduction="10000"/>
          </a:bodyPr>
          <a:lstStyle/>
          <a:p>
            <a:r>
              <a:rPr lang="en-US" sz="2800" dirty="0" smtClean="0">
                <a:latin typeface="Times New Roman" pitchFamily="18" charset="0"/>
                <a:cs typeface="Times New Roman" pitchFamily="18" charset="0"/>
              </a:rPr>
              <a:t>In near IR above 1.2</a:t>
            </a:r>
            <a:r>
              <a:rPr lang="el-GR" sz="2800" dirty="0" smtClean="0">
                <a:latin typeface="Times New Roman" pitchFamily="18" charset="0"/>
                <a:cs typeface="Times New Roman" pitchFamily="18" charset="0"/>
              </a:rPr>
              <a:t>μ</a:t>
            </a:r>
            <a:r>
              <a:rPr lang="en-US" sz="2800" dirty="0" smtClean="0">
                <a:latin typeface="Times New Roman" pitchFamily="18" charset="0"/>
                <a:cs typeface="Times New Roman" pitchFamily="18" charset="0"/>
              </a:rPr>
              <a:t>m, the optical waveguide loss is predominantly determined by presence of OH ions and inherent infrared absorption.</a:t>
            </a:r>
          </a:p>
          <a:p>
            <a:r>
              <a:rPr lang="en-US" sz="2800" dirty="0" smtClean="0">
                <a:latin typeface="Times New Roman" pitchFamily="18" charset="0"/>
                <a:cs typeface="Times New Roman" pitchFamily="18" charset="0"/>
              </a:rPr>
              <a:t>The inherent IR absorption is associated with characteristic vibration frequency of particular chemical bond between the atoms of which the fiber is composed.</a:t>
            </a:r>
          </a:p>
          <a:p>
            <a:r>
              <a:rPr lang="en-US" sz="2800" dirty="0" smtClean="0">
                <a:latin typeface="Times New Roman" pitchFamily="18" charset="0"/>
                <a:cs typeface="Times New Roman" pitchFamily="18" charset="0"/>
              </a:rPr>
              <a:t>Interaction between the vibrating bond and electromagnetic field of optical signal results in a transfer of energy from field to bond thereby giving rise to absorption.</a:t>
            </a:r>
          </a:p>
          <a:p>
            <a:r>
              <a:rPr lang="en-US" sz="2800" dirty="0" smtClean="0">
                <a:latin typeface="Times New Roman" pitchFamily="18" charset="0"/>
                <a:cs typeface="Times New Roman" pitchFamily="18" charset="0"/>
              </a:rPr>
              <a:t> This is very strong because many bonds present in fiber.</a:t>
            </a:r>
          </a:p>
          <a:p>
            <a:r>
              <a:rPr lang="en-US" sz="2800" dirty="0" smtClean="0">
                <a:latin typeface="Times New Roman" pitchFamily="18" charset="0"/>
                <a:cs typeface="Times New Roman" pitchFamily="18" charset="0"/>
              </a:rPr>
              <a:t>An empirical formula (dB/km) for GeO2-SiO2 is</a:t>
            </a:r>
          </a:p>
        </p:txBody>
      </p:sp>
      <p:graphicFrame>
        <p:nvGraphicFramePr>
          <p:cNvPr id="5122" name="Object 2"/>
          <p:cNvGraphicFramePr>
            <a:graphicFrameLocks noChangeAspect="1"/>
          </p:cNvGraphicFramePr>
          <p:nvPr/>
        </p:nvGraphicFramePr>
        <p:xfrm>
          <a:off x="2743200" y="5257800"/>
          <a:ext cx="4743450" cy="987425"/>
        </p:xfrm>
        <a:graphic>
          <a:graphicData uri="http://schemas.openxmlformats.org/presentationml/2006/ole">
            <mc:AlternateContent xmlns:mc="http://schemas.openxmlformats.org/markup-compatibility/2006">
              <mc:Choice xmlns:v="urn:schemas-microsoft-com:vml" Requires="v">
                <p:oleObj spid="_x0000_s2119" name="Equation" r:id="rId4" imgW="1905000" imgH="393700" progId="Equation.3">
                  <p:embed/>
                </p:oleObj>
              </mc:Choice>
              <mc:Fallback>
                <p:oleObj name="Equation" r:id="rId4" imgW="1905000" imgH="39370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5257800"/>
                        <a:ext cx="4743450"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6868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3622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229599"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86068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533400"/>
            <a:ext cx="5257800" cy="646331"/>
          </a:xfrm>
          <a:prstGeom prst="rect">
            <a:avLst/>
          </a:prstGeom>
          <a:noFill/>
        </p:spPr>
        <p:txBody>
          <a:bodyPr wrap="square" rtlCol="0">
            <a:spAutoFit/>
          </a:bodyPr>
          <a:lstStyle/>
          <a:p>
            <a:pPr algn="ctr"/>
            <a:r>
              <a:rPr lang="en-US" sz="3600" b="1" dirty="0" smtClean="0">
                <a:solidFill>
                  <a:srgbClr val="FF0000"/>
                </a:solidFill>
              </a:rPr>
              <a:t>Dispersion modified fibers</a:t>
            </a:r>
            <a:endParaRPr lang="en-US" sz="3600" b="1" dirty="0">
              <a:solidFill>
                <a:srgbClr val="FF0000"/>
              </a:solidFill>
            </a:endParaRPr>
          </a:p>
        </p:txBody>
      </p:sp>
      <p:sp>
        <p:nvSpPr>
          <p:cNvPr id="3" name="TextBox 2"/>
          <p:cNvSpPr txBox="1"/>
          <p:nvPr/>
        </p:nvSpPr>
        <p:spPr>
          <a:xfrm>
            <a:off x="838200" y="1600200"/>
            <a:ext cx="8077200" cy="2308324"/>
          </a:xfrm>
          <a:prstGeom prst="rect">
            <a:avLst/>
          </a:prstGeom>
          <a:noFill/>
        </p:spPr>
        <p:txBody>
          <a:bodyPr wrap="square" rtlCol="0">
            <a:spAutoFit/>
          </a:bodyPr>
          <a:lstStyle/>
          <a:p>
            <a:pPr>
              <a:buFont typeface="Wingdings" pitchFamily="2" charset="2"/>
              <a:buChar char="q"/>
            </a:pPr>
            <a:r>
              <a:rPr lang="en-US" sz="2400" dirty="0" smtClean="0"/>
              <a:t> It is possible to modify the dispersion characteristics</a:t>
            </a:r>
          </a:p>
          <a:p>
            <a:r>
              <a:rPr lang="en-US" sz="2400" dirty="0" smtClean="0"/>
              <a:t>of single-mode fibers by the tailoring of specific fiber parameters.</a:t>
            </a:r>
          </a:p>
          <a:p>
            <a:pPr>
              <a:buFont typeface="Wingdings" pitchFamily="2" charset="2"/>
              <a:buChar char="q"/>
            </a:pPr>
            <a:r>
              <a:rPr lang="en-US" sz="2400" dirty="0" smtClean="0"/>
              <a:t> 2 types of dispersion modified fibers are there</a:t>
            </a:r>
          </a:p>
          <a:p>
            <a:r>
              <a:rPr lang="en-US" sz="2400" dirty="0" smtClean="0"/>
              <a:t>         (1)- Dispersion shifted fibers (DS) fibers</a:t>
            </a:r>
          </a:p>
          <a:p>
            <a:r>
              <a:rPr lang="en-US" sz="2400" dirty="0" smtClean="0"/>
              <a:t>         (2)- Dispersion flattened fibers (DF)</a:t>
            </a:r>
            <a:endParaRPr lang="en-US" sz="2400" dirty="0"/>
          </a:p>
        </p:txBody>
      </p:sp>
      <p:sp>
        <p:nvSpPr>
          <p:cNvPr id="5" name="TextBox 4"/>
          <p:cNvSpPr txBox="1"/>
          <p:nvPr/>
        </p:nvSpPr>
        <p:spPr>
          <a:xfrm>
            <a:off x="838200" y="3962400"/>
            <a:ext cx="3429000" cy="461665"/>
          </a:xfrm>
          <a:prstGeom prst="rect">
            <a:avLst/>
          </a:prstGeom>
          <a:noFill/>
        </p:spPr>
        <p:txBody>
          <a:bodyPr wrap="square" rtlCol="0">
            <a:spAutoFit/>
          </a:bodyPr>
          <a:lstStyle/>
          <a:p>
            <a:r>
              <a:rPr lang="en-US" sz="2400" b="1" dirty="0" smtClean="0">
                <a:solidFill>
                  <a:srgbClr val="FF0000"/>
                </a:solidFill>
              </a:rPr>
              <a:t>DS fibers</a:t>
            </a:r>
            <a:endParaRPr lang="en-US" sz="2400" b="1" dirty="0">
              <a:solidFill>
                <a:srgbClr val="FF0000"/>
              </a:solidFill>
            </a:endParaRPr>
          </a:p>
        </p:txBody>
      </p:sp>
      <p:sp>
        <p:nvSpPr>
          <p:cNvPr id="6" name="TextBox 5"/>
          <p:cNvSpPr txBox="1"/>
          <p:nvPr/>
        </p:nvSpPr>
        <p:spPr>
          <a:xfrm>
            <a:off x="990600" y="4495800"/>
            <a:ext cx="7772400" cy="1569660"/>
          </a:xfrm>
          <a:prstGeom prst="rect">
            <a:avLst/>
          </a:prstGeom>
          <a:noFill/>
        </p:spPr>
        <p:txBody>
          <a:bodyPr wrap="square" rtlCol="0">
            <a:spAutoFit/>
          </a:bodyPr>
          <a:lstStyle/>
          <a:p>
            <a:pPr algn="just">
              <a:buFont typeface="Wingdings" pitchFamily="2" charset="2"/>
              <a:buChar char="q"/>
            </a:pPr>
            <a:r>
              <a:rPr lang="en-US" dirty="0" smtClean="0"/>
              <a:t> </a:t>
            </a:r>
            <a:r>
              <a:rPr lang="en-US" sz="2400" dirty="0" smtClean="0"/>
              <a:t>At wavelengths longer than the ZMD point in most common fiber designs, the </a:t>
            </a:r>
            <a:r>
              <a:rPr lang="en-US" sz="2400" i="1" dirty="0" smtClean="0"/>
              <a:t>DM and DW components are of opposite sign and can therefore be made to cancel at some longer </a:t>
            </a:r>
            <a:r>
              <a:rPr lang="en-US" sz="2400" dirty="0" smtClean="0"/>
              <a:t>wavelength</a:t>
            </a:r>
            <a:r>
              <a:rPr lang="en-US" dirty="0" smtClean="0"/>
              <a:t>.</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09600"/>
            <a:ext cx="8001000" cy="5262979"/>
          </a:xfrm>
          <a:prstGeom prst="rect">
            <a:avLst/>
          </a:prstGeom>
          <a:noFill/>
        </p:spPr>
        <p:txBody>
          <a:bodyPr wrap="square" rtlCol="0">
            <a:spAutoFit/>
          </a:bodyPr>
          <a:lstStyle/>
          <a:p>
            <a:pPr algn="just">
              <a:buFont typeface="Wingdings" pitchFamily="2" charset="2"/>
              <a:buChar char="q"/>
            </a:pPr>
            <a:r>
              <a:rPr lang="en-US" sz="2400" dirty="0" smtClean="0"/>
              <a:t>Hence the wavelength of zero chromatic dispersion can be shifted to the lowest loss wavelength for silicate glass fibers at 1.55 </a:t>
            </a:r>
            <a:r>
              <a:rPr lang="en-US" sz="2400" dirty="0" err="1" smtClean="0"/>
              <a:t>μm</a:t>
            </a:r>
            <a:r>
              <a:rPr lang="en-US" sz="2400" dirty="0" smtClean="0"/>
              <a:t> to provide both low dispersion and low-loss fiber. </a:t>
            </a:r>
          </a:p>
          <a:p>
            <a:pPr algn="just"/>
            <a:endParaRPr lang="en-US" sz="2400" dirty="0" smtClean="0"/>
          </a:p>
          <a:p>
            <a:pPr algn="just">
              <a:buFont typeface="Wingdings" pitchFamily="2" charset="2"/>
              <a:buChar char="q"/>
            </a:pPr>
            <a:r>
              <a:rPr lang="en-US" sz="2400" dirty="0" smtClean="0"/>
              <a:t>This may be achieved by reduction in the fiber core diameter with an accompanying increase in the relative or fractional index difference to create so-called </a:t>
            </a:r>
            <a:r>
              <a:rPr lang="en-US" sz="2400" b="1" dirty="0" smtClean="0">
                <a:solidFill>
                  <a:srgbClr val="FF0000"/>
                </a:solidFill>
              </a:rPr>
              <a:t>dispersion-shifted single-mode fibers (DSFs). </a:t>
            </a:r>
          </a:p>
          <a:p>
            <a:pPr algn="just">
              <a:buFont typeface="Wingdings" pitchFamily="2" charset="2"/>
              <a:buChar char="q"/>
            </a:pPr>
            <a:endParaRPr lang="en-US" sz="2400" b="1" dirty="0" smtClean="0">
              <a:solidFill>
                <a:srgbClr val="FF0000"/>
              </a:solidFill>
            </a:endParaRPr>
          </a:p>
          <a:p>
            <a:pPr algn="just">
              <a:buFont typeface="Wingdings" pitchFamily="2" charset="2"/>
              <a:buChar char="q"/>
            </a:pPr>
            <a:r>
              <a:rPr lang="en-US" sz="2400" dirty="0" smtClean="0"/>
              <a:t> Typical value for core diameter and fractional index difference are 4.4um and .012 respectively</a:t>
            </a:r>
          </a:p>
          <a:p>
            <a:pPr algn="just"/>
            <a:endParaRPr lang="en-US" sz="2400" dirty="0" smtClean="0"/>
          </a:p>
          <a:p>
            <a:pPr algn="just">
              <a:buFont typeface="Wingdings" pitchFamily="2" charset="2"/>
              <a:buChar char="q"/>
            </a:pPr>
            <a:r>
              <a:rPr lang="en-US" sz="2400" dirty="0" smtClean="0"/>
              <a:t>However, this  design has resulted in specific, different refractive index profiles for these dispersion-modified fibers.</a:t>
            </a:r>
            <a:endParaRPr lang="en-US" sz="2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609600" y="228601"/>
            <a:ext cx="5715000" cy="3657599"/>
          </a:xfrm>
          <a:prstGeom prst="rect">
            <a:avLst/>
          </a:prstGeom>
          <a:noFill/>
          <a:ln w="9525">
            <a:noFill/>
            <a:miter lim="800000"/>
            <a:headEnd/>
            <a:tailEnd/>
          </a:ln>
          <a:effectLst/>
        </p:spPr>
      </p:pic>
      <p:sp>
        <p:nvSpPr>
          <p:cNvPr id="3" name="TextBox 2"/>
          <p:cNvSpPr txBox="1"/>
          <p:nvPr/>
        </p:nvSpPr>
        <p:spPr>
          <a:xfrm>
            <a:off x="6248400" y="1524000"/>
            <a:ext cx="2590800" cy="1631216"/>
          </a:xfrm>
          <a:prstGeom prst="rect">
            <a:avLst/>
          </a:prstGeom>
          <a:noFill/>
        </p:spPr>
        <p:txBody>
          <a:bodyPr wrap="square" rtlCol="0">
            <a:spAutoFit/>
          </a:bodyPr>
          <a:lstStyle/>
          <a:p>
            <a:r>
              <a:rPr lang="en-US" sz="2000" b="1" dirty="0" smtClean="0"/>
              <a:t>Dashed line--  RI profile of conventional non shifted fiber</a:t>
            </a:r>
          </a:p>
          <a:p>
            <a:r>
              <a:rPr lang="en-US" sz="2000" b="1" dirty="0" smtClean="0"/>
              <a:t> Solid line – RI profile of DS fibers</a:t>
            </a:r>
            <a:endParaRPr lang="en-US" sz="2000" b="1" dirty="0"/>
          </a:p>
        </p:txBody>
      </p:sp>
      <p:sp>
        <p:nvSpPr>
          <p:cNvPr id="4" name="TextBox 3"/>
          <p:cNvSpPr txBox="1"/>
          <p:nvPr/>
        </p:nvSpPr>
        <p:spPr>
          <a:xfrm>
            <a:off x="533400" y="3810000"/>
            <a:ext cx="8229600" cy="2831544"/>
          </a:xfrm>
          <a:prstGeom prst="rect">
            <a:avLst/>
          </a:prstGeom>
          <a:noFill/>
        </p:spPr>
        <p:txBody>
          <a:bodyPr wrap="square" rtlCol="0">
            <a:spAutoFit/>
          </a:bodyPr>
          <a:lstStyle/>
          <a:p>
            <a:pPr algn="just">
              <a:spcBef>
                <a:spcPts val="1200"/>
              </a:spcBef>
              <a:buFont typeface="Wingdings" pitchFamily="2" charset="2"/>
              <a:buChar char="q"/>
            </a:pPr>
            <a:r>
              <a:rPr lang="en-US" sz="2400" dirty="0" smtClean="0"/>
              <a:t>For suitable power confinement of the fundamental mode, the normalized frequency </a:t>
            </a:r>
            <a:r>
              <a:rPr lang="en-US" sz="2400" i="1" dirty="0" smtClean="0"/>
              <a:t>V should be maintained in the range 1.5 </a:t>
            </a:r>
            <a:r>
              <a:rPr lang="en-US" sz="2400" dirty="0" smtClean="0"/>
              <a:t>to 2.4 </a:t>
            </a:r>
            <a:r>
              <a:rPr lang="en-US" sz="2400" dirty="0" err="1" smtClean="0"/>
              <a:t>μm</a:t>
            </a:r>
            <a:r>
              <a:rPr lang="en-US" sz="2400" dirty="0" smtClean="0"/>
              <a:t> and the fractional index difference must be increased as a square function while the core diameter is linearly reduced to keep </a:t>
            </a:r>
            <a:r>
              <a:rPr lang="en-US" sz="2400" i="1" dirty="0" smtClean="0"/>
              <a:t>V constant. </a:t>
            </a:r>
          </a:p>
          <a:p>
            <a:pPr algn="just">
              <a:spcBef>
                <a:spcPts val="1200"/>
              </a:spcBef>
              <a:buFont typeface="Wingdings" pitchFamily="2" charset="2"/>
              <a:buChar char="q"/>
            </a:pPr>
            <a:r>
              <a:rPr lang="en-US" sz="2400" i="1" dirty="0" smtClean="0"/>
              <a:t>This is normally achieved by substantially </a:t>
            </a:r>
            <a:r>
              <a:rPr lang="en-US" sz="2400" dirty="0" smtClean="0"/>
              <a:t>increasing the level of germanium doping in the fiber core.</a:t>
            </a:r>
            <a:endParaRPr lang="en-US" sz="24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534400" cy="5909310"/>
          </a:xfrm>
          <a:prstGeom prst="rect">
            <a:avLst/>
          </a:prstGeom>
          <a:noFill/>
        </p:spPr>
        <p:txBody>
          <a:bodyPr wrap="square" rtlCol="0">
            <a:spAutoFit/>
          </a:bodyPr>
          <a:lstStyle/>
          <a:p>
            <a:pPr algn="just">
              <a:buFont typeface="Wingdings" pitchFamily="2" charset="2"/>
              <a:buChar char="q"/>
            </a:pPr>
            <a:r>
              <a:rPr lang="en-US" sz="2400" dirty="0" smtClean="0"/>
              <a:t>A problem that arises with the simple step index approach to dispersion shifting is that the fibers produced exhibit relatively high </a:t>
            </a:r>
            <a:r>
              <a:rPr lang="en-US" sz="2400" dirty="0" err="1" smtClean="0"/>
              <a:t>dopant</a:t>
            </a:r>
            <a:r>
              <a:rPr lang="en-US" sz="2400" dirty="0" smtClean="0"/>
              <a:t>-dependent losses at operation wavelengths around 1.55 </a:t>
            </a:r>
            <a:r>
              <a:rPr lang="en-US" sz="2400" dirty="0" err="1" smtClean="0"/>
              <a:t>μm</a:t>
            </a:r>
            <a:r>
              <a:rPr lang="en-US" sz="2400" dirty="0" smtClean="0"/>
              <a:t>. </a:t>
            </a:r>
          </a:p>
          <a:p>
            <a:pPr algn="just"/>
            <a:endParaRPr lang="en-US" sz="2400" dirty="0" smtClean="0"/>
          </a:p>
          <a:p>
            <a:pPr algn="just">
              <a:buFont typeface="Wingdings" pitchFamily="2" charset="2"/>
              <a:buChar char="q"/>
            </a:pPr>
            <a:r>
              <a:rPr lang="en-US" sz="2400" dirty="0" smtClean="0"/>
              <a:t>This excess optical loss, which may be of the order of 2 dB /km may result from refractive index </a:t>
            </a:r>
            <a:r>
              <a:rPr lang="en-US" sz="2400" dirty="0" err="1" smtClean="0"/>
              <a:t>inhomogeneities</a:t>
            </a:r>
            <a:r>
              <a:rPr lang="en-US" sz="2400" dirty="0" smtClean="0"/>
              <a:t> associated with waveguide variations at the core–cladding interface</a:t>
            </a:r>
            <a:r>
              <a:rPr lang="en-US" dirty="0" smtClean="0"/>
              <a:t>.</a:t>
            </a:r>
          </a:p>
          <a:p>
            <a:pPr algn="just">
              <a:buFont typeface="Wingdings" pitchFamily="2" charset="2"/>
              <a:buChar char="q"/>
            </a:pPr>
            <a:endParaRPr lang="en-US" dirty="0" smtClean="0"/>
          </a:p>
          <a:p>
            <a:pPr algn="just">
              <a:buFont typeface="Wingdings" pitchFamily="2" charset="2"/>
              <a:buChar char="q"/>
            </a:pPr>
            <a:r>
              <a:rPr lang="en-US" dirty="0" smtClean="0"/>
              <a:t> </a:t>
            </a:r>
            <a:r>
              <a:rPr lang="en-US" sz="2400" dirty="0" smtClean="0"/>
              <a:t>This can be reduced by grading the material composition and therefore an investigation of graded index single-mode fiber designs has to consider</a:t>
            </a:r>
          </a:p>
          <a:p>
            <a:pPr algn="just">
              <a:buFont typeface="Wingdings" pitchFamily="2" charset="2"/>
              <a:buChar char="q"/>
            </a:pPr>
            <a:endParaRPr lang="en-US" sz="2400" dirty="0" smtClean="0"/>
          </a:p>
          <a:p>
            <a:pPr>
              <a:buFont typeface="Wingdings" pitchFamily="2" charset="2"/>
              <a:buChar char="q"/>
            </a:pPr>
            <a:r>
              <a:rPr lang="en-US" sz="2400" dirty="0" smtClean="0"/>
              <a:t>One of the graded profile is triangular profile which exhibit</a:t>
            </a:r>
          </a:p>
          <a:p>
            <a:r>
              <a:rPr lang="en-US" sz="2400" dirty="0" smtClean="0"/>
              <a:t>the same low loss (i.e. 0.24 dB/ km)of conventional fibers at a wavelength of 1.56 </a:t>
            </a:r>
            <a:r>
              <a:rPr lang="en-US" sz="2400" dirty="0" err="1" smtClean="0"/>
              <a:t>μm</a:t>
            </a:r>
            <a:endParaRPr lang="en-US" sz="2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685800" y="304800"/>
            <a:ext cx="3352800" cy="19812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5410200" y="304800"/>
            <a:ext cx="2571750" cy="1828800"/>
          </a:xfrm>
          <a:prstGeom prst="rect">
            <a:avLst/>
          </a:prstGeom>
          <a:noFill/>
          <a:ln w="9525">
            <a:noFill/>
            <a:miter lim="800000"/>
            <a:headEnd/>
            <a:tailEnd/>
          </a:ln>
          <a:effectLst/>
        </p:spPr>
      </p:pic>
      <p:sp>
        <p:nvSpPr>
          <p:cNvPr id="4" name="TextBox 3"/>
          <p:cNvSpPr txBox="1"/>
          <p:nvPr/>
        </p:nvSpPr>
        <p:spPr>
          <a:xfrm>
            <a:off x="381000" y="2438400"/>
            <a:ext cx="8305800" cy="3139321"/>
          </a:xfrm>
          <a:prstGeom prst="rect">
            <a:avLst/>
          </a:prstGeom>
          <a:noFill/>
        </p:spPr>
        <p:txBody>
          <a:bodyPr wrap="square" rtlCol="0">
            <a:spAutoFit/>
          </a:bodyPr>
          <a:lstStyle/>
          <a:p>
            <a:pPr algn="just">
              <a:spcBef>
                <a:spcPts val="1200"/>
              </a:spcBef>
              <a:buFont typeface="Wingdings" pitchFamily="2" charset="2"/>
              <a:buChar char="q"/>
            </a:pPr>
            <a:r>
              <a:rPr lang="en-US" sz="2400" dirty="0" smtClean="0"/>
              <a:t> A second grading profile can be adopted is  of Gaussian profile. </a:t>
            </a:r>
          </a:p>
          <a:p>
            <a:pPr algn="just">
              <a:spcBef>
                <a:spcPts val="1200"/>
              </a:spcBef>
              <a:buFont typeface="Wingdings" pitchFamily="2" charset="2"/>
              <a:buChar char="q"/>
            </a:pPr>
            <a:r>
              <a:rPr lang="en-US" sz="2400" dirty="0" smtClean="0"/>
              <a:t>  This profile, which was achieved using the vapor axial deposition fabrication process  produced losses of 0.21 dB /km at the λ0 wavelength of 1.55 </a:t>
            </a:r>
            <a:r>
              <a:rPr lang="en-US" sz="2400" dirty="0" err="1" smtClean="0"/>
              <a:t>μm</a:t>
            </a:r>
            <a:r>
              <a:rPr lang="en-US" sz="2400" dirty="0" smtClean="0"/>
              <a:t>.</a:t>
            </a:r>
          </a:p>
          <a:p>
            <a:pPr algn="just">
              <a:spcBef>
                <a:spcPts val="1200"/>
              </a:spcBef>
              <a:buFont typeface="Wingdings" pitchFamily="2" charset="2"/>
              <a:buChar char="q"/>
            </a:pPr>
            <a:r>
              <a:rPr lang="en-US" sz="2400" dirty="0" smtClean="0"/>
              <a:t> The alternative approach for the production of DSF has involved the use of multiple index designs.</a:t>
            </a:r>
          </a:p>
          <a:p>
            <a:pPr algn="just">
              <a:spcBef>
                <a:spcPts val="1200"/>
              </a:spcBef>
              <a:buFont typeface="Wingdings" pitchFamily="2" charset="2"/>
              <a:buChar char="q"/>
            </a:pPr>
            <a:r>
              <a:rPr lang="en-US" sz="2400" dirty="0" smtClean="0"/>
              <a:t> One is the use of  multiple index triangular profile fibers</a:t>
            </a:r>
            <a:endParaRPr lang="en-US" sz="2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685800" y="228600"/>
            <a:ext cx="2514600" cy="220980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5410200" y="457200"/>
            <a:ext cx="2667000" cy="2057400"/>
          </a:xfrm>
          <a:prstGeom prst="rect">
            <a:avLst/>
          </a:prstGeom>
          <a:noFill/>
          <a:ln w="9525">
            <a:noFill/>
            <a:miter lim="800000"/>
            <a:headEnd/>
            <a:tailEnd/>
          </a:ln>
          <a:effectLst/>
        </p:spPr>
      </p:pic>
      <p:sp>
        <p:nvSpPr>
          <p:cNvPr id="4" name="TextBox 3"/>
          <p:cNvSpPr txBox="1"/>
          <p:nvPr/>
        </p:nvSpPr>
        <p:spPr>
          <a:xfrm>
            <a:off x="381000" y="2743200"/>
            <a:ext cx="8229600" cy="1938992"/>
          </a:xfrm>
          <a:prstGeom prst="rect">
            <a:avLst/>
          </a:prstGeom>
          <a:noFill/>
        </p:spPr>
        <p:txBody>
          <a:bodyPr wrap="square" rtlCol="0">
            <a:spAutoFit/>
          </a:bodyPr>
          <a:lstStyle/>
          <a:p>
            <a:pPr algn="just">
              <a:buFont typeface="Wingdings" pitchFamily="2" charset="2"/>
              <a:buChar char="q"/>
            </a:pPr>
            <a:r>
              <a:rPr lang="en-US" sz="2400" dirty="0" smtClean="0"/>
              <a:t>Dual-shaped core DSFs have also come under investigation in order to provide an improvement in bend loss performance over the 1.55 </a:t>
            </a:r>
            <a:r>
              <a:rPr lang="en-US" sz="2400" dirty="0" err="1" smtClean="0"/>
              <a:t>μm</a:t>
            </a:r>
            <a:r>
              <a:rPr lang="en-US" sz="2400" dirty="0" smtClean="0"/>
              <a:t> wavelength region .</a:t>
            </a:r>
          </a:p>
          <a:p>
            <a:pPr algn="just">
              <a:buFont typeface="Wingdings" pitchFamily="2" charset="2"/>
              <a:buChar char="q"/>
            </a:pPr>
            <a:r>
              <a:rPr lang="en-US" sz="2400" dirty="0" smtClean="0"/>
              <a:t>A dual-shaped core refractive index profile is shown in Figure  which illustrates a step index fiber design.</a:t>
            </a:r>
            <a:endParaRPr lang="en-US" sz="2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457200"/>
            <a:ext cx="4343400" cy="707886"/>
          </a:xfrm>
          <a:prstGeom prst="rect">
            <a:avLst/>
          </a:prstGeom>
          <a:noFill/>
        </p:spPr>
        <p:txBody>
          <a:bodyPr wrap="square" rtlCol="0">
            <a:spAutoFit/>
          </a:bodyPr>
          <a:lstStyle/>
          <a:p>
            <a:pPr algn="ctr"/>
            <a:r>
              <a:rPr lang="en-US" sz="4000" b="1" dirty="0" smtClean="0">
                <a:solidFill>
                  <a:srgbClr val="FF0000"/>
                </a:solidFill>
              </a:rPr>
              <a:t>DF fibers</a:t>
            </a:r>
            <a:endParaRPr lang="en-US" sz="4000" b="1" dirty="0">
              <a:solidFill>
                <a:srgbClr val="FF0000"/>
              </a:solidFill>
            </a:endParaRPr>
          </a:p>
        </p:txBody>
      </p:sp>
      <p:sp>
        <p:nvSpPr>
          <p:cNvPr id="3" name="TextBox 2"/>
          <p:cNvSpPr txBox="1"/>
          <p:nvPr/>
        </p:nvSpPr>
        <p:spPr>
          <a:xfrm>
            <a:off x="533400" y="1371600"/>
            <a:ext cx="8305800" cy="4093428"/>
          </a:xfrm>
          <a:prstGeom prst="rect">
            <a:avLst/>
          </a:prstGeom>
          <a:noFill/>
        </p:spPr>
        <p:txBody>
          <a:bodyPr wrap="square" rtlCol="0">
            <a:spAutoFit/>
          </a:bodyPr>
          <a:lstStyle/>
          <a:p>
            <a:pPr>
              <a:spcBef>
                <a:spcPts val="1200"/>
              </a:spcBef>
              <a:buFont typeface="Wingdings" pitchFamily="2" charset="2"/>
              <a:buChar char="q"/>
            </a:pPr>
            <a:r>
              <a:rPr lang="en-US" sz="2400" dirty="0" smtClean="0"/>
              <a:t>An alternative modification of the dispersion characteristics of single-mode fibers involves the achievement of a low-dispersion window over the low-loss wavelength region between 1.3 and 1.6 </a:t>
            </a:r>
            <a:r>
              <a:rPr lang="en-US" sz="2400" dirty="0" err="1" smtClean="0"/>
              <a:t>μm</a:t>
            </a:r>
            <a:r>
              <a:rPr lang="en-US" sz="2400" dirty="0" smtClean="0"/>
              <a:t>.</a:t>
            </a:r>
          </a:p>
          <a:p>
            <a:pPr>
              <a:spcBef>
                <a:spcPts val="1200"/>
              </a:spcBef>
              <a:buFont typeface="Wingdings" pitchFamily="2" charset="2"/>
              <a:buChar char="q"/>
            </a:pPr>
            <a:r>
              <a:rPr lang="en-US" sz="2400" dirty="0" smtClean="0"/>
              <a:t> In order to obtain DFFs multilayer index profiles are fabricated with increased waveguide dispersion which is tailored to provide overall dispersion (e.g. less than 2 </a:t>
            </a:r>
            <a:r>
              <a:rPr lang="en-US" sz="2400" dirty="0" err="1" smtClean="0"/>
              <a:t>ps</a:t>
            </a:r>
            <a:r>
              <a:rPr lang="en-US" sz="2400" dirty="0" smtClean="0"/>
              <a:t>/km) over the entire wavelength range 1.3 to 1.6 </a:t>
            </a:r>
            <a:r>
              <a:rPr lang="en-US" sz="2400" dirty="0" err="1" smtClean="0"/>
              <a:t>μm</a:t>
            </a:r>
            <a:r>
              <a:rPr lang="en-US" sz="2400" dirty="0" smtClean="0"/>
              <a:t>.</a:t>
            </a:r>
          </a:p>
          <a:p>
            <a:pPr>
              <a:spcBef>
                <a:spcPts val="1200"/>
              </a:spcBef>
              <a:buFont typeface="Wingdings" pitchFamily="2" charset="2"/>
              <a:buChar char="q"/>
            </a:pPr>
            <a:r>
              <a:rPr lang="en-US" sz="2400" dirty="0" smtClean="0"/>
              <a:t>In effect these fibers exhibit two wavelengths of zero total chromatic dispersion.</a:t>
            </a:r>
            <a:endParaRPr lang="en-US" sz="24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1600200" y="685800"/>
            <a:ext cx="5314950" cy="2971800"/>
          </a:xfrm>
          <a:prstGeom prst="rect">
            <a:avLst/>
          </a:prstGeom>
          <a:noFill/>
          <a:ln w="9525">
            <a:noFill/>
            <a:miter lim="800000"/>
            <a:headEnd/>
            <a:tailEnd/>
          </a:ln>
          <a:effectLst/>
        </p:spPr>
      </p:pic>
      <p:sp>
        <p:nvSpPr>
          <p:cNvPr id="3" name="TextBox 2"/>
          <p:cNvSpPr txBox="1"/>
          <p:nvPr/>
        </p:nvSpPr>
        <p:spPr>
          <a:xfrm>
            <a:off x="304800" y="3962400"/>
            <a:ext cx="8534400" cy="2308324"/>
          </a:xfrm>
          <a:prstGeom prst="rect">
            <a:avLst/>
          </a:prstGeom>
          <a:noFill/>
        </p:spPr>
        <p:txBody>
          <a:bodyPr wrap="square" rtlCol="0">
            <a:spAutoFit/>
          </a:bodyPr>
          <a:lstStyle/>
          <a:p>
            <a:pPr>
              <a:buFont typeface="Wingdings" pitchFamily="2" charset="2"/>
              <a:buChar char="q"/>
            </a:pPr>
            <a:r>
              <a:rPr lang="en-US" dirty="0" smtClean="0"/>
              <a:t> </a:t>
            </a:r>
            <a:r>
              <a:rPr lang="en-US" sz="2400" dirty="0" smtClean="0"/>
              <a:t>A typical W fiber index profile (double clad) is used to construct DF fibers.</a:t>
            </a:r>
          </a:p>
          <a:p>
            <a:endParaRPr lang="en-US" sz="2400" dirty="0" smtClean="0"/>
          </a:p>
          <a:p>
            <a:pPr>
              <a:buFont typeface="Wingdings" pitchFamily="2" charset="2"/>
              <a:buChar char="q"/>
            </a:pPr>
            <a:r>
              <a:rPr lang="en-US" sz="2400" dirty="0" smtClean="0"/>
              <a:t>drawbacks with the W structural design included the requirement for a high degree of dimensional control as well as a very high sensitivity to fiber bend losses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srcRect/>
          <a:stretch>
            <a:fillRect/>
          </a:stretch>
        </p:blipFill>
        <p:spPr bwMode="auto">
          <a:xfrm>
            <a:off x="1714500" y="1297587"/>
            <a:ext cx="5715000" cy="5105400"/>
          </a:xfrm>
          <a:prstGeom prst="rect">
            <a:avLst/>
          </a:prstGeom>
          <a:noFill/>
          <a:ln w="9525">
            <a:noFill/>
            <a:miter lim="800000"/>
            <a:headEnd/>
            <a:tailEnd/>
          </a:ln>
        </p:spPr>
      </p:pic>
      <p:sp>
        <p:nvSpPr>
          <p:cNvPr id="4" name="TextBox 3"/>
          <p:cNvSpPr txBox="1"/>
          <p:nvPr/>
        </p:nvSpPr>
        <p:spPr>
          <a:xfrm>
            <a:off x="228600" y="6382205"/>
            <a:ext cx="8610600" cy="369332"/>
          </a:xfrm>
          <a:prstGeom prst="rect">
            <a:avLst/>
          </a:prstGeom>
          <a:noFill/>
        </p:spPr>
        <p:txBody>
          <a:bodyPr wrap="square" rtlCol="0">
            <a:spAutoFit/>
          </a:bodyPr>
          <a:lstStyle/>
          <a:p>
            <a:pPr marL="342900" indent="-342900" algn="ctr"/>
            <a:r>
              <a:rPr lang="en-US" dirty="0" smtClean="0"/>
              <a:t>Fig: Attenuation spectra for intrinsic loss mechanism in pure GeO2- SiO2 glass </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990600" y="762000"/>
            <a:ext cx="7248525" cy="2209800"/>
          </a:xfrm>
          <a:prstGeom prst="rect">
            <a:avLst/>
          </a:prstGeom>
          <a:noFill/>
          <a:ln w="9525">
            <a:noFill/>
            <a:miter lim="800000"/>
            <a:headEnd/>
            <a:tailEnd/>
          </a:ln>
          <a:effectLst/>
        </p:spPr>
      </p:pic>
      <p:sp>
        <p:nvSpPr>
          <p:cNvPr id="3" name="TextBox 2"/>
          <p:cNvSpPr txBox="1"/>
          <p:nvPr/>
        </p:nvSpPr>
        <p:spPr>
          <a:xfrm>
            <a:off x="533400" y="2971800"/>
            <a:ext cx="8153400" cy="2677656"/>
          </a:xfrm>
          <a:prstGeom prst="rect">
            <a:avLst/>
          </a:prstGeom>
          <a:noFill/>
        </p:spPr>
        <p:txBody>
          <a:bodyPr wrap="square" rtlCol="0">
            <a:spAutoFit/>
          </a:bodyPr>
          <a:lstStyle/>
          <a:p>
            <a:pPr algn="just">
              <a:buFont typeface="Wingdings" pitchFamily="2" charset="2"/>
              <a:buChar char="q"/>
            </a:pPr>
            <a:r>
              <a:rPr lang="en-US" dirty="0" smtClean="0"/>
              <a:t> </a:t>
            </a:r>
            <a:r>
              <a:rPr lang="en-US" sz="2400" dirty="0" smtClean="0"/>
              <a:t>To reduce the sensitivity to bend losses associated with the W fiber structure, the light which penetrates into the outer cladding area can be </a:t>
            </a:r>
            <a:r>
              <a:rPr lang="en-US" sz="2400" dirty="0" err="1" smtClean="0"/>
              <a:t>retrapped</a:t>
            </a:r>
            <a:r>
              <a:rPr lang="en-US" sz="2400" dirty="0" smtClean="0"/>
              <a:t> by introducing a further region of raised index into the structure.</a:t>
            </a:r>
          </a:p>
          <a:p>
            <a:pPr algn="just"/>
            <a:r>
              <a:rPr lang="en-US" sz="2400" dirty="0" smtClean="0"/>
              <a:t> </a:t>
            </a:r>
          </a:p>
          <a:p>
            <a:pPr algn="just">
              <a:buFont typeface="Wingdings" pitchFamily="2" charset="2"/>
              <a:buChar char="q"/>
            </a:pPr>
            <a:r>
              <a:rPr lang="en-US" sz="2400" dirty="0" smtClean="0"/>
              <a:t>This approach has resulted in the triple clad (TC) and quadruple clad (QC) structures</a:t>
            </a:r>
            <a:endParaRPr lang="en-US" sz="24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09600"/>
            <a:ext cx="6705600" cy="646331"/>
          </a:xfrm>
          <a:prstGeom prst="rect">
            <a:avLst/>
          </a:prstGeom>
          <a:noFill/>
        </p:spPr>
        <p:txBody>
          <a:bodyPr wrap="square" rtlCol="0">
            <a:spAutoFit/>
          </a:bodyPr>
          <a:lstStyle/>
          <a:p>
            <a:r>
              <a:rPr lang="en-US" sz="3600" b="1" dirty="0" smtClean="0">
                <a:solidFill>
                  <a:srgbClr val="FF0000"/>
                </a:solidFill>
              </a:rPr>
              <a:t>Fiber attenuation measurements</a:t>
            </a:r>
            <a:endParaRPr lang="en-US" sz="3600" b="1" dirty="0">
              <a:solidFill>
                <a:srgbClr val="FF0000"/>
              </a:solidFill>
            </a:endParaRPr>
          </a:p>
        </p:txBody>
      </p:sp>
      <p:sp>
        <p:nvSpPr>
          <p:cNvPr id="3" name="TextBox 2"/>
          <p:cNvSpPr txBox="1"/>
          <p:nvPr/>
        </p:nvSpPr>
        <p:spPr>
          <a:xfrm>
            <a:off x="457200" y="1600200"/>
            <a:ext cx="8305800" cy="4431983"/>
          </a:xfrm>
          <a:prstGeom prst="rect">
            <a:avLst/>
          </a:prstGeom>
          <a:noFill/>
        </p:spPr>
        <p:txBody>
          <a:bodyPr wrap="square" rtlCol="0">
            <a:spAutoFit/>
          </a:bodyPr>
          <a:lstStyle/>
          <a:p>
            <a:pPr algn="just">
              <a:buFont typeface="Wingdings" pitchFamily="2" charset="2"/>
              <a:buChar char="q"/>
            </a:pPr>
            <a:r>
              <a:rPr lang="en-US" sz="2400" dirty="0" smtClean="0"/>
              <a:t>Fiber attenuation measurement techniques have been developed in order to determine the total fiber attenuation of the relative contributions to this total from both absorption losses and scattering losses.</a:t>
            </a:r>
          </a:p>
          <a:p>
            <a:pPr algn="just">
              <a:buFont typeface="Wingdings" pitchFamily="2" charset="2"/>
              <a:buChar char="q"/>
            </a:pPr>
            <a:endParaRPr lang="en-US" sz="2400" dirty="0" smtClean="0"/>
          </a:p>
          <a:p>
            <a:pPr algn="just">
              <a:buFont typeface="Wingdings" pitchFamily="2" charset="2"/>
              <a:buChar char="q"/>
            </a:pPr>
            <a:r>
              <a:rPr lang="en-US" sz="2400" dirty="0" smtClean="0"/>
              <a:t>Measurement techniques to obtain the total fiber attenuation give either the spectral loss characteristic or the loss at a single wavelength (spot measurement</a:t>
            </a:r>
            <a:r>
              <a:rPr lang="en-US" dirty="0" smtClean="0"/>
              <a:t>).</a:t>
            </a:r>
          </a:p>
          <a:p>
            <a:pPr algn="just">
              <a:buFont typeface="Wingdings" pitchFamily="2" charset="2"/>
              <a:buChar char="q"/>
            </a:pPr>
            <a:endParaRPr lang="en-US" dirty="0" smtClean="0"/>
          </a:p>
          <a:p>
            <a:pPr algn="just">
              <a:buFont typeface="Wingdings" pitchFamily="2" charset="2"/>
              <a:buChar char="q"/>
            </a:pPr>
            <a:r>
              <a:rPr lang="en-US" dirty="0" smtClean="0"/>
              <a:t> </a:t>
            </a:r>
            <a:r>
              <a:rPr lang="en-US" sz="2400" b="1" dirty="0" smtClean="0">
                <a:solidFill>
                  <a:srgbClr val="FF0000"/>
                </a:solidFill>
              </a:rPr>
              <a:t>Total fiber </a:t>
            </a:r>
            <a:r>
              <a:rPr lang="en-US" sz="2400" b="1" dirty="0" err="1" smtClean="0">
                <a:solidFill>
                  <a:srgbClr val="FF0000"/>
                </a:solidFill>
              </a:rPr>
              <a:t>attenaution</a:t>
            </a:r>
            <a:r>
              <a:rPr lang="en-US" sz="2400" b="1" dirty="0" smtClean="0">
                <a:solidFill>
                  <a:srgbClr val="FF0000"/>
                </a:solidFill>
              </a:rPr>
              <a:t>--Cut back / Differential method</a:t>
            </a:r>
          </a:p>
          <a:p>
            <a:pPr>
              <a:buFont typeface="Wingdings" pitchFamily="2" charset="2"/>
              <a:buChar char="q"/>
            </a:pPr>
            <a:r>
              <a:rPr lang="en-US" sz="2400" dirty="0" smtClean="0"/>
              <a:t>A commonly used technique for determining </a:t>
            </a:r>
            <a:r>
              <a:rPr lang="en-US" sz="2400" dirty="0" smtClean="0">
                <a:solidFill>
                  <a:srgbClr val="FF0000"/>
                </a:solidFill>
              </a:rPr>
              <a:t>the total fiber attenuation per unit length </a:t>
            </a:r>
            <a:r>
              <a:rPr lang="en-US" sz="2400" dirty="0" smtClean="0"/>
              <a:t>is the cut-back or differential method</a:t>
            </a:r>
            <a:endParaRPr lang="en-US" sz="2400" b="1" dirty="0">
              <a:solidFill>
                <a:srgbClr val="FF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914400" y="685800"/>
            <a:ext cx="7696200" cy="5715000"/>
          </a:xfrm>
          <a:prstGeom prst="rect">
            <a:avLst/>
          </a:prstGeom>
          <a:noFill/>
          <a:ln w="9525">
            <a:noFill/>
            <a:miter lim="800000"/>
            <a:headEnd/>
            <a:tailEnd/>
          </a:ln>
          <a:effectLst/>
        </p:spPr>
      </p:pic>
      <p:sp>
        <p:nvSpPr>
          <p:cNvPr id="3" name="TextBox 2"/>
          <p:cNvSpPr txBox="1"/>
          <p:nvPr/>
        </p:nvSpPr>
        <p:spPr>
          <a:xfrm>
            <a:off x="1752600" y="381000"/>
            <a:ext cx="4724400" cy="461665"/>
          </a:xfrm>
          <a:prstGeom prst="rect">
            <a:avLst/>
          </a:prstGeom>
          <a:noFill/>
        </p:spPr>
        <p:txBody>
          <a:bodyPr wrap="square" rtlCol="0">
            <a:spAutoFit/>
          </a:bodyPr>
          <a:lstStyle/>
          <a:p>
            <a:pPr algn="ctr"/>
            <a:r>
              <a:rPr lang="en-US" sz="2400" dirty="0" smtClean="0">
                <a:solidFill>
                  <a:srgbClr val="FF0000"/>
                </a:solidFill>
              </a:rPr>
              <a:t>Cut back technique</a:t>
            </a:r>
            <a:endParaRPr lang="en-US" sz="2400" dirty="0">
              <a:solidFill>
                <a:srgbClr val="FF0000"/>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74345"/>
            <a:ext cx="7620000" cy="4985980"/>
          </a:xfrm>
          <a:prstGeom prst="rect">
            <a:avLst/>
          </a:prstGeom>
        </p:spPr>
        <p:txBody>
          <a:bodyPr wrap="square">
            <a:spAutoFit/>
          </a:bodyPr>
          <a:lstStyle/>
          <a:p>
            <a:pPr algn="just">
              <a:spcBef>
                <a:spcPts val="1200"/>
              </a:spcBef>
              <a:buFont typeface="Wingdings" pitchFamily="2" charset="2"/>
              <a:buChar char="q"/>
            </a:pPr>
            <a:r>
              <a:rPr lang="en-US" sz="2400" dirty="0" smtClean="0"/>
              <a:t>It consists of a ‘white’ light source, usually a tungsten halogen or xenon arc lamp. The focused light is mechanically chopped at a low frequency of a few hundred hertz. </a:t>
            </a:r>
          </a:p>
          <a:p>
            <a:pPr algn="just">
              <a:spcBef>
                <a:spcPts val="1200"/>
              </a:spcBef>
              <a:buFont typeface="Wingdings" pitchFamily="2" charset="2"/>
              <a:buChar char="q"/>
            </a:pPr>
            <a:r>
              <a:rPr lang="en-US" sz="2400" dirty="0" smtClean="0"/>
              <a:t>This enables the lock-in amplifier at the receiver to perform phase-sensitive detection. </a:t>
            </a:r>
          </a:p>
          <a:p>
            <a:pPr algn="just">
              <a:spcBef>
                <a:spcPts val="1200"/>
              </a:spcBef>
              <a:buFont typeface="Wingdings" pitchFamily="2" charset="2"/>
              <a:buChar char="q"/>
            </a:pPr>
            <a:r>
              <a:rPr lang="en-US" sz="2400" dirty="0" smtClean="0"/>
              <a:t>The chopped light is then fed through a </a:t>
            </a:r>
            <a:r>
              <a:rPr lang="en-US" sz="2400" dirty="0" err="1" smtClean="0"/>
              <a:t>monochromator</a:t>
            </a:r>
            <a:r>
              <a:rPr lang="en-US" sz="2400" dirty="0" smtClean="0"/>
              <a:t> which utilizes a prism or diffraction grating arrangement to select the required wavelength at which the attenuation is to be measured. </a:t>
            </a:r>
          </a:p>
          <a:p>
            <a:pPr algn="just">
              <a:spcBef>
                <a:spcPts val="1200"/>
              </a:spcBef>
              <a:buFont typeface="Wingdings" pitchFamily="2" charset="2"/>
              <a:buChar char="q"/>
            </a:pPr>
            <a:r>
              <a:rPr lang="en-US" sz="2400" dirty="0" smtClean="0"/>
              <a:t>Hence the light is filtered before being focused onto the fiber by means of a microscope objective lens. </a:t>
            </a:r>
            <a:endParaRPr lang="en-US" sz="24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7696200" cy="5632311"/>
          </a:xfrm>
          <a:prstGeom prst="rect">
            <a:avLst/>
          </a:prstGeom>
        </p:spPr>
        <p:txBody>
          <a:bodyPr wrap="square">
            <a:spAutoFit/>
          </a:bodyPr>
          <a:lstStyle/>
          <a:p>
            <a:pPr>
              <a:buFont typeface="Wingdings" pitchFamily="2" charset="2"/>
              <a:buChar char="q"/>
            </a:pPr>
            <a:r>
              <a:rPr lang="en-US" sz="2400" dirty="0" smtClean="0"/>
              <a:t>A beam splitter may be incorporated before the fiber to provide light for viewing optics and a reference signal used to compensate for output power fluctuations</a:t>
            </a:r>
          </a:p>
          <a:p>
            <a:pPr>
              <a:buFont typeface="Wingdings" pitchFamily="2" charset="2"/>
              <a:buChar char="q"/>
            </a:pPr>
            <a:endParaRPr lang="en-US" sz="2400" dirty="0" smtClean="0"/>
          </a:p>
          <a:p>
            <a:pPr>
              <a:buFont typeface="Wingdings" pitchFamily="2" charset="2"/>
              <a:buChar char="q"/>
            </a:pPr>
            <a:r>
              <a:rPr lang="en-US" sz="2400" dirty="0" smtClean="0"/>
              <a:t>A mode scrambling device is attached to the fiber</a:t>
            </a:r>
          </a:p>
          <a:p>
            <a:r>
              <a:rPr lang="en-US" sz="2400" dirty="0" smtClean="0"/>
              <a:t>within the first meter to achieve steady state mode distribution</a:t>
            </a:r>
          </a:p>
          <a:p>
            <a:endParaRPr lang="en-US" sz="2400" dirty="0" smtClean="0"/>
          </a:p>
          <a:p>
            <a:pPr>
              <a:buFont typeface="Wingdings" pitchFamily="2" charset="2"/>
              <a:buChar char="q"/>
            </a:pPr>
            <a:r>
              <a:rPr lang="en-US" sz="2400" dirty="0" smtClean="0"/>
              <a:t>The fiber is also usually put through a cladding mode stripper, which may consist of an S-shaped groove cut in the Teflon and filled with </a:t>
            </a:r>
            <a:r>
              <a:rPr lang="en-US" sz="2400" dirty="0" err="1" smtClean="0"/>
              <a:t>glycerine</a:t>
            </a:r>
            <a:r>
              <a:rPr lang="en-US" sz="2400" dirty="0" smtClean="0"/>
              <a:t>.</a:t>
            </a:r>
          </a:p>
          <a:p>
            <a:pPr>
              <a:buFont typeface="Wingdings" pitchFamily="2" charset="2"/>
              <a:buChar char="q"/>
            </a:pPr>
            <a:endParaRPr lang="en-US" sz="2400" dirty="0" smtClean="0"/>
          </a:p>
          <a:p>
            <a:pPr>
              <a:buFont typeface="Wingdings" pitchFamily="2" charset="2"/>
              <a:buChar char="q"/>
            </a:pPr>
            <a:r>
              <a:rPr lang="en-US" sz="2400" dirty="0" smtClean="0"/>
              <a:t>A mode stripper can also be included at the fiber output end to remove any optical power which is scattered from the core into the cladding down the fiber length.</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2359"/>
            <a:ext cx="8229600" cy="6555641"/>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The optical power at the receiving end of the fiber is detected using a </a:t>
            </a:r>
            <a:r>
              <a:rPr lang="en-US" sz="2800" i="1" dirty="0" smtClean="0"/>
              <a:t>p–</a:t>
            </a:r>
            <a:r>
              <a:rPr lang="en-US" sz="2800" i="1" dirty="0" err="1" smtClean="0"/>
              <a:t>i</a:t>
            </a:r>
            <a:r>
              <a:rPr lang="en-US" sz="2800" i="1" dirty="0" smtClean="0"/>
              <a:t>–n or </a:t>
            </a:r>
            <a:r>
              <a:rPr lang="en-US" sz="2800" dirty="0" smtClean="0"/>
              <a:t>avalanche photodiode.</a:t>
            </a:r>
          </a:p>
          <a:p>
            <a:pPr>
              <a:buFont typeface="Wingdings" pitchFamily="2" charset="2"/>
              <a:buChar char="q"/>
            </a:pPr>
            <a:endParaRPr lang="en-US" sz="2800" dirty="0" smtClean="0"/>
          </a:p>
          <a:p>
            <a:pPr>
              <a:buFont typeface="Wingdings" pitchFamily="2" charset="2"/>
              <a:buChar char="q"/>
            </a:pPr>
            <a:r>
              <a:rPr lang="en-US" sz="2800" dirty="0" smtClean="0"/>
              <a:t>Finally, the electrical output from the </a:t>
            </a:r>
            <a:r>
              <a:rPr lang="en-US" sz="2800" dirty="0" err="1" smtClean="0"/>
              <a:t>photodetector</a:t>
            </a:r>
            <a:r>
              <a:rPr lang="en-US" sz="2800" dirty="0" smtClean="0"/>
              <a:t> is fed to a lock-in amplifier, the output of which is recorded.</a:t>
            </a:r>
          </a:p>
          <a:p>
            <a:pPr>
              <a:buFont typeface="Wingdings" pitchFamily="2" charset="2"/>
              <a:buChar char="q"/>
            </a:pPr>
            <a:endParaRPr lang="en-US" sz="2800" dirty="0" smtClean="0"/>
          </a:p>
          <a:p>
            <a:pPr>
              <a:buFont typeface="Wingdings" pitchFamily="2" charset="2"/>
              <a:buChar char="q"/>
            </a:pPr>
            <a:r>
              <a:rPr lang="en-US" sz="2800" dirty="0" smtClean="0"/>
              <a:t>The cut-back method* involves taking a set of optical output power measurements over the required spectrum using a long length of fiber (usually at least a kilometer).</a:t>
            </a:r>
          </a:p>
          <a:p>
            <a:pPr>
              <a:buFont typeface="Wingdings" pitchFamily="2" charset="2"/>
              <a:buChar char="q"/>
            </a:pPr>
            <a:endParaRPr lang="en-US" sz="2800" dirty="0" smtClean="0"/>
          </a:p>
          <a:p>
            <a:pPr>
              <a:buFont typeface="Wingdings" pitchFamily="2" charset="2"/>
              <a:buChar char="q"/>
            </a:pPr>
            <a:r>
              <a:rPr lang="en-US" sz="2800" dirty="0" smtClean="0"/>
              <a:t>The fiber is then cut back to a point 2 m from the input end and, maintaining the same launch conditions, another set of power output measurements is taken.</a:t>
            </a:r>
            <a:endParaRPr lang="en-US" sz="28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3200400" y="609600"/>
            <a:ext cx="1552575" cy="1143000"/>
          </a:xfrm>
          <a:prstGeom prst="rect">
            <a:avLst/>
          </a:prstGeom>
          <a:noFill/>
          <a:ln w="9525">
            <a:noFill/>
            <a:miter lim="800000"/>
            <a:headEnd/>
            <a:tailEnd/>
          </a:ln>
          <a:effectLst/>
        </p:spPr>
      </p:pic>
      <p:sp>
        <p:nvSpPr>
          <p:cNvPr id="3" name="TextBox 2"/>
          <p:cNvSpPr txBox="1"/>
          <p:nvPr/>
        </p:nvSpPr>
        <p:spPr>
          <a:xfrm>
            <a:off x="533400" y="2133600"/>
            <a:ext cx="8077200" cy="2554545"/>
          </a:xfrm>
          <a:prstGeom prst="rect">
            <a:avLst/>
          </a:prstGeom>
          <a:noFill/>
        </p:spPr>
        <p:txBody>
          <a:bodyPr wrap="square" rtlCol="0">
            <a:spAutoFit/>
          </a:bodyPr>
          <a:lstStyle/>
          <a:p>
            <a:pPr algn="just">
              <a:buFont typeface="Wingdings" pitchFamily="2" charset="2"/>
              <a:buChar char="q"/>
            </a:pPr>
            <a:r>
              <a:rPr lang="en-US" sz="2800" i="1" dirty="0" smtClean="0"/>
              <a:t>L1 and L2 are the original and cut-back fiber lengths respectively, and P01 and P02 are the </a:t>
            </a:r>
            <a:r>
              <a:rPr lang="en-US" sz="2800" dirty="0" smtClean="0"/>
              <a:t>corresponding output optical powers at a specific wavelength from the original and cut-back fiber lengths</a:t>
            </a:r>
          </a:p>
          <a:p>
            <a:pPr algn="just">
              <a:buFont typeface="Wingdings" pitchFamily="2" charset="2"/>
              <a:buChar char="q"/>
            </a:pPr>
            <a:endParaRPr lang="en-US" sz="2400" dirty="0" smtClean="0"/>
          </a:p>
          <a:p>
            <a:pPr algn="just">
              <a:buFont typeface="Wingdings" pitchFamily="2" charset="2"/>
              <a:buChar char="q"/>
            </a:pPr>
            <a:r>
              <a:rPr lang="en-US" sz="2400" dirty="0" smtClean="0"/>
              <a:t> </a:t>
            </a:r>
            <a:endParaRPr lang="en-US" sz="2400" dirty="0"/>
          </a:p>
        </p:txBody>
      </p:sp>
      <p:pic>
        <p:nvPicPr>
          <p:cNvPr id="32771" name="Picture 3"/>
          <p:cNvPicPr>
            <a:picLocks noChangeAspect="1" noChangeArrowheads="1"/>
          </p:cNvPicPr>
          <p:nvPr/>
        </p:nvPicPr>
        <p:blipFill>
          <a:blip r:embed="rId3"/>
          <a:srcRect/>
          <a:stretch>
            <a:fillRect/>
          </a:stretch>
        </p:blipFill>
        <p:spPr bwMode="auto">
          <a:xfrm>
            <a:off x="3810000" y="3962400"/>
            <a:ext cx="1676400" cy="1143000"/>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7772400" cy="584775"/>
          </a:xfrm>
          <a:prstGeom prst="rect">
            <a:avLst/>
          </a:prstGeom>
          <a:noFill/>
        </p:spPr>
        <p:txBody>
          <a:bodyPr wrap="square" rtlCol="0">
            <a:spAutoFit/>
          </a:bodyPr>
          <a:lstStyle/>
          <a:p>
            <a:r>
              <a:rPr lang="en-US" sz="3200" b="1" dirty="0" smtClean="0">
                <a:solidFill>
                  <a:srgbClr val="FF0000"/>
                </a:solidFill>
              </a:rPr>
              <a:t>Other methods to measure attenuation</a:t>
            </a:r>
            <a:endParaRPr lang="en-US" sz="3200" b="1" dirty="0">
              <a:solidFill>
                <a:srgbClr val="FF0000"/>
              </a:solidFill>
            </a:endParaRPr>
          </a:p>
        </p:txBody>
      </p:sp>
      <p:sp>
        <p:nvSpPr>
          <p:cNvPr id="3" name="TextBox 2"/>
          <p:cNvSpPr txBox="1"/>
          <p:nvPr/>
        </p:nvSpPr>
        <p:spPr>
          <a:xfrm>
            <a:off x="457200" y="1752600"/>
            <a:ext cx="8382000" cy="3539430"/>
          </a:xfrm>
          <a:prstGeom prst="rect">
            <a:avLst/>
          </a:prstGeom>
          <a:noFill/>
        </p:spPr>
        <p:txBody>
          <a:bodyPr wrap="square" rtlCol="0">
            <a:spAutoFit/>
          </a:bodyPr>
          <a:lstStyle/>
          <a:p>
            <a:pPr algn="just">
              <a:buFont typeface="Wingdings" pitchFamily="2" charset="2"/>
              <a:buChar char="ü"/>
            </a:pPr>
            <a:r>
              <a:rPr lang="en-US" sz="2800" dirty="0" smtClean="0"/>
              <a:t>  Single wavelength attenuation measurements  using  interference filters</a:t>
            </a:r>
          </a:p>
          <a:p>
            <a:pPr algn="just">
              <a:buFont typeface="Wingdings" pitchFamily="2" charset="2"/>
              <a:buChar char="ü"/>
            </a:pPr>
            <a:endParaRPr lang="en-US" sz="2800" dirty="0" smtClean="0"/>
          </a:p>
          <a:p>
            <a:pPr algn="just">
              <a:buFont typeface="Wingdings" pitchFamily="2" charset="2"/>
              <a:buChar char="ü"/>
            </a:pPr>
            <a:r>
              <a:rPr lang="en-US" sz="2800" dirty="0" smtClean="0"/>
              <a:t> A temperature measurement technique using a thermocouple to determine fiber absorption loss measurement.</a:t>
            </a:r>
          </a:p>
          <a:p>
            <a:pPr algn="just">
              <a:buFont typeface="Wingdings" pitchFamily="2" charset="2"/>
              <a:buChar char="ü"/>
            </a:pPr>
            <a:endParaRPr lang="en-US" sz="2800" dirty="0" smtClean="0"/>
          </a:p>
          <a:p>
            <a:pPr algn="just">
              <a:buFont typeface="Wingdings" pitchFamily="2" charset="2"/>
              <a:buChar char="ü"/>
            </a:pPr>
            <a:r>
              <a:rPr lang="en-US" sz="2800" dirty="0" smtClean="0"/>
              <a:t>  Fiber scattering loss measurement</a:t>
            </a:r>
            <a:endParaRPr lang="en-US" sz="28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28600"/>
            <a:ext cx="6858000" cy="646331"/>
          </a:xfrm>
          <a:prstGeom prst="rect">
            <a:avLst/>
          </a:prstGeom>
          <a:noFill/>
        </p:spPr>
        <p:txBody>
          <a:bodyPr wrap="square" rtlCol="0">
            <a:spAutoFit/>
          </a:bodyPr>
          <a:lstStyle/>
          <a:p>
            <a:pPr algn="ctr"/>
            <a:r>
              <a:rPr lang="en-US" sz="3600" b="1" dirty="0" smtClean="0">
                <a:solidFill>
                  <a:srgbClr val="FF0000"/>
                </a:solidFill>
              </a:rPr>
              <a:t>Fiber dispersion measurements</a:t>
            </a:r>
            <a:endParaRPr lang="en-US" sz="3600" b="1" dirty="0">
              <a:solidFill>
                <a:srgbClr val="FF0000"/>
              </a:solidFill>
            </a:endParaRPr>
          </a:p>
        </p:txBody>
      </p:sp>
      <p:sp>
        <p:nvSpPr>
          <p:cNvPr id="3" name="TextBox 2"/>
          <p:cNvSpPr txBox="1"/>
          <p:nvPr/>
        </p:nvSpPr>
        <p:spPr>
          <a:xfrm>
            <a:off x="533400" y="838200"/>
            <a:ext cx="8305800" cy="5693866"/>
          </a:xfrm>
          <a:prstGeom prst="rect">
            <a:avLst/>
          </a:prstGeom>
          <a:noFill/>
        </p:spPr>
        <p:txBody>
          <a:bodyPr wrap="square" rtlCol="0">
            <a:spAutoFit/>
          </a:bodyPr>
          <a:lstStyle/>
          <a:p>
            <a:pPr algn="just">
              <a:buFont typeface="Wingdings" pitchFamily="2" charset="2"/>
              <a:buChar char="q"/>
            </a:pPr>
            <a:r>
              <a:rPr lang="en-US" sz="2800" dirty="0" smtClean="0"/>
              <a:t>The measurement of dispersion allows the bandwidth of the fiber to be determined.</a:t>
            </a:r>
          </a:p>
          <a:p>
            <a:pPr algn="just">
              <a:buFont typeface="Wingdings" pitchFamily="2" charset="2"/>
              <a:buChar char="q"/>
            </a:pPr>
            <a:endParaRPr lang="en-US" sz="2800" dirty="0" smtClean="0"/>
          </a:p>
          <a:p>
            <a:pPr algn="just">
              <a:buFont typeface="Wingdings" pitchFamily="2" charset="2"/>
              <a:buChar char="q"/>
            </a:pPr>
            <a:r>
              <a:rPr lang="en-US" sz="2800" dirty="0" smtClean="0"/>
              <a:t> Dispersion effects may be characterized by taking measurements of the impulse response of the fiber in the time domain, or by measuring the baseband frequency response in the frequency domain</a:t>
            </a:r>
          </a:p>
          <a:p>
            <a:pPr algn="just">
              <a:buFont typeface="Wingdings" pitchFamily="2" charset="2"/>
              <a:buChar char="q"/>
            </a:pPr>
            <a:endParaRPr lang="en-US" sz="2800" dirty="0" smtClean="0"/>
          </a:p>
          <a:p>
            <a:pPr>
              <a:buFont typeface="Wingdings" pitchFamily="2" charset="2"/>
              <a:buChar char="q"/>
            </a:pPr>
            <a:r>
              <a:rPr lang="en-US" sz="2800" dirty="0" smtClean="0"/>
              <a:t>If it is assumed that the fiber response is linear with regard to power, a mathematical description in the time domain for the optical output power </a:t>
            </a:r>
            <a:r>
              <a:rPr lang="en-US" sz="2800" i="1" dirty="0" smtClean="0"/>
              <a:t>Po(t) from the fiber may be obtained by convoluting the power impulse response h(t) with the optical input power Pi(t) as</a:t>
            </a:r>
            <a:endParaRPr lang="en-US" sz="28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3657600" y="457200"/>
            <a:ext cx="1847850" cy="1066800"/>
          </a:xfrm>
          <a:prstGeom prst="rect">
            <a:avLst/>
          </a:prstGeom>
          <a:noFill/>
          <a:ln w="9525">
            <a:noFill/>
            <a:miter lim="800000"/>
            <a:headEnd/>
            <a:tailEnd/>
          </a:ln>
          <a:effectLst/>
        </p:spPr>
      </p:pic>
      <p:sp>
        <p:nvSpPr>
          <p:cNvPr id="3" name="TextBox 2"/>
          <p:cNvSpPr txBox="1"/>
          <p:nvPr/>
        </p:nvSpPr>
        <p:spPr>
          <a:xfrm>
            <a:off x="457200" y="1524000"/>
            <a:ext cx="8458200" cy="1815882"/>
          </a:xfrm>
          <a:prstGeom prst="rect">
            <a:avLst/>
          </a:prstGeom>
          <a:noFill/>
        </p:spPr>
        <p:txBody>
          <a:bodyPr wrap="square" rtlCol="0">
            <a:spAutoFit/>
          </a:bodyPr>
          <a:lstStyle/>
          <a:p>
            <a:pPr>
              <a:buFont typeface="Wingdings" pitchFamily="2" charset="2"/>
              <a:buChar char="q"/>
            </a:pPr>
            <a:r>
              <a:rPr lang="en-US" sz="2800" dirty="0" smtClean="0"/>
              <a:t> It may be evaluated using convolution integral</a:t>
            </a:r>
          </a:p>
          <a:p>
            <a:pPr>
              <a:buFont typeface="Wingdings" pitchFamily="2" charset="2"/>
              <a:buChar char="q"/>
            </a:pPr>
            <a:endParaRPr lang="en-US" sz="2800" dirty="0" smtClean="0"/>
          </a:p>
          <a:p>
            <a:pPr>
              <a:buFont typeface="Wingdings" pitchFamily="2" charset="2"/>
              <a:buChar char="q"/>
            </a:pPr>
            <a:endParaRPr lang="en-US" sz="2800" dirty="0" smtClean="0"/>
          </a:p>
          <a:p>
            <a:pPr>
              <a:buFont typeface="Wingdings" pitchFamily="2" charset="2"/>
              <a:buChar char="q"/>
            </a:pPr>
            <a:endParaRPr lang="en-US" sz="2800" dirty="0"/>
          </a:p>
        </p:txBody>
      </p:sp>
      <p:pic>
        <p:nvPicPr>
          <p:cNvPr id="26627" name="Picture 3"/>
          <p:cNvPicPr>
            <a:picLocks noChangeAspect="1" noChangeArrowheads="1"/>
          </p:cNvPicPr>
          <p:nvPr/>
        </p:nvPicPr>
        <p:blipFill>
          <a:blip r:embed="rId3"/>
          <a:srcRect/>
          <a:stretch>
            <a:fillRect/>
          </a:stretch>
        </p:blipFill>
        <p:spPr bwMode="auto">
          <a:xfrm>
            <a:off x="3200400" y="2133600"/>
            <a:ext cx="2838450" cy="1143000"/>
          </a:xfrm>
          <a:prstGeom prst="rect">
            <a:avLst/>
          </a:prstGeom>
          <a:noFill/>
          <a:ln w="9525">
            <a:noFill/>
            <a:miter lim="800000"/>
            <a:headEnd/>
            <a:tailEnd/>
          </a:ln>
          <a:effectLst/>
        </p:spPr>
      </p:pic>
      <p:sp>
        <p:nvSpPr>
          <p:cNvPr id="5" name="TextBox 4"/>
          <p:cNvSpPr txBox="1"/>
          <p:nvPr/>
        </p:nvSpPr>
        <p:spPr>
          <a:xfrm>
            <a:off x="609600" y="3505200"/>
            <a:ext cx="8077200" cy="1815882"/>
          </a:xfrm>
          <a:prstGeom prst="rect">
            <a:avLst/>
          </a:prstGeom>
          <a:noFill/>
        </p:spPr>
        <p:txBody>
          <a:bodyPr wrap="square" rtlCol="0">
            <a:spAutoFit/>
          </a:bodyPr>
          <a:lstStyle/>
          <a:p>
            <a:r>
              <a:rPr lang="en-US" sz="2800" dirty="0" smtClean="0"/>
              <a:t>In the frequency domain the power transfer function </a:t>
            </a:r>
            <a:r>
              <a:rPr lang="en-US" sz="2800" i="1" dirty="0" smtClean="0"/>
              <a:t>H(ω) is the Fourier transform of h(t) </a:t>
            </a:r>
            <a:r>
              <a:rPr lang="en-US" sz="2800" dirty="0" smtClean="0"/>
              <a:t>and therefore by taking the Fourier transforms of all the functions, rewrite  1</a:t>
            </a:r>
            <a:r>
              <a:rPr lang="en-US" sz="2800" baseline="30000" dirty="0" smtClean="0"/>
              <a:t>st</a:t>
            </a:r>
            <a:r>
              <a:rPr lang="en-US" sz="2800" dirty="0" smtClean="0"/>
              <a:t> equation</a:t>
            </a:r>
            <a:endParaRPr lang="en-US" sz="2800" dirty="0"/>
          </a:p>
        </p:txBody>
      </p:sp>
      <p:pic>
        <p:nvPicPr>
          <p:cNvPr id="26628" name="Picture 4"/>
          <p:cNvPicPr>
            <a:picLocks noChangeAspect="1" noChangeArrowheads="1"/>
          </p:cNvPicPr>
          <p:nvPr/>
        </p:nvPicPr>
        <p:blipFill>
          <a:blip r:embed="rId4"/>
          <a:srcRect/>
          <a:stretch>
            <a:fillRect/>
          </a:stretch>
        </p:blipFill>
        <p:spPr bwMode="auto">
          <a:xfrm>
            <a:off x="3505200" y="5181600"/>
            <a:ext cx="2247900" cy="11811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8382000" cy="2677656"/>
          </a:xfrm>
          <a:prstGeom prst="rect">
            <a:avLst/>
          </a:prstGeom>
        </p:spPr>
        <p:txBody>
          <a:bodyPr wrap="square">
            <a:spAutoFit/>
          </a:bodyPr>
          <a:lstStyle/>
          <a:p>
            <a:pPr>
              <a:buFont typeface="Wingdings" pitchFamily="2" charset="2"/>
              <a:buChar char="q"/>
            </a:pPr>
            <a:r>
              <a:rPr lang="en-US" sz="2400" dirty="0" smtClean="0">
                <a:latin typeface="Times New Roman" pitchFamily="18" charset="0"/>
                <a:cs typeface="Times New Roman" pitchFamily="18" charset="0"/>
              </a:rPr>
              <a:t>However, the effects of both these processes may be minimized by suitable choice of both core and cladding compositions.</a:t>
            </a: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 In some nonoxide  glasses such as fluorides and chlorides , the infrared absorption peaks occur at much longer wave lengths.</a:t>
            </a: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 They do not effect optical communications much.</a:t>
            </a:r>
            <a:endParaRPr lang="en-US" sz="2400" dirty="0">
              <a:latin typeface="Times New Roman" pitchFamily="18" charset="0"/>
              <a:cs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8305800" cy="6124754"/>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t>where ω is the baseband angular frequency. The frequency domain representation given in last equation  is the least mathematically complex, and by performing the Fourier transformation (or the inverse Fourier transformation) it is possible to switch between the time and frequency domains (or vice versa) by mathematical means. </a:t>
            </a:r>
          </a:p>
          <a:p>
            <a:pPr algn="just"/>
            <a:endParaRPr lang="en-US" sz="2800" dirty="0" smtClean="0"/>
          </a:p>
          <a:p>
            <a:pPr algn="just">
              <a:buFont typeface="Wingdings" pitchFamily="2" charset="2"/>
              <a:buChar char="q"/>
            </a:pPr>
            <a:r>
              <a:rPr lang="en-US" sz="2800" dirty="0" smtClean="0"/>
              <a:t>Hence, independent measurement of either </a:t>
            </a:r>
            <a:r>
              <a:rPr lang="en-US" sz="2800" i="1" dirty="0" smtClean="0"/>
              <a:t>h(t) or H(ω) allows determination of the overall dispersive properties </a:t>
            </a:r>
            <a:r>
              <a:rPr lang="en-US" sz="2800" dirty="0" smtClean="0"/>
              <a:t>of the optical fiber. </a:t>
            </a:r>
          </a:p>
          <a:p>
            <a:pPr algn="just"/>
            <a:endParaRPr lang="en-US" sz="2800" dirty="0" smtClean="0"/>
          </a:p>
          <a:p>
            <a:pPr algn="just">
              <a:buFont typeface="Wingdings" pitchFamily="2" charset="2"/>
              <a:buChar char="q"/>
            </a:pPr>
            <a:r>
              <a:rPr lang="en-US" sz="2800" dirty="0" smtClean="0"/>
              <a:t>Thus fiber dispersion measurements can be made in either the time or frequency domains</a:t>
            </a:r>
            <a:endParaRPr lang="en-US" sz="28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381000"/>
            <a:ext cx="6019800" cy="584775"/>
          </a:xfrm>
          <a:prstGeom prst="rect">
            <a:avLst/>
          </a:prstGeom>
          <a:noFill/>
        </p:spPr>
        <p:txBody>
          <a:bodyPr wrap="square" rtlCol="0">
            <a:spAutoFit/>
          </a:bodyPr>
          <a:lstStyle/>
          <a:p>
            <a:pPr algn="ctr"/>
            <a:r>
              <a:rPr lang="en-US" sz="3200" b="1" dirty="0" smtClean="0">
                <a:solidFill>
                  <a:srgbClr val="FF0000"/>
                </a:solidFill>
              </a:rPr>
              <a:t>Time domain measurement</a:t>
            </a:r>
            <a:endParaRPr lang="en-US" sz="3200" b="1" dirty="0">
              <a:solidFill>
                <a:srgbClr val="FF0000"/>
              </a:solidFill>
            </a:endParaRPr>
          </a:p>
        </p:txBody>
      </p:sp>
      <p:sp>
        <p:nvSpPr>
          <p:cNvPr id="3" name="TextBox 2"/>
          <p:cNvSpPr txBox="1"/>
          <p:nvPr/>
        </p:nvSpPr>
        <p:spPr>
          <a:xfrm>
            <a:off x="533400" y="1143000"/>
            <a:ext cx="8153400" cy="2246769"/>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The most common method for time domain measurement of pulse dispersion in multimode optical fibers is illustrated in Figure</a:t>
            </a:r>
          </a:p>
          <a:p>
            <a:endParaRPr lang="en-US" sz="2800" dirty="0" smtClean="0"/>
          </a:p>
          <a:p>
            <a:endParaRPr lang="en-US" sz="2800" dirty="0"/>
          </a:p>
        </p:txBody>
      </p:sp>
      <p:pic>
        <p:nvPicPr>
          <p:cNvPr id="27650" name="Picture 2"/>
          <p:cNvPicPr>
            <a:picLocks noChangeAspect="1" noChangeArrowheads="1"/>
          </p:cNvPicPr>
          <p:nvPr/>
        </p:nvPicPr>
        <p:blipFill>
          <a:blip r:embed="rId2"/>
          <a:srcRect/>
          <a:stretch>
            <a:fillRect/>
          </a:stretch>
        </p:blipFill>
        <p:spPr bwMode="auto">
          <a:xfrm>
            <a:off x="533400" y="2438400"/>
            <a:ext cx="7953375" cy="4029075"/>
          </a:xfrm>
          <a:prstGeom prst="rect">
            <a:avLst/>
          </a:prstGeom>
          <a:noFill/>
          <a:ln w="9525">
            <a:noFill/>
            <a:miter lim="800000"/>
            <a:headEnd/>
            <a:tailEnd/>
          </a:ln>
          <a:effec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8077200" cy="6124754"/>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Short optical pulses (100 to 400 </a:t>
            </a:r>
            <a:r>
              <a:rPr lang="en-US" sz="2800" dirty="0" err="1" smtClean="0"/>
              <a:t>ps</a:t>
            </a:r>
            <a:r>
              <a:rPr lang="en-US" sz="2800" dirty="0" smtClean="0"/>
              <a:t>) are launched into the fiber from a suitable source (e.g. A1GaAs injection laser) using fast driving electronics. </a:t>
            </a:r>
          </a:p>
          <a:p>
            <a:pPr>
              <a:buFont typeface="Wingdings" pitchFamily="2" charset="2"/>
              <a:buChar char="q"/>
            </a:pPr>
            <a:endParaRPr lang="en-US" sz="2800" dirty="0" smtClean="0"/>
          </a:p>
          <a:p>
            <a:pPr>
              <a:buFont typeface="Wingdings" pitchFamily="2" charset="2"/>
              <a:buChar char="q"/>
            </a:pPr>
            <a:r>
              <a:rPr lang="en-US" sz="2800" dirty="0" smtClean="0"/>
              <a:t>The pulses travel down the length of fiber under test (around 1 km) and are broadened due to the various dispersion mechanisms.</a:t>
            </a:r>
          </a:p>
          <a:p>
            <a:pPr>
              <a:buFont typeface="Wingdings" pitchFamily="2" charset="2"/>
              <a:buChar char="q"/>
            </a:pPr>
            <a:endParaRPr lang="en-US" sz="2800" dirty="0" smtClean="0"/>
          </a:p>
          <a:p>
            <a:pPr algn="just">
              <a:buFont typeface="Wingdings" pitchFamily="2" charset="2"/>
              <a:buChar char="q"/>
            </a:pPr>
            <a:r>
              <a:rPr lang="en-US" sz="2800" dirty="0" smtClean="0"/>
              <a:t> The pulses are received by a high-speed </a:t>
            </a:r>
            <a:r>
              <a:rPr lang="en-US" sz="2800" dirty="0" err="1" smtClean="0"/>
              <a:t>photodetector</a:t>
            </a:r>
            <a:r>
              <a:rPr lang="en-US" sz="2800" dirty="0" smtClean="0"/>
              <a:t> (i.e. avalanche photodiode) and are displayed on a fast sampling oscilloscope. </a:t>
            </a:r>
          </a:p>
          <a:p>
            <a:endParaRPr lang="en-US" sz="2800" dirty="0" smtClean="0"/>
          </a:p>
          <a:p>
            <a:pPr>
              <a:buFont typeface="Wingdings" pitchFamily="2" charset="2"/>
              <a:buChar char="q"/>
            </a:pPr>
            <a:r>
              <a:rPr lang="en-US" sz="2800" dirty="0" smtClean="0"/>
              <a:t>A beam splitter is utilized for triggering the oscilloscope and for input pulse measurement.</a:t>
            </a:r>
            <a:endParaRPr lang="en-US" sz="28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610600" cy="6124754"/>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After the initial measurement of output pulse width, the long fiber length may be cut back to a short length and the measurement repeated in order to obtain the effective pulse width. </a:t>
            </a:r>
          </a:p>
          <a:p>
            <a:endParaRPr lang="en-US" sz="2800" dirty="0" smtClean="0"/>
          </a:p>
          <a:p>
            <a:pPr>
              <a:buFont typeface="Wingdings" pitchFamily="2" charset="2"/>
              <a:buChar char="q"/>
            </a:pPr>
            <a:r>
              <a:rPr lang="en-US" sz="2800" dirty="0" smtClean="0"/>
              <a:t>The fiber is generally cut back to the lesser of 10 m or 1% of its original length</a:t>
            </a:r>
          </a:p>
          <a:p>
            <a:pPr>
              <a:buFont typeface="Wingdings" pitchFamily="2" charset="2"/>
              <a:buChar char="q"/>
            </a:pPr>
            <a:endParaRPr lang="en-US" sz="2800" dirty="0" smtClean="0"/>
          </a:p>
          <a:p>
            <a:pPr>
              <a:buFont typeface="Wingdings" pitchFamily="2" charset="2"/>
              <a:buChar char="q"/>
            </a:pPr>
            <a:r>
              <a:rPr lang="en-US" sz="2800" dirty="0" smtClean="0"/>
              <a:t>Dispersion measurements are normally made on pulses using the half maximum amplitude or 3 dB points</a:t>
            </a:r>
          </a:p>
          <a:p>
            <a:pPr>
              <a:buFont typeface="Wingdings" pitchFamily="2" charset="2"/>
              <a:buChar char="q"/>
            </a:pPr>
            <a:endParaRPr lang="en-US" sz="2800" dirty="0" smtClean="0"/>
          </a:p>
          <a:p>
            <a:pPr>
              <a:buFont typeface="Wingdings" pitchFamily="2" charset="2"/>
              <a:buChar char="q"/>
            </a:pPr>
            <a:r>
              <a:rPr lang="en-US" sz="2800" dirty="0" smtClean="0"/>
              <a:t>If </a:t>
            </a:r>
            <a:r>
              <a:rPr lang="en-US" sz="2800" i="1" dirty="0" smtClean="0"/>
              <a:t>Pi(t) and Po(t)  are assumed to have a Gaussian shape then it may be </a:t>
            </a:r>
            <a:r>
              <a:rPr lang="en-US" sz="2800" dirty="0" smtClean="0"/>
              <a:t>written in the form:</a:t>
            </a:r>
          </a:p>
          <a:p>
            <a:r>
              <a:rPr lang="en-US" sz="2800" dirty="0" smtClean="0"/>
              <a:t>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438400" y="609600"/>
            <a:ext cx="3810000" cy="962025"/>
          </a:xfrm>
          <a:prstGeom prst="rect">
            <a:avLst/>
          </a:prstGeom>
          <a:noFill/>
          <a:ln w="9525">
            <a:noFill/>
            <a:miter lim="800000"/>
            <a:headEnd/>
            <a:tailEnd/>
          </a:ln>
          <a:effectLst/>
        </p:spPr>
      </p:pic>
      <p:sp>
        <p:nvSpPr>
          <p:cNvPr id="3" name="Rectangle 2"/>
          <p:cNvSpPr/>
          <p:nvPr/>
        </p:nvSpPr>
        <p:spPr>
          <a:xfrm>
            <a:off x="609600" y="1676400"/>
            <a:ext cx="8229600" cy="3539430"/>
          </a:xfrm>
          <a:prstGeom prst="rect">
            <a:avLst/>
          </a:prstGeom>
        </p:spPr>
        <p:txBody>
          <a:bodyPr wrap="square">
            <a:spAutoFit/>
          </a:bodyPr>
          <a:lstStyle/>
          <a:p>
            <a:pPr algn="just">
              <a:buFont typeface="Wingdings" pitchFamily="2" charset="2"/>
              <a:buChar char="q"/>
            </a:pPr>
            <a:r>
              <a:rPr lang="en-US" sz="2800" dirty="0" smtClean="0"/>
              <a:t>where </a:t>
            </a:r>
            <a:r>
              <a:rPr lang="el-GR" sz="2800" dirty="0" smtClean="0"/>
              <a:t>τ</a:t>
            </a:r>
            <a:r>
              <a:rPr lang="en-US" sz="2800" dirty="0" err="1" smtClean="0"/>
              <a:t>i</a:t>
            </a:r>
            <a:r>
              <a:rPr lang="en-US" sz="2800" dirty="0" smtClean="0"/>
              <a:t>(3 dB) and </a:t>
            </a:r>
            <a:r>
              <a:rPr lang="en-US" sz="2800" dirty="0" err="1" smtClean="0"/>
              <a:t>τo</a:t>
            </a:r>
            <a:r>
              <a:rPr lang="en-US" sz="2800" dirty="0" smtClean="0"/>
              <a:t>(3 dB) are the 3 dB pulse widths at the fiber input and output, respectively, and τ (3 dB) is the width of the fiber impulse response again measured at half the maximum amplitude.</a:t>
            </a:r>
          </a:p>
          <a:p>
            <a:pPr algn="just"/>
            <a:endParaRPr lang="en-US" sz="2800" dirty="0" smtClean="0"/>
          </a:p>
          <a:p>
            <a:pPr algn="just">
              <a:buFont typeface="Wingdings" pitchFamily="2" charset="2"/>
              <a:buChar char="q"/>
            </a:pPr>
            <a:r>
              <a:rPr lang="en-US" sz="2800" dirty="0" smtClean="0"/>
              <a:t>Hence the pulse dispersion in the fiber</a:t>
            </a:r>
          </a:p>
          <a:p>
            <a:pPr algn="just"/>
            <a:endParaRPr lang="en-US" sz="2800" dirty="0" smtClean="0"/>
          </a:p>
          <a:p>
            <a:pPr algn="just"/>
            <a:endParaRPr lang="en-US" sz="2800" dirty="0"/>
          </a:p>
        </p:txBody>
      </p:sp>
      <p:pic>
        <p:nvPicPr>
          <p:cNvPr id="29698" name="Picture 2"/>
          <p:cNvPicPr>
            <a:picLocks noChangeAspect="1" noChangeArrowheads="1"/>
          </p:cNvPicPr>
          <p:nvPr/>
        </p:nvPicPr>
        <p:blipFill>
          <a:blip r:embed="rId3"/>
          <a:srcRect/>
          <a:stretch>
            <a:fillRect/>
          </a:stretch>
        </p:blipFill>
        <p:spPr bwMode="auto">
          <a:xfrm>
            <a:off x="1524000" y="4419600"/>
            <a:ext cx="5486400" cy="1371600"/>
          </a:xfrm>
          <a:prstGeom prst="rect">
            <a:avLst/>
          </a:prstGeom>
          <a:noFill/>
          <a:ln w="9525">
            <a:noFill/>
            <a:miter lim="800000"/>
            <a:headEnd/>
            <a:tailEnd/>
          </a:ln>
          <a:effectLst/>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305800" cy="6555641"/>
          </a:xfrm>
          <a:prstGeom prst="rect">
            <a:avLst/>
          </a:prstGeom>
          <a:noFill/>
        </p:spPr>
        <p:txBody>
          <a:bodyPr wrap="square" rtlCol="0">
            <a:spAutoFit/>
          </a:bodyPr>
          <a:lstStyle/>
          <a:p>
            <a:pPr algn="just">
              <a:buFont typeface="Wingdings" pitchFamily="2" charset="2"/>
              <a:buChar char="q"/>
            </a:pPr>
            <a:r>
              <a:rPr lang="en-US" sz="2800" dirty="0" smtClean="0"/>
              <a:t>where </a:t>
            </a:r>
            <a:r>
              <a:rPr lang="el-GR" sz="2800" dirty="0" smtClean="0"/>
              <a:t>τ(3 </a:t>
            </a:r>
            <a:r>
              <a:rPr lang="en-US" sz="2800" dirty="0" smtClean="0"/>
              <a:t>dB), </a:t>
            </a:r>
            <a:r>
              <a:rPr lang="el-GR" sz="2800" dirty="0" smtClean="0"/>
              <a:t>τ</a:t>
            </a:r>
            <a:r>
              <a:rPr lang="en-US" sz="2800" dirty="0" err="1" smtClean="0"/>
              <a:t>i</a:t>
            </a:r>
            <a:r>
              <a:rPr lang="en-US" sz="2800" dirty="0" smtClean="0"/>
              <a:t>(3 dB) and </a:t>
            </a:r>
            <a:r>
              <a:rPr lang="en-US" sz="2800" dirty="0" err="1" smtClean="0"/>
              <a:t>τo</a:t>
            </a:r>
            <a:r>
              <a:rPr lang="en-US" sz="2800" dirty="0" smtClean="0"/>
              <a:t>(3 dB) are measured in ns and </a:t>
            </a:r>
            <a:r>
              <a:rPr lang="en-US" sz="2800" i="1" dirty="0" smtClean="0"/>
              <a:t>L is the fiber length in km.</a:t>
            </a:r>
          </a:p>
          <a:p>
            <a:pPr algn="just">
              <a:buFont typeface="Wingdings" pitchFamily="2" charset="2"/>
              <a:buChar char="q"/>
            </a:pPr>
            <a:endParaRPr lang="en-US" sz="2800" dirty="0" smtClean="0"/>
          </a:p>
          <a:p>
            <a:pPr algn="just">
              <a:buFont typeface="Wingdings" pitchFamily="2" charset="2"/>
              <a:buChar char="q"/>
            </a:pPr>
            <a:r>
              <a:rPr lang="en-US" sz="2800" dirty="0" smtClean="0"/>
              <a:t>It must be noted that if a long length of fiber is cut back to a short length in order to take the input pulse width measurement, then </a:t>
            </a:r>
            <a:r>
              <a:rPr lang="en-US" sz="2800" i="1" dirty="0" smtClean="0"/>
              <a:t>L corresponds to the difference between the two </a:t>
            </a:r>
            <a:r>
              <a:rPr lang="en-US" sz="2800" dirty="0" smtClean="0"/>
              <a:t>fiber lengths in km</a:t>
            </a:r>
          </a:p>
          <a:p>
            <a:pPr algn="just">
              <a:buFont typeface="Wingdings" pitchFamily="2" charset="2"/>
              <a:buChar char="q"/>
            </a:pPr>
            <a:endParaRPr lang="en-US" sz="2800" dirty="0" smtClean="0"/>
          </a:p>
          <a:p>
            <a:pPr>
              <a:buFont typeface="Wingdings" pitchFamily="2" charset="2"/>
              <a:buChar char="q"/>
            </a:pPr>
            <a:r>
              <a:rPr lang="en-US" sz="2800" dirty="0" smtClean="0"/>
              <a:t>The above dispersion measurement techniques allow the total dispersion for multimode fibers to be determined. </a:t>
            </a:r>
          </a:p>
          <a:p>
            <a:pPr>
              <a:buFont typeface="Wingdings" pitchFamily="2" charset="2"/>
              <a:buChar char="q"/>
            </a:pPr>
            <a:endParaRPr lang="en-US" sz="2800" dirty="0" smtClean="0"/>
          </a:p>
          <a:p>
            <a:pPr>
              <a:buFont typeface="Wingdings" pitchFamily="2" charset="2"/>
              <a:buChar char="q"/>
            </a:pPr>
            <a:r>
              <a:rPr lang="en-US" sz="2800" dirty="0" smtClean="0"/>
              <a:t> It is clear, however, that chromatic or </a:t>
            </a:r>
            <a:r>
              <a:rPr lang="en-US" sz="2800" dirty="0" err="1" smtClean="0"/>
              <a:t>intramodal</a:t>
            </a:r>
            <a:r>
              <a:rPr lang="en-US" sz="2800" dirty="0" smtClean="0"/>
              <a:t> dispersion is an important transmission parameter, </a:t>
            </a:r>
          </a:p>
          <a:p>
            <a:endParaRPr lang="en-US" sz="2800" dirty="0" smtClean="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533400"/>
            <a:ext cx="8153400" cy="3385542"/>
          </a:xfrm>
          <a:prstGeom prst="rect">
            <a:avLst/>
          </a:prstGeom>
          <a:noFill/>
        </p:spPr>
        <p:txBody>
          <a:bodyPr wrap="square" rtlCol="0">
            <a:spAutoFit/>
          </a:bodyPr>
          <a:lstStyle/>
          <a:p>
            <a:r>
              <a:rPr lang="en-US" dirty="0" smtClean="0"/>
              <a:t> </a:t>
            </a:r>
            <a:r>
              <a:rPr lang="en-US" sz="2800" dirty="0" smtClean="0"/>
              <a:t>particularly for single-mode fibers. Moreover, it can also be a significant distortion effect in multimode fibers even though intermodal dispersion is normally dominant.</a:t>
            </a:r>
          </a:p>
          <a:p>
            <a:pPr>
              <a:buFont typeface="Wingdings" pitchFamily="2" charset="2"/>
              <a:buChar char="q"/>
            </a:pPr>
            <a:r>
              <a:rPr lang="en-US" sz="2800" dirty="0" smtClean="0"/>
              <a:t>A typical experimental arrangement to measure </a:t>
            </a:r>
            <a:r>
              <a:rPr lang="en-US" sz="2800" dirty="0" err="1" smtClean="0"/>
              <a:t>intramodal</a:t>
            </a:r>
            <a:r>
              <a:rPr lang="en-US" sz="2800" dirty="0" smtClean="0"/>
              <a:t> dispersion is given by</a:t>
            </a:r>
          </a:p>
          <a:p>
            <a:pPr>
              <a:buFont typeface="Wingdings" pitchFamily="2" charset="2"/>
              <a:buChar char="q"/>
            </a:pPr>
            <a:endParaRPr lang="en-US" sz="2800" dirty="0" smtClean="0"/>
          </a:p>
          <a:p>
            <a:pPr>
              <a:buFont typeface="Wingdings" pitchFamily="2" charset="2"/>
              <a:buChar char="q"/>
            </a:pPr>
            <a:endParaRPr lang="en-US" dirty="0"/>
          </a:p>
        </p:txBody>
      </p:sp>
      <p:pic>
        <p:nvPicPr>
          <p:cNvPr id="30722" name="Picture 2"/>
          <p:cNvPicPr>
            <a:picLocks noChangeAspect="1" noChangeArrowheads="1"/>
          </p:cNvPicPr>
          <p:nvPr/>
        </p:nvPicPr>
        <p:blipFill>
          <a:blip r:embed="rId2"/>
          <a:srcRect/>
          <a:stretch>
            <a:fillRect/>
          </a:stretch>
        </p:blipFill>
        <p:spPr bwMode="auto">
          <a:xfrm>
            <a:off x="685800" y="3352800"/>
            <a:ext cx="7848600" cy="3276600"/>
          </a:xfrm>
          <a:prstGeom prst="rect">
            <a:avLst/>
          </a:prstGeom>
          <a:noFill/>
          <a:ln w="9525">
            <a:noFill/>
            <a:miter lim="800000"/>
            <a:headEnd/>
            <a:tailEnd/>
          </a:ln>
          <a:effec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05800" cy="3970318"/>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t>The pulse delay against optical wavelength is measured for both long and short fiber lengths .The source usually comprises multiple injection lasers possibly including wavelength tunable devices.</a:t>
            </a:r>
          </a:p>
          <a:p>
            <a:pPr algn="just">
              <a:buFont typeface="Wingdings" pitchFamily="2" charset="2"/>
              <a:buChar char="q"/>
            </a:pPr>
            <a:endParaRPr lang="en-US" sz="2800" dirty="0" smtClean="0"/>
          </a:p>
          <a:p>
            <a:pPr>
              <a:buFont typeface="Wingdings" pitchFamily="2" charset="2"/>
              <a:buChar char="q"/>
            </a:pPr>
            <a:r>
              <a:rPr lang="en-US" sz="2800" dirty="0" smtClean="0"/>
              <a:t> When Δ</a:t>
            </a:r>
            <a:r>
              <a:rPr lang="en-US" sz="2800" i="1" dirty="0" smtClean="0"/>
              <a:t>T(λ) is the delay difference for the length difference L1 − L2, then the specific group delay per unit length </a:t>
            </a:r>
            <a:r>
              <a:rPr lang="en-US" sz="2800" i="1" dirty="0" err="1" smtClean="0"/>
              <a:t>τg</a:t>
            </a:r>
            <a:r>
              <a:rPr lang="en-US" sz="2800" i="1" dirty="0" smtClean="0"/>
              <a:t>(λ),</a:t>
            </a:r>
          </a:p>
          <a:p>
            <a:endParaRPr lang="en-US" sz="2800" dirty="0"/>
          </a:p>
        </p:txBody>
      </p:sp>
      <p:pic>
        <p:nvPicPr>
          <p:cNvPr id="31746" name="Picture 2"/>
          <p:cNvPicPr>
            <a:picLocks noChangeAspect="1" noChangeArrowheads="1"/>
          </p:cNvPicPr>
          <p:nvPr/>
        </p:nvPicPr>
        <p:blipFill>
          <a:blip r:embed="rId2"/>
          <a:srcRect/>
          <a:stretch>
            <a:fillRect/>
          </a:stretch>
        </p:blipFill>
        <p:spPr bwMode="auto">
          <a:xfrm>
            <a:off x="3276600" y="3886200"/>
            <a:ext cx="2286000" cy="1219200"/>
          </a:xfrm>
          <a:prstGeom prst="rect">
            <a:avLst/>
          </a:prstGeom>
          <a:noFill/>
          <a:ln w="9525">
            <a:noFill/>
            <a:miter lim="800000"/>
            <a:headEnd/>
            <a:tailEnd/>
          </a:ln>
          <a:effectLst/>
        </p:spPr>
      </p:pic>
      <p:sp>
        <p:nvSpPr>
          <p:cNvPr id="4" name="TextBox 3"/>
          <p:cNvSpPr txBox="1"/>
          <p:nvPr/>
        </p:nvSpPr>
        <p:spPr>
          <a:xfrm>
            <a:off x="457200" y="4953000"/>
            <a:ext cx="8229600" cy="954107"/>
          </a:xfrm>
          <a:prstGeom prst="rect">
            <a:avLst/>
          </a:prstGeom>
          <a:noFill/>
        </p:spPr>
        <p:txBody>
          <a:bodyPr wrap="square" rtlCol="0">
            <a:spAutoFit/>
          </a:bodyPr>
          <a:lstStyle/>
          <a:p>
            <a:pPr>
              <a:buFont typeface="Wingdings" pitchFamily="2" charset="2"/>
              <a:buChar char="q"/>
            </a:pPr>
            <a:r>
              <a:rPr lang="en-US" sz="2800" dirty="0" smtClean="0"/>
              <a:t> Differentiation of this equation  provides the chromatic dispersion </a:t>
            </a:r>
            <a:r>
              <a:rPr lang="en-US" sz="2800" i="1" dirty="0" smtClean="0"/>
              <a:t>DT</a:t>
            </a:r>
            <a:endParaRPr lang="en-US" sz="28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3048000" y="609600"/>
            <a:ext cx="2581275" cy="1600200"/>
          </a:xfrm>
          <a:prstGeom prst="rect">
            <a:avLst/>
          </a:prstGeom>
          <a:noFill/>
          <a:ln w="9525">
            <a:noFill/>
            <a:miter lim="800000"/>
            <a:headEnd/>
            <a:tailEnd/>
          </a:ln>
          <a:effectLst/>
        </p:spPr>
      </p:pic>
      <p:sp>
        <p:nvSpPr>
          <p:cNvPr id="4" name="TextBox 3"/>
          <p:cNvSpPr txBox="1"/>
          <p:nvPr/>
        </p:nvSpPr>
        <p:spPr>
          <a:xfrm>
            <a:off x="304800" y="2133600"/>
            <a:ext cx="7010400" cy="800219"/>
          </a:xfrm>
          <a:prstGeom prst="rect">
            <a:avLst/>
          </a:prstGeom>
          <a:noFill/>
        </p:spPr>
        <p:txBody>
          <a:bodyPr wrap="square" rtlCol="0">
            <a:spAutoFit/>
          </a:bodyPr>
          <a:lstStyle/>
          <a:p>
            <a:r>
              <a:rPr lang="en-US" dirty="0" smtClean="0"/>
              <a:t> </a:t>
            </a:r>
            <a:r>
              <a:rPr lang="en-US" sz="2800" dirty="0" smtClean="0"/>
              <a:t>Then dispersion slope </a:t>
            </a:r>
            <a:r>
              <a:rPr lang="en-US" sz="2800" i="1" dirty="0" smtClean="0"/>
              <a:t>S is given by</a:t>
            </a:r>
          </a:p>
          <a:p>
            <a:endParaRPr lang="en-US" dirty="0"/>
          </a:p>
        </p:txBody>
      </p:sp>
      <p:pic>
        <p:nvPicPr>
          <p:cNvPr id="32771" name="Picture 3"/>
          <p:cNvPicPr>
            <a:picLocks noChangeAspect="1" noChangeArrowheads="1"/>
          </p:cNvPicPr>
          <p:nvPr/>
        </p:nvPicPr>
        <p:blipFill>
          <a:blip r:embed="rId3"/>
          <a:srcRect/>
          <a:stretch>
            <a:fillRect/>
          </a:stretch>
        </p:blipFill>
        <p:spPr bwMode="auto">
          <a:xfrm>
            <a:off x="2590800" y="3105150"/>
            <a:ext cx="4800600" cy="1390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7620000" cy="707886"/>
          </a:xfrm>
          <a:prstGeom prst="rect">
            <a:avLst/>
          </a:prstGeom>
          <a:noFill/>
        </p:spPr>
        <p:txBody>
          <a:bodyPr wrap="square" rtlCol="0">
            <a:spAutoFit/>
          </a:bodyPr>
          <a:lstStyle/>
          <a:p>
            <a:pPr algn="ctr"/>
            <a:r>
              <a:rPr lang="en-US" sz="4000" b="1" dirty="0" smtClean="0">
                <a:solidFill>
                  <a:srgbClr val="FF0000"/>
                </a:solidFill>
                <a:latin typeface="Times New Roman" pitchFamily="18" charset="0"/>
                <a:cs typeface="Times New Roman" pitchFamily="18" charset="0"/>
              </a:rPr>
              <a:t>Extrinsic absorption</a:t>
            </a:r>
            <a:endParaRPr lang="en-US" sz="4000" b="1" dirty="0">
              <a:solidFill>
                <a:srgbClr val="FF0000"/>
              </a:solidFill>
              <a:latin typeface="Times New Roman" pitchFamily="18" charset="0"/>
              <a:cs typeface="Times New Roman" pitchFamily="18" charset="0"/>
            </a:endParaRPr>
          </a:p>
        </p:txBody>
      </p:sp>
      <p:sp>
        <p:nvSpPr>
          <p:cNvPr id="4" name="TextBox 3"/>
          <p:cNvSpPr txBox="1"/>
          <p:nvPr/>
        </p:nvSpPr>
        <p:spPr>
          <a:xfrm>
            <a:off x="533400" y="1371600"/>
            <a:ext cx="8305800" cy="4832092"/>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latin typeface="Times New Roman" pitchFamily="18" charset="0"/>
                <a:cs typeface="Times New Roman" pitchFamily="18" charset="0"/>
              </a:rPr>
              <a:t>The dominant absorption factor in silica fibers is the presence of minute quantities of impurities in the material.(mainly due to melting method)</a:t>
            </a:r>
          </a:p>
          <a:p>
            <a:pPr algn="just">
              <a:buFont typeface="Wingdings" pitchFamily="2" charset="2"/>
              <a:buChar char="q"/>
            </a:pPr>
            <a:endParaRPr lang="en-US" sz="2800"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 These include  OH (water) ions that are dissolved in the glass and transition metal ions such as iron, copper, chromium and vanadium.</a:t>
            </a:r>
          </a:p>
          <a:p>
            <a:pPr algn="just">
              <a:buFont typeface="Wingdings" pitchFamily="2" charset="2"/>
              <a:buChar char="q"/>
            </a:pPr>
            <a:endParaRPr lang="en-US" sz="2800"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 In 1970s these impurities levels  were found 1 part per million(</a:t>
            </a:r>
            <a:r>
              <a:rPr lang="en-US" sz="2800" dirty="0" err="1" smtClean="0">
                <a:latin typeface="Times New Roman" pitchFamily="18" charset="0"/>
                <a:cs typeface="Times New Roman" pitchFamily="18" charset="0"/>
              </a:rPr>
              <a:t>ppm</a:t>
            </a:r>
            <a:r>
              <a:rPr lang="en-US" sz="2800" dirty="0" smtClean="0">
                <a:latin typeface="Times New Roman" pitchFamily="18" charset="0"/>
                <a:cs typeface="Times New Roman" pitchFamily="18" charset="0"/>
              </a:rPr>
              <a:t>)  in fibers and causes the attenuation around 1 to 4dB/Km</a:t>
            </a:r>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381000" y="457200"/>
            <a:ext cx="8763000" cy="55625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1200329"/>
          </a:xfrm>
          <a:prstGeom prst="rect">
            <a:avLst/>
          </a:prstGeom>
          <a:noFill/>
        </p:spPr>
        <p:txBody>
          <a:bodyPr wrap="square" rtlCol="0">
            <a:spAutoFit/>
          </a:bodyPr>
          <a:lstStyle/>
          <a:p>
            <a:r>
              <a:rPr lang="en-US" sz="3600" b="1" dirty="0" smtClean="0">
                <a:solidFill>
                  <a:srgbClr val="FF0000"/>
                </a:solidFill>
                <a:latin typeface="Times New Roman" pitchFamily="18" charset="0"/>
                <a:cs typeface="Times New Roman" pitchFamily="18" charset="0"/>
              </a:rPr>
              <a:t>Cont….</a:t>
            </a:r>
          </a:p>
          <a:p>
            <a:endParaRPr lang="en-US" sz="3600" b="1" dirty="0">
              <a:solidFill>
                <a:srgbClr val="FF0000"/>
              </a:solidFill>
              <a:latin typeface="Times New Roman" pitchFamily="18" charset="0"/>
              <a:cs typeface="Times New Roman" pitchFamily="18" charset="0"/>
            </a:endParaRPr>
          </a:p>
        </p:txBody>
      </p:sp>
      <p:sp>
        <p:nvSpPr>
          <p:cNvPr id="3" name="TextBox 2"/>
          <p:cNvSpPr txBox="1"/>
          <p:nvPr/>
        </p:nvSpPr>
        <p:spPr>
          <a:xfrm>
            <a:off x="457200" y="1295400"/>
            <a:ext cx="8305800" cy="4832092"/>
          </a:xfrm>
          <a:prstGeom prst="rect">
            <a:avLst/>
          </a:prstGeom>
          <a:noFill/>
        </p:spPr>
        <p:txBody>
          <a:bodyPr wrap="square" rtlCol="0">
            <a:spAutoFit/>
          </a:bodyPr>
          <a:lstStyle/>
          <a:p>
            <a:pPr algn="just">
              <a:buFont typeface="Wingdings" pitchFamily="2" charset="2"/>
              <a:buChar char="q"/>
            </a:pPr>
            <a:r>
              <a:rPr lang="en-US" sz="2800" dirty="0" smtClean="0">
                <a:latin typeface="Times New Roman" pitchFamily="18" charset="0"/>
                <a:cs typeface="Times New Roman" pitchFamily="18" charset="0"/>
              </a:rPr>
              <a:t> Impurity absorption occurs either because of electron transitions between the energy levels within these ions or because of charge transitions between these ions.</a:t>
            </a:r>
          </a:p>
          <a:p>
            <a:pPr algn="just"/>
            <a:r>
              <a:rPr lang="en-US" sz="2800" dirty="0" smtClean="0">
                <a:latin typeface="Times New Roman" pitchFamily="18" charset="0"/>
                <a:cs typeface="Times New Roman" pitchFamily="18" charset="0"/>
              </a:rPr>
              <a:t> </a:t>
            </a:r>
          </a:p>
          <a:p>
            <a:pPr algn="just">
              <a:buFont typeface="Wingdings" pitchFamily="2" charset="2"/>
              <a:buChar char="q"/>
            </a:pPr>
            <a:r>
              <a:rPr lang="en-US" sz="2800" dirty="0" smtClean="0">
                <a:latin typeface="Times New Roman" pitchFamily="18" charset="0"/>
                <a:cs typeface="Times New Roman" pitchFamily="18" charset="0"/>
              </a:rPr>
              <a:t> Modern vapor phase fiber techniques for producing fibers reduced the amount of such impurities.</a:t>
            </a:r>
          </a:p>
          <a:p>
            <a:pPr algn="just">
              <a:buFont typeface="Wingdings" pitchFamily="2" charset="2"/>
              <a:buChar char="q"/>
            </a:pPr>
            <a:endParaRPr lang="en-US" sz="2800"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The high levels of OH ions in early fibers results in large absorption peaks at 725,950 ,1240 and 1380 nm.</a:t>
            </a:r>
          </a:p>
          <a:p>
            <a:pPr algn="just">
              <a:buFont typeface="Wingdings" pitchFamily="2" charset="2"/>
              <a:buChar char="q"/>
            </a:pPr>
            <a:endParaRPr lang="en-US" sz="2800"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 Region of low attenuation lie between these peaks.</a:t>
            </a:r>
            <a:endParaRPr lang="en-US" sz="2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p:cNvPicPr>
            <a:picLocks noChangeAspect="1" noChangeArrowheads="1"/>
          </p:cNvPicPr>
          <p:nvPr/>
        </p:nvPicPr>
        <p:blipFill>
          <a:blip r:embed="rId2"/>
          <a:srcRect/>
          <a:stretch>
            <a:fillRect/>
          </a:stretch>
        </p:blipFill>
        <p:spPr bwMode="auto">
          <a:xfrm>
            <a:off x="762000" y="381000"/>
            <a:ext cx="7239000" cy="4495800"/>
          </a:xfrm>
          <a:prstGeom prst="rect">
            <a:avLst/>
          </a:prstGeom>
          <a:noFill/>
          <a:ln w="9525">
            <a:noFill/>
            <a:miter lim="800000"/>
            <a:headEnd/>
            <a:tailEnd/>
          </a:ln>
          <a:effectLst/>
        </p:spPr>
      </p:pic>
      <p:sp>
        <p:nvSpPr>
          <p:cNvPr id="5" name="TextBox 4"/>
          <p:cNvSpPr txBox="1"/>
          <p:nvPr/>
        </p:nvSpPr>
        <p:spPr>
          <a:xfrm>
            <a:off x="381000" y="5029200"/>
            <a:ext cx="8382000" cy="1384995"/>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latin typeface="Times New Roman" pitchFamily="18" charset="0"/>
                <a:cs typeface="Times New Roman" pitchFamily="18" charset="0"/>
              </a:rPr>
              <a:t>The peaks and valleys in attenuation curves resulted in designation of various transmission windows and bands  like  window 1,2 and 3 and S, O and C bands.</a:t>
            </a:r>
            <a:endParaRPr lang="en-US" sz="2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82000" cy="3046988"/>
          </a:xfrm>
          <a:prstGeom prst="rect">
            <a:avLst/>
          </a:prstGeom>
          <a:noFill/>
        </p:spPr>
        <p:txBody>
          <a:bodyPr wrap="square" rtlCol="0">
            <a:spAutoFit/>
          </a:bodyPr>
          <a:lstStyle/>
          <a:p>
            <a:pPr algn="just">
              <a:buFont typeface="Wingdings" pitchFamily="2" charset="2"/>
              <a:buChar char="q"/>
            </a:pPr>
            <a:r>
              <a:rPr lang="en-US" dirty="0" smtClean="0"/>
              <a:t> </a:t>
            </a:r>
            <a:r>
              <a:rPr lang="en-US" sz="2400" dirty="0" smtClean="0">
                <a:latin typeface="Times New Roman" pitchFamily="18" charset="0"/>
                <a:cs typeface="Times New Roman" pitchFamily="18" charset="0"/>
              </a:rPr>
              <a:t>By reducing the residual OH contents of fibers below 1 ppb, (parts </a:t>
            </a:r>
            <a:r>
              <a:rPr lang="en-US" sz="2400" smtClean="0">
                <a:latin typeface="Times New Roman" pitchFamily="18" charset="0"/>
                <a:cs typeface="Times New Roman" pitchFamily="18" charset="0"/>
              </a:rPr>
              <a:t>per billion) </a:t>
            </a:r>
            <a:r>
              <a:rPr lang="en-US" sz="2400" dirty="0" smtClean="0">
                <a:latin typeface="Times New Roman" pitchFamily="18" charset="0"/>
                <a:cs typeface="Times New Roman" pitchFamily="18" charset="0"/>
              </a:rPr>
              <a:t>standard single mode fibers have nominal attenuation of 0.4 dB/Km (O band)  at 1310 nm and 0.2 dB/Km at 1550 nm (C band)</a:t>
            </a:r>
          </a:p>
          <a:p>
            <a:pPr algn="just">
              <a:buFont typeface="Wingdings" pitchFamily="2" charset="2"/>
              <a:buChar char="q"/>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 Further reduction  of OH ions results in elimination of absorption peak around 1440nm and thus opens for E band for data transmission</a:t>
            </a:r>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a:srcRect/>
          <a:stretch>
            <a:fillRect/>
          </a:stretch>
        </p:blipFill>
        <p:spPr bwMode="auto">
          <a:xfrm>
            <a:off x="1524000" y="304800"/>
            <a:ext cx="6781800" cy="487680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4"/>
          <a:srcRect/>
          <a:stretch>
            <a:fillRect/>
          </a:stretch>
        </p:blipFill>
        <p:spPr bwMode="auto">
          <a:xfrm>
            <a:off x="609600" y="5257800"/>
            <a:ext cx="8020050" cy="1371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7924800" cy="5324535"/>
          </a:xfrm>
          <a:prstGeom prst="rect">
            <a:avLst/>
          </a:prstGeom>
          <a:noFill/>
        </p:spPr>
        <p:txBody>
          <a:bodyPr wrap="square" rtlCol="0">
            <a:spAutoFit/>
          </a:bodyPr>
          <a:lstStyle/>
          <a:p>
            <a:r>
              <a:rPr lang="en-US" sz="2800" dirty="0" smtClean="0"/>
              <a:t>Signal attenuation- Known as signal loss</a:t>
            </a:r>
          </a:p>
          <a:p>
            <a:pPr marL="285750" indent="-285750">
              <a:buFontTx/>
              <a:buChar char="-"/>
            </a:pPr>
            <a:r>
              <a:rPr lang="en-US" sz="2800" dirty="0" smtClean="0"/>
              <a:t>Level of attenuation has the ability to determine  cost of system</a:t>
            </a:r>
          </a:p>
          <a:p>
            <a:endParaRPr lang="en-US" sz="2800" dirty="0" smtClean="0"/>
          </a:p>
          <a:p>
            <a:r>
              <a:rPr lang="en-US" sz="2800" dirty="0" smtClean="0"/>
              <a:t>In </a:t>
            </a:r>
            <a:r>
              <a:rPr lang="en-US" sz="2800" dirty="0"/>
              <a:t>optical fiber communications the attenuation is usually expressed in decibels per </a:t>
            </a:r>
            <a:r>
              <a:rPr lang="en-US" sz="2800" dirty="0" smtClean="0"/>
              <a:t>unit length </a:t>
            </a:r>
            <a:r>
              <a:rPr lang="en-US" sz="2800" dirty="0"/>
              <a:t>(i.e. dB km−1) following</a:t>
            </a:r>
            <a:r>
              <a:rPr lang="en-US" sz="2800" dirty="0" smtClean="0"/>
              <a:t>:</a:t>
            </a:r>
          </a:p>
          <a:p>
            <a:endParaRPr lang="en-US" dirty="0"/>
          </a:p>
          <a:p>
            <a:endParaRPr lang="en-US" dirty="0" smtClean="0"/>
          </a:p>
          <a:p>
            <a:endParaRPr lang="en-US" dirty="0" smtClean="0"/>
          </a:p>
          <a:p>
            <a:endParaRPr lang="en-US" dirty="0"/>
          </a:p>
          <a:p>
            <a:r>
              <a:rPr lang="en-US" sz="2400" dirty="0"/>
              <a:t>where </a:t>
            </a:r>
            <a:r>
              <a:rPr lang="en-US" sz="2400" dirty="0">
                <a:solidFill>
                  <a:srgbClr val="FF0000"/>
                </a:solidFill>
              </a:rPr>
              <a:t>αdB is the signal attenuation per unit length </a:t>
            </a:r>
            <a:r>
              <a:rPr lang="en-US" sz="2400" dirty="0"/>
              <a:t>in decibels which is also referred to </a:t>
            </a:r>
            <a:r>
              <a:rPr lang="en-US" sz="2400" dirty="0" smtClean="0"/>
              <a:t>as the </a:t>
            </a:r>
            <a:r>
              <a:rPr lang="en-US" sz="2400" dirty="0">
                <a:solidFill>
                  <a:srgbClr val="FF0000"/>
                </a:solidFill>
              </a:rPr>
              <a:t>fiber loss parameter </a:t>
            </a:r>
            <a:r>
              <a:rPr lang="en-US" sz="2400" dirty="0"/>
              <a:t>and </a:t>
            </a:r>
            <a:r>
              <a:rPr lang="en-US" sz="2400" i="1" dirty="0"/>
              <a:t>L </a:t>
            </a:r>
            <a:r>
              <a:rPr lang="en-US" sz="2400" dirty="0"/>
              <a:t>is the fiber length</a:t>
            </a:r>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86200"/>
            <a:ext cx="3352799" cy="106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587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371600"/>
            <a:ext cx="7972425"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9555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381000"/>
            <a:ext cx="5562600" cy="646331"/>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Scattering Losses</a:t>
            </a:r>
            <a:endParaRPr lang="en-US" sz="3600" b="1" dirty="0">
              <a:solidFill>
                <a:srgbClr val="FF0000"/>
              </a:solidFill>
              <a:latin typeface="Times New Roman" pitchFamily="18" charset="0"/>
              <a:cs typeface="Times New Roman" pitchFamily="18" charset="0"/>
            </a:endParaRPr>
          </a:p>
        </p:txBody>
      </p:sp>
      <p:sp>
        <p:nvSpPr>
          <p:cNvPr id="3" name="TextBox 2"/>
          <p:cNvSpPr txBox="1"/>
          <p:nvPr/>
        </p:nvSpPr>
        <p:spPr>
          <a:xfrm>
            <a:off x="304800" y="1219200"/>
            <a:ext cx="8458200" cy="6001643"/>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t>
            </a:r>
            <a:r>
              <a:rPr lang="en-US" sz="2400" dirty="0" smtClean="0"/>
              <a:t>Scattering losses are caused by the interaction of light with density fluctuations within a fiber.</a:t>
            </a:r>
          </a:p>
          <a:p>
            <a:pPr algn="just"/>
            <a:endParaRPr lang="en-US" sz="2400" dirty="0" smtClean="0"/>
          </a:p>
          <a:p>
            <a:pPr algn="just">
              <a:buFont typeface="Wingdings" pitchFamily="2" charset="2"/>
              <a:buChar char="q"/>
            </a:pPr>
            <a:r>
              <a:rPr lang="en-US" sz="2400" dirty="0" smtClean="0"/>
              <a:t>During manufacturing, regions of higher and lower molecular density areas, relative to the average density of the fiber, are created.</a:t>
            </a:r>
          </a:p>
          <a:p>
            <a:pPr algn="just">
              <a:buFont typeface="Wingdings" pitchFamily="2" charset="2"/>
              <a:buChar char="q"/>
            </a:pPr>
            <a:endParaRPr lang="en-US" sz="2400" dirty="0" smtClean="0"/>
          </a:p>
          <a:p>
            <a:pPr algn="just">
              <a:buFont typeface="Wingdings" pitchFamily="2" charset="2"/>
              <a:buChar char="q"/>
            </a:pPr>
            <a:r>
              <a:rPr lang="en-US" sz="2400" dirty="0" smtClean="0"/>
              <a:t> Scattering loss in glass arise from microscopic variations in material density, compositional fluctuations, and from structural </a:t>
            </a:r>
          </a:p>
          <a:p>
            <a:pPr algn="just"/>
            <a:r>
              <a:rPr lang="en-US" sz="2400" dirty="0" smtClean="0"/>
              <a:t>inhomogeneities or defect occurring during fiber manufacture.</a:t>
            </a:r>
          </a:p>
          <a:p>
            <a:pPr algn="just"/>
            <a:endParaRPr lang="en-US" sz="2400" dirty="0" smtClean="0"/>
          </a:p>
          <a:p>
            <a:pPr algn="just">
              <a:buFont typeface="Wingdings" pitchFamily="2" charset="2"/>
              <a:buChar char="q"/>
            </a:pPr>
            <a:r>
              <a:rPr lang="en-US" sz="2400" dirty="0" smtClean="0"/>
              <a:t> 2 types are there 1) Linear scattering</a:t>
            </a:r>
          </a:p>
          <a:p>
            <a:pPr algn="just"/>
            <a:r>
              <a:rPr lang="en-US" sz="2400" dirty="0" smtClean="0"/>
              <a:t>                                      2) Non linear scattering</a:t>
            </a:r>
          </a:p>
          <a:p>
            <a:endParaRPr lang="en-US" sz="2400" dirty="0" smtClean="0"/>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04800"/>
            <a:ext cx="6629400" cy="646331"/>
          </a:xfrm>
          <a:prstGeom prst="rect">
            <a:avLst/>
          </a:prstGeom>
          <a:noFill/>
        </p:spPr>
        <p:txBody>
          <a:bodyPr wrap="square" rtlCol="0">
            <a:spAutoFit/>
          </a:bodyPr>
          <a:lstStyle/>
          <a:p>
            <a:pPr algn="ctr"/>
            <a:r>
              <a:rPr lang="en-US" dirty="0" smtClean="0"/>
              <a:t> </a:t>
            </a:r>
            <a:r>
              <a:rPr lang="en-US" sz="3600" b="1" dirty="0" smtClean="0">
                <a:solidFill>
                  <a:srgbClr val="FF0000"/>
                </a:solidFill>
                <a:latin typeface="Times New Roman" pitchFamily="18" charset="0"/>
                <a:cs typeface="Times New Roman" pitchFamily="18" charset="0"/>
              </a:rPr>
              <a:t>Linear scattering</a:t>
            </a:r>
            <a:endParaRPr lang="en-US" sz="3600" b="1" dirty="0">
              <a:solidFill>
                <a:srgbClr val="FF0000"/>
              </a:solidFill>
              <a:latin typeface="Times New Roman" pitchFamily="18" charset="0"/>
              <a:cs typeface="Times New Roman" pitchFamily="18" charset="0"/>
            </a:endParaRPr>
          </a:p>
        </p:txBody>
      </p:sp>
      <p:sp>
        <p:nvSpPr>
          <p:cNvPr id="3" name="TextBox 2"/>
          <p:cNvSpPr txBox="1"/>
          <p:nvPr/>
        </p:nvSpPr>
        <p:spPr>
          <a:xfrm>
            <a:off x="457200" y="1143000"/>
            <a:ext cx="8153400" cy="3785652"/>
          </a:xfrm>
          <a:prstGeom prst="rect">
            <a:avLst/>
          </a:prstGeom>
          <a:noFill/>
        </p:spPr>
        <p:txBody>
          <a:bodyPr wrap="square" rtlCol="0">
            <a:spAutoFit/>
          </a:bodyPr>
          <a:lstStyle/>
          <a:p>
            <a:pPr algn="just">
              <a:buFont typeface="Wingdings" pitchFamily="2" charset="2"/>
              <a:buChar char="q"/>
            </a:pPr>
            <a:r>
              <a:rPr lang="en-US" dirty="0" smtClean="0"/>
              <a:t> </a:t>
            </a:r>
            <a:r>
              <a:rPr lang="en-US" sz="2400" dirty="0" smtClean="0">
                <a:latin typeface="Times New Roman" pitchFamily="18" charset="0"/>
                <a:cs typeface="Times New Roman" pitchFamily="18" charset="0"/>
              </a:rPr>
              <a:t>Scattering is a process whereby all or some of the optical power within one propagating  mode to be transferred into another mode.</a:t>
            </a:r>
          </a:p>
          <a:p>
            <a:pPr algn="just">
              <a:buFont typeface="Wingdings" pitchFamily="2" charset="2"/>
              <a:buChar char="q"/>
            </a:pPr>
            <a:r>
              <a:rPr lang="en-US" sz="2400" dirty="0" smtClean="0">
                <a:latin typeface="Times New Roman" pitchFamily="18" charset="0"/>
                <a:cs typeface="Times New Roman" pitchFamily="18" charset="0"/>
              </a:rPr>
              <a:t> Frequently causes attenuation, since the transfer is often to a mode that does not propagate well within the fiber core but is radiated from the fiber. (also called a leaky or radiation mode).</a:t>
            </a:r>
          </a:p>
          <a:p>
            <a:pPr algn="just">
              <a:buFont typeface="Wingdings" pitchFamily="2" charset="2"/>
              <a:buChar char="q"/>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 Classified into two.</a:t>
            </a:r>
          </a:p>
          <a:p>
            <a:pPr algn="just">
              <a:buFont typeface="Wingdings" pitchFamily="2" charset="2"/>
              <a:buChar char="Ø"/>
            </a:pPr>
            <a:r>
              <a:rPr lang="en-US" sz="2400" dirty="0" smtClean="0">
                <a:latin typeface="Times New Roman" pitchFamily="18" charset="0"/>
                <a:cs typeface="Times New Roman" pitchFamily="18" charset="0"/>
              </a:rPr>
              <a:t>      Rayleigh scattering</a:t>
            </a:r>
          </a:p>
          <a:p>
            <a:pPr algn="just">
              <a:buFont typeface="Wingdings" pitchFamily="2" charset="2"/>
              <a:buChar char="Ø"/>
            </a:pPr>
            <a:r>
              <a:rPr lang="en-US" sz="2400" dirty="0" smtClean="0">
                <a:latin typeface="Times New Roman" pitchFamily="18" charset="0"/>
                <a:cs typeface="Times New Roman" pitchFamily="18" charset="0"/>
              </a:rPr>
              <a:t>      Mie scattering</a:t>
            </a: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5486400" cy="646331"/>
          </a:xfrm>
          <a:prstGeom prst="rect">
            <a:avLst/>
          </a:prstGeom>
          <a:noFill/>
        </p:spPr>
        <p:txBody>
          <a:bodyPr wrap="square" rtlCol="0">
            <a:spAutoFit/>
          </a:bodyPr>
          <a:lstStyle/>
          <a:p>
            <a:r>
              <a:rPr lang="en-US" sz="3600" b="1" dirty="0" smtClean="0">
                <a:solidFill>
                  <a:srgbClr val="FF0000"/>
                </a:solidFill>
                <a:latin typeface="Times New Roman" pitchFamily="18" charset="0"/>
                <a:cs typeface="Times New Roman" pitchFamily="18" charset="0"/>
              </a:rPr>
              <a:t>Rayleigh scattering</a:t>
            </a:r>
            <a:endParaRPr lang="en-US" sz="3600" b="1" dirty="0">
              <a:solidFill>
                <a:srgbClr val="FF0000"/>
              </a:solidFill>
              <a:latin typeface="Times New Roman" pitchFamily="18" charset="0"/>
              <a:cs typeface="Times New Roman" pitchFamily="18" charset="0"/>
            </a:endParaRPr>
          </a:p>
        </p:txBody>
      </p:sp>
      <p:sp>
        <p:nvSpPr>
          <p:cNvPr id="3" name="TextBox 2"/>
          <p:cNvSpPr txBox="1"/>
          <p:nvPr/>
        </p:nvSpPr>
        <p:spPr>
          <a:xfrm>
            <a:off x="381000" y="1600200"/>
            <a:ext cx="8305800" cy="4893647"/>
          </a:xfrm>
          <a:prstGeom prst="rect">
            <a:avLst/>
          </a:prstGeom>
          <a:noFill/>
        </p:spPr>
        <p:txBody>
          <a:bodyPr wrap="square" rtlCol="0">
            <a:spAutoFit/>
          </a:bodyPr>
          <a:lstStyle/>
          <a:p>
            <a:pPr>
              <a:buFont typeface="Wingdings" pitchFamily="2" charset="2"/>
              <a:buChar char="q"/>
            </a:pPr>
            <a:r>
              <a:rPr lang="en-US" sz="2400" dirty="0" smtClean="0">
                <a:latin typeface="Times New Roman" pitchFamily="18" charset="0"/>
                <a:cs typeface="Times New Roman" pitchFamily="18" charset="0"/>
              </a:rPr>
              <a:t> </a:t>
            </a:r>
            <a:r>
              <a:rPr lang="en-US" sz="2400" dirty="0" smtClean="0"/>
              <a:t>Rayleigh scattering is the dominant intrinsic loss mechanism in the low-absorption window between the ultraviolet and infrared absorption tails.</a:t>
            </a:r>
          </a:p>
          <a:p>
            <a:pPr>
              <a:buFont typeface="Wingdings" pitchFamily="2" charset="2"/>
              <a:buChar char="q"/>
            </a:pPr>
            <a:r>
              <a:rPr lang="en-US" sz="2400" dirty="0" smtClean="0">
                <a:latin typeface="Times New Roman" pitchFamily="18" charset="0"/>
                <a:cs typeface="Times New Roman" pitchFamily="18" charset="0"/>
              </a:rPr>
              <a:t> </a:t>
            </a:r>
            <a:r>
              <a:rPr lang="en-US" sz="2400" dirty="0" smtClean="0"/>
              <a:t>This density fluctuations in the glass rise to refractive index variations which occur within the glass over distances that are small compared with wavelength.</a:t>
            </a:r>
          </a:p>
          <a:p>
            <a:pPr>
              <a:buFont typeface="Wingdings" pitchFamily="2" charset="2"/>
              <a:buChar char="q"/>
            </a:pPr>
            <a:r>
              <a:rPr lang="en-US" sz="2400" dirty="0" smtClean="0"/>
              <a:t> This arises from density and compositional variations which are frozen into the glass lattice on cooling.</a:t>
            </a:r>
          </a:p>
          <a:p>
            <a:pPr>
              <a:buFont typeface="Wingdings" pitchFamily="2" charset="2"/>
              <a:buChar char="q"/>
            </a:pPr>
            <a:r>
              <a:rPr lang="en-US" sz="2400" dirty="0" smtClean="0"/>
              <a:t> The compositional variations may be reduced by improved fabrication.</a:t>
            </a:r>
          </a:p>
          <a:p>
            <a:pPr>
              <a:buFont typeface="Wingdings" pitchFamily="2" charset="2"/>
              <a:buChar char="q"/>
            </a:pPr>
            <a:r>
              <a:rPr lang="en-US" sz="2400" dirty="0" smtClean="0"/>
              <a:t> The index fluctuations caused by the freezing-in of density inhomogeneities are fundamental and cannot be avoided.</a:t>
            </a:r>
          </a:p>
          <a:p>
            <a:pPr>
              <a:buFont typeface="Wingdings" pitchFamily="2" charset="2"/>
              <a:buChar char="q"/>
            </a:pP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382000" cy="2308324"/>
          </a:xfrm>
          <a:prstGeom prst="rect">
            <a:avLst/>
          </a:prstGeom>
          <a:noFill/>
        </p:spPr>
        <p:txBody>
          <a:bodyPr wrap="square" rtlCol="0">
            <a:spAutoFit/>
          </a:bodyPr>
          <a:lstStyle/>
          <a:p>
            <a:pPr>
              <a:buFont typeface="Wingdings" pitchFamily="2" charset="2"/>
              <a:buChar char="q"/>
            </a:pPr>
            <a:r>
              <a:rPr lang="en-US" dirty="0" smtClean="0"/>
              <a:t> </a:t>
            </a:r>
            <a:r>
              <a:rPr lang="en-US" sz="2400" dirty="0" smtClean="0">
                <a:latin typeface="Times New Roman" pitchFamily="18" charset="0"/>
                <a:cs typeface="Times New Roman" pitchFamily="18" charset="0"/>
              </a:rPr>
              <a:t>The subsequent scattering due to the density fluctuations, which is in almost all directions, produces an attenuation proportional to 1/λ4</a:t>
            </a: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 Rayleigh scattering coefficient is given by</a:t>
            </a:r>
          </a:p>
          <a:p>
            <a:pPr>
              <a:buFont typeface="Wingdings" pitchFamily="2" charset="2"/>
              <a:buChar char="q"/>
            </a:pPr>
            <a:endParaRPr lang="en-US" sz="2400" dirty="0">
              <a:latin typeface="Times New Roman" pitchFamily="18" charset="0"/>
              <a:cs typeface="Times New Roman" pitchFamily="18" charset="0"/>
            </a:endParaRPr>
          </a:p>
        </p:txBody>
      </p:sp>
      <p:pic>
        <p:nvPicPr>
          <p:cNvPr id="29698" name="Picture 2"/>
          <p:cNvPicPr>
            <a:picLocks noChangeAspect="1" noChangeArrowheads="1"/>
          </p:cNvPicPr>
          <p:nvPr/>
        </p:nvPicPr>
        <p:blipFill>
          <a:blip r:embed="rId2"/>
          <a:srcRect/>
          <a:stretch>
            <a:fillRect/>
          </a:stretch>
        </p:blipFill>
        <p:spPr bwMode="auto">
          <a:xfrm>
            <a:off x="2819400" y="2438400"/>
            <a:ext cx="3200400" cy="1371600"/>
          </a:xfrm>
          <a:prstGeom prst="rect">
            <a:avLst/>
          </a:prstGeom>
          <a:noFill/>
          <a:ln w="9525">
            <a:noFill/>
            <a:miter lim="800000"/>
            <a:headEnd/>
            <a:tailEnd/>
          </a:ln>
          <a:effectLst/>
        </p:spPr>
      </p:pic>
      <p:sp>
        <p:nvSpPr>
          <p:cNvPr id="4" name="Rectangle 3"/>
          <p:cNvSpPr/>
          <p:nvPr/>
        </p:nvSpPr>
        <p:spPr>
          <a:xfrm>
            <a:off x="609600" y="3810000"/>
            <a:ext cx="7924800" cy="3046988"/>
          </a:xfrm>
          <a:prstGeom prst="rect">
            <a:avLst/>
          </a:prstGeom>
        </p:spPr>
        <p:txBody>
          <a:bodyPr wrap="square">
            <a:spAutoFit/>
          </a:bodyPr>
          <a:lstStyle/>
          <a:p>
            <a:pPr algn="just">
              <a:buFont typeface="Wingdings" pitchFamily="2" charset="2"/>
              <a:buChar char="q"/>
            </a:pPr>
            <a:r>
              <a:rPr lang="en-US" sz="2400" dirty="0" smtClean="0">
                <a:latin typeface="Times New Roman" pitchFamily="18" charset="0"/>
                <a:cs typeface="Times New Roman" pitchFamily="18" charset="0"/>
              </a:rPr>
              <a:t>λ is the optical wavelength, </a:t>
            </a:r>
            <a:r>
              <a:rPr lang="en-US" sz="2400" i="1" dirty="0" smtClean="0">
                <a:latin typeface="Times New Roman" pitchFamily="18" charset="0"/>
                <a:cs typeface="Times New Roman" pitchFamily="18" charset="0"/>
              </a:rPr>
              <a:t>n is the refractive</a:t>
            </a:r>
          </a:p>
          <a:p>
            <a:pPr algn="just"/>
            <a:r>
              <a:rPr lang="en-US" sz="2400" dirty="0" smtClean="0">
                <a:latin typeface="Times New Roman" pitchFamily="18" charset="0"/>
                <a:cs typeface="Times New Roman" pitchFamily="18" charset="0"/>
              </a:rPr>
              <a:t>index of the medium, </a:t>
            </a:r>
            <a:r>
              <a:rPr lang="en-US" sz="2400" i="1" dirty="0" smtClean="0">
                <a:latin typeface="Times New Roman" pitchFamily="18" charset="0"/>
                <a:cs typeface="Times New Roman" pitchFamily="18" charset="0"/>
              </a:rPr>
              <a:t>p is the average </a:t>
            </a:r>
            <a:r>
              <a:rPr lang="en-US" sz="2400" i="1" dirty="0" err="1" smtClean="0">
                <a:latin typeface="Times New Roman" pitchFamily="18" charset="0"/>
                <a:cs typeface="Times New Roman" pitchFamily="18" charset="0"/>
              </a:rPr>
              <a:t>photoelastic</a:t>
            </a:r>
            <a:r>
              <a:rPr lang="en-US" sz="2400" i="1" dirty="0" smtClean="0">
                <a:latin typeface="Times New Roman" pitchFamily="18" charset="0"/>
                <a:cs typeface="Times New Roman" pitchFamily="18" charset="0"/>
              </a:rPr>
              <a:t> coefficient, </a:t>
            </a:r>
            <a:r>
              <a:rPr lang="en-US" sz="2400" i="1" dirty="0" err="1" smtClean="0">
                <a:latin typeface="Times New Roman" pitchFamily="18" charset="0"/>
                <a:cs typeface="Times New Roman" pitchFamily="18" charset="0"/>
              </a:rPr>
              <a:t>βc</a:t>
            </a:r>
            <a:r>
              <a:rPr lang="en-US" sz="2400" i="1" dirty="0" smtClean="0">
                <a:latin typeface="Times New Roman" pitchFamily="18" charset="0"/>
                <a:cs typeface="Times New Roman" pitchFamily="18" charset="0"/>
              </a:rPr>
              <a:t> is the isothermal </a:t>
            </a:r>
            <a:r>
              <a:rPr lang="en-US" sz="2400" dirty="0" smtClean="0">
                <a:latin typeface="Times New Roman" pitchFamily="18" charset="0"/>
                <a:cs typeface="Times New Roman" pitchFamily="18" charset="0"/>
              </a:rPr>
              <a:t>compressibility at a fictive temperature </a:t>
            </a:r>
            <a:r>
              <a:rPr lang="en-US" sz="2400" i="1" dirty="0" smtClean="0">
                <a:latin typeface="Times New Roman" pitchFamily="18" charset="0"/>
                <a:cs typeface="Times New Roman" pitchFamily="18" charset="0"/>
              </a:rPr>
              <a:t>TF, and K is Boltzmann’s constant.</a:t>
            </a:r>
          </a:p>
          <a:p>
            <a:pPr algn="just"/>
            <a:endParaRPr lang="en-US" sz="2400" i="1" dirty="0" smtClean="0">
              <a:latin typeface="Times New Roman" pitchFamily="18" charset="0"/>
              <a:cs typeface="Times New Roman" pitchFamily="18" charset="0"/>
            </a:endParaRPr>
          </a:p>
          <a:p>
            <a:pPr>
              <a:buFont typeface="Wingdings" pitchFamily="2" charset="2"/>
              <a:buChar char="q"/>
            </a:pPr>
            <a:r>
              <a:rPr lang="en-US" sz="2400" i="1" dirty="0" smtClean="0">
                <a:latin typeface="Times New Roman" pitchFamily="18" charset="0"/>
                <a:cs typeface="Times New Roman" pitchFamily="18" charset="0"/>
              </a:rPr>
              <a:t> </a:t>
            </a:r>
            <a:r>
              <a:rPr lang="en-US" sz="2400" dirty="0" smtClean="0"/>
              <a:t>The fictive temperature is defined as the temperature at which the glass can reach a state of thermal equilibrium and is closely related to the anneal temperature.</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2819400" y="1447800"/>
            <a:ext cx="3048000" cy="962025"/>
          </a:xfrm>
          <a:prstGeom prst="rect">
            <a:avLst/>
          </a:prstGeom>
          <a:noFill/>
          <a:ln w="9525">
            <a:noFill/>
            <a:miter lim="800000"/>
            <a:headEnd/>
            <a:tailEnd/>
          </a:ln>
          <a:effectLst/>
        </p:spPr>
      </p:pic>
      <p:sp>
        <p:nvSpPr>
          <p:cNvPr id="3" name="Rectangle 2"/>
          <p:cNvSpPr/>
          <p:nvPr/>
        </p:nvSpPr>
        <p:spPr>
          <a:xfrm>
            <a:off x="381000" y="381000"/>
            <a:ext cx="8153400" cy="1200329"/>
          </a:xfrm>
          <a:prstGeom prst="rect">
            <a:avLst/>
          </a:prstGeom>
        </p:spPr>
        <p:txBody>
          <a:bodyPr wrap="square">
            <a:spAutoFit/>
          </a:bodyPr>
          <a:lstStyle/>
          <a:p>
            <a:pPr>
              <a:buFont typeface="Wingdings" pitchFamily="2" charset="2"/>
              <a:buChar char="q"/>
            </a:pPr>
            <a:r>
              <a:rPr lang="en-US" sz="2400" dirty="0" smtClean="0">
                <a:latin typeface="Times New Roman" pitchFamily="18" charset="0"/>
                <a:cs typeface="Times New Roman" pitchFamily="18" charset="0"/>
              </a:rPr>
              <a:t>The Rayleigh scattering coefficient is related to the transmission loss factor (</a:t>
            </a:r>
            <a:r>
              <a:rPr lang="en-US" sz="2400" dirty="0" err="1" smtClean="0">
                <a:latin typeface="Times New Roman" pitchFamily="18" charset="0"/>
                <a:cs typeface="Times New Roman" pitchFamily="18" charset="0"/>
              </a:rPr>
              <a:t>transmissivity</a:t>
            </a:r>
            <a:r>
              <a:rPr lang="en-US" sz="2400" dirty="0" smtClean="0">
                <a:latin typeface="Times New Roman" pitchFamily="18" charset="0"/>
                <a:cs typeface="Times New Roman" pitchFamily="18" charset="0"/>
              </a:rPr>
              <a:t>) of the fiber following the relation</a:t>
            </a:r>
            <a:endParaRPr lang="en-US" sz="2400" dirty="0">
              <a:latin typeface="Times New Roman" pitchFamily="18" charset="0"/>
              <a:cs typeface="Times New Roman" pitchFamily="18" charset="0"/>
            </a:endParaRPr>
          </a:p>
        </p:txBody>
      </p:sp>
      <p:sp>
        <p:nvSpPr>
          <p:cNvPr id="4" name="TextBox 3"/>
          <p:cNvSpPr txBox="1"/>
          <p:nvPr/>
        </p:nvSpPr>
        <p:spPr>
          <a:xfrm>
            <a:off x="609600" y="2895600"/>
            <a:ext cx="7924800" cy="461665"/>
          </a:xfrm>
          <a:prstGeom prst="rect">
            <a:avLst/>
          </a:prstGeom>
          <a:noFill/>
        </p:spPr>
        <p:txBody>
          <a:bodyPr wrap="square" rtlCol="0">
            <a:spAutoFit/>
          </a:bodyPr>
          <a:lstStyle/>
          <a:p>
            <a:pPr>
              <a:buFont typeface="Wingdings" pitchFamily="2" charset="2"/>
              <a:buChar char="q"/>
            </a:pPr>
            <a:r>
              <a:rPr lang="en-US" sz="2400" dirty="0" smtClean="0">
                <a:latin typeface="Times New Roman" pitchFamily="18" charset="0"/>
                <a:cs typeface="Times New Roman" pitchFamily="18" charset="0"/>
              </a:rPr>
              <a:t> L- length of the fiber</a:t>
            </a:r>
            <a:endParaRPr lang="en-US" sz="2400" dirty="0">
              <a:latin typeface="Times New Roman" pitchFamily="18" charset="0"/>
              <a:cs typeface="Times New Roman" pitchFamily="18" charset="0"/>
            </a:endParaRPr>
          </a:p>
        </p:txBody>
      </p:sp>
      <p:sp>
        <p:nvSpPr>
          <p:cNvPr id="5" name="TextBox 4"/>
          <p:cNvSpPr txBox="1"/>
          <p:nvPr/>
        </p:nvSpPr>
        <p:spPr>
          <a:xfrm>
            <a:off x="381000" y="3886200"/>
            <a:ext cx="8610600" cy="2339102"/>
          </a:xfrm>
          <a:prstGeom prst="rect">
            <a:avLst/>
          </a:prstGeom>
          <a:noFill/>
        </p:spPr>
        <p:txBody>
          <a:bodyPr wrap="square" rtlCol="0">
            <a:spAutoFit/>
          </a:bodyPr>
          <a:lstStyle/>
          <a:p>
            <a:pPr>
              <a:buFont typeface="Wingdings" pitchFamily="2" charset="2"/>
              <a:buChar char="q"/>
            </a:pPr>
            <a:r>
              <a:rPr lang="en-US" sz="2800" b="1" dirty="0" smtClean="0">
                <a:solidFill>
                  <a:srgbClr val="990033"/>
                </a:solidFill>
                <a:latin typeface="Times New Roman" pitchFamily="18" charset="0"/>
                <a:cs typeface="Times New Roman" pitchFamily="18" charset="0"/>
              </a:rPr>
              <a:t>Rayleigh scattering loss decreases dramatically with increasing wavelength</a:t>
            </a:r>
          </a:p>
          <a:p>
            <a:endParaRPr lang="en-US" sz="2400" dirty="0" smtClean="0">
              <a:latin typeface="Times New Roman" pitchFamily="18" charset="0"/>
              <a:cs typeface="Times New Roman" pitchFamily="18" charset="0"/>
            </a:endParaRPr>
          </a:p>
          <a:p>
            <a:pPr marL="0" lvl="2">
              <a:buFont typeface="Wingdings" pitchFamily="2" charset="2"/>
              <a:buChar char="q"/>
            </a:pPr>
            <a:r>
              <a:rPr lang="en-US" sz="2400" dirty="0" smtClean="0">
                <a:latin typeface="Times New Roman" pitchFamily="18" charset="0"/>
                <a:cs typeface="Times New Roman" pitchFamily="18" charset="0"/>
              </a:rPr>
              <a:t>Raleigh scattering causes the sky to be blue, since only the short (blue) wavelengths are significantly scattered by the air molecules.)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2286000" y="304800"/>
            <a:ext cx="3951288" cy="1708150"/>
          </a:xfrm>
          <a:prstGeom prst="rect">
            <a:avLst/>
          </a:prstGeom>
          <a:noFill/>
          <a:ln w="12700">
            <a:noFill/>
            <a:miter lim="800000"/>
            <a:headEnd type="none" w="sm" len="sm"/>
            <a:tailEnd type="none" w="sm" len="sm"/>
          </a:ln>
        </p:spPr>
      </p:pic>
      <p:sp>
        <p:nvSpPr>
          <p:cNvPr id="4" name="TextBox 3"/>
          <p:cNvSpPr txBox="1"/>
          <p:nvPr/>
        </p:nvSpPr>
        <p:spPr>
          <a:xfrm>
            <a:off x="2057400" y="2133600"/>
            <a:ext cx="5105400" cy="369332"/>
          </a:xfrm>
          <a:prstGeom prst="rect">
            <a:avLst/>
          </a:prstGeom>
          <a:noFill/>
        </p:spPr>
        <p:txBody>
          <a:bodyPr wrap="square" rtlCol="0">
            <a:spAutoFit/>
          </a:bodyPr>
          <a:lstStyle/>
          <a:p>
            <a:pPr algn="ctr"/>
            <a:r>
              <a:rPr lang="en-US" dirty="0" smtClean="0"/>
              <a:t>Schematic of Rayleigh scattering</a:t>
            </a:r>
            <a:endParaRPr lang="en-US" dirty="0"/>
          </a:p>
        </p:txBody>
      </p:sp>
      <p:sp>
        <p:nvSpPr>
          <p:cNvPr id="5" name="TextBox 4"/>
          <p:cNvSpPr txBox="1"/>
          <p:nvPr/>
        </p:nvSpPr>
        <p:spPr>
          <a:xfrm>
            <a:off x="0" y="3200400"/>
            <a:ext cx="8991600" cy="2769989"/>
          </a:xfrm>
          <a:prstGeom prst="rect">
            <a:avLst/>
          </a:prstGeom>
          <a:noFill/>
        </p:spPr>
        <p:txBody>
          <a:bodyPr wrap="square" rtlCol="0">
            <a:spAutoFit/>
          </a:bodyPr>
          <a:lstStyle/>
          <a:p>
            <a:pPr marL="731520" lvl="1" indent="-274320" fontAlgn="auto">
              <a:spcBef>
                <a:spcPct val="20000"/>
              </a:spcBef>
              <a:spcAft>
                <a:spcPts val="0"/>
              </a:spcAft>
              <a:buClr>
                <a:schemeClr val="accent2"/>
              </a:buClr>
              <a:buSzPct val="90000"/>
              <a:buFont typeface="Wingdings"/>
              <a:buChar char=""/>
              <a:defRPr/>
            </a:pPr>
            <a:r>
              <a:rPr lang="en-US" sz="2800" dirty="0" smtClean="0"/>
              <a:t>Mie Scattering</a:t>
            </a:r>
          </a:p>
          <a:p>
            <a:pPr marL="996696" lvl="2" indent="-228600" fontAlgn="auto">
              <a:spcBef>
                <a:spcPct val="20000"/>
              </a:spcBef>
              <a:spcAft>
                <a:spcPts val="0"/>
              </a:spcAft>
              <a:buClr>
                <a:schemeClr val="accent3"/>
              </a:buClr>
              <a:buFont typeface="Arial"/>
              <a:buChar char="▪"/>
              <a:defRPr/>
            </a:pPr>
            <a:r>
              <a:rPr lang="en-US" sz="2000" dirty="0" smtClean="0"/>
              <a:t>caused in inhomogeneities which are comparable in size to the guided wavelength.</a:t>
            </a:r>
          </a:p>
          <a:p>
            <a:pPr marL="996696" lvl="2" indent="-228600" fontAlgn="auto">
              <a:spcBef>
                <a:spcPct val="20000"/>
              </a:spcBef>
              <a:spcAft>
                <a:spcPts val="0"/>
              </a:spcAft>
              <a:buClr>
                <a:schemeClr val="accent3"/>
              </a:buClr>
              <a:buFont typeface="Arial"/>
              <a:buChar char="▪"/>
              <a:defRPr/>
            </a:pPr>
            <a:r>
              <a:rPr lang="en-US" sz="2000" dirty="0" smtClean="0"/>
              <a:t>These result from the non-perfect cylindrical structure of the waveguide and may be caused by fiber imperfections such as irregularities in the core-cladding interface, core-cladding refractive index differences along the fiber length, diameter fluctuations, strains and bubbles.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534400" cy="3785652"/>
          </a:xfrm>
          <a:prstGeom prst="rect">
            <a:avLst/>
          </a:prstGeom>
          <a:noFill/>
        </p:spPr>
        <p:txBody>
          <a:bodyPr wrap="square" rtlCol="0">
            <a:spAutoFit/>
          </a:bodyPr>
          <a:lstStyle/>
          <a:p>
            <a:pPr>
              <a:buFont typeface="Wingdings" pitchFamily="2" charset="2"/>
              <a:buChar char="q"/>
            </a:pPr>
            <a:r>
              <a:rPr lang="en-US" sz="2400" dirty="0" smtClean="0">
                <a:latin typeface="Times New Roman" pitchFamily="18" charset="0"/>
                <a:cs typeface="Times New Roman" pitchFamily="18" charset="0"/>
              </a:rPr>
              <a:t>The scattering created by such inhomogeneities is mainly in the forward direction and is called Mie scattering.</a:t>
            </a: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 </a:t>
            </a:r>
            <a:r>
              <a:rPr lang="en-US" sz="2400" dirty="0" smtClean="0"/>
              <a:t>The inhomogeneities may be reduced by:</a:t>
            </a:r>
          </a:p>
          <a:p>
            <a:pPr>
              <a:buFont typeface="Wingdings" pitchFamily="2" charset="2"/>
              <a:buChar char="Ø"/>
            </a:pPr>
            <a:r>
              <a:rPr lang="en-US" sz="2400" dirty="0" smtClean="0">
                <a:latin typeface="Times New Roman" pitchFamily="18" charset="0"/>
                <a:cs typeface="Times New Roman" pitchFamily="18" charset="0"/>
              </a:rPr>
              <a:t>      </a:t>
            </a:r>
            <a:r>
              <a:rPr lang="en-US" sz="2400" dirty="0" smtClean="0"/>
              <a:t>removing imperfections due to the glass manufacturing process</a:t>
            </a:r>
          </a:p>
          <a:p>
            <a:pPr>
              <a:buFont typeface="Wingdings" pitchFamily="2" charset="2"/>
              <a:buChar char="Ø"/>
            </a:pPr>
            <a:r>
              <a:rPr lang="en-US" sz="2400" dirty="0" smtClean="0">
                <a:latin typeface="Times New Roman" pitchFamily="18" charset="0"/>
                <a:cs typeface="Times New Roman" pitchFamily="18" charset="0"/>
              </a:rPr>
              <a:t> </a:t>
            </a:r>
            <a:r>
              <a:rPr lang="en-US" sz="2400" dirty="0" smtClean="0"/>
              <a:t>increasing the fiber guidance by increasing the relative refractive index difference</a:t>
            </a:r>
          </a:p>
          <a:p>
            <a:pPr>
              <a:buFont typeface="Wingdings" pitchFamily="2" charset="2"/>
              <a:buChar char="Ø"/>
            </a:pPr>
            <a:r>
              <a:rPr lang="en-US" sz="2400" dirty="0" smtClean="0">
                <a:latin typeface="Times New Roman" pitchFamily="18" charset="0"/>
                <a:cs typeface="Times New Roman" pitchFamily="18" charset="0"/>
              </a:rPr>
              <a:t> carefully controlled coating of the fiber.</a:t>
            </a:r>
          </a:p>
          <a:p>
            <a:pPr>
              <a:buFont typeface="Wingdings" pitchFamily="2" charset="2"/>
              <a:buChar char="q"/>
            </a:pPr>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533400"/>
            <a:ext cx="6858000" cy="646331"/>
          </a:xfrm>
          <a:prstGeom prst="rect">
            <a:avLst/>
          </a:prstGeom>
          <a:noFill/>
        </p:spPr>
        <p:txBody>
          <a:bodyPr wrap="square" rtlCol="0">
            <a:spAutoFit/>
          </a:bodyPr>
          <a:lstStyle/>
          <a:p>
            <a:pPr algn="ctr"/>
            <a:r>
              <a:rPr lang="en-US" sz="3600" b="1" dirty="0" smtClean="0">
                <a:solidFill>
                  <a:srgbClr val="FF0000"/>
                </a:solidFill>
              </a:rPr>
              <a:t>Nonlinear scattering losses</a:t>
            </a:r>
            <a:endParaRPr lang="en-US" sz="3600" b="1" dirty="0">
              <a:solidFill>
                <a:srgbClr val="FF0000"/>
              </a:solidFill>
            </a:endParaRPr>
          </a:p>
        </p:txBody>
      </p:sp>
      <p:sp>
        <p:nvSpPr>
          <p:cNvPr id="3" name="Rectangle 2"/>
          <p:cNvSpPr/>
          <p:nvPr/>
        </p:nvSpPr>
        <p:spPr>
          <a:xfrm>
            <a:off x="0" y="1600200"/>
            <a:ext cx="8839200" cy="4832092"/>
          </a:xfrm>
          <a:prstGeom prst="rect">
            <a:avLst/>
          </a:prstGeom>
        </p:spPr>
        <p:txBody>
          <a:bodyPr wrap="square">
            <a:spAutoFit/>
          </a:bodyPr>
          <a:lstStyle/>
          <a:p>
            <a:pPr marL="438912" indent="-320040">
              <a:buFont typeface="Wingdings 2"/>
              <a:buChar char=""/>
              <a:defRPr/>
            </a:pPr>
            <a:r>
              <a:rPr lang="en-US" sz="2800" dirty="0" smtClean="0"/>
              <a:t>Non linear scattering causes the power from one mode to be transferred in either the forward or backward direction to the same or other modes, at the different frequency.</a:t>
            </a:r>
          </a:p>
          <a:p>
            <a:pPr marL="438912" indent="-320040">
              <a:buFont typeface="Wingdings 2"/>
              <a:buChar char=""/>
              <a:defRPr/>
            </a:pPr>
            <a:endParaRPr lang="en-US" sz="2800" dirty="0" smtClean="0"/>
          </a:p>
          <a:p>
            <a:pPr marL="438912" indent="-320040">
              <a:buFont typeface="Wingdings 2"/>
              <a:buChar char=""/>
              <a:defRPr/>
            </a:pPr>
            <a:r>
              <a:rPr lang="en-US" sz="2800" dirty="0" smtClean="0"/>
              <a:t>The most important types are;</a:t>
            </a:r>
          </a:p>
          <a:p>
            <a:pPr marL="438912" indent="-320040">
              <a:defRPr/>
            </a:pPr>
            <a:r>
              <a:rPr lang="en-US" sz="2800" dirty="0" smtClean="0"/>
              <a:t>		1.  Stimulated </a:t>
            </a:r>
            <a:r>
              <a:rPr lang="en-US" sz="2800" dirty="0" err="1" smtClean="0"/>
              <a:t>Brillouin</a:t>
            </a:r>
            <a:endParaRPr lang="en-US" sz="2800" dirty="0" smtClean="0"/>
          </a:p>
          <a:p>
            <a:pPr marL="438912" indent="-320040">
              <a:defRPr/>
            </a:pPr>
            <a:r>
              <a:rPr lang="en-US" sz="2800" dirty="0" smtClean="0"/>
              <a:t>            2.  Raman scattering</a:t>
            </a:r>
          </a:p>
          <a:p>
            <a:pPr marL="438912" indent="-320040">
              <a:defRPr/>
            </a:pPr>
            <a:endParaRPr lang="en-US" sz="2800" dirty="0" smtClean="0"/>
          </a:p>
          <a:p>
            <a:pPr marL="438912" indent="-320040">
              <a:buFont typeface="Wingdings 2"/>
              <a:buChar char=""/>
              <a:defRPr/>
            </a:pPr>
            <a:r>
              <a:rPr lang="en-US" sz="2800" dirty="0" smtClean="0"/>
              <a:t>Both are usually only observed at high optical power density in long single mode fibers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81000"/>
            <a:ext cx="8382000" cy="707886"/>
          </a:xfrm>
          <a:prstGeom prst="rect">
            <a:avLst/>
          </a:prstGeom>
          <a:noFill/>
        </p:spPr>
        <p:txBody>
          <a:bodyPr wrap="square" rtlCol="0">
            <a:spAutoFit/>
          </a:bodyPr>
          <a:lstStyle/>
          <a:p>
            <a:r>
              <a:rPr lang="en-US" sz="4000" b="1" dirty="0" smtClean="0">
                <a:solidFill>
                  <a:srgbClr val="FF0000"/>
                </a:solidFill>
                <a:latin typeface="Times New Roman" pitchFamily="18" charset="0"/>
                <a:cs typeface="Times New Roman" pitchFamily="18" charset="0"/>
              </a:rPr>
              <a:t>Stimulated </a:t>
            </a:r>
            <a:r>
              <a:rPr lang="en-US" sz="4000" b="1" dirty="0" err="1" smtClean="0">
                <a:solidFill>
                  <a:srgbClr val="FF0000"/>
                </a:solidFill>
                <a:latin typeface="Times New Roman" pitchFamily="18" charset="0"/>
                <a:cs typeface="Times New Roman" pitchFamily="18" charset="0"/>
              </a:rPr>
              <a:t>Brillouin</a:t>
            </a:r>
            <a:r>
              <a:rPr lang="en-US" sz="4000" b="1" dirty="0" smtClean="0">
                <a:solidFill>
                  <a:srgbClr val="FF0000"/>
                </a:solidFill>
                <a:latin typeface="Times New Roman" pitchFamily="18" charset="0"/>
                <a:cs typeface="Times New Roman" pitchFamily="18" charset="0"/>
              </a:rPr>
              <a:t> Scattering </a:t>
            </a:r>
            <a:endParaRPr lang="en-US" sz="4000" b="1" dirty="0">
              <a:solidFill>
                <a:srgbClr val="FF0000"/>
              </a:solidFill>
              <a:latin typeface="Times New Roman" pitchFamily="18" charset="0"/>
              <a:cs typeface="Times New Roman" pitchFamily="18" charset="0"/>
            </a:endParaRPr>
          </a:p>
        </p:txBody>
      </p:sp>
      <p:sp>
        <p:nvSpPr>
          <p:cNvPr id="4" name="TextBox 3"/>
          <p:cNvSpPr txBox="1"/>
          <p:nvPr/>
        </p:nvSpPr>
        <p:spPr>
          <a:xfrm>
            <a:off x="381000" y="1295400"/>
            <a:ext cx="8534400" cy="4401205"/>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latin typeface="Times New Roman" pitchFamily="18" charset="0"/>
                <a:cs typeface="Times New Roman" pitchFamily="18" charset="0"/>
              </a:rPr>
              <a:t>Stimulated </a:t>
            </a:r>
            <a:r>
              <a:rPr lang="en-US" sz="2800" dirty="0" err="1" smtClean="0">
                <a:latin typeface="Times New Roman" pitchFamily="18" charset="0"/>
                <a:cs typeface="Times New Roman" pitchFamily="18" charset="0"/>
              </a:rPr>
              <a:t>Brillouin</a:t>
            </a:r>
            <a:r>
              <a:rPr lang="en-US" sz="2800" dirty="0" smtClean="0">
                <a:latin typeface="Times New Roman" pitchFamily="18" charset="0"/>
                <a:cs typeface="Times New Roman" pitchFamily="18" charset="0"/>
              </a:rPr>
              <a:t> scattering (SBS) may be regarded as the modulation of light through thermal molecular vibrations within the fiber.</a:t>
            </a:r>
          </a:p>
          <a:p>
            <a:pPr algn="just">
              <a:buFont typeface="Wingdings" pitchFamily="2" charset="2"/>
              <a:buChar char="q"/>
            </a:pPr>
            <a:endParaRPr lang="en-US" sz="2800"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 The scattered light appears as upper and lower sidebands which are separated from the incident light by the modulation frequency</a:t>
            </a:r>
            <a:r>
              <a:rPr lang="en-US" sz="2800" dirty="0" smtClean="0"/>
              <a:t>.</a:t>
            </a:r>
          </a:p>
          <a:p>
            <a:pPr algn="just">
              <a:buFont typeface="Wingdings" pitchFamily="2" charset="2"/>
              <a:buChar char="q"/>
            </a:pP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The </a:t>
            </a:r>
            <a:r>
              <a:rPr lang="en-US" sz="2800" b="1" dirty="0" smtClean="0">
                <a:solidFill>
                  <a:srgbClr val="FF0000"/>
                </a:solidFill>
                <a:latin typeface="Times New Roman" pitchFamily="18" charset="0"/>
                <a:cs typeface="Times New Roman" pitchFamily="18" charset="0"/>
              </a:rPr>
              <a:t>incident photon </a:t>
            </a:r>
            <a:r>
              <a:rPr lang="en-US" sz="2800" dirty="0" smtClean="0">
                <a:latin typeface="Times New Roman" pitchFamily="18" charset="0"/>
                <a:cs typeface="Times New Roman" pitchFamily="18" charset="0"/>
              </a:rPr>
              <a:t>produces a </a:t>
            </a:r>
            <a:r>
              <a:rPr lang="en-US" sz="2800" b="1" dirty="0" smtClean="0">
                <a:solidFill>
                  <a:srgbClr val="FF0000"/>
                </a:solidFill>
                <a:latin typeface="Times New Roman" pitchFamily="18" charset="0"/>
                <a:cs typeface="Times New Roman" pitchFamily="18" charset="0"/>
              </a:rPr>
              <a:t>phonon* of acoustic frequency</a:t>
            </a:r>
            <a:r>
              <a:rPr lang="en-US" sz="2800" dirty="0" smtClean="0">
                <a:latin typeface="Times New Roman" pitchFamily="18" charset="0"/>
                <a:cs typeface="Times New Roman" pitchFamily="18" charset="0"/>
              </a:rPr>
              <a:t> as well as a scattered photon.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29936"/>
            <a:ext cx="7848599" cy="556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732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534400" cy="7195816"/>
          </a:xfrm>
          <a:prstGeom prst="rect">
            <a:avLst/>
          </a:prstGeom>
          <a:noFill/>
        </p:spPr>
        <p:txBody>
          <a:bodyPr wrap="square" rtlCol="0">
            <a:spAutoFit/>
          </a:bodyPr>
          <a:lstStyle/>
          <a:p>
            <a:pPr>
              <a:buFont typeface="Wingdings" pitchFamily="2" charset="2"/>
              <a:buChar char="q"/>
            </a:pPr>
            <a:r>
              <a:rPr lang="en-US" sz="2800" b="1" dirty="0" smtClean="0">
                <a:solidFill>
                  <a:srgbClr val="FF0000"/>
                </a:solidFill>
                <a:latin typeface="Times New Roman" pitchFamily="18" charset="0"/>
                <a:cs typeface="Times New Roman" pitchFamily="18" charset="0"/>
              </a:rPr>
              <a:t>phonon </a:t>
            </a:r>
            <a:r>
              <a:rPr lang="en-US" sz="2800" dirty="0" smtClean="0">
                <a:latin typeface="Times New Roman" pitchFamily="18" charset="0"/>
                <a:cs typeface="Times New Roman" pitchFamily="18" charset="0"/>
              </a:rPr>
              <a:t>is a mode of oscillation that occurs in lattice structures</a:t>
            </a:r>
            <a:r>
              <a:rPr lang="en-US" dirty="0" smtClean="0"/>
              <a:t>.</a:t>
            </a:r>
          </a:p>
          <a:p>
            <a:pPr>
              <a:buFont typeface="Wingdings" pitchFamily="2" charset="2"/>
              <a:buChar char="q"/>
            </a:pPr>
            <a:endParaRPr lang="en-US" dirty="0" smtClean="0"/>
          </a:p>
          <a:p>
            <a:pPr>
              <a:buFont typeface="Wingdings" pitchFamily="2" charset="2"/>
              <a:buChar char="q"/>
            </a:pPr>
            <a:r>
              <a:rPr lang="en-US" dirty="0" smtClean="0"/>
              <a:t> </a:t>
            </a:r>
            <a:r>
              <a:rPr lang="en-US" sz="2800" dirty="0" smtClean="0">
                <a:latin typeface="Times New Roman" pitchFamily="18" charset="0"/>
                <a:cs typeface="Times New Roman" pitchFamily="18" charset="0"/>
              </a:rPr>
              <a:t>A phonon is a mode of vibration, which is neither a wave nor a particle</a:t>
            </a:r>
            <a:r>
              <a:rPr lang="en-US" dirty="0" smtClean="0"/>
              <a:t>.</a:t>
            </a:r>
          </a:p>
          <a:p>
            <a:pPr>
              <a:buFont typeface="Wingdings" pitchFamily="2" charset="2"/>
              <a:buChar char="q"/>
            </a:pPr>
            <a:endParaRPr lang="en-US" dirty="0" smtClean="0"/>
          </a:p>
          <a:p>
            <a:pPr>
              <a:buFont typeface="Wingdings" pitchFamily="2" charset="2"/>
              <a:buChar char="q"/>
            </a:pPr>
            <a:r>
              <a:rPr lang="en-US" dirty="0" smtClean="0"/>
              <a:t> </a:t>
            </a:r>
            <a:r>
              <a:rPr lang="en-US" sz="2800" dirty="0" smtClean="0">
                <a:latin typeface="Times New Roman" pitchFamily="18" charset="0"/>
                <a:cs typeface="Times New Roman" pitchFamily="18" charset="0"/>
              </a:rPr>
              <a:t>This produces an optical frequency shift which varies with the scattering angle because the frequency of the sound wave varies with acoustic wavelength.</a:t>
            </a:r>
          </a:p>
          <a:p>
            <a:pPr marL="311150" indent="-311150" algn="just" defTabSz="830263">
              <a:lnSpc>
                <a:spcPct val="90000"/>
              </a:lnSpc>
            </a:pPr>
            <a:endParaRPr lang="en-US" sz="2800" dirty="0" smtClean="0">
              <a:latin typeface="Times New Roman" pitchFamily="18" charset="0"/>
              <a:cs typeface="Times New Roman" pitchFamily="18" charset="0"/>
            </a:endParaRPr>
          </a:p>
          <a:p>
            <a:pPr marL="311150" indent="-311150" algn="just" defTabSz="830263">
              <a:lnSpc>
                <a:spcPct val="90000"/>
              </a:lnSpc>
              <a:buFont typeface="Wingdings" pitchFamily="2" charset="2"/>
              <a:buChar char="q"/>
            </a:pPr>
            <a:r>
              <a:rPr lang="en-GB" sz="2800" dirty="0" smtClean="0">
                <a:latin typeface="Times New Roman" pitchFamily="18" charset="0"/>
                <a:cs typeface="Times New Roman" pitchFamily="18" charset="0"/>
              </a:rPr>
              <a:t>The photon can loose or gain energy and hence change its frequency.</a:t>
            </a:r>
          </a:p>
          <a:p>
            <a:pPr marL="674688" lvl="1" indent="-260350" algn="just" defTabSz="830263">
              <a:lnSpc>
                <a:spcPct val="90000"/>
              </a:lnSpc>
              <a:buSzPct val="75000"/>
              <a:buFont typeface="Symbol" pitchFamily="18" charset="2"/>
              <a:buChar char="-"/>
            </a:pPr>
            <a:r>
              <a:rPr lang="en-GB" sz="2800" dirty="0" smtClean="0">
                <a:latin typeface="Times New Roman" pitchFamily="18" charset="0"/>
                <a:cs typeface="Times New Roman" pitchFamily="18" charset="0"/>
              </a:rPr>
              <a:t>If the </a:t>
            </a:r>
            <a:r>
              <a:rPr lang="en-GB" sz="2800" dirty="0" smtClean="0">
                <a:solidFill>
                  <a:srgbClr val="FF0000"/>
                </a:solidFill>
                <a:latin typeface="Times New Roman" pitchFamily="18" charset="0"/>
                <a:cs typeface="Times New Roman" pitchFamily="18" charset="0"/>
              </a:rPr>
              <a:t>photons lose energy</a:t>
            </a:r>
            <a:r>
              <a:rPr lang="en-GB" sz="2800" dirty="0" smtClean="0">
                <a:latin typeface="Times New Roman" pitchFamily="18" charset="0"/>
                <a:cs typeface="Times New Roman" pitchFamily="18" charset="0"/>
              </a:rPr>
              <a:t>, the scattered wave has a longer wavelength and is called the </a:t>
            </a:r>
            <a:r>
              <a:rPr lang="en-GB" sz="2800" u="sng" dirty="0" smtClean="0">
                <a:solidFill>
                  <a:srgbClr val="FF0000"/>
                </a:solidFill>
                <a:latin typeface="Times New Roman" pitchFamily="18" charset="0"/>
                <a:cs typeface="Times New Roman" pitchFamily="18" charset="0"/>
              </a:rPr>
              <a:t>Stokes</a:t>
            </a:r>
            <a:r>
              <a:rPr lang="en-GB" sz="2800" dirty="0" smtClean="0">
                <a:solidFill>
                  <a:srgbClr val="FF0000"/>
                </a:solidFill>
                <a:latin typeface="Times New Roman" pitchFamily="18" charset="0"/>
                <a:cs typeface="Times New Roman" pitchFamily="18" charset="0"/>
              </a:rPr>
              <a:t> wave.</a:t>
            </a:r>
          </a:p>
          <a:p>
            <a:pPr marL="674688" lvl="1" indent="-260350" algn="just" defTabSz="830263">
              <a:lnSpc>
                <a:spcPct val="90000"/>
              </a:lnSpc>
              <a:buSzPct val="75000"/>
              <a:buFont typeface="Symbol" pitchFamily="18" charset="2"/>
              <a:buChar char="-"/>
            </a:pPr>
            <a:r>
              <a:rPr lang="en-GB" sz="2800" dirty="0" smtClean="0">
                <a:latin typeface="Times New Roman" pitchFamily="18" charset="0"/>
                <a:cs typeface="Times New Roman" pitchFamily="18" charset="0"/>
              </a:rPr>
              <a:t>If the </a:t>
            </a:r>
            <a:r>
              <a:rPr lang="en-GB" sz="2800" dirty="0" smtClean="0">
                <a:solidFill>
                  <a:srgbClr val="FF0000"/>
                </a:solidFill>
                <a:latin typeface="Times New Roman" pitchFamily="18" charset="0"/>
                <a:cs typeface="Times New Roman" pitchFamily="18" charset="0"/>
              </a:rPr>
              <a:t>photons gain energy</a:t>
            </a:r>
            <a:r>
              <a:rPr lang="en-GB" sz="2800" dirty="0" smtClean="0">
                <a:latin typeface="Times New Roman" pitchFamily="18" charset="0"/>
                <a:cs typeface="Times New Roman" pitchFamily="18" charset="0"/>
              </a:rPr>
              <a:t>, the scattered wave has a shorter wavelength and is called the </a:t>
            </a:r>
            <a:r>
              <a:rPr lang="en-GB" sz="2800" u="sng" dirty="0" smtClean="0">
                <a:solidFill>
                  <a:srgbClr val="FF0000"/>
                </a:solidFill>
                <a:latin typeface="Times New Roman" pitchFamily="18" charset="0"/>
                <a:cs typeface="Times New Roman" pitchFamily="18" charset="0"/>
              </a:rPr>
              <a:t>anti-Stokes</a:t>
            </a:r>
            <a:r>
              <a:rPr lang="en-GB" sz="2800" dirty="0" smtClean="0">
                <a:solidFill>
                  <a:srgbClr val="FF0000"/>
                </a:solidFill>
                <a:latin typeface="Times New Roman" pitchFamily="18" charset="0"/>
                <a:cs typeface="Times New Roman" pitchFamily="18" charset="0"/>
              </a:rPr>
              <a:t> wave.</a:t>
            </a:r>
          </a:p>
          <a:p>
            <a:endParaRPr lang="en-US" sz="28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05800" cy="4401205"/>
          </a:xfrm>
          <a:prstGeom prst="rect">
            <a:avLst/>
          </a:prstGeom>
        </p:spPr>
        <p:txBody>
          <a:bodyPr wrap="square">
            <a:spAutoFit/>
          </a:bodyPr>
          <a:lstStyle/>
          <a:p>
            <a:pPr>
              <a:buFont typeface="Wingdings" pitchFamily="2" charset="2"/>
              <a:buChar char="q"/>
            </a:pPr>
            <a:r>
              <a:rPr lang="en-US" sz="2800" dirty="0" smtClean="0">
                <a:latin typeface="Times New Roman" pitchFamily="18" charset="0"/>
                <a:cs typeface="Times New Roman" pitchFamily="18" charset="0"/>
              </a:rPr>
              <a:t>The frequency shift is a maximum in the backward direction and ZERO in forward direction . Thus SBS is a backward process.</a:t>
            </a:r>
          </a:p>
          <a:p>
            <a:pPr>
              <a:buFont typeface="Wingdings" pitchFamily="2" charset="2"/>
              <a:buChar char="q"/>
            </a:pP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Brillouin</a:t>
            </a:r>
            <a:r>
              <a:rPr lang="en-US" sz="2800" dirty="0" smtClean="0">
                <a:latin typeface="Times New Roman" pitchFamily="18" charset="0"/>
                <a:cs typeface="Times New Roman" pitchFamily="18" charset="0"/>
              </a:rPr>
              <a:t> scattering is only significant above a threshold power density.</a:t>
            </a:r>
          </a:p>
          <a:p>
            <a:pPr>
              <a:buFont typeface="Wingdings" pitchFamily="2" charset="2"/>
              <a:buChar char="q"/>
            </a:pP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T</a:t>
            </a:r>
            <a:r>
              <a:rPr lang="en-US" sz="2800" dirty="0" smtClean="0"/>
              <a:t>he threshold power </a:t>
            </a:r>
            <a:r>
              <a:rPr lang="en-US" sz="2800" i="1" dirty="0" smtClean="0"/>
              <a:t>PB is given by:</a:t>
            </a:r>
          </a:p>
          <a:p>
            <a:endParaRPr lang="en-US" sz="2800" i="1"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p:txBody>
      </p:sp>
      <p:pic>
        <p:nvPicPr>
          <p:cNvPr id="26626" name="Picture 2"/>
          <p:cNvPicPr>
            <a:picLocks noChangeAspect="1" noChangeArrowheads="1"/>
          </p:cNvPicPr>
          <p:nvPr/>
        </p:nvPicPr>
        <p:blipFill>
          <a:blip r:embed="rId2"/>
          <a:srcRect/>
          <a:stretch>
            <a:fillRect/>
          </a:stretch>
        </p:blipFill>
        <p:spPr bwMode="auto">
          <a:xfrm>
            <a:off x="2819400" y="3733800"/>
            <a:ext cx="3505200" cy="1600200"/>
          </a:xfrm>
          <a:prstGeom prst="rect">
            <a:avLst/>
          </a:prstGeom>
          <a:noFill/>
          <a:ln w="9525">
            <a:noFill/>
            <a:miter lim="800000"/>
            <a:headEnd/>
            <a:tailEnd/>
          </a:ln>
          <a:effectLst/>
        </p:spPr>
      </p:pic>
      <p:sp>
        <p:nvSpPr>
          <p:cNvPr id="4" name="Rectangle 3"/>
          <p:cNvSpPr/>
          <p:nvPr/>
        </p:nvSpPr>
        <p:spPr>
          <a:xfrm>
            <a:off x="457200" y="4648200"/>
            <a:ext cx="8458200" cy="1569660"/>
          </a:xfrm>
          <a:prstGeom prst="rect">
            <a:avLst/>
          </a:prstGeom>
        </p:spPr>
        <p:txBody>
          <a:bodyPr wrap="square">
            <a:spAutoFit/>
          </a:bodyPr>
          <a:lstStyle/>
          <a:p>
            <a:pPr>
              <a:buFont typeface="Wingdings" pitchFamily="2" charset="2"/>
              <a:buChar char="ü"/>
            </a:pPr>
            <a:r>
              <a:rPr lang="en-US" dirty="0" smtClean="0"/>
              <a:t> </a:t>
            </a:r>
            <a:r>
              <a:rPr lang="en-US" sz="2400" i="1" dirty="0" smtClean="0">
                <a:latin typeface="Times New Roman" pitchFamily="18" charset="0"/>
                <a:cs typeface="Times New Roman" pitchFamily="18" charset="0"/>
              </a:rPr>
              <a:t>d and λ are the fiber core diameter and the operating wavelength</a:t>
            </a:r>
            <a:r>
              <a:rPr lang="en-US" i="1" dirty="0" smtClean="0"/>
              <a:t>, </a:t>
            </a:r>
            <a:r>
              <a:rPr lang="en-US" sz="2400" i="1" dirty="0" smtClean="0">
                <a:latin typeface="Times New Roman" pitchFamily="18" charset="0"/>
                <a:cs typeface="Times New Roman" pitchFamily="18" charset="0"/>
              </a:rPr>
              <a:t>both measured in micrometers.</a:t>
            </a:r>
          </a:p>
          <a:p>
            <a:pPr>
              <a:buFont typeface="Wingdings" pitchFamily="2" charset="2"/>
              <a:buChar char="ü"/>
            </a:pPr>
            <a:r>
              <a:rPr lang="en-US" dirty="0" smtClean="0"/>
              <a:t> </a:t>
            </a:r>
            <a:r>
              <a:rPr lang="en-US" sz="2400" i="1" dirty="0" err="1" smtClean="0">
                <a:latin typeface="Times New Roman" pitchFamily="18" charset="0"/>
                <a:cs typeface="Times New Roman" pitchFamily="18" charset="0"/>
              </a:rPr>
              <a:t>αdB</a:t>
            </a:r>
            <a:r>
              <a:rPr lang="en-US" sz="2400" i="1" dirty="0" smtClean="0">
                <a:latin typeface="Times New Roman" pitchFamily="18" charset="0"/>
                <a:cs typeface="Times New Roman" pitchFamily="18" charset="0"/>
              </a:rPr>
              <a:t> is the fiber attenuation in decibels per kilometer </a:t>
            </a:r>
          </a:p>
          <a:p>
            <a:pPr>
              <a:buFont typeface="Wingdings" pitchFamily="2" charset="2"/>
              <a:buChar char="ü"/>
            </a:pPr>
            <a:r>
              <a:rPr lang="en-US" dirty="0" smtClean="0"/>
              <a:t> </a:t>
            </a:r>
            <a:r>
              <a:rPr lang="en-US" sz="2400" i="1" dirty="0" smtClean="0">
                <a:latin typeface="Times New Roman" pitchFamily="18" charset="0"/>
                <a:cs typeface="Times New Roman" pitchFamily="18" charset="0"/>
              </a:rPr>
              <a:t>ν is the source bandwidth (i.e. injection laser) in gigahertz</a:t>
            </a:r>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7772400" cy="646331"/>
          </a:xfrm>
          <a:prstGeom prst="rect">
            <a:avLst/>
          </a:prstGeom>
          <a:noFill/>
        </p:spPr>
        <p:txBody>
          <a:bodyPr wrap="square" rtlCol="0">
            <a:spAutoFit/>
          </a:bodyPr>
          <a:lstStyle/>
          <a:p>
            <a:r>
              <a:rPr lang="en-US" sz="3600" b="1" dirty="0" smtClean="0">
                <a:solidFill>
                  <a:srgbClr val="FF0000"/>
                </a:solidFill>
                <a:latin typeface="Times New Roman" pitchFamily="18" charset="0"/>
                <a:cs typeface="Times New Roman" pitchFamily="18" charset="0"/>
              </a:rPr>
              <a:t>Stimulated Raman Scattering</a:t>
            </a:r>
            <a:endParaRPr lang="en-US" sz="3600" b="1" dirty="0">
              <a:solidFill>
                <a:srgbClr val="FF0000"/>
              </a:solidFill>
              <a:latin typeface="Times New Roman" pitchFamily="18" charset="0"/>
              <a:cs typeface="Times New Roman" pitchFamily="18" charset="0"/>
            </a:endParaRPr>
          </a:p>
        </p:txBody>
      </p:sp>
      <p:sp>
        <p:nvSpPr>
          <p:cNvPr id="4" name="TextBox 3"/>
          <p:cNvSpPr txBox="1"/>
          <p:nvPr/>
        </p:nvSpPr>
        <p:spPr>
          <a:xfrm>
            <a:off x="304800" y="1371600"/>
            <a:ext cx="8610600" cy="2246769"/>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latin typeface="Times New Roman" pitchFamily="18" charset="0"/>
                <a:cs typeface="Times New Roman" pitchFamily="18" charset="0"/>
              </a:rPr>
              <a:t>Stimulated Raman scattering (SRS) is similar to SBS except that a high-frequency optical phonon rather than an acoustic phonon is generated in the scattering process.</a:t>
            </a:r>
          </a:p>
          <a:p>
            <a:pPr algn="just">
              <a:buFont typeface="Wingdings" pitchFamily="2" charset="2"/>
              <a:buChar char="q"/>
            </a:pPr>
            <a:endParaRPr lang="en-US" sz="2800" dirty="0" smtClean="0">
              <a:latin typeface="Times New Roman" pitchFamily="18" charset="0"/>
              <a:cs typeface="Times New Roman" pitchFamily="18" charset="0"/>
            </a:endParaRPr>
          </a:p>
          <a:p>
            <a:pPr algn="just">
              <a:buFont typeface="Wingdings" pitchFamily="2" charset="2"/>
              <a:buChar char="q"/>
            </a:pPr>
            <a:endParaRPr lang="en-US" sz="2800" dirty="0"/>
          </a:p>
        </p:txBody>
      </p:sp>
      <p:sp>
        <p:nvSpPr>
          <p:cNvPr id="5" name="Rectangle 4"/>
          <p:cNvSpPr/>
          <p:nvPr/>
        </p:nvSpPr>
        <p:spPr>
          <a:xfrm>
            <a:off x="457200" y="2895600"/>
            <a:ext cx="8458200" cy="2677656"/>
          </a:xfrm>
          <a:prstGeom prst="rect">
            <a:avLst/>
          </a:prstGeom>
        </p:spPr>
        <p:txBody>
          <a:bodyPr wrap="square">
            <a:spAutoFit/>
          </a:bodyPr>
          <a:lstStyle/>
          <a:p>
            <a:pPr>
              <a:buFont typeface="Wingdings" pitchFamily="2" charset="2"/>
              <a:buChar char="q"/>
            </a:pPr>
            <a:r>
              <a:rPr lang="en-US" sz="2800" dirty="0" smtClean="0">
                <a:latin typeface="Times New Roman" pitchFamily="18" charset="0"/>
                <a:cs typeface="Times New Roman" pitchFamily="18" charset="0"/>
              </a:rPr>
              <a:t>SRS can occur in both the forward and backward directions in an optical fiber.</a:t>
            </a:r>
          </a:p>
          <a:p>
            <a:pPr>
              <a:buFont typeface="Wingdings" pitchFamily="2" charset="2"/>
              <a:buChar char="q"/>
            </a:pPr>
            <a:endParaRPr lang="en-US" sz="2800"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 It may have an optical power threshold of up to </a:t>
            </a:r>
            <a:r>
              <a:rPr lang="en-US" sz="2800" dirty="0" smtClean="0">
                <a:solidFill>
                  <a:srgbClr val="FF0000"/>
                </a:solidFill>
                <a:latin typeface="Times New Roman" pitchFamily="18" charset="0"/>
                <a:cs typeface="Times New Roman" pitchFamily="18" charset="0"/>
              </a:rPr>
              <a:t>three orders of magnitude higher</a:t>
            </a:r>
            <a:r>
              <a:rPr lang="en-US" sz="2800" dirty="0" smtClean="0">
                <a:latin typeface="Times New Roman" pitchFamily="18" charset="0"/>
                <a:cs typeface="Times New Roman" pitchFamily="18" charset="0"/>
              </a:rPr>
              <a:t> than the </a:t>
            </a:r>
            <a:r>
              <a:rPr lang="en-US" sz="2800" dirty="0" err="1" smtClean="0">
                <a:latin typeface="Times New Roman" pitchFamily="18" charset="0"/>
                <a:cs typeface="Times New Roman" pitchFamily="18" charset="0"/>
              </a:rPr>
              <a:t>Brillouin</a:t>
            </a:r>
            <a:r>
              <a:rPr lang="en-US" sz="2800" dirty="0" smtClean="0">
                <a:latin typeface="Times New Roman" pitchFamily="18" charset="0"/>
                <a:cs typeface="Times New Roman" pitchFamily="18" charset="0"/>
              </a:rPr>
              <a:t> threshold in a particular fiber.</a:t>
            </a:r>
            <a:endParaRPr lang="en-US" sz="28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458200" cy="1815882"/>
          </a:xfrm>
          <a:prstGeom prst="rect">
            <a:avLst/>
          </a:prstGeom>
          <a:noFill/>
        </p:spPr>
        <p:txBody>
          <a:bodyPr wrap="square" rtlCol="0">
            <a:spAutoFit/>
          </a:bodyPr>
          <a:lstStyle/>
          <a:p>
            <a:pPr>
              <a:buFont typeface="Wingdings" pitchFamily="2" charset="2"/>
              <a:buChar char="q"/>
            </a:pPr>
            <a:r>
              <a:rPr lang="en-US" sz="2800" dirty="0" smtClean="0">
                <a:latin typeface="Times New Roman" pitchFamily="18" charset="0"/>
                <a:cs typeface="Times New Roman" pitchFamily="18" charset="0"/>
              </a:rPr>
              <a:t> T</a:t>
            </a:r>
            <a:r>
              <a:rPr lang="en-US" sz="2800" dirty="0" smtClean="0"/>
              <a:t>he threshold optical power for SRS </a:t>
            </a:r>
            <a:r>
              <a:rPr lang="en-US" sz="2800" i="1" dirty="0" smtClean="0"/>
              <a:t>PR in a long</a:t>
            </a:r>
          </a:p>
          <a:p>
            <a:r>
              <a:rPr lang="en-US" sz="2800" dirty="0" smtClean="0"/>
              <a:t>single-mode fiber is given by:</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2"/>
          <a:srcRect/>
          <a:stretch>
            <a:fillRect/>
          </a:stretch>
        </p:blipFill>
        <p:spPr bwMode="auto">
          <a:xfrm>
            <a:off x="2819400" y="1219200"/>
            <a:ext cx="3886200" cy="18288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381000" y="3005138"/>
            <a:ext cx="8305800" cy="2633662"/>
          </a:xfrm>
          <a:prstGeom prst="rect">
            <a:avLst/>
          </a:prstGeom>
          <a:noFill/>
          <a:ln w="9525">
            <a:noFill/>
            <a:miter lim="800000"/>
            <a:headEnd/>
            <a:tailEnd/>
          </a:ln>
          <a:effectLst/>
        </p:spPr>
      </p:pic>
      <p:sp>
        <p:nvSpPr>
          <p:cNvPr id="5" name="TextBox 4"/>
          <p:cNvSpPr txBox="1"/>
          <p:nvPr/>
        </p:nvSpPr>
        <p:spPr>
          <a:xfrm>
            <a:off x="304800" y="2438400"/>
            <a:ext cx="2362200" cy="584775"/>
          </a:xfrm>
          <a:prstGeom prst="rect">
            <a:avLst/>
          </a:prstGeom>
          <a:noFill/>
        </p:spPr>
        <p:txBody>
          <a:bodyPr wrap="square" rtlCol="0">
            <a:spAutoFit/>
          </a:bodyPr>
          <a:lstStyle/>
          <a:p>
            <a:r>
              <a:rPr lang="en-US" sz="3200" b="1" i="1" dirty="0" smtClean="0">
                <a:solidFill>
                  <a:srgbClr val="FF0000"/>
                </a:solidFill>
                <a:latin typeface="Times New Roman" pitchFamily="18" charset="0"/>
                <a:cs typeface="Times New Roman" pitchFamily="18" charset="0"/>
              </a:rPr>
              <a:t>Numerical</a:t>
            </a:r>
            <a:endParaRPr lang="en-US" sz="3200" b="1"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28600"/>
            <a:ext cx="6248400" cy="707886"/>
          </a:xfrm>
          <a:prstGeom prst="rect">
            <a:avLst/>
          </a:prstGeom>
          <a:noFill/>
        </p:spPr>
        <p:txBody>
          <a:bodyPr wrap="square" rtlCol="0">
            <a:spAutoFit/>
          </a:bodyPr>
          <a:lstStyle/>
          <a:p>
            <a:pPr algn="ctr"/>
            <a:r>
              <a:rPr lang="en-US" sz="4000" b="1" dirty="0" smtClean="0">
                <a:solidFill>
                  <a:srgbClr val="FF0000"/>
                </a:solidFill>
                <a:latin typeface="Times New Roman" pitchFamily="18" charset="0"/>
                <a:cs typeface="Times New Roman" pitchFamily="18" charset="0"/>
              </a:rPr>
              <a:t>Fiber bend loss</a:t>
            </a:r>
            <a:endParaRPr lang="en-US" sz="4000" b="1" dirty="0">
              <a:solidFill>
                <a:srgbClr val="FF0000"/>
              </a:solidFill>
              <a:latin typeface="Times New Roman" pitchFamily="18" charset="0"/>
              <a:cs typeface="Times New Roman" pitchFamily="18" charset="0"/>
            </a:endParaRPr>
          </a:p>
        </p:txBody>
      </p:sp>
      <p:sp>
        <p:nvSpPr>
          <p:cNvPr id="3" name="TextBox 2"/>
          <p:cNvSpPr txBox="1"/>
          <p:nvPr/>
        </p:nvSpPr>
        <p:spPr>
          <a:xfrm>
            <a:off x="228600" y="1295400"/>
            <a:ext cx="8610600" cy="1384995"/>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latin typeface="Times New Roman" pitchFamily="18" charset="0"/>
                <a:cs typeface="Times New Roman" pitchFamily="18" charset="0"/>
              </a:rPr>
              <a:t>Optical fibers suffer radiation losses at bends or curves on their paths</a:t>
            </a:r>
          </a:p>
          <a:p>
            <a:pPr>
              <a:buFont typeface="Wingdings" pitchFamily="2" charset="2"/>
              <a:buChar char="q"/>
            </a:pPr>
            <a:endParaRPr lang="en-US" sz="2800"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1447800" y="2362200"/>
            <a:ext cx="6324600" cy="372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97346"/>
            <a:ext cx="8077200" cy="6555641"/>
          </a:xfrm>
          <a:prstGeom prst="rect">
            <a:avLst/>
          </a:prstGeom>
        </p:spPr>
        <p:txBody>
          <a:bodyPr wrap="square">
            <a:spAutoFit/>
          </a:bodyPr>
          <a:lstStyle/>
          <a:p>
            <a:pPr>
              <a:buFontTx/>
              <a:buChar char="•"/>
            </a:pPr>
            <a:r>
              <a:rPr lang="en-US" sz="2800" dirty="0" smtClean="0">
                <a:latin typeface="Times New Roman" pitchFamily="18" charset="0"/>
                <a:cs typeface="Times New Roman" pitchFamily="18" charset="0"/>
              </a:rPr>
              <a:t>For the slight bends .losses are unobservable</a:t>
            </a:r>
          </a:p>
          <a:p>
            <a:endParaRPr lang="en-US" sz="2800" dirty="0" smtClean="0">
              <a:latin typeface="Times New Roman" pitchFamily="18" charset="0"/>
              <a:cs typeface="Times New Roman" pitchFamily="18" charset="0"/>
            </a:endParaRPr>
          </a:p>
          <a:p>
            <a:pPr>
              <a:buFontTx/>
              <a:buChar char="•"/>
            </a:pPr>
            <a:r>
              <a:rPr lang="en-US" sz="2800" dirty="0" smtClean="0">
                <a:latin typeface="Times New Roman" pitchFamily="18" charset="0"/>
                <a:cs typeface="Times New Roman" pitchFamily="18" charset="0"/>
              </a:rPr>
              <a:t> By decreasing radius of curvature we will come to the critical value after which these losses increase drastically, shown as </a:t>
            </a:r>
            <a:r>
              <a:rPr lang="en-US" sz="2800" dirty="0" err="1" smtClean="0">
                <a:latin typeface="Times New Roman" pitchFamily="18" charset="0"/>
                <a:cs typeface="Times New Roman" pitchFamily="18" charset="0"/>
              </a:rPr>
              <a:t>xc</a:t>
            </a:r>
            <a:r>
              <a:rPr lang="en-US" sz="2800" dirty="0" smtClean="0">
                <a:latin typeface="Times New Roman" pitchFamily="18" charset="0"/>
                <a:cs typeface="Times New Roman" pitchFamily="18" charset="0"/>
              </a:rPr>
              <a:t> in the fig.</a:t>
            </a:r>
          </a:p>
          <a:p>
            <a:endParaRPr lang="en-US" sz="2800" dirty="0" smtClean="0">
              <a:latin typeface="Times New Roman" pitchFamily="18" charset="0"/>
              <a:cs typeface="Times New Roman" pitchFamily="18" charset="0"/>
            </a:endParaRPr>
          </a:p>
          <a:p>
            <a:pPr>
              <a:buFontTx/>
              <a:buChar char="•"/>
            </a:pPr>
            <a:r>
              <a:rPr lang="en-US" sz="2800" dirty="0" smtClean="0">
                <a:latin typeface="Times New Roman" pitchFamily="18" charset="0"/>
                <a:cs typeface="Times New Roman" pitchFamily="18" charset="0"/>
              </a:rPr>
              <a:t> As we know that the electric/magnetic field have a tail in the cladding region so by bending the cable we come to the extent where cladding field should move faster to keep up with the core field.</a:t>
            </a:r>
          </a:p>
          <a:p>
            <a:endParaRPr lang="en-US" sz="2800" dirty="0" smtClean="0">
              <a:latin typeface="Times New Roman" pitchFamily="18" charset="0"/>
              <a:cs typeface="Times New Roman" pitchFamily="18" charset="0"/>
            </a:endParaRPr>
          </a:p>
          <a:p>
            <a:pPr>
              <a:buFontTx/>
              <a:buChar char="•"/>
            </a:pPr>
            <a:r>
              <a:rPr lang="en-US" sz="2800" dirty="0" smtClean="0">
                <a:latin typeface="Times New Roman" pitchFamily="18" charset="0"/>
                <a:cs typeface="Times New Roman" pitchFamily="18" charset="0"/>
              </a:rPr>
              <a:t> As this is not possible so the energy in that region radiates away</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4401205"/>
          </a:xfrm>
          <a:prstGeom prst="rect">
            <a:avLst/>
          </a:prstGeom>
        </p:spPr>
        <p:txBody>
          <a:bodyPr wrap="square">
            <a:spAutoFit/>
          </a:bodyPr>
          <a:lstStyle/>
          <a:p>
            <a:pPr>
              <a:buFontTx/>
              <a:buChar char="•"/>
            </a:pPr>
            <a:r>
              <a:rPr lang="en-US" sz="2800" dirty="0" smtClean="0">
                <a:latin typeface="Times New Roman" pitchFamily="18" charset="0"/>
                <a:cs typeface="Times New Roman" pitchFamily="18" charset="0"/>
              </a:rPr>
              <a:t>Radiation losses depend on the value of </a:t>
            </a:r>
            <a:r>
              <a:rPr lang="en-US" sz="2800" dirty="0" err="1" smtClean="0">
                <a:latin typeface="Times New Roman" pitchFamily="18" charset="0"/>
                <a:cs typeface="Times New Roman" pitchFamily="18" charset="0"/>
              </a:rPr>
              <a:t>xc</a:t>
            </a:r>
            <a:r>
              <a:rPr lang="en-US" sz="2800" dirty="0" smtClean="0">
                <a:latin typeface="Times New Roman" pitchFamily="18" charset="0"/>
                <a:cs typeface="Times New Roman" pitchFamily="18" charset="0"/>
              </a:rPr>
              <a:t> and radius of curvature R</a:t>
            </a:r>
          </a:p>
          <a:p>
            <a:endParaRPr lang="en-US" sz="2800" dirty="0" smtClean="0">
              <a:latin typeface="Times New Roman" pitchFamily="18" charset="0"/>
              <a:cs typeface="Times New Roman" pitchFamily="18" charset="0"/>
            </a:endParaRPr>
          </a:p>
          <a:p>
            <a:pPr>
              <a:buFontTx/>
              <a:buChar char="•"/>
            </a:pPr>
            <a:r>
              <a:rPr lang="en-US" sz="2800" dirty="0" smtClean="0">
                <a:latin typeface="Times New Roman" pitchFamily="18" charset="0"/>
                <a:cs typeface="Times New Roman" pitchFamily="18" charset="0"/>
              </a:rPr>
              <a:t> As the lower order modes remain close to the core axis and the higher modes are closer to the cladding so the higher modes will radiate out of the fiber first.</a:t>
            </a:r>
          </a:p>
          <a:p>
            <a:pPr>
              <a:buFontTx/>
              <a:buChar char="•"/>
            </a:pPr>
            <a:endParaRPr lang="en-US" sz="2800" dirty="0" smtClean="0">
              <a:latin typeface="Times New Roman" pitchFamily="18" charset="0"/>
              <a:cs typeface="Times New Roman" pitchFamily="18" charset="0"/>
            </a:endParaRPr>
          </a:p>
          <a:p>
            <a:pPr>
              <a:buFontTx/>
              <a:buChar char="•"/>
            </a:pPr>
            <a:r>
              <a:rPr lang="en-US" sz="2800" dirty="0" smtClean="0">
                <a:latin typeface="Times New Roman" pitchFamily="18" charset="0"/>
                <a:cs typeface="Times New Roman" pitchFamily="18" charset="0"/>
              </a:rPr>
              <a:t> Radius of curvature for multimode fibers is given by the equation</a:t>
            </a:r>
          </a:p>
          <a:p>
            <a:endParaRPr lang="en-US" sz="2800" dirty="0" smtClean="0">
              <a:latin typeface="Times New Roman" pitchFamily="18" charset="0"/>
              <a:cs typeface="Times New Roman" pitchFamily="18" charset="0"/>
            </a:endParaRPr>
          </a:p>
        </p:txBody>
      </p:sp>
      <p:pic>
        <p:nvPicPr>
          <p:cNvPr id="28675" name="Picture 3"/>
          <p:cNvPicPr>
            <a:picLocks noChangeAspect="1" noChangeArrowheads="1"/>
          </p:cNvPicPr>
          <p:nvPr/>
        </p:nvPicPr>
        <p:blipFill>
          <a:blip r:embed="rId2"/>
          <a:srcRect/>
          <a:stretch>
            <a:fillRect/>
          </a:stretch>
        </p:blipFill>
        <p:spPr bwMode="auto">
          <a:xfrm>
            <a:off x="2819400" y="4648200"/>
            <a:ext cx="2971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534400" cy="523220"/>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latin typeface="Times New Roman" pitchFamily="18" charset="0"/>
                <a:cs typeface="Times New Roman" pitchFamily="18" charset="0"/>
              </a:rPr>
              <a:t>Radius of curvature for single mode fiber is given by</a:t>
            </a:r>
            <a:endParaRPr lang="en-US" sz="2800" dirty="0">
              <a:latin typeface="Times New Roman" pitchFamily="18" charset="0"/>
              <a:cs typeface="Times New Roman" pitchFamily="18" charset="0"/>
            </a:endParaRPr>
          </a:p>
        </p:txBody>
      </p:sp>
      <p:pic>
        <p:nvPicPr>
          <p:cNvPr id="29698" name="Picture 2"/>
          <p:cNvPicPr>
            <a:picLocks noChangeAspect="1" noChangeArrowheads="1"/>
          </p:cNvPicPr>
          <p:nvPr/>
        </p:nvPicPr>
        <p:blipFill>
          <a:blip r:embed="rId2"/>
          <a:srcRect/>
          <a:stretch>
            <a:fillRect/>
          </a:stretch>
        </p:blipFill>
        <p:spPr bwMode="auto">
          <a:xfrm>
            <a:off x="2514600" y="1371600"/>
            <a:ext cx="3810000" cy="1295400"/>
          </a:xfrm>
          <a:prstGeom prst="rect">
            <a:avLst/>
          </a:prstGeom>
          <a:noFill/>
          <a:ln w="9525">
            <a:noFill/>
            <a:miter lim="800000"/>
            <a:headEnd/>
            <a:tailEnd/>
          </a:ln>
          <a:effectLst/>
        </p:spPr>
      </p:pic>
      <p:sp>
        <p:nvSpPr>
          <p:cNvPr id="4" name="Rectangle 3"/>
          <p:cNvSpPr/>
          <p:nvPr/>
        </p:nvSpPr>
        <p:spPr>
          <a:xfrm>
            <a:off x="685800" y="2743200"/>
            <a:ext cx="7848600" cy="954107"/>
          </a:xfrm>
          <a:prstGeom prst="rect">
            <a:avLst/>
          </a:prstGeom>
        </p:spPr>
        <p:txBody>
          <a:bodyPr wrap="square">
            <a:spAutoFit/>
          </a:bodyPr>
          <a:lstStyle/>
          <a:p>
            <a:r>
              <a:rPr lang="en-US" sz="2800" dirty="0" smtClean="0">
                <a:latin typeface="Times New Roman" pitchFamily="18" charset="0"/>
                <a:cs typeface="Times New Roman" pitchFamily="18" charset="0"/>
              </a:rPr>
              <a:t>The cutoff wavelength for the single-mode fiber is given by</a:t>
            </a:r>
            <a:endParaRPr lang="en-US" sz="2800" dirty="0">
              <a:latin typeface="Times New Roman" pitchFamily="18" charset="0"/>
              <a:cs typeface="Times New Roman" pitchFamily="18" charset="0"/>
            </a:endParaRPr>
          </a:p>
        </p:txBody>
      </p:sp>
      <p:pic>
        <p:nvPicPr>
          <p:cNvPr id="29699" name="Picture 3"/>
          <p:cNvPicPr>
            <a:picLocks noChangeAspect="1" noChangeArrowheads="1"/>
          </p:cNvPicPr>
          <p:nvPr/>
        </p:nvPicPr>
        <p:blipFill>
          <a:blip r:embed="rId3"/>
          <a:srcRect/>
          <a:stretch>
            <a:fillRect/>
          </a:stretch>
        </p:blipFill>
        <p:spPr bwMode="auto">
          <a:xfrm>
            <a:off x="3124200" y="3352800"/>
            <a:ext cx="3276600" cy="178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3618235" cy="523220"/>
          </a:xfrm>
          <a:prstGeom prst="rect">
            <a:avLst/>
          </a:prstGeom>
        </p:spPr>
        <p:txBody>
          <a:bodyPr wrap="none">
            <a:spAutoFit/>
          </a:bodyPr>
          <a:lstStyle/>
          <a:p>
            <a:pPr>
              <a:buFont typeface="Wingdings" pitchFamily="2" charset="2"/>
              <a:buChar char="q"/>
            </a:pPr>
            <a:r>
              <a:rPr lang="en-US" sz="2800" b="1" dirty="0" err="1" smtClean="0">
                <a:solidFill>
                  <a:srgbClr val="FF0000"/>
                </a:solidFill>
                <a:latin typeface="Times New Roman" pitchFamily="18" charset="0"/>
                <a:cs typeface="Times New Roman" pitchFamily="18" charset="0"/>
              </a:rPr>
              <a:t>Microbending</a:t>
            </a:r>
            <a:r>
              <a:rPr lang="en-US" sz="2800" b="1" dirty="0" smtClean="0">
                <a:solidFill>
                  <a:srgbClr val="FF0000"/>
                </a:solidFill>
                <a:latin typeface="Times New Roman" pitchFamily="18" charset="0"/>
                <a:cs typeface="Times New Roman" pitchFamily="18" charset="0"/>
              </a:rPr>
              <a:t> losses</a:t>
            </a:r>
            <a:endParaRPr lang="en-US" sz="2800" b="1" dirty="0">
              <a:solidFill>
                <a:srgbClr val="FF0000"/>
              </a:solidFill>
              <a:latin typeface="Times New Roman" pitchFamily="18" charset="0"/>
              <a:cs typeface="Times New Roman" pitchFamily="18" charset="0"/>
            </a:endParaRPr>
          </a:p>
        </p:txBody>
      </p:sp>
      <p:sp>
        <p:nvSpPr>
          <p:cNvPr id="3" name="Rectangle 2"/>
          <p:cNvSpPr/>
          <p:nvPr/>
        </p:nvSpPr>
        <p:spPr>
          <a:xfrm>
            <a:off x="762000" y="990600"/>
            <a:ext cx="8001000" cy="4832092"/>
          </a:xfrm>
          <a:prstGeom prst="rect">
            <a:avLst/>
          </a:prstGeom>
        </p:spPr>
        <p:txBody>
          <a:bodyPr wrap="square">
            <a:spAutoFit/>
          </a:bodyPr>
          <a:lstStyle/>
          <a:p>
            <a:pPr>
              <a:buFont typeface="Wingdings" pitchFamily="2" charset="2"/>
              <a:buChar char="q"/>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Result of microscopic imperfections in the geometry of the fiber.</a:t>
            </a:r>
          </a:p>
          <a:p>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microscopic bends of the fiber axis that can arise when the fibers are incorporated into cables.</a:t>
            </a:r>
            <a:r>
              <a:rPr lang="en-US" sz="2800" b="1" dirty="0" smtClean="0">
                <a:latin typeface="Times New Roman" pitchFamily="18" charset="0"/>
                <a:cs typeface="Times New Roman" pitchFamily="18" charset="0"/>
              </a:rPr>
              <a:t> </a:t>
            </a:r>
          </a:p>
          <a:p>
            <a:endParaRPr lang="en-US" sz="2800" b="1"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The power is dissipated through the </a:t>
            </a:r>
            <a:r>
              <a:rPr lang="en-US" sz="2800" dirty="0" err="1" smtClean="0">
                <a:latin typeface="Times New Roman" pitchFamily="18" charset="0"/>
                <a:cs typeface="Times New Roman" pitchFamily="18" charset="0"/>
              </a:rPr>
              <a:t>microbended</a:t>
            </a:r>
            <a:r>
              <a:rPr lang="en-US" sz="2800" dirty="0" smtClean="0">
                <a:latin typeface="Times New Roman" pitchFamily="18" charset="0"/>
                <a:cs typeface="Times New Roman" pitchFamily="18" charset="0"/>
              </a:rPr>
              <a:t> fiber, because of the repetitive coupling of energy between guided modes &amp; the leaky or radiation modes in the fiber. </a:t>
            </a:r>
            <a:r>
              <a:rPr lang="en-US" sz="2800" b="1" dirty="0" smtClean="0">
                <a:latin typeface="Times New Roman" pitchFamily="18" charset="0"/>
                <a:cs typeface="Times New Roman" pitchFamily="18" charset="0"/>
              </a:rPr>
              <a:t> </a:t>
            </a:r>
          </a:p>
          <a:p>
            <a:pPr>
              <a:buFont typeface="Wingdings" pitchFamily="2" charset="2"/>
              <a:buChar char="q"/>
            </a:pP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5334000" cy="369332"/>
          </a:xfrm>
          <a:prstGeom prst="rect">
            <a:avLst/>
          </a:prstGeom>
          <a:noFill/>
        </p:spPr>
        <p:txBody>
          <a:bodyPr wrap="square" rtlCol="0">
            <a:spAutoFit/>
          </a:bodyPr>
          <a:lstStyle/>
          <a:p>
            <a:r>
              <a:rPr lang="en-US" dirty="0" smtClean="0"/>
              <a:t> </a:t>
            </a:r>
            <a:endParaRPr lang="en-US" sz="2800" b="1" dirty="0">
              <a:solidFill>
                <a:srgbClr val="FF0000"/>
              </a:solidFill>
              <a:latin typeface="Times New Roman" pitchFamily="18" charset="0"/>
              <a:cs typeface="Times New Roman" pitchFamily="18" charset="0"/>
            </a:endParaRPr>
          </a:p>
        </p:txBody>
      </p:sp>
      <p:sp>
        <p:nvSpPr>
          <p:cNvPr id="3" name="TextBox 2"/>
          <p:cNvSpPr txBox="1"/>
          <p:nvPr/>
        </p:nvSpPr>
        <p:spPr>
          <a:xfrm>
            <a:off x="457200" y="457200"/>
            <a:ext cx="8153400" cy="7694414"/>
          </a:xfrm>
          <a:prstGeom prst="rect">
            <a:avLst/>
          </a:prstGeom>
          <a:noFill/>
        </p:spPr>
        <p:txBody>
          <a:bodyPr wrap="square" rtlCol="0">
            <a:spAutoFit/>
          </a:bodyPr>
          <a:lstStyle/>
          <a:p>
            <a:r>
              <a:rPr lang="en-US" dirty="0" smtClean="0"/>
              <a:t> </a:t>
            </a:r>
            <a:endParaRPr lang="en-US" sz="2800" dirty="0" smtClean="0">
              <a:latin typeface="Times New Roman" pitchFamily="18" charset="0"/>
              <a:cs typeface="Times New Roman" pitchFamily="18" charset="0"/>
            </a:endParaRPr>
          </a:p>
          <a:p>
            <a:pPr>
              <a:buFont typeface="Wingdings" pitchFamily="2" charset="2"/>
              <a:buChar char="q"/>
            </a:pPr>
            <a:r>
              <a:rPr lang="en-US" sz="2800" b="1" dirty="0" err="1" smtClean="0">
                <a:solidFill>
                  <a:srgbClr val="FF0000"/>
                </a:solidFill>
                <a:latin typeface="Times New Roman" pitchFamily="18" charset="0"/>
                <a:cs typeface="Times New Roman" pitchFamily="18" charset="0"/>
              </a:rPr>
              <a:t>Macrobending</a:t>
            </a:r>
            <a:r>
              <a:rPr lang="en-US" sz="2800" b="1" dirty="0" smtClean="0">
                <a:solidFill>
                  <a:srgbClr val="FF0000"/>
                </a:solidFill>
                <a:latin typeface="Times New Roman" pitchFamily="18" charset="0"/>
                <a:cs typeface="Times New Roman" pitchFamily="18" charset="0"/>
              </a:rPr>
              <a:t> losses</a:t>
            </a:r>
          </a:p>
          <a:p>
            <a:pPr>
              <a:buFont typeface="Wingdings" pitchFamily="2" charset="2"/>
              <a:buChar char="q"/>
            </a:pPr>
            <a:r>
              <a:rPr lang="en-US" sz="2800" dirty="0" smtClean="0"/>
              <a:t>fiber bending with diameters on the order of centimeters. </a:t>
            </a:r>
          </a:p>
          <a:p>
            <a:pPr>
              <a:buFont typeface="Wingdings" pitchFamily="2" charset="2"/>
              <a:buChar char="q"/>
            </a:pPr>
            <a:r>
              <a:rPr lang="en-US" sz="2800" dirty="0" smtClean="0">
                <a:latin typeface="Times New Roman" pitchFamily="18" charset="0"/>
                <a:cs typeface="Times New Roman" pitchFamily="18" charset="0"/>
              </a:rPr>
              <a:t>The curvature of the bend is much larger than fiber diameter.</a:t>
            </a:r>
          </a:p>
          <a:p>
            <a:pPr>
              <a:buFont typeface="Wingdings" pitchFamily="2" charset="2"/>
              <a:buChar char="q"/>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Lightwave</a:t>
            </a:r>
            <a:r>
              <a:rPr lang="en-US" sz="2800" dirty="0" smtClean="0">
                <a:latin typeface="Times New Roman" pitchFamily="18" charset="0"/>
                <a:cs typeface="Times New Roman" pitchFamily="18" charset="0"/>
              </a:rPr>
              <a:t> suffers sever loss due to radiation of the evanescent field in the cladding region. </a:t>
            </a:r>
          </a:p>
          <a:p>
            <a:pPr>
              <a:buFont typeface="Wingdings" pitchFamily="2" charset="2"/>
              <a:buChar char="q"/>
            </a:pPr>
            <a:r>
              <a:rPr lang="en-US" sz="2800" dirty="0" smtClean="0">
                <a:latin typeface="Times New Roman" pitchFamily="18" charset="0"/>
                <a:cs typeface="Times New Roman" pitchFamily="18" charset="0"/>
              </a:rPr>
              <a:t>As the radius of the curvature decreases, the loss increases exponentially until it reaches at a certain critical radius.</a:t>
            </a:r>
          </a:p>
          <a:p>
            <a:pPr>
              <a:buFont typeface="Wingdings" pitchFamily="2" charset="2"/>
              <a:buChar char="q"/>
            </a:pPr>
            <a:r>
              <a:rPr lang="en-US" sz="2800" dirty="0" smtClean="0">
                <a:latin typeface="Times New Roman" pitchFamily="18" charset="0"/>
                <a:cs typeface="Times New Roman" pitchFamily="18" charset="0"/>
              </a:rPr>
              <a:t> For any radius a bit smaller than this point, the losses suddenly becomes extremely large. </a:t>
            </a:r>
          </a:p>
          <a:p>
            <a:pPr>
              <a:buFont typeface="Wingdings" pitchFamily="2" charset="2"/>
              <a:buChar char="q"/>
            </a:pPr>
            <a:r>
              <a:rPr lang="en-US" sz="2800" dirty="0" smtClean="0">
                <a:latin typeface="Times New Roman" pitchFamily="18" charset="0"/>
                <a:cs typeface="Times New Roman" pitchFamily="18" charset="0"/>
              </a:rPr>
              <a:t>Higher order modes radiate away faster than lower order modes.</a:t>
            </a:r>
            <a:endParaRPr lang="en-US" sz="2800" dirty="0" smtClean="0"/>
          </a:p>
          <a:p>
            <a:pPr>
              <a:buFont typeface="Wingdings" pitchFamily="2" charset="2"/>
              <a:buChar char="q"/>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a:buFont typeface="Wingdings" pitchFamily="2" charset="2"/>
              <a:buChar char="q"/>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381000"/>
            <a:ext cx="80772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135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1676400" y="762000"/>
            <a:ext cx="5791200" cy="4876800"/>
          </a:xfrm>
          <a:prstGeom prst="rect">
            <a:avLst/>
          </a:prstGeom>
          <a:noFill/>
          <a:ln w="12700">
            <a:noFill/>
            <a:miter lim="800000"/>
            <a:headEnd type="none" w="sm" len="sm"/>
            <a:tailEnd type="none" w="sm" len="sm"/>
          </a:ln>
        </p:spPr>
      </p:pic>
      <p:sp>
        <p:nvSpPr>
          <p:cNvPr id="3" name="TextBox 2"/>
          <p:cNvSpPr txBox="1"/>
          <p:nvPr/>
        </p:nvSpPr>
        <p:spPr>
          <a:xfrm>
            <a:off x="304800" y="609600"/>
            <a:ext cx="8610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a:t>
            </a:r>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381000"/>
            <a:ext cx="5486400" cy="584775"/>
          </a:xfrm>
          <a:prstGeom prst="rect">
            <a:avLst/>
          </a:prstGeom>
          <a:noFill/>
        </p:spPr>
        <p:txBody>
          <a:bodyPr wrap="square" rtlCol="0">
            <a:spAutoFit/>
          </a:bodyPr>
          <a:lstStyle/>
          <a:p>
            <a:pPr algn="ctr"/>
            <a:r>
              <a:rPr lang="en-US" sz="3200" b="1" dirty="0" smtClean="0">
                <a:solidFill>
                  <a:srgbClr val="FF0000"/>
                </a:solidFill>
              </a:rPr>
              <a:t>DISPERSION</a:t>
            </a:r>
            <a:endParaRPr lang="en-US" sz="3200" b="1" dirty="0">
              <a:solidFill>
                <a:srgbClr val="FF0000"/>
              </a:solidFill>
            </a:endParaRPr>
          </a:p>
        </p:txBody>
      </p:sp>
      <p:sp>
        <p:nvSpPr>
          <p:cNvPr id="3" name="TextBox 2"/>
          <p:cNvSpPr txBox="1"/>
          <p:nvPr/>
        </p:nvSpPr>
        <p:spPr>
          <a:xfrm>
            <a:off x="381000" y="1143000"/>
            <a:ext cx="8763000" cy="5693866"/>
          </a:xfrm>
          <a:prstGeom prst="rect">
            <a:avLst/>
          </a:prstGeom>
          <a:noFill/>
        </p:spPr>
        <p:txBody>
          <a:bodyPr wrap="square" rtlCol="0">
            <a:spAutoFit/>
          </a:bodyPr>
          <a:lstStyle/>
          <a:p>
            <a:pPr algn="just">
              <a:buFont typeface="Wingdings" pitchFamily="2" charset="2"/>
              <a:buChar char="q"/>
            </a:pPr>
            <a:r>
              <a:rPr lang="en-US" sz="2800" dirty="0" smtClean="0"/>
              <a:t>Dispersion of the transmitted optical signal causes distortion for both digital and analog transmission along optical fibers.</a:t>
            </a:r>
          </a:p>
          <a:p>
            <a:pPr algn="just">
              <a:buFont typeface="Wingdings" pitchFamily="2" charset="2"/>
              <a:buChar char="q"/>
            </a:pPr>
            <a:endParaRPr lang="en-US" sz="2800" dirty="0" smtClean="0"/>
          </a:p>
          <a:p>
            <a:pPr algn="just">
              <a:buFont typeface="Wingdings" pitchFamily="2" charset="2"/>
              <a:buChar char="q"/>
            </a:pPr>
            <a:r>
              <a:rPr lang="en-US" sz="2800" dirty="0" smtClean="0"/>
              <a:t>  The dispersion mechanisms within the fiber cause broadening of the transmitted light pulses as they travel</a:t>
            </a:r>
          </a:p>
          <a:p>
            <a:pPr algn="just"/>
            <a:r>
              <a:rPr lang="en-US" sz="2800" dirty="0" smtClean="0"/>
              <a:t>along the channel.</a:t>
            </a:r>
          </a:p>
          <a:p>
            <a:r>
              <a:rPr lang="en-US" sz="2800" dirty="0" smtClean="0"/>
              <a:t> </a:t>
            </a:r>
          </a:p>
          <a:p>
            <a:pPr algn="just">
              <a:buFont typeface="Wingdings" pitchFamily="2" charset="2"/>
              <a:buChar char="q"/>
            </a:pPr>
            <a:r>
              <a:rPr lang="en-US" sz="2800" dirty="0" smtClean="0"/>
              <a:t> In following  figure, it can be observed that each pulse broadens and overlaps with its neighbors, eventually becoming indistinguishable at the receiver input. This effect is known as Intersymbol interference (ISI).</a:t>
            </a:r>
          </a:p>
          <a:p>
            <a:pPr algn="just"/>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1600200" y="609600"/>
            <a:ext cx="5819775" cy="312420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1752600" y="4038600"/>
            <a:ext cx="63246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8686800" cy="2246769"/>
          </a:xfrm>
          <a:prstGeom prst="rect">
            <a:avLst/>
          </a:prstGeom>
          <a:noFill/>
        </p:spPr>
        <p:txBody>
          <a:bodyPr wrap="square" rtlCol="0">
            <a:spAutoFit/>
          </a:bodyPr>
          <a:lstStyle/>
          <a:p>
            <a:pPr algn="just">
              <a:buFont typeface="Wingdings" pitchFamily="2" charset="2"/>
              <a:buChar char="q"/>
            </a:pPr>
            <a:r>
              <a:rPr lang="en-US" sz="2800" dirty="0" smtClean="0"/>
              <a:t>For no overlapping of light pulses down on an optical fiber link the digital bit rate </a:t>
            </a:r>
            <a:r>
              <a:rPr lang="en-US" sz="2800" i="1" dirty="0" smtClean="0"/>
              <a:t>B</a:t>
            </a:r>
            <a:r>
              <a:rPr lang="en-US" sz="2000" i="1" dirty="0" smtClean="0"/>
              <a:t>T</a:t>
            </a:r>
            <a:r>
              <a:rPr lang="en-US" sz="2800" i="1" dirty="0" smtClean="0"/>
              <a:t> </a:t>
            </a:r>
            <a:r>
              <a:rPr lang="en-US" sz="2800" dirty="0" smtClean="0"/>
              <a:t>must be less than the reciprocal of the broadened (through dispersion) pulse duration (2τ).</a:t>
            </a:r>
          </a:p>
          <a:p>
            <a:pPr>
              <a:buFont typeface="Wingdings" pitchFamily="2" charset="2"/>
              <a:buChar char="q"/>
            </a:pPr>
            <a:endParaRPr lang="en-US" sz="2800" dirty="0"/>
          </a:p>
        </p:txBody>
      </p:sp>
      <p:pic>
        <p:nvPicPr>
          <p:cNvPr id="26626" name="Picture 2"/>
          <p:cNvPicPr>
            <a:picLocks noChangeAspect="1" noChangeArrowheads="1"/>
          </p:cNvPicPr>
          <p:nvPr/>
        </p:nvPicPr>
        <p:blipFill>
          <a:blip r:embed="rId2"/>
          <a:srcRect/>
          <a:stretch>
            <a:fillRect/>
          </a:stretch>
        </p:blipFill>
        <p:spPr bwMode="auto">
          <a:xfrm>
            <a:off x="3733800" y="2667000"/>
            <a:ext cx="1905000" cy="1219200"/>
          </a:xfrm>
          <a:prstGeom prst="rect">
            <a:avLst/>
          </a:prstGeom>
          <a:noFill/>
          <a:ln w="9525">
            <a:noFill/>
            <a:miter lim="800000"/>
            <a:headEnd/>
            <a:tailEnd/>
          </a:ln>
          <a:effectLst/>
        </p:spPr>
      </p:pic>
      <p:sp>
        <p:nvSpPr>
          <p:cNvPr id="5" name="TextBox 4"/>
          <p:cNvSpPr txBox="1"/>
          <p:nvPr/>
        </p:nvSpPr>
        <p:spPr>
          <a:xfrm>
            <a:off x="228600" y="3657600"/>
            <a:ext cx="8686800" cy="2246769"/>
          </a:xfrm>
          <a:prstGeom prst="rect">
            <a:avLst/>
          </a:prstGeom>
          <a:noFill/>
        </p:spPr>
        <p:txBody>
          <a:bodyPr wrap="square" rtlCol="0">
            <a:spAutoFit/>
          </a:bodyPr>
          <a:lstStyle/>
          <a:p>
            <a:pPr algn="just">
              <a:buFont typeface="Wingdings" pitchFamily="2" charset="2"/>
              <a:buChar char="q"/>
            </a:pPr>
            <a:r>
              <a:rPr lang="en-US" sz="2800" dirty="0" smtClean="0"/>
              <a:t>This assumes that the pulse broadening due to dispersion on the channel is τ which dictates the input pulse duration which is also τ.</a:t>
            </a:r>
          </a:p>
          <a:p>
            <a:pPr algn="just">
              <a:buFont typeface="Wingdings" pitchFamily="2" charset="2"/>
              <a:buChar char="q"/>
            </a:pPr>
            <a:r>
              <a:rPr lang="en-US" sz="2800" dirty="0" smtClean="0"/>
              <a:t> second assumption is that input pulses take the shape of impulse.</a:t>
            </a:r>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990600"/>
            <a:ext cx="8305800" cy="4832092"/>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t>More accurate estimate of the maximum bit rate is obtained by considering the light pulses at the output to have a Gaussian shape with an </a:t>
            </a:r>
            <a:r>
              <a:rPr lang="en-US" sz="2800" dirty="0" err="1" smtClean="0"/>
              <a:t>rms</a:t>
            </a:r>
            <a:r>
              <a:rPr lang="en-US" sz="2800" dirty="0" smtClean="0"/>
              <a:t> width of σ.</a:t>
            </a:r>
          </a:p>
          <a:p>
            <a:pPr algn="just">
              <a:buFont typeface="Wingdings" pitchFamily="2" charset="2"/>
              <a:buChar char="q"/>
            </a:pPr>
            <a:endParaRPr lang="en-US" sz="2800" dirty="0" smtClean="0"/>
          </a:p>
          <a:p>
            <a:pPr algn="just">
              <a:buFont typeface="Wingdings" pitchFamily="2" charset="2"/>
              <a:buChar char="q"/>
            </a:pPr>
            <a:r>
              <a:rPr lang="en-US" sz="2800" dirty="0" smtClean="0"/>
              <a:t> </a:t>
            </a:r>
          </a:p>
          <a:p>
            <a:pPr algn="just">
              <a:buFont typeface="Wingdings" pitchFamily="2" charset="2"/>
              <a:buChar char="q"/>
            </a:pPr>
            <a:endParaRPr lang="en-US" sz="2800" dirty="0" smtClean="0"/>
          </a:p>
          <a:p>
            <a:pPr algn="just">
              <a:buFont typeface="Wingdings" pitchFamily="2" charset="2"/>
              <a:buChar char="q"/>
            </a:pPr>
            <a:r>
              <a:rPr lang="en-US" sz="2800" dirty="0"/>
              <a:t> </a:t>
            </a:r>
            <a:r>
              <a:rPr lang="en-US" sz="2800" dirty="0" smtClean="0"/>
              <a:t>For non return to zero code , maximum bandwidth B is</a:t>
            </a:r>
          </a:p>
          <a:p>
            <a:pPr algn="just"/>
            <a:r>
              <a:rPr lang="en-US" sz="2800" dirty="0" smtClean="0"/>
              <a:t>                    BT </a:t>
            </a:r>
            <a:r>
              <a:rPr lang="en-US" sz="2800" dirty="0"/>
              <a:t>= </a:t>
            </a:r>
            <a:r>
              <a:rPr lang="en-US" sz="2800" dirty="0" smtClean="0"/>
              <a:t>2B</a:t>
            </a:r>
          </a:p>
          <a:p>
            <a:pPr algn="just"/>
            <a:r>
              <a:rPr lang="en-US" sz="2800" dirty="0" smtClean="0"/>
              <a:t>for return to zero</a:t>
            </a:r>
            <a:endParaRPr lang="en-US" sz="2800" dirty="0"/>
          </a:p>
          <a:p>
            <a:pPr algn="just">
              <a:buFont typeface="Wingdings" pitchFamily="2" charset="2"/>
              <a:buChar char="q"/>
            </a:pPr>
            <a:endParaRPr lang="en-US" sz="2800" dirty="0" smtClean="0"/>
          </a:p>
        </p:txBody>
      </p:sp>
      <p:pic>
        <p:nvPicPr>
          <p:cNvPr id="27650" name="Picture 2"/>
          <p:cNvPicPr>
            <a:picLocks noChangeAspect="1" noChangeArrowheads="1"/>
          </p:cNvPicPr>
          <p:nvPr/>
        </p:nvPicPr>
        <p:blipFill>
          <a:blip r:embed="rId2"/>
          <a:srcRect/>
          <a:stretch>
            <a:fillRect/>
          </a:stretch>
        </p:blipFill>
        <p:spPr bwMode="auto">
          <a:xfrm>
            <a:off x="3505200" y="2438400"/>
            <a:ext cx="1981200" cy="1295400"/>
          </a:xfrm>
          <a:prstGeom prst="rect">
            <a:avLst/>
          </a:prstGeom>
          <a:noFill/>
          <a:ln w="9525">
            <a:noFill/>
            <a:miter lim="800000"/>
            <a:headEnd/>
            <a:tailEnd/>
          </a:ln>
          <a:effectLst/>
        </p:spPr>
      </p:pic>
      <p:sp>
        <p:nvSpPr>
          <p:cNvPr id="5" name="TextBox 4"/>
          <p:cNvSpPr txBox="1"/>
          <p:nvPr/>
        </p:nvSpPr>
        <p:spPr>
          <a:xfrm>
            <a:off x="609600" y="5468634"/>
            <a:ext cx="8305800" cy="954107"/>
          </a:xfrm>
          <a:prstGeom prst="rect">
            <a:avLst/>
          </a:prstGeom>
          <a:noFill/>
        </p:spPr>
        <p:txBody>
          <a:bodyPr wrap="square" rtlCol="0">
            <a:spAutoFit/>
          </a:bodyPr>
          <a:lstStyle/>
          <a:p>
            <a:r>
              <a:rPr lang="en-US" sz="2800" dirty="0" smtClean="0"/>
              <a:t> Here  this data rate is equal to bandwidth in hertz.</a:t>
            </a:r>
          </a:p>
          <a:p>
            <a:r>
              <a:rPr lang="en-US" dirty="0" smtClean="0"/>
              <a:t>                                                     </a:t>
            </a:r>
            <a:r>
              <a:rPr lang="en-US" sz="2800" dirty="0" smtClean="0"/>
              <a:t>B</a:t>
            </a:r>
            <a:r>
              <a:rPr lang="en-US" dirty="0" smtClean="0"/>
              <a:t>T</a:t>
            </a:r>
            <a:r>
              <a:rPr lang="en-US" sz="2800" dirty="0" smtClean="0"/>
              <a:t> = B</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3487" y="914401"/>
            <a:ext cx="6677025" cy="4800600"/>
          </a:xfrm>
          <a:prstGeom prst="rect">
            <a:avLst/>
          </a:prstGeom>
        </p:spPr>
      </p:pic>
    </p:spTree>
    <p:extLst>
      <p:ext uri="{BB962C8B-B14F-4D97-AF65-F5344CB8AC3E}">
        <p14:creationId xmlns:p14="http://schemas.microsoft.com/office/powerpoint/2010/main" val="4115876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534400" cy="1384995"/>
          </a:xfrm>
          <a:prstGeom prst="rect">
            <a:avLst/>
          </a:prstGeom>
        </p:spPr>
        <p:txBody>
          <a:bodyPr wrap="square">
            <a:spAutoFit/>
          </a:bodyPr>
          <a:lstStyle/>
          <a:p>
            <a:pPr>
              <a:buFont typeface="Wingdings" pitchFamily="2" charset="2"/>
              <a:buChar char="q"/>
            </a:pPr>
            <a:r>
              <a:rPr lang="en-US" sz="2800" dirty="0" smtClean="0"/>
              <a:t>However, signal dispersion alone limits the maximum possible bandwidth attainable  with a particular optical fiber</a:t>
            </a:r>
            <a:endParaRPr lang="en-US" sz="2800" dirty="0"/>
          </a:p>
        </p:txBody>
      </p:sp>
      <p:pic>
        <p:nvPicPr>
          <p:cNvPr id="27650" name="Picture 2"/>
          <p:cNvPicPr>
            <a:picLocks noChangeAspect="1" noChangeArrowheads="1"/>
          </p:cNvPicPr>
          <p:nvPr/>
        </p:nvPicPr>
        <p:blipFill>
          <a:blip r:embed="rId2"/>
          <a:srcRect/>
          <a:stretch>
            <a:fillRect/>
          </a:stretch>
        </p:blipFill>
        <p:spPr bwMode="auto">
          <a:xfrm>
            <a:off x="762000" y="1676400"/>
            <a:ext cx="8000999" cy="4953000"/>
          </a:xfrm>
          <a:prstGeom prst="rect">
            <a:avLst/>
          </a:prstGeom>
          <a:noFill/>
          <a:ln w="9525">
            <a:noFill/>
            <a:miter lim="800000"/>
            <a:headEnd/>
            <a:tailEnd/>
          </a:ln>
          <a:effectLst/>
        </p:spPr>
      </p:pic>
      <p:sp>
        <p:nvSpPr>
          <p:cNvPr id="3" name="TextBox 2"/>
          <p:cNvSpPr txBox="1"/>
          <p:nvPr/>
        </p:nvSpPr>
        <p:spPr>
          <a:xfrm>
            <a:off x="762000" y="3352800"/>
            <a:ext cx="2362200" cy="369332"/>
          </a:xfrm>
          <a:prstGeom prst="rect">
            <a:avLst/>
          </a:prstGeom>
          <a:noFill/>
        </p:spPr>
        <p:txBody>
          <a:bodyPr wrap="square" rtlCol="0">
            <a:spAutoFit/>
          </a:bodyPr>
          <a:lstStyle/>
          <a:p>
            <a:r>
              <a:rPr lang="en-IN" b="1" dirty="0" smtClean="0">
                <a:solidFill>
                  <a:srgbClr val="FF0000"/>
                </a:solidFill>
              </a:rPr>
              <a:t>GRADED INDEX</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762000"/>
            <a:ext cx="8382000" cy="5262979"/>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t>It may be observed that the </a:t>
            </a:r>
            <a:r>
              <a:rPr lang="en-US" sz="2800" dirty="0" smtClean="0">
                <a:solidFill>
                  <a:srgbClr val="FF0000"/>
                </a:solidFill>
              </a:rPr>
              <a:t>multimode step index fiber exhibits the greatest dispersion </a:t>
            </a:r>
            <a:r>
              <a:rPr lang="en-US" sz="2800" dirty="0" smtClean="0"/>
              <a:t>of a transmitted light pulse and the multimode graded index fiber gives a considerably improved performance.</a:t>
            </a:r>
          </a:p>
          <a:p>
            <a:pPr algn="just">
              <a:buFont typeface="Wingdings" pitchFamily="2" charset="2"/>
              <a:buChar char="q"/>
            </a:pPr>
            <a:r>
              <a:rPr lang="en-US" sz="2800" dirty="0" smtClean="0"/>
              <a:t> The </a:t>
            </a:r>
            <a:r>
              <a:rPr lang="en-US" sz="2800" dirty="0" smtClean="0">
                <a:solidFill>
                  <a:srgbClr val="FF0000"/>
                </a:solidFill>
              </a:rPr>
              <a:t>single-mode fiber gives the minimum pulse broadening </a:t>
            </a:r>
            <a:r>
              <a:rPr lang="en-US" sz="2800" dirty="0" smtClean="0"/>
              <a:t>and thus is capable of the greatest transmission </a:t>
            </a:r>
            <a:r>
              <a:rPr lang="en-US" sz="2800" dirty="0" smtClean="0">
                <a:solidFill>
                  <a:srgbClr val="FF0000"/>
                </a:solidFill>
              </a:rPr>
              <a:t>bandwidths</a:t>
            </a:r>
            <a:r>
              <a:rPr lang="en-US" sz="2800" dirty="0" smtClean="0"/>
              <a:t> which are currently in the </a:t>
            </a:r>
            <a:r>
              <a:rPr lang="en-US" sz="2800" dirty="0" smtClean="0">
                <a:solidFill>
                  <a:srgbClr val="FF0000"/>
                </a:solidFill>
              </a:rPr>
              <a:t>gigahertz range.</a:t>
            </a:r>
          </a:p>
          <a:p>
            <a:pPr algn="just">
              <a:buFont typeface="Wingdings" pitchFamily="2" charset="2"/>
              <a:buChar char="q"/>
            </a:pPr>
            <a:r>
              <a:rPr lang="en-US" sz="2800" dirty="0" smtClean="0"/>
              <a:t>Transmission via </a:t>
            </a:r>
            <a:r>
              <a:rPr lang="en-US" sz="2800" dirty="0" smtClean="0">
                <a:solidFill>
                  <a:srgbClr val="FF0000"/>
                </a:solidFill>
              </a:rPr>
              <a:t>multimode step index </a:t>
            </a:r>
            <a:r>
              <a:rPr lang="en-US" sz="2800" dirty="0" smtClean="0"/>
              <a:t>fiber is usually limited to bandwidths of a few tens of </a:t>
            </a:r>
            <a:r>
              <a:rPr lang="en-US" sz="2800" dirty="0" smtClean="0">
                <a:solidFill>
                  <a:srgbClr val="FF0000"/>
                </a:solidFill>
              </a:rPr>
              <a:t>megahertz</a:t>
            </a:r>
            <a:r>
              <a:rPr lang="en-US" sz="2800" dirty="0" smtClean="0"/>
              <a:t>.</a:t>
            </a:r>
          </a:p>
          <a:p>
            <a:pPr>
              <a:buFont typeface="Wingdings" pitchFamily="2" charset="2"/>
              <a:buChar char="q"/>
            </a:pPr>
            <a:r>
              <a:rPr lang="en-US" sz="2800" dirty="0" smtClean="0"/>
              <a:t> The amount of pulse broadening is dependent up on the distance the pulse travels within the fiber.</a:t>
            </a:r>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09600"/>
            <a:ext cx="8534400" cy="5262979"/>
          </a:xfrm>
          <a:prstGeom prst="rect">
            <a:avLst/>
          </a:prstGeom>
          <a:noFill/>
        </p:spPr>
        <p:txBody>
          <a:bodyPr wrap="square" rtlCol="0">
            <a:spAutoFit/>
          </a:bodyPr>
          <a:lstStyle/>
          <a:p>
            <a:pPr>
              <a:buFont typeface="Wingdings" pitchFamily="2" charset="2"/>
              <a:buChar char="q"/>
            </a:pPr>
            <a:r>
              <a:rPr lang="en-US" sz="2800" dirty="0" smtClean="0"/>
              <a:t> Thus the measurement of the dispersive properties of a particular fiber is usually stated as the pulse broadening in </a:t>
            </a:r>
            <a:r>
              <a:rPr lang="en-US" sz="2800" dirty="0" smtClean="0">
                <a:solidFill>
                  <a:srgbClr val="FF0000"/>
                </a:solidFill>
              </a:rPr>
              <a:t>time over a unit length of the fiber (i.e. ns /km).</a:t>
            </a:r>
          </a:p>
          <a:p>
            <a:pPr>
              <a:buFont typeface="Wingdings" pitchFamily="2" charset="2"/>
              <a:buChar char="q"/>
            </a:pPr>
            <a:endParaRPr lang="en-US" sz="2800" dirty="0" smtClean="0"/>
          </a:p>
          <a:p>
            <a:pPr>
              <a:buFont typeface="Wingdings" pitchFamily="2" charset="2"/>
              <a:buChar char="q"/>
            </a:pPr>
            <a:r>
              <a:rPr lang="en-US" sz="2800" dirty="0" smtClean="0"/>
              <a:t> Hence, the </a:t>
            </a:r>
            <a:r>
              <a:rPr lang="en-US" sz="2800" dirty="0" smtClean="0">
                <a:solidFill>
                  <a:srgbClr val="FF0000"/>
                </a:solidFill>
              </a:rPr>
              <a:t>number of optical signal pulses </a:t>
            </a:r>
            <a:r>
              <a:rPr lang="en-US" sz="2800" dirty="0" smtClean="0"/>
              <a:t>which may be transmitted in a given period, and therefore the </a:t>
            </a:r>
            <a:r>
              <a:rPr lang="en-US" sz="2800" dirty="0" smtClean="0">
                <a:solidFill>
                  <a:srgbClr val="FF0000"/>
                </a:solidFill>
              </a:rPr>
              <a:t>information-carrying capacity of the fiber</a:t>
            </a:r>
            <a:r>
              <a:rPr lang="en-US" sz="2800" dirty="0" smtClean="0"/>
              <a:t>, is restricted by the </a:t>
            </a:r>
            <a:r>
              <a:rPr lang="en-US" sz="2800" dirty="0" smtClean="0">
                <a:solidFill>
                  <a:srgbClr val="FF0000"/>
                </a:solidFill>
              </a:rPr>
              <a:t>amount of pulse dispersion per unit length.</a:t>
            </a:r>
          </a:p>
          <a:p>
            <a:pPr>
              <a:buFont typeface="Wingdings" pitchFamily="2" charset="2"/>
              <a:buChar char="q"/>
            </a:pPr>
            <a:endParaRPr lang="en-US" sz="2800" dirty="0" smtClean="0">
              <a:solidFill>
                <a:srgbClr val="FF0000"/>
              </a:solidFill>
            </a:endParaRPr>
          </a:p>
          <a:p>
            <a:pPr>
              <a:buFont typeface="Wingdings" pitchFamily="2" charset="2"/>
              <a:buChar char="q"/>
            </a:pPr>
            <a:r>
              <a:rPr lang="en-US" sz="2800" dirty="0" smtClean="0"/>
              <a:t> The pulse broadening increases linearly with fiber length and thus the bandwidth is inversely proportional</a:t>
            </a:r>
          </a:p>
          <a:p>
            <a:r>
              <a:rPr lang="en-US" sz="2800" dirty="0" smtClean="0"/>
              <a:t>to distance.</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534400" cy="3539430"/>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 Hence, i</a:t>
            </a:r>
            <a:r>
              <a:rPr lang="en-US" sz="2800" dirty="0" smtClean="0">
                <a:solidFill>
                  <a:srgbClr val="FF0000"/>
                </a:solidFill>
              </a:rPr>
              <a:t>nformation-carrying capacity </a:t>
            </a:r>
            <a:r>
              <a:rPr lang="en-US" sz="2800" dirty="0" smtClean="0"/>
              <a:t>of an optical fiber is defined by using a parameter known as bandwidth length product, </a:t>
            </a:r>
            <a:r>
              <a:rPr lang="en-US" sz="2800" i="1" dirty="0" err="1" smtClean="0">
                <a:solidFill>
                  <a:srgbClr val="FF0000"/>
                </a:solidFill>
              </a:rPr>
              <a:t>Bopt</a:t>
            </a:r>
            <a:r>
              <a:rPr lang="en-US" sz="2800" i="1" dirty="0" smtClean="0">
                <a:solidFill>
                  <a:srgbClr val="FF0000"/>
                </a:solidFill>
              </a:rPr>
              <a:t> × L.</a:t>
            </a:r>
          </a:p>
          <a:p>
            <a:pPr>
              <a:buFont typeface="Wingdings" pitchFamily="2" charset="2"/>
              <a:buChar char="q"/>
            </a:pPr>
            <a:endParaRPr lang="en-US" sz="2800" i="1" dirty="0" smtClean="0">
              <a:solidFill>
                <a:srgbClr val="FF0000"/>
              </a:solidFill>
            </a:endParaRPr>
          </a:p>
          <a:p>
            <a:pPr>
              <a:buFont typeface="Wingdings" pitchFamily="2" charset="2"/>
              <a:buChar char="q"/>
            </a:pPr>
            <a:r>
              <a:rPr lang="en-US" sz="2800" dirty="0" smtClean="0"/>
              <a:t>The typical best bandwidth–length products for the three fibers are 20 MHz km, 1 GHz km and 100 GHz km for multimode step index, multimode graded index and single-mode step index fibers respectively.</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2296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5553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533400"/>
            <a:ext cx="8077200" cy="3416320"/>
          </a:xfrm>
          <a:prstGeom prst="rect">
            <a:avLst/>
          </a:prstGeom>
          <a:noFill/>
        </p:spPr>
        <p:txBody>
          <a:bodyPr wrap="square" rtlCol="0">
            <a:spAutoFit/>
          </a:bodyPr>
          <a:lstStyle/>
          <a:p>
            <a:pPr algn="just">
              <a:buFont typeface="Wingdings" pitchFamily="2" charset="2"/>
              <a:buChar char="q"/>
            </a:pPr>
            <a:r>
              <a:rPr lang="en-US" dirty="0" smtClean="0"/>
              <a:t> </a:t>
            </a:r>
            <a:r>
              <a:rPr lang="en-US" sz="2400" dirty="0" smtClean="0"/>
              <a:t>A multimode graded index fiber exhibits total pulse broadening of 0.1 </a:t>
            </a:r>
            <a:r>
              <a:rPr lang="en-US" sz="2400" dirty="0" err="1" smtClean="0"/>
              <a:t>μs</a:t>
            </a:r>
            <a:r>
              <a:rPr lang="en-US" sz="2400" dirty="0" smtClean="0"/>
              <a:t> over a distance of 15 km. Estimate:</a:t>
            </a:r>
          </a:p>
          <a:p>
            <a:pPr algn="just"/>
            <a:r>
              <a:rPr lang="en-US" sz="2400" dirty="0" smtClean="0"/>
              <a:t>(a) the maximum possible bandwidth on the link assuming no </a:t>
            </a:r>
            <a:r>
              <a:rPr lang="en-US" sz="2400" dirty="0" err="1" smtClean="0"/>
              <a:t>intersymbol</a:t>
            </a:r>
            <a:r>
              <a:rPr lang="en-US" sz="2400" dirty="0" smtClean="0"/>
              <a:t> interference;</a:t>
            </a:r>
          </a:p>
          <a:p>
            <a:pPr algn="just"/>
            <a:r>
              <a:rPr lang="en-US" sz="2400" dirty="0" smtClean="0"/>
              <a:t>(b) the pulse dispersion per unit length;</a:t>
            </a:r>
          </a:p>
          <a:p>
            <a:pPr algn="just"/>
            <a:r>
              <a:rPr lang="en-US" sz="2400" dirty="0" smtClean="0"/>
              <a:t>(c) the bandwidth–length product for the fiber.</a:t>
            </a:r>
          </a:p>
          <a:p>
            <a:pPr algn="just"/>
            <a:endParaRPr lang="en-US" sz="2400" dirty="0" smtClean="0"/>
          </a:p>
          <a:p>
            <a:pPr algn="just"/>
            <a:r>
              <a:rPr lang="en-US" sz="2400" dirty="0" smtClean="0"/>
              <a:t>Solution:</a:t>
            </a:r>
          </a:p>
          <a:p>
            <a:pPr algn="just"/>
            <a:endParaRPr lang="en-US" sz="2400" dirty="0"/>
          </a:p>
        </p:txBody>
      </p:sp>
      <p:pic>
        <p:nvPicPr>
          <p:cNvPr id="28674" name="Picture 2"/>
          <p:cNvPicPr>
            <a:picLocks noChangeAspect="1" noChangeArrowheads="1"/>
          </p:cNvPicPr>
          <p:nvPr/>
        </p:nvPicPr>
        <p:blipFill>
          <a:blip r:embed="rId2"/>
          <a:srcRect/>
          <a:stretch>
            <a:fillRect/>
          </a:stretch>
        </p:blipFill>
        <p:spPr bwMode="auto">
          <a:xfrm>
            <a:off x="685800" y="3657600"/>
            <a:ext cx="807720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685800" y="304800"/>
            <a:ext cx="7505700" cy="1476375"/>
          </a:xfrm>
          <a:prstGeom prst="rect">
            <a:avLst/>
          </a:prstGeom>
          <a:noFill/>
          <a:ln w="9525">
            <a:noFill/>
            <a:miter lim="800000"/>
            <a:headEnd/>
            <a:tailEnd/>
          </a:ln>
          <a:effectLst/>
        </p:spPr>
      </p:pic>
      <p:pic>
        <p:nvPicPr>
          <p:cNvPr id="29700" name="Picture 4"/>
          <p:cNvPicPr>
            <a:picLocks noChangeAspect="1" noChangeArrowheads="1"/>
          </p:cNvPicPr>
          <p:nvPr/>
        </p:nvPicPr>
        <p:blipFill>
          <a:blip r:embed="rId3"/>
          <a:srcRect/>
          <a:stretch>
            <a:fillRect/>
          </a:stretch>
        </p:blipFill>
        <p:spPr bwMode="auto">
          <a:xfrm>
            <a:off x="1981200" y="2590800"/>
            <a:ext cx="3505200" cy="523875"/>
          </a:xfrm>
          <a:prstGeom prst="rect">
            <a:avLst/>
          </a:prstGeom>
          <a:noFill/>
          <a:ln w="9525">
            <a:noFill/>
            <a:miter lim="800000"/>
            <a:headEnd/>
            <a:tailEnd/>
          </a:ln>
          <a:effectLst/>
        </p:spPr>
      </p:pic>
      <p:sp>
        <p:nvSpPr>
          <p:cNvPr id="5" name="TextBox 4"/>
          <p:cNvSpPr txBox="1"/>
          <p:nvPr/>
        </p:nvSpPr>
        <p:spPr>
          <a:xfrm>
            <a:off x="838200" y="2209800"/>
            <a:ext cx="1447800" cy="369332"/>
          </a:xfrm>
          <a:prstGeom prst="rect">
            <a:avLst/>
          </a:prstGeom>
          <a:noFill/>
        </p:spPr>
        <p:txBody>
          <a:bodyPr wrap="square" rtlCol="0">
            <a:spAutoFit/>
          </a:bodyPr>
          <a:lstStyle/>
          <a:p>
            <a:r>
              <a:rPr lang="en-US" dirty="0" smtClean="0"/>
              <a:t>(C)</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457200"/>
            <a:ext cx="7315200" cy="2862322"/>
          </a:xfrm>
          <a:prstGeom prst="rect">
            <a:avLst/>
          </a:prstGeom>
        </p:spPr>
        <p:txBody>
          <a:bodyPr wrap="square">
            <a:spAutoFit/>
          </a:bodyPr>
          <a:lstStyle/>
          <a:p>
            <a:pPr lvl="1"/>
            <a:r>
              <a:rPr lang="en-US" sz="2800" b="1" dirty="0" smtClean="0">
                <a:solidFill>
                  <a:srgbClr val="FF0000"/>
                </a:solidFill>
              </a:rPr>
              <a:t>Most important types</a:t>
            </a:r>
          </a:p>
          <a:p>
            <a:pPr lvl="2">
              <a:buFont typeface="Wingdings" pitchFamily="2" charset="2"/>
              <a:buChar char="q"/>
            </a:pPr>
            <a:r>
              <a:rPr lang="en-US" sz="2800" dirty="0" err="1" smtClean="0">
                <a:solidFill>
                  <a:srgbClr val="FF0000"/>
                </a:solidFill>
              </a:rPr>
              <a:t>Intramodal</a:t>
            </a:r>
            <a:r>
              <a:rPr lang="en-US" sz="2800" dirty="0" smtClean="0">
                <a:solidFill>
                  <a:srgbClr val="FF0000"/>
                </a:solidFill>
              </a:rPr>
              <a:t> or chromatic dispersion</a:t>
            </a:r>
          </a:p>
          <a:p>
            <a:pPr lvl="3">
              <a:buFont typeface="Wingdings" pitchFamily="2" charset="2"/>
              <a:buChar char="ü"/>
            </a:pPr>
            <a:r>
              <a:rPr lang="en-US" sz="2400" dirty="0" smtClean="0"/>
              <a:t>material dispersion</a:t>
            </a:r>
          </a:p>
          <a:p>
            <a:pPr lvl="3">
              <a:buFont typeface="Wingdings" pitchFamily="2" charset="2"/>
              <a:buChar char="ü"/>
            </a:pPr>
            <a:r>
              <a:rPr lang="en-US" sz="2400" dirty="0" smtClean="0"/>
              <a:t>waveguide dispersion</a:t>
            </a:r>
          </a:p>
          <a:p>
            <a:pPr lvl="2">
              <a:buFont typeface="Wingdings" pitchFamily="2" charset="2"/>
              <a:buChar char="q"/>
            </a:pPr>
            <a:r>
              <a:rPr lang="en-US" sz="2400" dirty="0" smtClean="0">
                <a:solidFill>
                  <a:srgbClr val="FF0000"/>
                </a:solidFill>
              </a:rPr>
              <a:t>  </a:t>
            </a:r>
            <a:r>
              <a:rPr lang="en-US" sz="2800" dirty="0" smtClean="0">
                <a:solidFill>
                  <a:srgbClr val="FF0000"/>
                </a:solidFill>
              </a:rPr>
              <a:t>Intermodal/multimode dispersion</a:t>
            </a:r>
          </a:p>
          <a:p>
            <a:pPr lvl="2"/>
            <a:endParaRPr lang="en-US" sz="2000" dirty="0" smtClean="0"/>
          </a:p>
          <a:p>
            <a:pPr lvl="2">
              <a:buFont typeface="Wingdings" pitchFamily="2" charset="2"/>
              <a:buChar char="q"/>
            </a:pPr>
            <a:r>
              <a:rPr lang="en-US" sz="2800" dirty="0" smtClean="0">
                <a:solidFill>
                  <a:srgbClr val="FF0000"/>
                </a:solidFill>
              </a:rPr>
              <a:t>  polarization mode dispersion (PMD)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001000" cy="707886"/>
          </a:xfrm>
          <a:prstGeom prst="rect">
            <a:avLst/>
          </a:prstGeom>
          <a:noFill/>
        </p:spPr>
        <p:txBody>
          <a:bodyPr wrap="square" rtlCol="0">
            <a:spAutoFit/>
          </a:bodyPr>
          <a:lstStyle/>
          <a:p>
            <a:r>
              <a:rPr lang="en-US" sz="4000" b="1" dirty="0" err="1" smtClean="0">
                <a:solidFill>
                  <a:srgbClr val="FF0000"/>
                </a:solidFill>
              </a:rPr>
              <a:t>Intramodal</a:t>
            </a:r>
            <a:r>
              <a:rPr lang="en-US" sz="4000" b="1" dirty="0" smtClean="0">
                <a:solidFill>
                  <a:srgbClr val="FF0000"/>
                </a:solidFill>
              </a:rPr>
              <a:t>/chromatic dispersion</a:t>
            </a:r>
            <a:endParaRPr lang="en-US" sz="4000" b="1" dirty="0">
              <a:solidFill>
                <a:srgbClr val="FF0000"/>
              </a:solidFill>
            </a:endParaRPr>
          </a:p>
        </p:txBody>
      </p:sp>
      <p:sp>
        <p:nvSpPr>
          <p:cNvPr id="3" name="TextBox 2"/>
          <p:cNvSpPr txBox="1"/>
          <p:nvPr/>
        </p:nvSpPr>
        <p:spPr>
          <a:xfrm>
            <a:off x="304800" y="1066800"/>
            <a:ext cx="8229600" cy="5262979"/>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t> It is pulse spreading that takes place within a single mode.</a:t>
            </a:r>
          </a:p>
          <a:p>
            <a:pPr algn="just">
              <a:buFont typeface="Wingdings" pitchFamily="2" charset="2"/>
              <a:buChar char="q"/>
            </a:pPr>
            <a:r>
              <a:rPr lang="en-US" sz="2800" dirty="0" smtClean="0"/>
              <a:t> Spreading arises from finite spectral emission width of an optical source.</a:t>
            </a:r>
          </a:p>
          <a:p>
            <a:pPr algn="just">
              <a:buFont typeface="Wingdings" pitchFamily="2" charset="2"/>
              <a:buChar char="q"/>
            </a:pPr>
            <a:r>
              <a:rPr lang="en-US" sz="2800" dirty="0" smtClean="0"/>
              <a:t>  Spectral width is band of wavelengths over which the source emits light.</a:t>
            </a:r>
          </a:p>
          <a:p>
            <a:pPr algn="just">
              <a:buFont typeface="Wingdings" pitchFamily="2" charset="2"/>
              <a:buChar char="q"/>
            </a:pPr>
            <a:r>
              <a:rPr lang="en-US" sz="2800" dirty="0" smtClean="0"/>
              <a:t> Phenomenon is also known as </a:t>
            </a:r>
            <a:r>
              <a:rPr lang="en-US" sz="2800" b="1" dirty="0" smtClean="0">
                <a:solidFill>
                  <a:srgbClr val="FF0000"/>
                </a:solidFill>
              </a:rPr>
              <a:t>group velocity dispersion</a:t>
            </a:r>
            <a:r>
              <a:rPr lang="en-US" sz="2800" dirty="0" smtClean="0"/>
              <a:t>, since the dispersion is a result of group  velocity being a function of wavelength.</a:t>
            </a:r>
          </a:p>
          <a:p>
            <a:pPr algn="just">
              <a:buFont typeface="Wingdings" pitchFamily="2" charset="2"/>
              <a:buChar char="q"/>
            </a:pPr>
            <a:r>
              <a:rPr lang="en-US" sz="2800" dirty="0" smtClean="0"/>
              <a:t> Since this dispersion depends on wavelength, its effect on signal distortion  increases with the spectral width of light source.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8915400" cy="5693866"/>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The wavelength band is normally characterized by RMS spectral bandwidth</a:t>
            </a:r>
          </a:p>
          <a:p>
            <a:pPr>
              <a:buFont typeface="Wingdings" pitchFamily="2" charset="2"/>
              <a:buChar char="q"/>
            </a:pPr>
            <a:endParaRPr lang="en-US" sz="2800" dirty="0" smtClean="0"/>
          </a:p>
          <a:p>
            <a:pPr>
              <a:buFont typeface="Wingdings" pitchFamily="2" charset="2"/>
              <a:buChar char="q"/>
            </a:pPr>
            <a:r>
              <a:rPr lang="en-US" sz="2800" dirty="0" smtClean="0"/>
              <a:t>Depending on the device structure of LED , the spectral width is approximately 4 to 9% of central wavelength.</a:t>
            </a:r>
          </a:p>
          <a:p>
            <a:endParaRPr lang="en-US" sz="2800" dirty="0" smtClean="0"/>
          </a:p>
          <a:p>
            <a:pPr>
              <a:buFont typeface="Wingdings" pitchFamily="2" charset="2"/>
              <a:buChar char="q"/>
            </a:pPr>
            <a:r>
              <a:rPr lang="en-US" sz="2800" dirty="0" smtClean="0"/>
              <a:t> If peak wavelength of a LED is 850 nm , spectral width would be 36 nm. So most of the light will be in 832-868 nm wavelength band.</a:t>
            </a:r>
          </a:p>
          <a:p>
            <a:endParaRPr lang="en-US" sz="2800" dirty="0" smtClean="0"/>
          </a:p>
          <a:p>
            <a:pPr>
              <a:buFont typeface="Wingdings" pitchFamily="2" charset="2"/>
              <a:buChar char="q"/>
            </a:pPr>
            <a:r>
              <a:rPr lang="en-US" sz="2800" dirty="0" smtClean="0"/>
              <a:t> Laser diode optical sources exhibit much narrower optical bandwidth, with typical values being 1-2 nm for multimode lasers and 10^-4 nm for single mode laser.</a:t>
            </a:r>
            <a:endParaRPr lang="en-US" sz="2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8991600" cy="2677656"/>
          </a:xfrm>
          <a:prstGeom prst="rect">
            <a:avLst/>
          </a:prstGeom>
          <a:noFill/>
        </p:spPr>
        <p:txBody>
          <a:bodyPr wrap="square" rtlCol="0">
            <a:spAutoFit/>
          </a:bodyPr>
          <a:lstStyle/>
          <a:p>
            <a:r>
              <a:rPr lang="en-US" sz="2800" dirty="0" smtClean="0"/>
              <a:t>There are 2 main causes for </a:t>
            </a:r>
            <a:r>
              <a:rPr lang="en-US" sz="2800" dirty="0" err="1" smtClean="0"/>
              <a:t>intramodal</a:t>
            </a:r>
            <a:r>
              <a:rPr lang="en-US" sz="2800" dirty="0" smtClean="0"/>
              <a:t> dispersion.</a:t>
            </a:r>
          </a:p>
          <a:p>
            <a:r>
              <a:rPr lang="en-US" sz="2800" dirty="0" smtClean="0"/>
              <a:t> </a:t>
            </a:r>
            <a:r>
              <a:rPr lang="en-US" sz="2800" dirty="0" smtClean="0">
                <a:solidFill>
                  <a:srgbClr val="FF0000"/>
                </a:solidFill>
              </a:rPr>
              <a:t>1) Material dispersion</a:t>
            </a:r>
          </a:p>
          <a:p>
            <a:pPr>
              <a:buFont typeface="Wingdings" pitchFamily="2" charset="2"/>
              <a:buChar char="q"/>
            </a:pPr>
            <a:r>
              <a:rPr lang="en-US" sz="2800" dirty="0" smtClean="0"/>
              <a:t>  Arises due to the variation of refractive index of core material as a function of wavelength. </a:t>
            </a:r>
          </a:p>
          <a:p>
            <a:pPr>
              <a:buFont typeface="Wingdings" pitchFamily="2" charset="2"/>
              <a:buChar char="q"/>
            </a:pPr>
            <a:r>
              <a:rPr lang="en-US" sz="2800" dirty="0" smtClean="0"/>
              <a:t>    due to different group velocities of various spectral components launched to fiber from the source               </a:t>
            </a:r>
            <a:endParaRPr lang="en-US" sz="2800" dirty="0"/>
          </a:p>
        </p:txBody>
      </p:sp>
      <p:pic>
        <p:nvPicPr>
          <p:cNvPr id="26626" name="Picture 2"/>
          <p:cNvPicPr>
            <a:picLocks noChangeAspect="1" noChangeArrowheads="1"/>
          </p:cNvPicPr>
          <p:nvPr/>
        </p:nvPicPr>
        <p:blipFill>
          <a:blip r:embed="rId2"/>
          <a:srcRect/>
          <a:stretch>
            <a:fillRect/>
          </a:stretch>
        </p:blipFill>
        <p:spPr bwMode="auto">
          <a:xfrm>
            <a:off x="3919537" y="3057525"/>
            <a:ext cx="1457325" cy="1133475"/>
          </a:xfrm>
          <a:prstGeom prst="rect">
            <a:avLst/>
          </a:prstGeom>
          <a:noFill/>
          <a:ln w="9525">
            <a:noFill/>
            <a:miter lim="800000"/>
            <a:headEnd/>
            <a:tailEnd/>
          </a:ln>
          <a:effectLst/>
        </p:spPr>
      </p:pic>
      <p:sp>
        <p:nvSpPr>
          <p:cNvPr id="4" name="TextBox 3"/>
          <p:cNvSpPr txBox="1"/>
          <p:nvPr/>
        </p:nvSpPr>
        <p:spPr>
          <a:xfrm>
            <a:off x="3200400" y="3254752"/>
            <a:ext cx="533400" cy="461665"/>
          </a:xfrm>
          <a:prstGeom prst="rect">
            <a:avLst/>
          </a:prstGeom>
          <a:noFill/>
        </p:spPr>
        <p:txBody>
          <a:bodyPr wrap="square" rtlCol="0">
            <a:spAutoFit/>
          </a:bodyPr>
          <a:lstStyle/>
          <a:p>
            <a:r>
              <a:rPr lang="en-US" sz="2400" dirty="0" smtClean="0"/>
              <a:t>Vg</a:t>
            </a:r>
            <a:endParaRPr lang="en-US" sz="2400" dirty="0"/>
          </a:p>
        </p:txBody>
      </p:sp>
      <p:sp>
        <p:nvSpPr>
          <p:cNvPr id="5" name="TextBox 4"/>
          <p:cNvSpPr txBox="1"/>
          <p:nvPr/>
        </p:nvSpPr>
        <p:spPr>
          <a:xfrm>
            <a:off x="304800" y="4191000"/>
            <a:ext cx="8229600" cy="2246769"/>
          </a:xfrm>
          <a:prstGeom prst="rect">
            <a:avLst/>
          </a:prstGeom>
          <a:noFill/>
        </p:spPr>
        <p:txBody>
          <a:bodyPr wrap="square" rtlCol="0">
            <a:spAutoFit/>
          </a:bodyPr>
          <a:lstStyle/>
          <a:p>
            <a:pPr>
              <a:buFont typeface="Wingdings" pitchFamily="2" charset="2"/>
              <a:buChar char="q"/>
            </a:pPr>
            <a:r>
              <a:rPr lang="en-US" sz="2800" dirty="0" smtClean="0"/>
              <a:t>   This refractive index property causes a wavelength dependence of the group velocity of a given mode.</a:t>
            </a:r>
          </a:p>
          <a:p>
            <a:pPr>
              <a:buFont typeface="Wingdings" pitchFamily="2" charset="2"/>
              <a:buChar char="q"/>
            </a:pPr>
            <a:endParaRPr lang="en-US" sz="2800" dirty="0" smtClean="0"/>
          </a:p>
          <a:p>
            <a:pPr>
              <a:buFont typeface="Wingdings" pitchFamily="2" charset="2"/>
              <a:buChar char="q"/>
            </a:pPr>
            <a:r>
              <a:rPr lang="en-US" sz="2800" dirty="0" smtClean="0"/>
              <a:t> So pulse spreading occurs even when different wavelengths follow the same path.</a:t>
            </a:r>
            <a:endParaRPr lang="en-US" sz="2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3200400" y="914401"/>
            <a:ext cx="2076450" cy="897298"/>
          </a:xfrm>
          <a:prstGeom prst="rect">
            <a:avLst/>
          </a:prstGeom>
          <a:noFill/>
          <a:ln w="9525">
            <a:noFill/>
            <a:miter lim="800000"/>
            <a:headEnd/>
            <a:tailEnd/>
          </a:ln>
          <a:effectLst/>
        </p:spPr>
      </p:pic>
      <p:sp>
        <p:nvSpPr>
          <p:cNvPr id="3" name="TextBox 2"/>
          <p:cNvSpPr txBox="1"/>
          <p:nvPr/>
        </p:nvSpPr>
        <p:spPr>
          <a:xfrm>
            <a:off x="304800" y="381000"/>
            <a:ext cx="8458200" cy="523220"/>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Material dispersion parameter is given by</a:t>
            </a:r>
            <a:endParaRPr lang="en-US" sz="2800" dirty="0"/>
          </a:p>
        </p:txBody>
      </p:sp>
      <p:pic>
        <p:nvPicPr>
          <p:cNvPr id="27651" name="Picture 3"/>
          <p:cNvPicPr>
            <a:picLocks noChangeAspect="1" noChangeArrowheads="1"/>
          </p:cNvPicPr>
          <p:nvPr/>
        </p:nvPicPr>
        <p:blipFill>
          <a:blip r:embed="rId3"/>
          <a:srcRect/>
          <a:stretch>
            <a:fillRect/>
          </a:stretch>
        </p:blipFill>
        <p:spPr bwMode="auto">
          <a:xfrm>
            <a:off x="685800" y="2286000"/>
            <a:ext cx="781050" cy="457201"/>
          </a:xfrm>
          <a:prstGeom prst="rect">
            <a:avLst/>
          </a:prstGeom>
          <a:noFill/>
          <a:ln w="9525">
            <a:noFill/>
            <a:miter lim="800000"/>
            <a:headEnd/>
            <a:tailEnd/>
          </a:ln>
          <a:effectLst/>
        </p:spPr>
      </p:pic>
      <p:sp>
        <p:nvSpPr>
          <p:cNvPr id="5" name="TextBox 4"/>
          <p:cNvSpPr txBox="1"/>
          <p:nvPr/>
        </p:nvSpPr>
        <p:spPr>
          <a:xfrm>
            <a:off x="1600200" y="2209800"/>
            <a:ext cx="7239000" cy="1200329"/>
          </a:xfrm>
          <a:prstGeom prst="rect">
            <a:avLst/>
          </a:prstGeom>
          <a:noFill/>
        </p:spPr>
        <p:txBody>
          <a:bodyPr wrap="square" rtlCol="0">
            <a:spAutoFit/>
          </a:bodyPr>
          <a:lstStyle/>
          <a:p>
            <a:r>
              <a:rPr lang="en-US" sz="2400" dirty="0" smtClean="0"/>
              <a:t> is the pulse delay due to dispersion</a:t>
            </a:r>
          </a:p>
          <a:p>
            <a:endParaRPr lang="en-US" sz="2400" dirty="0"/>
          </a:p>
          <a:p>
            <a:endParaRPr lang="en-US" sz="2400" dirty="0"/>
          </a:p>
        </p:txBody>
      </p:sp>
      <p:pic>
        <p:nvPicPr>
          <p:cNvPr id="2" name="Picture 1"/>
          <p:cNvPicPr>
            <a:picLocks noChangeAspect="1"/>
          </p:cNvPicPr>
          <p:nvPr/>
        </p:nvPicPr>
        <p:blipFill>
          <a:blip r:embed="rId4"/>
          <a:stretch>
            <a:fillRect/>
          </a:stretch>
        </p:blipFill>
        <p:spPr>
          <a:xfrm>
            <a:off x="3200400" y="3677484"/>
            <a:ext cx="2276475" cy="981075"/>
          </a:xfrm>
          <a:prstGeom prst="rect">
            <a:avLst/>
          </a:prstGeom>
        </p:spPr>
      </p:pic>
      <p:sp>
        <p:nvSpPr>
          <p:cNvPr id="4" name="TextBox 3"/>
          <p:cNvSpPr txBox="1"/>
          <p:nvPr/>
        </p:nvSpPr>
        <p:spPr>
          <a:xfrm>
            <a:off x="464004" y="3224510"/>
            <a:ext cx="8382000" cy="461665"/>
          </a:xfrm>
          <a:prstGeom prst="rect">
            <a:avLst/>
          </a:prstGeom>
          <a:noFill/>
        </p:spPr>
        <p:txBody>
          <a:bodyPr wrap="square" rtlCol="0">
            <a:spAutoFit/>
          </a:bodyPr>
          <a:lstStyle/>
          <a:p>
            <a:r>
              <a:rPr lang="en-IN" sz="2400" dirty="0" err="1" smtClean="0"/>
              <a:t>Rms</a:t>
            </a:r>
            <a:r>
              <a:rPr lang="en-IN" sz="2400" dirty="0" smtClean="0"/>
              <a:t> Pulse broadening  due to material dispersion</a:t>
            </a:r>
            <a:endParaRPr lang="en-IN" sz="2400" dirty="0"/>
          </a:p>
        </p:txBody>
      </p:sp>
      <p:sp>
        <p:nvSpPr>
          <p:cNvPr id="7" name="Rectangle 6"/>
          <p:cNvSpPr/>
          <p:nvPr/>
        </p:nvSpPr>
        <p:spPr>
          <a:xfrm>
            <a:off x="457200" y="4593653"/>
            <a:ext cx="8382000" cy="707886"/>
          </a:xfrm>
          <a:prstGeom prst="rect">
            <a:avLst/>
          </a:prstGeom>
        </p:spPr>
        <p:txBody>
          <a:bodyPr wrap="square">
            <a:spAutoFit/>
          </a:bodyPr>
          <a:lstStyle/>
          <a:p>
            <a:r>
              <a:rPr lang="en-IN" sz="2000" dirty="0"/>
              <a:t>The material dispersion for optical </a:t>
            </a:r>
            <a:r>
              <a:rPr lang="en-IN" sz="2000" dirty="0" err="1"/>
              <a:t>ﬁbers</a:t>
            </a:r>
            <a:r>
              <a:rPr lang="en-IN" sz="2000" dirty="0"/>
              <a:t> is sometimes quoted as a value for </a:t>
            </a:r>
          </a:p>
          <a:p>
            <a:endParaRPr lang="en-IN" sz="2000" dirty="0"/>
          </a:p>
        </p:txBody>
      </p:sp>
      <p:pic>
        <p:nvPicPr>
          <p:cNvPr id="8" name="Picture 7"/>
          <p:cNvPicPr>
            <a:picLocks noChangeAspect="1"/>
          </p:cNvPicPr>
          <p:nvPr/>
        </p:nvPicPr>
        <p:blipFill>
          <a:blip r:embed="rId5"/>
          <a:stretch>
            <a:fillRect/>
          </a:stretch>
        </p:blipFill>
        <p:spPr>
          <a:xfrm>
            <a:off x="1578429" y="5457273"/>
            <a:ext cx="6153150" cy="647700"/>
          </a:xfrm>
          <a:prstGeom prst="rect">
            <a:avLst/>
          </a:prstGeom>
        </p:spPr>
      </p:pic>
      <p:sp>
        <p:nvSpPr>
          <p:cNvPr id="9" name="Rectangle 8"/>
          <p:cNvSpPr/>
          <p:nvPr/>
        </p:nvSpPr>
        <p:spPr>
          <a:xfrm>
            <a:off x="370114" y="1620025"/>
            <a:ext cx="4031296" cy="400110"/>
          </a:xfrm>
          <a:prstGeom prst="rect">
            <a:avLst/>
          </a:prstGeom>
        </p:spPr>
        <p:txBody>
          <a:bodyPr wrap="none">
            <a:spAutoFit/>
          </a:bodyPr>
          <a:lstStyle/>
          <a:p>
            <a:r>
              <a:rPr lang="en-IN" sz="2000" dirty="0"/>
              <a:t> expressed in units of </a:t>
            </a:r>
            <a:r>
              <a:rPr lang="en-IN" sz="2000" dirty="0" err="1"/>
              <a:t>ps</a:t>
            </a:r>
            <a:r>
              <a:rPr lang="en-IN" sz="2000" dirty="0"/>
              <a:t> nm−1 km−1</a:t>
            </a:r>
            <a:r>
              <a:rPr lang="en-IN" dirty="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4800"/>
            <a:ext cx="8077200" cy="3416320"/>
          </a:xfrm>
          <a:prstGeom prst="rect">
            <a:avLst/>
          </a:prstGeom>
        </p:spPr>
        <p:txBody>
          <a:bodyPr wrap="square">
            <a:spAutoFit/>
          </a:bodyPr>
          <a:lstStyle/>
          <a:p>
            <a:pPr marL="514350" indent="-514350">
              <a:buAutoNum type="arabicParenR" startAt="2"/>
            </a:pPr>
            <a:r>
              <a:rPr lang="en-US" sz="2400" dirty="0">
                <a:solidFill>
                  <a:srgbClr val="FF0000"/>
                </a:solidFill>
              </a:rPr>
              <a:t>Waveguide dispersion</a:t>
            </a:r>
          </a:p>
          <a:p>
            <a:pPr marL="514350" indent="-514350">
              <a:buFont typeface="Wingdings" pitchFamily="2" charset="2"/>
              <a:buChar char="q"/>
            </a:pPr>
            <a:r>
              <a:rPr lang="en-US" sz="2400" dirty="0"/>
              <a:t> This causes pulse spreading because only part of the optical power propagation along a fiber is confined to the core.</a:t>
            </a:r>
          </a:p>
          <a:p>
            <a:pPr marL="514350" indent="-514350">
              <a:buFont typeface="Wingdings" pitchFamily="2" charset="2"/>
              <a:buChar char="q"/>
            </a:pPr>
            <a:r>
              <a:rPr lang="en-US" sz="2400" dirty="0"/>
              <a:t> Dispersion arises because the fraction of light power propagating in the cladding travels faster than the light confined to the core, since high RI is for core, so less  velocity.</a:t>
            </a:r>
          </a:p>
          <a:p>
            <a:pPr marL="514350" indent="-514350">
              <a:buFont typeface="Wingdings" pitchFamily="2" charset="2"/>
              <a:buChar char="q"/>
            </a:pPr>
            <a:r>
              <a:rPr lang="en-US" sz="2400" dirty="0"/>
              <a:t> waveguide dispersion depends on  the fiber design.</a:t>
            </a:r>
          </a:p>
        </p:txBody>
      </p:sp>
      <p:pic>
        <p:nvPicPr>
          <p:cNvPr id="3" name="Picture 2"/>
          <p:cNvPicPr>
            <a:picLocks noChangeAspect="1"/>
          </p:cNvPicPr>
          <p:nvPr/>
        </p:nvPicPr>
        <p:blipFill>
          <a:blip r:embed="rId2"/>
          <a:stretch>
            <a:fillRect/>
          </a:stretch>
        </p:blipFill>
        <p:spPr>
          <a:xfrm>
            <a:off x="2438400" y="3810000"/>
            <a:ext cx="5005387" cy="2867025"/>
          </a:xfrm>
          <a:prstGeom prst="rect">
            <a:avLst/>
          </a:prstGeom>
        </p:spPr>
      </p:pic>
    </p:spTree>
    <p:extLst>
      <p:ext uri="{BB962C8B-B14F-4D97-AF65-F5344CB8AC3E}">
        <p14:creationId xmlns:p14="http://schemas.microsoft.com/office/powerpoint/2010/main" val="23736098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752600"/>
            <a:ext cx="7848600" cy="2476500"/>
          </a:xfrm>
          <a:prstGeom prst="rect">
            <a:avLst/>
          </a:prstGeom>
        </p:spPr>
      </p:pic>
    </p:spTree>
    <p:extLst>
      <p:ext uri="{BB962C8B-B14F-4D97-AF65-F5344CB8AC3E}">
        <p14:creationId xmlns:p14="http://schemas.microsoft.com/office/powerpoint/2010/main" val="3056006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3400" y="595312"/>
            <a:ext cx="8305800" cy="5195888"/>
          </a:xfrm>
          <a:prstGeom prst="rect">
            <a:avLst/>
          </a:prstGeom>
        </p:spPr>
      </p:pic>
    </p:spTree>
    <p:extLst>
      <p:ext uri="{BB962C8B-B14F-4D97-AF65-F5344CB8AC3E}">
        <p14:creationId xmlns:p14="http://schemas.microsoft.com/office/powerpoint/2010/main" val="219148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0" y="0"/>
            <a:ext cx="9144000" cy="762000"/>
          </a:xfrm>
          <a:prstGeom prst="rect">
            <a:avLst/>
          </a:prstGeom>
          <a:solidFill>
            <a:srgbClr val="008000"/>
          </a:solidFill>
          <a:ln w="9525">
            <a:noFill/>
            <a:miter lim="800000"/>
            <a:headEnd/>
            <a:tailEnd/>
          </a:ln>
          <a:effectLst/>
        </p:spPr>
        <p:txBody>
          <a:bodyPr>
            <a:spAutoFit/>
          </a:bodyPr>
          <a:lstStyle/>
          <a:p>
            <a:pPr algn="ctr">
              <a:spcBef>
                <a:spcPct val="50000"/>
              </a:spcBef>
            </a:pPr>
            <a:r>
              <a:rPr lang="en-US" sz="4400" b="1">
                <a:solidFill>
                  <a:schemeClr val="bg1"/>
                </a:solidFill>
              </a:rPr>
              <a:t>Attenuation</a:t>
            </a:r>
          </a:p>
        </p:txBody>
      </p:sp>
      <p:sp>
        <p:nvSpPr>
          <p:cNvPr id="8197" name="Text Box 5"/>
          <p:cNvSpPr txBox="1">
            <a:spLocks noChangeArrowheads="1"/>
          </p:cNvSpPr>
          <p:nvPr/>
        </p:nvSpPr>
        <p:spPr bwMode="auto">
          <a:xfrm>
            <a:off x="304800" y="1143000"/>
            <a:ext cx="8077200" cy="457200"/>
          </a:xfrm>
          <a:prstGeom prst="rect">
            <a:avLst/>
          </a:prstGeom>
          <a:noFill/>
          <a:ln w="9525">
            <a:noFill/>
            <a:miter lim="800000"/>
            <a:headEnd/>
            <a:tailEnd/>
          </a:ln>
          <a:effectLst/>
        </p:spPr>
        <p:txBody>
          <a:bodyPr>
            <a:spAutoFit/>
          </a:bodyPr>
          <a:lstStyle/>
          <a:p>
            <a:pPr>
              <a:spcBef>
                <a:spcPct val="50000"/>
              </a:spcBef>
            </a:pPr>
            <a:r>
              <a:rPr lang="en-US" sz="2400" b="1"/>
              <a:t>The Basic attenuation mechanisms in a fiber:</a:t>
            </a:r>
          </a:p>
        </p:txBody>
      </p:sp>
      <p:sp>
        <p:nvSpPr>
          <p:cNvPr id="8198" name="Text Box 6"/>
          <p:cNvSpPr txBox="1">
            <a:spLocks noChangeArrowheads="1"/>
          </p:cNvSpPr>
          <p:nvPr/>
        </p:nvSpPr>
        <p:spPr bwMode="auto">
          <a:xfrm>
            <a:off x="457200" y="1752600"/>
            <a:ext cx="8077200" cy="1015663"/>
          </a:xfrm>
          <a:prstGeom prst="rect">
            <a:avLst/>
          </a:prstGeom>
          <a:noFill/>
          <a:ln w="9525">
            <a:noFill/>
            <a:miter lim="800000"/>
            <a:headEnd/>
            <a:tailEnd/>
          </a:ln>
          <a:effectLst/>
        </p:spPr>
        <p:txBody>
          <a:bodyPr>
            <a:spAutoFit/>
          </a:bodyPr>
          <a:lstStyle/>
          <a:p>
            <a:pPr marL="342900" indent="-342900">
              <a:spcBef>
                <a:spcPct val="50000"/>
              </a:spcBef>
              <a:buFontTx/>
              <a:buAutoNum type="arabicPeriod"/>
            </a:pPr>
            <a:r>
              <a:rPr lang="en-US" sz="2400" b="1" dirty="0"/>
              <a:t>Absorption:</a:t>
            </a:r>
          </a:p>
          <a:p>
            <a:pPr marL="342900" indent="-342900">
              <a:spcBef>
                <a:spcPct val="50000"/>
              </a:spcBef>
            </a:pPr>
            <a:r>
              <a:rPr lang="en-US" sz="2400" dirty="0" smtClean="0"/>
              <a:t> It </a:t>
            </a:r>
            <a:r>
              <a:rPr lang="en-US" sz="2400" dirty="0"/>
              <a:t>is related to the fiber material.</a:t>
            </a:r>
          </a:p>
        </p:txBody>
      </p:sp>
      <p:sp>
        <p:nvSpPr>
          <p:cNvPr id="8199" name="Text Box 7"/>
          <p:cNvSpPr txBox="1">
            <a:spLocks noChangeArrowheads="1"/>
          </p:cNvSpPr>
          <p:nvPr/>
        </p:nvSpPr>
        <p:spPr bwMode="auto">
          <a:xfrm>
            <a:off x="533400" y="2971800"/>
            <a:ext cx="7848600" cy="1754326"/>
          </a:xfrm>
          <a:prstGeom prst="rect">
            <a:avLst/>
          </a:prstGeom>
          <a:noFill/>
          <a:ln w="9525">
            <a:noFill/>
            <a:miter lim="800000"/>
            <a:headEnd/>
            <a:tailEnd/>
          </a:ln>
          <a:effectLst/>
        </p:spPr>
        <p:txBody>
          <a:bodyPr>
            <a:spAutoFit/>
          </a:bodyPr>
          <a:lstStyle/>
          <a:p>
            <a:pPr>
              <a:spcBef>
                <a:spcPct val="50000"/>
              </a:spcBef>
            </a:pPr>
            <a:r>
              <a:rPr lang="en-US" sz="2400" b="1" dirty="0"/>
              <a:t>2. Scattering:</a:t>
            </a:r>
          </a:p>
          <a:p>
            <a:pPr>
              <a:spcBef>
                <a:spcPct val="50000"/>
              </a:spcBef>
            </a:pPr>
            <a:r>
              <a:rPr lang="en-US" sz="2400" dirty="0" smtClean="0"/>
              <a:t>It </a:t>
            </a:r>
            <a:r>
              <a:rPr lang="en-US" sz="2400" dirty="0"/>
              <a:t>is associated both with the fiber material                                          </a:t>
            </a:r>
            <a:r>
              <a:rPr lang="en-US" sz="2400" dirty="0" smtClean="0"/>
              <a:t>and </a:t>
            </a:r>
            <a:r>
              <a:rPr lang="en-US" sz="2400" dirty="0"/>
              <a:t>with the structural imperfections in the 	</a:t>
            </a:r>
            <a:r>
              <a:rPr lang="en-US" sz="2400" dirty="0" smtClean="0"/>
              <a:t>optical </a:t>
            </a:r>
            <a:r>
              <a:rPr lang="en-US" sz="2400" dirty="0"/>
              <a:t>waveguide.</a:t>
            </a:r>
          </a:p>
        </p:txBody>
      </p:sp>
      <p:sp>
        <p:nvSpPr>
          <p:cNvPr id="8200" name="Text Box 8"/>
          <p:cNvSpPr txBox="1">
            <a:spLocks noChangeArrowheads="1"/>
          </p:cNvSpPr>
          <p:nvPr/>
        </p:nvSpPr>
        <p:spPr bwMode="auto">
          <a:xfrm>
            <a:off x="609600" y="5029200"/>
            <a:ext cx="8077200" cy="1384995"/>
          </a:xfrm>
          <a:prstGeom prst="rect">
            <a:avLst/>
          </a:prstGeom>
          <a:noFill/>
          <a:ln w="9525">
            <a:noFill/>
            <a:miter lim="800000"/>
            <a:headEnd/>
            <a:tailEnd/>
          </a:ln>
          <a:effectLst/>
        </p:spPr>
        <p:txBody>
          <a:bodyPr>
            <a:spAutoFit/>
          </a:bodyPr>
          <a:lstStyle/>
          <a:p>
            <a:pPr>
              <a:spcBef>
                <a:spcPct val="50000"/>
              </a:spcBef>
            </a:pPr>
            <a:r>
              <a:rPr lang="en-US" sz="2400" b="1" dirty="0"/>
              <a:t>3. Radiative losses/ Bending losses:</a:t>
            </a:r>
          </a:p>
          <a:p>
            <a:pPr>
              <a:spcBef>
                <a:spcPct val="50000"/>
              </a:spcBef>
            </a:pPr>
            <a:r>
              <a:rPr lang="en-US" sz="2400" dirty="0" smtClean="0"/>
              <a:t>It </a:t>
            </a:r>
            <a:r>
              <a:rPr lang="en-US" sz="2400" dirty="0"/>
              <a:t>originates from perturbation (both </a:t>
            </a:r>
            <a:r>
              <a:rPr lang="en-US" sz="2400" dirty="0" smtClean="0"/>
              <a:t>microscopic </a:t>
            </a:r>
            <a:r>
              <a:rPr lang="en-US" sz="2400" dirty="0"/>
              <a:t>and macroscopic) of the fiber </a:t>
            </a:r>
            <a:r>
              <a:rPr lang="en-US" sz="2400" dirty="0" smtClean="0"/>
              <a:t>geometry</a:t>
            </a:r>
            <a:r>
              <a:rPr lang="en-US" sz="2400" dirty="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382000" cy="954107"/>
          </a:xfrm>
          <a:prstGeom prst="rect">
            <a:avLst/>
          </a:prstGeom>
          <a:noFill/>
        </p:spPr>
        <p:txBody>
          <a:bodyPr wrap="square" rtlCol="0">
            <a:spAutoFit/>
          </a:bodyPr>
          <a:lstStyle/>
          <a:p>
            <a:pPr>
              <a:buFont typeface="Wingdings" pitchFamily="2" charset="2"/>
              <a:buChar char="q"/>
            </a:pPr>
            <a:endParaRPr lang="en-US" sz="2800" dirty="0" smtClean="0"/>
          </a:p>
          <a:p>
            <a:endParaRPr lang="en-US" sz="2800" dirty="0"/>
          </a:p>
        </p:txBody>
      </p:sp>
      <p:sp>
        <p:nvSpPr>
          <p:cNvPr id="3" name="TextBox 2"/>
          <p:cNvSpPr txBox="1"/>
          <p:nvPr/>
        </p:nvSpPr>
        <p:spPr>
          <a:xfrm>
            <a:off x="990600" y="533400"/>
            <a:ext cx="7467600" cy="646331"/>
          </a:xfrm>
          <a:prstGeom prst="rect">
            <a:avLst/>
          </a:prstGeom>
          <a:noFill/>
        </p:spPr>
        <p:txBody>
          <a:bodyPr wrap="square" rtlCol="0">
            <a:spAutoFit/>
          </a:bodyPr>
          <a:lstStyle/>
          <a:p>
            <a:pPr algn="ctr"/>
            <a:r>
              <a:rPr lang="en-US" sz="3600" b="1" dirty="0" smtClean="0">
                <a:solidFill>
                  <a:srgbClr val="FF0000"/>
                </a:solidFill>
              </a:rPr>
              <a:t>Intermodal Dispersion/ Modal delay</a:t>
            </a:r>
            <a:endParaRPr lang="en-US" sz="3600" b="1" dirty="0">
              <a:solidFill>
                <a:srgbClr val="FF0000"/>
              </a:solidFill>
            </a:endParaRPr>
          </a:p>
        </p:txBody>
      </p:sp>
      <p:sp>
        <p:nvSpPr>
          <p:cNvPr id="4" name="TextBox 3"/>
          <p:cNvSpPr txBox="1"/>
          <p:nvPr/>
        </p:nvSpPr>
        <p:spPr>
          <a:xfrm>
            <a:off x="457200" y="1447800"/>
            <a:ext cx="8686800" cy="3970318"/>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This mechanism is a result of each mode having a different value of group velocity at a single frequency.</a:t>
            </a:r>
          </a:p>
          <a:p>
            <a:endParaRPr lang="en-US" sz="2800" dirty="0" smtClean="0"/>
          </a:p>
          <a:p>
            <a:pPr>
              <a:buFont typeface="Wingdings" pitchFamily="2" charset="2"/>
              <a:buChar char="q"/>
            </a:pPr>
            <a:r>
              <a:rPr lang="en-US" sz="2800" dirty="0" smtClean="0"/>
              <a:t> The variation in the group velocities of different modes results in a group delay spread, which is intermodal dispersion. </a:t>
            </a:r>
          </a:p>
          <a:p>
            <a:endParaRPr lang="en-US" sz="2800" dirty="0" smtClean="0"/>
          </a:p>
          <a:p>
            <a:pPr>
              <a:buFont typeface="Wingdings" pitchFamily="2" charset="2"/>
              <a:buChar char="q"/>
            </a:pPr>
            <a:r>
              <a:rPr lang="en-US" sz="2800" dirty="0" smtClean="0"/>
              <a:t> This will be eliminated in single mode of operation and is the most pronounced one in multimode fibers.</a:t>
            </a:r>
            <a:endParaRPr lang="en-US" sz="2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1447800" y="1524000"/>
            <a:ext cx="5895975" cy="2438400"/>
          </a:xfrm>
          <a:prstGeom prst="rect">
            <a:avLst/>
          </a:prstGeom>
          <a:noFill/>
          <a:ln w="9525">
            <a:noFill/>
            <a:miter lim="800000"/>
            <a:headEnd/>
            <a:tailEnd/>
          </a:ln>
          <a:effectLst/>
        </p:spPr>
      </p:pic>
      <p:sp>
        <p:nvSpPr>
          <p:cNvPr id="3" name="TextBox 2"/>
          <p:cNvSpPr txBox="1"/>
          <p:nvPr/>
        </p:nvSpPr>
        <p:spPr>
          <a:xfrm>
            <a:off x="533400" y="533400"/>
            <a:ext cx="7772400" cy="1077218"/>
          </a:xfrm>
          <a:prstGeom prst="rect">
            <a:avLst/>
          </a:prstGeom>
          <a:noFill/>
        </p:spPr>
        <p:txBody>
          <a:bodyPr wrap="square" rtlCol="0">
            <a:spAutoFit/>
          </a:bodyPr>
          <a:lstStyle/>
          <a:p>
            <a:pPr>
              <a:buFont typeface="Wingdings" pitchFamily="2" charset="2"/>
              <a:buChar char="q"/>
            </a:pPr>
            <a:r>
              <a:rPr lang="en-US" dirty="0" smtClean="0"/>
              <a:t> </a:t>
            </a:r>
            <a:r>
              <a:rPr lang="en-US" sz="3200" b="1" dirty="0" smtClean="0">
                <a:solidFill>
                  <a:srgbClr val="FF0000"/>
                </a:solidFill>
              </a:rPr>
              <a:t>Intermodal dispersion in Multimode step index fibers</a:t>
            </a:r>
            <a:endParaRPr lang="en-US" sz="3200" b="1" dirty="0">
              <a:solidFill>
                <a:srgbClr val="FF0000"/>
              </a:solidFill>
            </a:endParaRPr>
          </a:p>
        </p:txBody>
      </p:sp>
      <p:sp>
        <p:nvSpPr>
          <p:cNvPr id="4" name="Rectangle 3"/>
          <p:cNvSpPr/>
          <p:nvPr/>
        </p:nvSpPr>
        <p:spPr>
          <a:xfrm>
            <a:off x="0" y="3962400"/>
            <a:ext cx="8915400" cy="2677656"/>
          </a:xfrm>
          <a:prstGeom prst="rect">
            <a:avLst/>
          </a:prstGeom>
        </p:spPr>
        <p:txBody>
          <a:bodyPr wrap="square">
            <a:spAutoFit/>
          </a:bodyPr>
          <a:lstStyle/>
          <a:p>
            <a:pPr>
              <a:buFont typeface="Wingdings" pitchFamily="2" charset="2"/>
              <a:buChar char="q"/>
            </a:pPr>
            <a:r>
              <a:rPr lang="en-US" sz="2400" dirty="0" smtClean="0"/>
              <a:t>Both rays are traveling at the same velocity within the constant refractive index fiber core.</a:t>
            </a:r>
          </a:p>
          <a:p>
            <a:pPr>
              <a:buFont typeface="Wingdings" pitchFamily="2" charset="2"/>
              <a:buChar char="q"/>
            </a:pPr>
            <a:r>
              <a:rPr lang="en-US" sz="2400" dirty="0" smtClean="0"/>
              <a:t> One follows (axial ray) shortest path. It takes less time to reach at destination.</a:t>
            </a:r>
          </a:p>
          <a:p>
            <a:pPr>
              <a:buFont typeface="Wingdings" pitchFamily="2" charset="2"/>
              <a:buChar char="q"/>
            </a:pPr>
            <a:r>
              <a:rPr lang="en-US" sz="2400" dirty="0" smtClean="0"/>
              <a:t> Extreme </a:t>
            </a:r>
            <a:r>
              <a:rPr lang="en-US" sz="2400" dirty="0" err="1" smtClean="0"/>
              <a:t>meridional</a:t>
            </a:r>
            <a:r>
              <a:rPr lang="en-US" sz="2400" dirty="0" smtClean="0"/>
              <a:t> ray which follows longer path needs more time to reach destination.</a:t>
            </a:r>
          </a:p>
          <a:p>
            <a:pPr>
              <a:buFont typeface="Wingdings" pitchFamily="2" charset="2"/>
              <a:buChar char="q"/>
            </a:pPr>
            <a:r>
              <a:rPr lang="en-US" sz="2400" dirty="0" smtClean="0"/>
              <a:t> This time difference (delay) makes dispersion</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533400"/>
            <a:ext cx="8153400" cy="646331"/>
          </a:xfrm>
          <a:prstGeom prst="rect">
            <a:avLst/>
          </a:prstGeom>
          <a:noFill/>
        </p:spPr>
        <p:txBody>
          <a:bodyPr wrap="square" rtlCol="0">
            <a:spAutoFit/>
          </a:bodyPr>
          <a:lstStyle/>
          <a:p>
            <a:r>
              <a:rPr lang="en-US" sz="3600" b="1" dirty="0" smtClean="0">
                <a:solidFill>
                  <a:srgbClr val="FF0000"/>
                </a:solidFill>
              </a:rPr>
              <a:t>Calculation of delay difference</a:t>
            </a:r>
            <a:endParaRPr lang="en-US" sz="3600" b="1" dirty="0">
              <a:solidFill>
                <a:srgbClr val="FF0000"/>
              </a:solidFill>
            </a:endParaRPr>
          </a:p>
        </p:txBody>
      </p:sp>
      <p:sp>
        <p:nvSpPr>
          <p:cNvPr id="4" name="Rectangle 3"/>
          <p:cNvSpPr/>
          <p:nvPr/>
        </p:nvSpPr>
        <p:spPr>
          <a:xfrm>
            <a:off x="381000" y="1447800"/>
            <a:ext cx="8305800" cy="954107"/>
          </a:xfrm>
          <a:prstGeom prst="rect">
            <a:avLst/>
          </a:prstGeom>
        </p:spPr>
        <p:txBody>
          <a:bodyPr wrap="square">
            <a:spAutoFit/>
          </a:bodyPr>
          <a:lstStyle/>
          <a:p>
            <a:pPr>
              <a:buFont typeface="Wingdings" pitchFamily="2" charset="2"/>
              <a:buChar char="§"/>
            </a:pPr>
            <a:r>
              <a:rPr lang="en-US" sz="2800" dirty="0" smtClean="0"/>
              <a:t>The time taken for the axial ray to travel along a fiber of length </a:t>
            </a:r>
            <a:r>
              <a:rPr lang="en-US" sz="2800" i="1" dirty="0" smtClean="0"/>
              <a:t>L gives the minimum delay </a:t>
            </a:r>
            <a:r>
              <a:rPr lang="en-US" sz="2800" dirty="0" smtClean="0"/>
              <a:t>time </a:t>
            </a:r>
            <a:r>
              <a:rPr lang="en-US" sz="2800" i="1" dirty="0" err="1" smtClean="0"/>
              <a:t>TMin</a:t>
            </a:r>
            <a:r>
              <a:rPr lang="en-US" sz="2800" i="1" dirty="0" smtClean="0"/>
              <a:t> and:</a:t>
            </a:r>
            <a:endParaRPr lang="en-US" sz="2800" dirty="0"/>
          </a:p>
        </p:txBody>
      </p:sp>
      <p:pic>
        <p:nvPicPr>
          <p:cNvPr id="27650" name="Picture 2"/>
          <p:cNvPicPr>
            <a:picLocks noChangeAspect="1" noChangeArrowheads="1"/>
          </p:cNvPicPr>
          <p:nvPr/>
        </p:nvPicPr>
        <p:blipFill>
          <a:blip r:embed="rId2"/>
          <a:srcRect/>
          <a:stretch>
            <a:fillRect/>
          </a:stretch>
        </p:blipFill>
        <p:spPr bwMode="auto">
          <a:xfrm>
            <a:off x="3048000" y="2286000"/>
            <a:ext cx="2614613" cy="1219200"/>
          </a:xfrm>
          <a:prstGeom prst="rect">
            <a:avLst/>
          </a:prstGeom>
          <a:noFill/>
          <a:ln w="9525">
            <a:noFill/>
            <a:miter lim="800000"/>
            <a:headEnd/>
            <a:tailEnd/>
          </a:ln>
          <a:effectLst/>
        </p:spPr>
      </p:pic>
      <p:sp>
        <p:nvSpPr>
          <p:cNvPr id="6" name="Rectangle 5"/>
          <p:cNvSpPr/>
          <p:nvPr/>
        </p:nvSpPr>
        <p:spPr>
          <a:xfrm>
            <a:off x="533400" y="3352800"/>
            <a:ext cx="7848600" cy="954107"/>
          </a:xfrm>
          <a:prstGeom prst="rect">
            <a:avLst/>
          </a:prstGeom>
        </p:spPr>
        <p:txBody>
          <a:bodyPr wrap="square">
            <a:spAutoFit/>
          </a:bodyPr>
          <a:lstStyle/>
          <a:p>
            <a:r>
              <a:rPr lang="en-US" sz="2800" dirty="0" smtClean="0"/>
              <a:t>The extreme </a:t>
            </a:r>
            <a:r>
              <a:rPr lang="en-US" sz="2800" dirty="0" err="1" smtClean="0"/>
              <a:t>meridional</a:t>
            </a:r>
            <a:r>
              <a:rPr lang="en-US" sz="2800" dirty="0" smtClean="0"/>
              <a:t> ray exhibits the maximum delay time </a:t>
            </a:r>
            <a:r>
              <a:rPr lang="en-US" sz="2800" i="1" dirty="0" err="1" smtClean="0"/>
              <a:t>TMax</a:t>
            </a:r>
            <a:r>
              <a:rPr lang="en-US" sz="2800" i="1" dirty="0" smtClean="0"/>
              <a:t> where:</a:t>
            </a:r>
            <a:endParaRPr lang="en-US" sz="2800" dirty="0"/>
          </a:p>
        </p:txBody>
      </p:sp>
      <p:pic>
        <p:nvPicPr>
          <p:cNvPr id="27651" name="Picture 3"/>
          <p:cNvPicPr>
            <a:picLocks noChangeAspect="1" noChangeArrowheads="1"/>
          </p:cNvPicPr>
          <p:nvPr/>
        </p:nvPicPr>
        <p:blipFill>
          <a:blip r:embed="rId3"/>
          <a:srcRect/>
          <a:stretch>
            <a:fillRect/>
          </a:stretch>
        </p:blipFill>
        <p:spPr bwMode="auto">
          <a:xfrm>
            <a:off x="3657600" y="4343400"/>
            <a:ext cx="1819275" cy="838200"/>
          </a:xfrm>
          <a:prstGeom prst="rect">
            <a:avLst/>
          </a:prstGeom>
          <a:noFill/>
          <a:ln w="9525">
            <a:noFill/>
            <a:miter lim="800000"/>
            <a:headEnd/>
            <a:tailEnd/>
          </a:ln>
          <a:effectLst/>
        </p:spPr>
      </p:pic>
      <p:sp>
        <p:nvSpPr>
          <p:cNvPr id="8" name="Rectangle 7"/>
          <p:cNvSpPr/>
          <p:nvPr/>
        </p:nvSpPr>
        <p:spPr>
          <a:xfrm>
            <a:off x="762000" y="5029200"/>
            <a:ext cx="7467600" cy="954107"/>
          </a:xfrm>
          <a:prstGeom prst="rect">
            <a:avLst/>
          </a:prstGeom>
        </p:spPr>
        <p:txBody>
          <a:bodyPr wrap="square">
            <a:spAutoFit/>
          </a:bodyPr>
          <a:lstStyle/>
          <a:p>
            <a:r>
              <a:rPr lang="en-US" sz="2800" dirty="0" smtClean="0"/>
              <a:t>Using Snell’s law of refraction at the core–cladding interface</a:t>
            </a:r>
            <a:endParaRPr lang="en-US" sz="2800" dirty="0"/>
          </a:p>
        </p:txBody>
      </p:sp>
      <p:pic>
        <p:nvPicPr>
          <p:cNvPr id="27652" name="Picture 4"/>
          <p:cNvPicPr>
            <a:picLocks noChangeAspect="1" noChangeArrowheads="1"/>
          </p:cNvPicPr>
          <p:nvPr/>
        </p:nvPicPr>
        <p:blipFill>
          <a:blip r:embed="rId4"/>
          <a:srcRect/>
          <a:stretch>
            <a:fillRect/>
          </a:stretch>
        </p:blipFill>
        <p:spPr bwMode="auto">
          <a:xfrm>
            <a:off x="4267200" y="5638800"/>
            <a:ext cx="1466850" cy="9906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5943600" cy="1077218"/>
          </a:xfrm>
          <a:prstGeom prst="rect">
            <a:avLst/>
          </a:prstGeom>
          <a:noFill/>
        </p:spPr>
        <p:txBody>
          <a:bodyPr wrap="square" rtlCol="0">
            <a:spAutoFit/>
          </a:bodyPr>
          <a:lstStyle/>
          <a:p>
            <a:r>
              <a:rPr lang="en-US" sz="2800" dirty="0" smtClean="0"/>
              <a:t>Substituting this to </a:t>
            </a:r>
            <a:r>
              <a:rPr lang="en-US" sz="2800" dirty="0" err="1" smtClean="0"/>
              <a:t>Tmax</a:t>
            </a:r>
            <a:r>
              <a:rPr lang="en-US" sz="2800" dirty="0" smtClean="0"/>
              <a:t>, gives</a:t>
            </a:r>
          </a:p>
          <a:p>
            <a:endParaRPr lang="en-US" dirty="0" smtClean="0"/>
          </a:p>
          <a:p>
            <a:endParaRPr lang="en-US" dirty="0"/>
          </a:p>
        </p:txBody>
      </p:sp>
      <p:pic>
        <p:nvPicPr>
          <p:cNvPr id="28674" name="Picture 2"/>
          <p:cNvPicPr>
            <a:picLocks noChangeAspect="1" noChangeArrowheads="1"/>
          </p:cNvPicPr>
          <p:nvPr/>
        </p:nvPicPr>
        <p:blipFill>
          <a:blip r:embed="rId2"/>
          <a:srcRect/>
          <a:stretch>
            <a:fillRect/>
          </a:stretch>
        </p:blipFill>
        <p:spPr bwMode="auto">
          <a:xfrm>
            <a:off x="3429000" y="1143000"/>
            <a:ext cx="1828800" cy="838200"/>
          </a:xfrm>
          <a:prstGeom prst="rect">
            <a:avLst/>
          </a:prstGeom>
          <a:noFill/>
          <a:ln w="9525">
            <a:noFill/>
            <a:miter lim="800000"/>
            <a:headEnd/>
            <a:tailEnd/>
          </a:ln>
          <a:effectLst/>
        </p:spPr>
      </p:pic>
      <p:sp>
        <p:nvSpPr>
          <p:cNvPr id="4" name="TextBox 3"/>
          <p:cNvSpPr txBox="1"/>
          <p:nvPr/>
        </p:nvSpPr>
        <p:spPr>
          <a:xfrm>
            <a:off x="381000" y="1828800"/>
            <a:ext cx="6248400" cy="800219"/>
          </a:xfrm>
          <a:prstGeom prst="rect">
            <a:avLst/>
          </a:prstGeom>
          <a:noFill/>
        </p:spPr>
        <p:txBody>
          <a:bodyPr wrap="square" rtlCol="0">
            <a:spAutoFit/>
          </a:bodyPr>
          <a:lstStyle/>
          <a:p>
            <a:r>
              <a:rPr lang="en-US" sz="2800" dirty="0" smtClean="0"/>
              <a:t>Now, Time delay can be obtained by,</a:t>
            </a:r>
          </a:p>
          <a:p>
            <a:endParaRPr lang="en-US" dirty="0"/>
          </a:p>
        </p:txBody>
      </p:sp>
      <p:pic>
        <p:nvPicPr>
          <p:cNvPr id="28675" name="Picture 3"/>
          <p:cNvPicPr>
            <a:picLocks noChangeAspect="1" noChangeArrowheads="1"/>
          </p:cNvPicPr>
          <p:nvPr/>
        </p:nvPicPr>
        <p:blipFill>
          <a:blip r:embed="rId3"/>
          <a:srcRect/>
          <a:stretch>
            <a:fillRect/>
          </a:stretch>
        </p:blipFill>
        <p:spPr bwMode="auto">
          <a:xfrm>
            <a:off x="1981200" y="2286000"/>
            <a:ext cx="5486400" cy="2981326"/>
          </a:xfrm>
          <a:prstGeom prst="rect">
            <a:avLst/>
          </a:prstGeom>
          <a:noFill/>
          <a:ln w="9525">
            <a:noFill/>
            <a:miter lim="800000"/>
            <a:headEnd/>
            <a:tailEnd/>
          </a:ln>
          <a:effectLst/>
        </p:spPr>
      </p:pic>
      <p:sp>
        <p:nvSpPr>
          <p:cNvPr id="6" name="Rectangle 5"/>
          <p:cNvSpPr/>
          <p:nvPr/>
        </p:nvSpPr>
        <p:spPr>
          <a:xfrm>
            <a:off x="533400" y="5029200"/>
            <a:ext cx="7543800" cy="954107"/>
          </a:xfrm>
          <a:prstGeom prst="rect">
            <a:avLst/>
          </a:prstGeom>
        </p:spPr>
        <p:txBody>
          <a:bodyPr wrap="square">
            <a:spAutoFit/>
          </a:bodyPr>
          <a:lstStyle/>
          <a:p>
            <a:r>
              <a:rPr lang="en-US" sz="2800" dirty="0" smtClean="0"/>
              <a:t>where Δ is the relative refractive index difference. However, when Δ  &lt;&lt;1, </a:t>
            </a:r>
            <a:endParaRPr lang="en-US" sz="2800" dirty="0"/>
          </a:p>
        </p:txBody>
      </p:sp>
      <p:pic>
        <p:nvPicPr>
          <p:cNvPr id="28676" name="Picture 4"/>
          <p:cNvPicPr>
            <a:picLocks noChangeAspect="1" noChangeArrowheads="1"/>
          </p:cNvPicPr>
          <p:nvPr/>
        </p:nvPicPr>
        <p:blipFill>
          <a:blip r:embed="rId4"/>
          <a:srcRect/>
          <a:stretch>
            <a:fillRect/>
          </a:stretch>
        </p:blipFill>
        <p:spPr bwMode="auto">
          <a:xfrm>
            <a:off x="4267200" y="5638800"/>
            <a:ext cx="1905000" cy="885825"/>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6553200" cy="523220"/>
          </a:xfrm>
          <a:prstGeom prst="rect">
            <a:avLst/>
          </a:prstGeom>
          <a:noFill/>
        </p:spPr>
        <p:txBody>
          <a:bodyPr wrap="square" rtlCol="0">
            <a:spAutoFit/>
          </a:bodyPr>
          <a:lstStyle/>
          <a:p>
            <a:r>
              <a:rPr lang="en-US" sz="2800" dirty="0" smtClean="0"/>
              <a:t>Rearrange the time delay equation</a:t>
            </a:r>
            <a:endParaRPr lang="en-US" sz="2800" dirty="0"/>
          </a:p>
        </p:txBody>
      </p:sp>
      <p:pic>
        <p:nvPicPr>
          <p:cNvPr id="29698" name="Picture 2"/>
          <p:cNvPicPr>
            <a:picLocks noChangeAspect="1" noChangeArrowheads="1"/>
          </p:cNvPicPr>
          <p:nvPr/>
        </p:nvPicPr>
        <p:blipFill>
          <a:blip r:embed="rId2"/>
          <a:srcRect/>
          <a:stretch>
            <a:fillRect/>
          </a:stretch>
        </p:blipFill>
        <p:spPr bwMode="auto">
          <a:xfrm>
            <a:off x="3505200" y="990600"/>
            <a:ext cx="2476500" cy="1143000"/>
          </a:xfrm>
          <a:prstGeom prst="rect">
            <a:avLst/>
          </a:prstGeom>
          <a:noFill/>
          <a:ln w="9525">
            <a:noFill/>
            <a:miter lim="800000"/>
            <a:headEnd/>
            <a:tailEnd/>
          </a:ln>
          <a:effectLst/>
        </p:spPr>
      </p:pic>
      <p:sp>
        <p:nvSpPr>
          <p:cNvPr id="4" name="Rectangle 3"/>
          <p:cNvSpPr/>
          <p:nvPr/>
        </p:nvSpPr>
        <p:spPr>
          <a:xfrm>
            <a:off x="457200" y="2057400"/>
            <a:ext cx="4343400" cy="523220"/>
          </a:xfrm>
          <a:prstGeom prst="rect">
            <a:avLst/>
          </a:prstGeom>
        </p:spPr>
        <p:txBody>
          <a:bodyPr wrap="square">
            <a:spAutoFit/>
          </a:bodyPr>
          <a:lstStyle/>
          <a:p>
            <a:r>
              <a:rPr lang="en-US" sz="2800" dirty="0" smtClean="0"/>
              <a:t>Also substituting for </a:t>
            </a:r>
            <a:r>
              <a:rPr lang="el-GR" sz="2800" dirty="0" smtClean="0"/>
              <a:t>Δ</a:t>
            </a:r>
            <a:endParaRPr lang="en-US" sz="2800" dirty="0"/>
          </a:p>
        </p:txBody>
      </p:sp>
      <p:pic>
        <p:nvPicPr>
          <p:cNvPr id="29699" name="Picture 3"/>
          <p:cNvPicPr>
            <a:picLocks noChangeAspect="1" noChangeArrowheads="1"/>
          </p:cNvPicPr>
          <p:nvPr/>
        </p:nvPicPr>
        <p:blipFill>
          <a:blip r:embed="rId3"/>
          <a:srcRect/>
          <a:stretch>
            <a:fillRect/>
          </a:stretch>
        </p:blipFill>
        <p:spPr bwMode="auto">
          <a:xfrm>
            <a:off x="3914774" y="2590800"/>
            <a:ext cx="1952625" cy="1190625"/>
          </a:xfrm>
          <a:prstGeom prst="rect">
            <a:avLst/>
          </a:prstGeom>
          <a:noFill/>
          <a:ln w="9525">
            <a:noFill/>
            <a:miter lim="800000"/>
            <a:headEnd/>
            <a:tailEnd/>
          </a:ln>
          <a:effectLst/>
        </p:spPr>
      </p:pic>
      <p:sp>
        <p:nvSpPr>
          <p:cNvPr id="7" name="Rectangle 6"/>
          <p:cNvSpPr/>
          <p:nvPr/>
        </p:nvSpPr>
        <p:spPr>
          <a:xfrm>
            <a:off x="533400" y="3581400"/>
            <a:ext cx="7924800" cy="1815882"/>
          </a:xfrm>
          <a:prstGeom prst="rect">
            <a:avLst/>
          </a:prstGeom>
        </p:spPr>
        <p:txBody>
          <a:bodyPr wrap="square">
            <a:spAutoFit/>
          </a:bodyPr>
          <a:lstStyle/>
          <a:p>
            <a:pPr>
              <a:buFont typeface="Wingdings" pitchFamily="2" charset="2"/>
              <a:buChar char="q"/>
            </a:pPr>
            <a:r>
              <a:rPr lang="en-US" sz="2800" dirty="0" smtClean="0"/>
              <a:t>It must be noted that this simple analysis only considers pulse broadening due to </a:t>
            </a:r>
            <a:r>
              <a:rPr lang="en-US" sz="2800" dirty="0" err="1" smtClean="0"/>
              <a:t>meridional</a:t>
            </a:r>
            <a:r>
              <a:rPr lang="en-US" sz="2800" dirty="0" smtClean="0"/>
              <a:t> rays and totally ignores skew rays with acceptance angles </a:t>
            </a:r>
            <a:r>
              <a:rPr lang="en-US" sz="2800" dirty="0" err="1" smtClean="0"/>
              <a:t>θas</a:t>
            </a:r>
            <a:r>
              <a:rPr lang="en-US" sz="2800" dirty="0" smtClean="0"/>
              <a:t> &gt; </a:t>
            </a:r>
            <a:r>
              <a:rPr lang="en-US" sz="2800" dirty="0" err="1" smtClean="0"/>
              <a:t>θa</a:t>
            </a:r>
            <a:r>
              <a:rPr lang="en-US" sz="2800" dirty="0" smtClean="0"/>
              <a:t> </a:t>
            </a:r>
            <a:endParaRPr lang="en-US"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6705600" cy="523220"/>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Calculation of RMS pulse broadening</a:t>
            </a:r>
            <a:endParaRPr lang="en-US" sz="2800" dirty="0"/>
          </a:p>
        </p:txBody>
      </p:sp>
      <p:sp>
        <p:nvSpPr>
          <p:cNvPr id="3" name="Rectangle 2"/>
          <p:cNvSpPr/>
          <p:nvPr/>
        </p:nvSpPr>
        <p:spPr>
          <a:xfrm>
            <a:off x="228600" y="1295400"/>
            <a:ext cx="8534400" cy="954107"/>
          </a:xfrm>
          <a:prstGeom prst="rect">
            <a:avLst/>
          </a:prstGeom>
        </p:spPr>
        <p:txBody>
          <a:bodyPr wrap="square">
            <a:spAutoFit/>
          </a:bodyPr>
          <a:lstStyle/>
          <a:p>
            <a:pPr>
              <a:buFont typeface="Wingdings" pitchFamily="2" charset="2"/>
              <a:buChar char="q"/>
            </a:pPr>
            <a:r>
              <a:rPr lang="en-US" sz="2800" dirty="0" smtClean="0"/>
              <a:t>When the optical input to the fiber is a pulse </a:t>
            </a:r>
            <a:r>
              <a:rPr lang="en-US" sz="2800" i="1" dirty="0" smtClean="0"/>
              <a:t>pi(t) of unit area, as illustrated in Figure,</a:t>
            </a:r>
            <a:endParaRPr lang="en-US" sz="2800" dirty="0"/>
          </a:p>
        </p:txBody>
      </p:sp>
      <p:pic>
        <p:nvPicPr>
          <p:cNvPr id="30722" name="Picture 2"/>
          <p:cNvPicPr>
            <a:picLocks noChangeAspect="1" noChangeArrowheads="1"/>
          </p:cNvPicPr>
          <p:nvPr/>
        </p:nvPicPr>
        <p:blipFill>
          <a:blip r:embed="rId2"/>
          <a:srcRect/>
          <a:stretch>
            <a:fillRect/>
          </a:stretch>
        </p:blipFill>
        <p:spPr bwMode="auto">
          <a:xfrm>
            <a:off x="2895600" y="2209800"/>
            <a:ext cx="2743200" cy="137160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2209800" y="3505200"/>
            <a:ext cx="4876800" cy="28194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153400" cy="954107"/>
          </a:xfrm>
          <a:prstGeom prst="rect">
            <a:avLst/>
          </a:prstGeom>
        </p:spPr>
        <p:txBody>
          <a:bodyPr wrap="square">
            <a:spAutoFit/>
          </a:bodyPr>
          <a:lstStyle/>
          <a:p>
            <a:r>
              <a:rPr lang="en-US" sz="2800" dirty="0" smtClean="0"/>
              <a:t>It may be noted that </a:t>
            </a:r>
            <a:r>
              <a:rPr lang="en-US" sz="2800" i="1" dirty="0" smtClean="0"/>
              <a:t>pi(t) has a constant amplitude of 1/</a:t>
            </a:r>
            <a:r>
              <a:rPr lang="en-US" sz="2800" i="1" dirty="0" err="1" smtClean="0"/>
              <a:t>δTs</a:t>
            </a:r>
            <a:r>
              <a:rPr lang="en-US" sz="2800" i="1" dirty="0" smtClean="0"/>
              <a:t> over the range</a:t>
            </a:r>
            <a:endParaRPr lang="en-US" sz="2800" dirty="0"/>
          </a:p>
        </p:txBody>
      </p:sp>
      <p:pic>
        <p:nvPicPr>
          <p:cNvPr id="31746" name="Picture 2"/>
          <p:cNvPicPr>
            <a:picLocks noChangeAspect="1" noChangeArrowheads="1"/>
          </p:cNvPicPr>
          <p:nvPr/>
        </p:nvPicPr>
        <p:blipFill>
          <a:blip r:embed="rId2"/>
          <a:srcRect/>
          <a:stretch>
            <a:fillRect/>
          </a:stretch>
        </p:blipFill>
        <p:spPr bwMode="auto">
          <a:xfrm>
            <a:off x="3352800" y="1676400"/>
            <a:ext cx="2514600" cy="1143000"/>
          </a:xfrm>
          <a:prstGeom prst="rect">
            <a:avLst/>
          </a:prstGeom>
          <a:noFill/>
          <a:ln w="9525">
            <a:noFill/>
            <a:miter lim="800000"/>
            <a:headEnd/>
            <a:tailEnd/>
          </a:ln>
          <a:effectLst/>
        </p:spPr>
      </p:pic>
      <p:sp>
        <p:nvSpPr>
          <p:cNvPr id="4" name="Rectangle 3"/>
          <p:cNvSpPr/>
          <p:nvPr/>
        </p:nvSpPr>
        <p:spPr>
          <a:xfrm>
            <a:off x="381000" y="2590800"/>
            <a:ext cx="8077200" cy="2092881"/>
          </a:xfrm>
          <a:prstGeom prst="rect">
            <a:avLst/>
          </a:prstGeom>
        </p:spPr>
        <p:txBody>
          <a:bodyPr wrap="square">
            <a:spAutoFit/>
          </a:bodyPr>
          <a:lstStyle/>
          <a:p>
            <a:r>
              <a:rPr lang="en-US" sz="2800" dirty="0" smtClean="0"/>
              <a:t>The </a:t>
            </a:r>
            <a:r>
              <a:rPr lang="en-US" sz="2800" dirty="0" err="1" smtClean="0"/>
              <a:t>rms</a:t>
            </a:r>
            <a:r>
              <a:rPr lang="en-US" sz="2800" dirty="0" smtClean="0"/>
              <a:t> pulse broadening at the fiber output due to intermodal dispersion for the multimode step index fiber </a:t>
            </a:r>
            <a:r>
              <a:rPr lang="en-US" sz="2800" dirty="0" err="1" smtClean="0"/>
              <a:t>σs</a:t>
            </a:r>
            <a:r>
              <a:rPr lang="en-US" sz="2800" dirty="0" smtClean="0"/>
              <a:t> (i.e. the standard deviation) may be given in terms of the variance , </a:t>
            </a:r>
            <a:endParaRPr lang="el-GR" sz="2800" dirty="0" smtClean="0"/>
          </a:p>
          <a:p>
            <a:endParaRPr lang="en-US" dirty="0"/>
          </a:p>
        </p:txBody>
      </p:sp>
      <p:pic>
        <p:nvPicPr>
          <p:cNvPr id="31747" name="Picture 3"/>
          <p:cNvPicPr>
            <a:picLocks noChangeAspect="1" noChangeArrowheads="1"/>
          </p:cNvPicPr>
          <p:nvPr/>
        </p:nvPicPr>
        <p:blipFill>
          <a:blip r:embed="rId3"/>
          <a:srcRect/>
          <a:stretch>
            <a:fillRect/>
          </a:stretch>
        </p:blipFill>
        <p:spPr bwMode="auto">
          <a:xfrm>
            <a:off x="3429000" y="4419600"/>
            <a:ext cx="2514600" cy="1066800"/>
          </a:xfrm>
          <a:prstGeom prst="rect">
            <a:avLst/>
          </a:prstGeom>
          <a:noFill/>
          <a:ln w="9525">
            <a:noFill/>
            <a:miter lim="800000"/>
            <a:headEnd/>
            <a:tailEnd/>
          </a:ln>
          <a:effectLst/>
        </p:spPr>
      </p:pic>
      <p:sp>
        <p:nvSpPr>
          <p:cNvPr id="6" name="Rectangle 5"/>
          <p:cNvSpPr/>
          <p:nvPr/>
        </p:nvSpPr>
        <p:spPr>
          <a:xfrm>
            <a:off x="533400" y="5105400"/>
            <a:ext cx="8077200" cy="830997"/>
          </a:xfrm>
          <a:prstGeom prst="rect">
            <a:avLst/>
          </a:prstGeom>
        </p:spPr>
        <p:txBody>
          <a:bodyPr wrap="square">
            <a:spAutoFit/>
          </a:bodyPr>
          <a:lstStyle/>
          <a:p>
            <a:r>
              <a:rPr lang="en-US" sz="2400" dirty="0" smtClean="0"/>
              <a:t>Where </a:t>
            </a:r>
            <a:r>
              <a:rPr lang="en-US" sz="2400" i="1" dirty="0" smtClean="0"/>
              <a:t>M1 is equivalent to the mean value of the pulse </a:t>
            </a:r>
            <a:r>
              <a:rPr lang="en-US" sz="2400" dirty="0" smtClean="0"/>
              <a:t>and </a:t>
            </a:r>
            <a:r>
              <a:rPr lang="en-US" sz="2400" i="1" dirty="0" smtClean="0"/>
              <a:t>M2,  is equivalent to the mean square value of the pulse.</a:t>
            </a: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2514600" y="457200"/>
            <a:ext cx="2895600" cy="91440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2819400" y="1600200"/>
            <a:ext cx="2514600" cy="1143000"/>
          </a:xfrm>
          <a:prstGeom prst="rect">
            <a:avLst/>
          </a:prstGeom>
          <a:noFill/>
          <a:ln w="9525">
            <a:noFill/>
            <a:miter lim="800000"/>
            <a:headEnd/>
            <a:tailEnd/>
          </a:ln>
          <a:effectLst/>
        </p:spPr>
      </p:pic>
      <p:sp>
        <p:nvSpPr>
          <p:cNvPr id="4" name="TextBox 3"/>
          <p:cNvSpPr txBox="1"/>
          <p:nvPr/>
        </p:nvSpPr>
        <p:spPr>
          <a:xfrm>
            <a:off x="381000" y="2667000"/>
            <a:ext cx="8077200" cy="523220"/>
          </a:xfrm>
          <a:prstGeom prst="rect">
            <a:avLst/>
          </a:prstGeom>
          <a:noFill/>
        </p:spPr>
        <p:txBody>
          <a:bodyPr wrap="square" rtlCol="0">
            <a:spAutoFit/>
          </a:bodyPr>
          <a:lstStyle/>
          <a:p>
            <a:r>
              <a:rPr lang="en-US" sz="2800" dirty="0" smtClean="0"/>
              <a:t>Mean value is zero. So variance,</a:t>
            </a:r>
            <a:endParaRPr lang="en-US" sz="2800" dirty="0"/>
          </a:p>
        </p:txBody>
      </p:sp>
      <p:pic>
        <p:nvPicPr>
          <p:cNvPr id="32772" name="Picture 4"/>
          <p:cNvPicPr>
            <a:picLocks noChangeAspect="1" noChangeArrowheads="1"/>
          </p:cNvPicPr>
          <p:nvPr/>
        </p:nvPicPr>
        <p:blipFill>
          <a:blip r:embed="rId4"/>
          <a:srcRect/>
          <a:stretch>
            <a:fillRect/>
          </a:stretch>
        </p:blipFill>
        <p:spPr bwMode="auto">
          <a:xfrm>
            <a:off x="3124200" y="3429000"/>
            <a:ext cx="2895600" cy="838200"/>
          </a:xfrm>
          <a:prstGeom prst="rect">
            <a:avLst/>
          </a:prstGeom>
          <a:noFill/>
          <a:ln w="9525">
            <a:noFill/>
            <a:miter lim="800000"/>
            <a:headEnd/>
            <a:tailEnd/>
          </a:ln>
          <a:effectLst/>
        </p:spPr>
      </p:pic>
      <p:pic>
        <p:nvPicPr>
          <p:cNvPr id="32773" name="Picture 5"/>
          <p:cNvPicPr>
            <a:picLocks noChangeAspect="1" noChangeArrowheads="1"/>
          </p:cNvPicPr>
          <p:nvPr/>
        </p:nvPicPr>
        <p:blipFill>
          <a:blip r:embed="rId5"/>
          <a:srcRect/>
          <a:stretch>
            <a:fillRect/>
          </a:stretch>
        </p:blipFill>
        <p:spPr bwMode="auto">
          <a:xfrm>
            <a:off x="2819400" y="4114800"/>
            <a:ext cx="3810000" cy="23622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5105400" cy="523220"/>
          </a:xfrm>
          <a:prstGeom prst="rect">
            <a:avLst/>
          </a:prstGeom>
        </p:spPr>
        <p:txBody>
          <a:bodyPr wrap="square">
            <a:spAutoFit/>
          </a:bodyPr>
          <a:lstStyle/>
          <a:p>
            <a:r>
              <a:rPr lang="en-US" sz="2800" dirty="0" smtClean="0"/>
              <a:t>Hence substituting for </a:t>
            </a:r>
            <a:r>
              <a:rPr lang="el-GR" sz="2800" dirty="0" smtClean="0"/>
              <a:t>δ</a:t>
            </a:r>
            <a:r>
              <a:rPr lang="en-US" sz="2800" i="1" dirty="0" smtClean="0"/>
              <a:t>Ts gives</a:t>
            </a:r>
            <a:endParaRPr lang="en-US" sz="2800" dirty="0"/>
          </a:p>
        </p:txBody>
      </p:sp>
      <p:pic>
        <p:nvPicPr>
          <p:cNvPr id="33794" name="Picture 2"/>
          <p:cNvPicPr>
            <a:picLocks noChangeAspect="1" noChangeArrowheads="1"/>
          </p:cNvPicPr>
          <p:nvPr/>
        </p:nvPicPr>
        <p:blipFill>
          <a:blip r:embed="rId2"/>
          <a:srcRect/>
          <a:stretch>
            <a:fillRect/>
          </a:stretch>
        </p:blipFill>
        <p:spPr bwMode="auto">
          <a:xfrm>
            <a:off x="2743200" y="1219200"/>
            <a:ext cx="3581400" cy="1447800"/>
          </a:xfrm>
          <a:prstGeom prst="rect">
            <a:avLst/>
          </a:prstGeom>
          <a:noFill/>
          <a:ln w="9525">
            <a:noFill/>
            <a:miter lim="800000"/>
            <a:headEnd/>
            <a:tailEnd/>
          </a:ln>
          <a:effectLst/>
        </p:spPr>
      </p:pic>
      <p:sp>
        <p:nvSpPr>
          <p:cNvPr id="4" name="Rectangle 3"/>
          <p:cNvSpPr/>
          <p:nvPr/>
        </p:nvSpPr>
        <p:spPr>
          <a:xfrm>
            <a:off x="381000" y="2590800"/>
            <a:ext cx="7924800" cy="1661993"/>
          </a:xfrm>
          <a:prstGeom prst="rect">
            <a:avLst/>
          </a:prstGeom>
        </p:spPr>
        <p:txBody>
          <a:bodyPr wrap="square">
            <a:spAutoFit/>
          </a:bodyPr>
          <a:lstStyle/>
          <a:p>
            <a:pPr>
              <a:buFont typeface="Wingdings" pitchFamily="2" charset="2"/>
              <a:buChar char="q"/>
            </a:pPr>
            <a:r>
              <a:rPr lang="en-US" sz="2800" dirty="0" smtClean="0"/>
              <a:t>The pulse broadening is directly proportional to the relative refractive index difference Δ and the length of the fiber </a:t>
            </a:r>
            <a:r>
              <a:rPr lang="en-US" sz="2800" i="1" dirty="0" smtClean="0"/>
              <a:t>L</a:t>
            </a:r>
            <a:r>
              <a:rPr lang="en-US" i="1" dirty="0" smtClean="0"/>
              <a:t>. </a:t>
            </a:r>
          </a:p>
          <a:p>
            <a:endParaRPr lang="en-US" dirty="0"/>
          </a:p>
        </p:txBody>
      </p:sp>
      <p:sp>
        <p:nvSpPr>
          <p:cNvPr id="5" name="Rectangle 4"/>
          <p:cNvSpPr/>
          <p:nvPr/>
        </p:nvSpPr>
        <p:spPr>
          <a:xfrm>
            <a:off x="533400" y="4038600"/>
            <a:ext cx="8610600" cy="2523768"/>
          </a:xfrm>
          <a:prstGeom prst="rect">
            <a:avLst/>
          </a:prstGeom>
        </p:spPr>
        <p:txBody>
          <a:bodyPr wrap="square">
            <a:spAutoFit/>
          </a:bodyPr>
          <a:lstStyle/>
          <a:p>
            <a:pPr>
              <a:buFont typeface="Wingdings" pitchFamily="2" charset="2"/>
              <a:buChar char="q"/>
            </a:pPr>
            <a:r>
              <a:rPr lang="en-US" sz="2800" dirty="0" smtClean="0"/>
              <a:t>The pulse broadening is reduced by reduction of the relative refractive index difference Δ for the fiber.</a:t>
            </a:r>
          </a:p>
          <a:p>
            <a:pPr>
              <a:buFont typeface="Wingdings" pitchFamily="2" charset="2"/>
              <a:buChar char="q"/>
            </a:pPr>
            <a:endParaRPr lang="en-US" sz="2800" dirty="0" smtClean="0"/>
          </a:p>
          <a:p>
            <a:pPr>
              <a:buFont typeface="Wingdings" pitchFamily="2" charset="2"/>
              <a:buChar char="q"/>
            </a:pPr>
            <a:r>
              <a:rPr lang="en-US" sz="2800" dirty="0" smtClean="0"/>
              <a:t> </a:t>
            </a:r>
            <a:r>
              <a:rPr lang="en-US" sz="2800" b="1" dirty="0" smtClean="0"/>
              <a:t>But </a:t>
            </a:r>
            <a:r>
              <a:rPr lang="en-US" sz="2800" dirty="0" smtClean="0"/>
              <a:t>reduction in Δ reduces the acceptance angle </a:t>
            </a:r>
            <a:r>
              <a:rPr lang="en-US" sz="2800" dirty="0" err="1" smtClean="0"/>
              <a:t>θa</a:t>
            </a:r>
            <a:r>
              <a:rPr lang="en-US" sz="2800" dirty="0" smtClean="0"/>
              <a:t> and the </a:t>
            </a:r>
            <a:r>
              <a:rPr lang="en-US" sz="2800" i="1" dirty="0" smtClean="0"/>
              <a:t>NA, thus worsening the launch conditions</a:t>
            </a:r>
            <a:endParaRPr lang="en-US" sz="2800"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1447800" y="1752600"/>
            <a:ext cx="6276975" cy="3138487"/>
          </a:xfrm>
          <a:prstGeom prst="rect">
            <a:avLst/>
          </a:prstGeom>
          <a:noFill/>
          <a:ln w="9525">
            <a:noFill/>
            <a:miter lim="800000"/>
            <a:headEnd/>
            <a:tailEnd/>
          </a:ln>
          <a:effectLst/>
        </p:spPr>
      </p:pic>
      <p:sp>
        <p:nvSpPr>
          <p:cNvPr id="3" name="TextBox 2"/>
          <p:cNvSpPr txBox="1"/>
          <p:nvPr/>
        </p:nvSpPr>
        <p:spPr>
          <a:xfrm>
            <a:off x="381000" y="609600"/>
            <a:ext cx="8458200" cy="523220"/>
          </a:xfrm>
          <a:prstGeom prst="rect">
            <a:avLst/>
          </a:prstGeom>
          <a:noFill/>
        </p:spPr>
        <p:txBody>
          <a:bodyPr wrap="square" rtlCol="0">
            <a:spAutoFit/>
          </a:bodyPr>
          <a:lstStyle/>
          <a:p>
            <a:r>
              <a:rPr lang="en-US" sz="2800" dirty="0" smtClean="0">
                <a:solidFill>
                  <a:srgbClr val="FF0000"/>
                </a:solidFill>
              </a:rPr>
              <a:t>Intermodal dispersion in multimode graded index fiber</a:t>
            </a:r>
            <a:endParaRPr lang="en-US" sz="2800" dirty="0">
              <a:solidFill>
                <a:srgbClr val="FF0000"/>
              </a:solidFill>
            </a:endParaRPr>
          </a:p>
        </p:txBody>
      </p:sp>
      <p:sp>
        <p:nvSpPr>
          <p:cNvPr id="5" name="TextBox 4"/>
          <p:cNvSpPr txBox="1"/>
          <p:nvPr/>
        </p:nvSpPr>
        <p:spPr>
          <a:xfrm>
            <a:off x="381000" y="4953000"/>
            <a:ext cx="8305800" cy="1077218"/>
          </a:xfrm>
          <a:prstGeom prst="rect">
            <a:avLst/>
          </a:prstGeom>
          <a:noFill/>
        </p:spPr>
        <p:txBody>
          <a:bodyPr wrap="square" rtlCol="0">
            <a:spAutoFit/>
          </a:bodyPr>
          <a:lstStyle/>
          <a:p>
            <a:pPr>
              <a:buFont typeface="Wingdings" pitchFamily="2" charset="2"/>
              <a:buChar char="q"/>
            </a:pPr>
            <a:r>
              <a:rPr lang="en-US" sz="3200" dirty="0" smtClean="0"/>
              <a:t> Here the velocity difference compensates the different length of different paths.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81000"/>
            <a:ext cx="7772400" cy="707886"/>
          </a:xfrm>
          <a:prstGeom prst="rect">
            <a:avLst/>
          </a:prstGeom>
          <a:noFill/>
        </p:spPr>
        <p:txBody>
          <a:bodyPr wrap="square" rtlCol="0">
            <a:spAutoFit/>
          </a:bodyPr>
          <a:lstStyle/>
          <a:p>
            <a:pPr algn="ctr"/>
            <a:r>
              <a:rPr lang="en-US" sz="4000" b="1" dirty="0" smtClean="0">
                <a:solidFill>
                  <a:srgbClr val="FF0000"/>
                </a:solidFill>
                <a:latin typeface="Times New Roman" pitchFamily="18" charset="0"/>
                <a:cs typeface="Times New Roman" pitchFamily="18" charset="0"/>
              </a:rPr>
              <a:t>Material Absorption </a:t>
            </a:r>
            <a:endParaRPr lang="en-US" sz="4000" b="1" dirty="0">
              <a:solidFill>
                <a:srgbClr val="FF0000"/>
              </a:solidFill>
              <a:latin typeface="Times New Roman" pitchFamily="18" charset="0"/>
              <a:cs typeface="Times New Roman" pitchFamily="18" charset="0"/>
            </a:endParaRPr>
          </a:p>
        </p:txBody>
      </p:sp>
      <p:sp>
        <p:nvSpPr>
          <p:cNvPr id="3" name="TextBox 2"/>
          <p:cNvSpPr txBox="1"/>
          <p:nvPr/>
        </p:nvSpPr>
        <p:spPr>
          <a:xfrm>
            <a:off x="0" y="1524000"/>
            <a:ext cx="9144000" cy="4708981"/>
          </a:xfrm>
          <a:prstGeom prst="rect">
            <a:avLst/>
          </a:prstGeom>
          <a:noFill/>
        </p:spPr>
        <p:txBody>
          <a:bodyPr wrap="square" rtlCol="0">
            <a:spAutoFit/>
          </a:bodyPr>
          <a:lstStyle/>
          <a:p>
            <a:pPr algn="just">
              <a:buFont typeface="Wingdings" pitchFamily="2" charset="2"/>
              <a:buChar char="q"/>
            </a:pPr>
            <a:r>
              <a:rPr lang="en-US" sz="2400" dirty="0">
                <a:latin typeface="Times New Roman" pitchFamily="18" charset="0"/>
                <a:cs typeface="Times New Roman" pitchFamily="18" charset="0"/>
              </a:rPr>
              <a:t>Material absorption is a loss mechanism related to the </a:t>
            </a:r>
            <a:r>
              <a:rPr lang="en-US" sz="2400" dirty="0" smtClean="0">
                <a:latin typeface="Times New Roman" pitchFamily="18" charset="0"/>
                <a:cs typeface="Times New Roman" pitchFamily="18" charset="0"/>
              </a:rPr>
              <a:t>material composition </a:t>
            </a:r>
            <a:r>
              <a:rPr lang="en-US" sz="2400" dirty="0">
                <a:latin typeface="Times New Roman" pitchFamily="18" charset="0"/>
                <a:cs typeface="Times New Roman" pitchFamily="18" charset="0"/>
              </a:rPr>
              <a:t>and the </a:t>
            </a:r>
            <a:r>
              <a:rPr lang="en-US" sz="2400" dirty="0" smtClean="0">
                <a:latin typeface="Times New Roman" pitchFamily="18" charset="0"/>
                <a:cs typeface="Times New Roman" pitchFamily="18" charset="0"/>
              </a:rPr>
              <a:t>fabrication process </a:t>
            </a:r>
            <a:r>
              <a:rPr lang="en-US" sz="2400" dirty="0">
                <a:latin typeface="Times New Roman" pitchFamily="18" charset="0"/>
                <a:cs typeface="Times New Roman" pitchFamily="18" charset="0"/>
              </a:rPr>
              <a:t>for the fiber, which results in the </a:t>
            </a:r>
            <a:r>
              <a:rPr lang="en-US" sz="2400" b="1" dirty="0">
                <a:solidFill>
                  <a:srgbClr val="FF0000"/>
                </a:solidFill>
                <a:latin typeface="Times New Roman" pitchFamily="18" charset="0"/>
                <a:cs typeface="Times New Roman" pitchFamily="18" charset="0"/>
              </a:rPr>
              <a:t>dissipation of some of the </a:t>
            </a:r>
            <a:r>
              <a:rPr lang="en-US" sz="2400" b="1" dirty="0" smtClean="0">
                <a:solidFill>
                  <a:srgbClr val="FF0000"/>
                </a:solidFill>
                <a:latin typeface="Times New Roman" pitchFamily="18" charset="0"/>
                <a:cs typeface="Times New Roman" pitchFamily="18" charset="0"/>
              </a:rPr>
              <a:t>transmitted optical </a:t>
            </a:r>
            <a:r>
              <a:rPr lang="en-US" sz="2400" b="1" dirty="0">
                <a:solidFill>
                  <a:srgbClr val="FF0000"/>
                </a:solidFill>
                <a:latin typeface="Times New Roman" pitchFamily="18" charset="0"/>
                <a:cs typeface="Times New Roman" pitchFamily="18" charset="0"/>
              </a:rPr>
              <a:t>power as heat </a:t>
            </a:r>
            <a:r>
              <a:rPr lang="en-US" sz="2400" dirty="0">
                <a:latin typeface="Times New Roman" pitchFamily="18" charset="0"/>
                <a:cs typeface="Times New Roman" pitchFamily="18" charset="0"/>
              </a:rPr>
              <a:t>in the waveguide</a:t>
            </a:r>
            <a:r>
              <a:rPr lang="en-US" dirty="0" smtClean="0"/>
              <a:t>.</a:t>
            </a:r>
          </a:p>
          <a:p>
            <a:pPr algn="just">
              <a:buFont typeface="Wingdings" pitchFamily="2" charset="2"/>
              <a:buChar char="q"/>
            </a:pPr>
            <a:endParaRPr lang="en-US" dirty="0"/>
          </a:p>
          <a:p>
            <a:pPr algn="just"/>
            <a:endParaRPr lang="en-US" dirty="0" smtClean="0"/>
          </a:p>
          <a:p>
            <a:pPr>
              <a:buFont typeface="Wingdings" pitchFamily="2" charset="2"/>
              <a:buChar char="q"/>
            </a:pPr>
            <a:r>
              <a:rPr lang="en-US" sz="2400" dirty="0" smtClean="0">
                <a:latin typeface="Times New Roman" pitchFamily="18" charset="0"/>
                <a:cs typeface="Times New Roman" pitchFamily="18" charset="0"/>
              </a:rPr>
              <a:t>Absorption is caused by</a:t>
            </a:r>
          </a:p>
          <a:p>
            <a:pPr lvl="1">
              <a:buFont typeface="Wingdings" pitchFamily="2" charset="2"/>
              <a:buChar char="Ø"/>
            </a:pPr>
            <a:r>
              <a:rPr lang="en-US" sz="2400" dirty="0" smtClean="0">
                <a:latin typeface="Times New Roman" pitchFamily="18" charset="0"/>
                <a:cs typeface="Times New Roman" pitchFamily="18" charset="0"/>
              </a:rPr>
              <a:t>Absorption by atomic defects in glass composition</a:t>
            </a:r>
          </a:p>
          <a:p>
            <a:pPr lvl="1">
              <a:buFont typeface="Wingdings" pitchFamily="2" charset="2"/>
              <a:buChar char="Ø"/>
            </a:pPr>
            <a:endParaRPr lang="en-US" sz="2400" dirty="0" smtClean="0">
              <a:latin typeface="Times New Roman" pitchFamily="18" charset="0"/>
              <a:cs typeface="Times New Roman" pitchFamily="18" charset="0"/>
            </a:endParaRPr>
          </a:p>
          <a:p>
            <a:pPr lvl="1">
              <a:buFont typeface="Wingdings" pitchFamily="2" charset="2"/>
              <a:buChar char="Ø"/>
            </a:pPr>
            <a:r>
              <a:rPr lang="en-US" sz="2400" b="1" dirty="0" smtClean="0">
                <a:latin typeface="Times New Roman" pitchFamily="18" charset="0"/>
                <a:cs typeface="Times New Roman" pitchFamily="18" charset="0"/>
              </a:rPr>
              <a:t>Extrinsic absorption</a:t>
            </a:r>
            <a:r>
              <a:rPr lang="en-US" sz="2400" dirty="0" smtClean="0">
                <a:latin typeface="Times New Roman" pitchFamily="18" charset="0"/>
                <a:cs typeface="Times New Roman" pitchFamily="18" charset="0"/>
              </a:rPr>
              <a:t> by impurity atoms in glass material</a:t>
            </a:r>
          </a:p>
          <a:p>
            <a:pPr lvl="1"/>
            <a:endParaRPr lang="en-US" sz="2400" dirty="0" smtClean="0">
              <a:latin typeface="Times New Roman" pitchFamily="18" charset="0"/>
              <a:cs typeface="Times New Roman" pitchFamily="18" charset="0"/>
            </a:endParaRPr>
          </a:p>
          <a:p>
            <a:pPr lvl="1">
              <a:buFont typeface="Wingdings" pitchFamily="2" charset="2"/>
              <a:buChar char="Ø"/>
            </a:pPr>
            <a:r>
              <a:rPr lang="en-US" sz="2400" b="1" dirty="0" smtClean="0">
                <a:latin typeface="Times New Roman" pitchFamily="18" charset="0"/>
                <a:cs typeface="Times New Roman" pitchFamily="18" charset="0"/>
              </a:rPr>
              <a:t>Intrinsic absorption</a:t>
            </a:r>
            <a:r>
              <a:rPr lang="en-US" sz="2400" dirty="0" smtClean="0">
                <a:latin typeface="Times New Roman" pitchFamily="18" charset="0"/>
                <a:cs typeface="Times New Roman" pitchFamily="18" charset="0"/>
              </a:rPr>
              <a:t> by basic constituent atoms of fiber materials</a:t>
            </a:r>
          </a:p>
          <a:p>
            <a:pPr algn="just">
              <a:buFont typeface="Wingdings" pitchFamily="2" charset="2"/>
              <a:buChar char="q"/>
            </a:pPr>
            <a:endParaRPr lang="en-US" sz="2400" dirty="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3429000" y="1219200"/>
            <a:ext cx="2286000" cy="990600"/>
          </a:xfrm>
          <a:prstGeom prst="rect">
            <a:avLst/>
          </a:prstGeom>
          <a:noFill/>
          <a:ln w="9525">
            <a:noFill/>
            <a:miter lim="800000"/>
            <a:headEnd/>
            <a:tailEnd/>
          </a:ln>
          <a:effectLst/>
        </p:spPr>
      </p:pic>
      <p:sp>
        <p:nvSpPr>
          <p:cNvPr id="3" name="TextBox 2"/>
          <p:cNvSpPr txBox="1"/>
          <p:nvPr/>
        </p:nvSpPr>
        <p:spPr>
          <a:xfrm>
            <a:off x="304800" y="457200"/>
            <a:ext cx="7848600" cy="830997"/>
          </a:xfrm>
          <a:prstGeom prst="rect">
            <a:avLst/>
          </a:prstGeom>
          <a:noFill/>
        </p:spPr>
        <p:txBody>
          <a:bodyPr wrap="square" rtlCol="0">
            <a:spAutoFit/>
          </a:bodyPr>
          <a:lstStyle/>
          <a:p>
            <a:r>
              <a:rPr lang="en-US" sz="2400" dirty="0" smtClean="0"/>
              <a:t>By considering electromagnetic mode theory, time delay difference for graded index fiber will be given by</a:t>
            </a:r>
            <a:endParaRPr lang="en-US" sz="2400" dirty="0"/>
          </a:p>
        </p:txBody>
      </p:sp>
      <p:sp>
        <p:nvSpPr>
          <p:cNvPr id="4" name="Rectangle 3"/>
          <p:cNvSpPr/>
          <p:nvPr/>
        </p:nvSpPr>
        <p:spPr>
          <a:xfrm>
            <a:off x="304800" y="2209800"/>
            <a:ext cx="7772400" cy="1815882"/>
          </a:xfrm>
          <a:prstGeom prst="rect">
            <a:avLst/>
          </a:prstGeom>
        </p:spPr>
        <p:txBody>
          <a:bodyPr wrap="square">
            <a:spAutoFit/>
          </a:bodyPr>
          <a:lstStyle/>
          <a:p>
            <a:pPr>
              <a:buFont typeface="Wingdings" pitchFamily="2" charset="2"/>
              <a:buChar char="q"/>
            </a:pPr>
            <a:r>
              <a:rPr lang="en-US" sz="2800" dirty="0" err="1" smtClean="0"/>
              <a:t>rms</a:t>
            </a:r>
            <a:r>
              <a:rPr lang="en-US" sz="2800" dirty="0" smtClean="0"/>
              <a:t> pulse broadening of a near-parabolic index profile graded index fiber </a:t>
            </a:r>
            <a:r>
              <a:rPr lang="en-US" sz="2800" dirty="0" err="1" smtClean="0"/>
              <a:t>σg</a:t>
            </a:r>
            <a:r>
              <a:rPr lang="en-US" sz="2800" dirty="0" smtClean="0"/>
              <a:t> is reduced compared with similar broadening for the corresponding step index fiber σ,</a:t>
            </a:r>
            <a:endParaRPr lang="en-US" sz="2800" dirty="0"/>
          </a:p>
        </p:txBody>
      </p:sp>
      <p:pic>
        <p:nvPicPr>
          <p:cNvPr id="35843" name="Picture 3"/>
          <p:cNvPicPr>
            <a:picLocks noChangeAspect="1" noChangeArrowheads="1"/>
          </p:cNvPicPr>
          <p:nvPr/>
        </p:nvPicPr>
        <p:blipFill>
          <a:blip r:embed="rId3"/>
          <a:srcRect/>
          <a:stretch>
            <a:fillRect/>
          </a:stretch>
        </p:blipFill>
        <p:spPr bwMode="auto">
          <a:xfrm>
            <a:off x="3657600" y="3810000"/>
            <a:ext cx="1752600" cy="1219200"/>
          </a:xfrm>
          <a:prstGeom prst="rect">
            <a:avLst/>
          </a:prstGeom>
          <a:noFill/>
          <a:ln w="9525">
            <a:noFill/>
            <a:miter lim="800000"/>
            <a:headEnd/>
            <a:tailEnd/>
          </a:ln>
          <a:effectLst/>
        </p:spPr>
      </p:pic>
      <p:sp>
        <p:nvSpPr>
          <p:cNvPr id="6" name="TextBox 5"/>
          <p:cNvSpPr txBox="1"/>
          <p:nvPr/>
        </p:nvSpPr>
        <p:spPr>
          <a:xfrm>
            <a:off x="457200" y="5029200"/>
            <a:ext cx="8001000" cy="1384995"/>
          </a:xfrm>
          <a:prstGeom prst="rect">
            <a:avLst/>
          </a:prstGeom>
          <a:noFill/>
        </p:spPr>
        <p:txBody>
          <a:bodyPr wrap="square" rtlCol="0">
            <a:spAutoFit/>
          </a:bodyPr>
          <a:lstStyle/>
          <a:p>
            <a:pPr>
              <a:buFont typeface="Wingdings" pitchFamily="2" charset="2"/>
              <a:buChar char="q"/>
            </a:pPr>
            <a:r>
              <a:rPr lang="en-US" sz="2800" dirty="0" smtClean="0"/>
              <a:t>where </a:t>
            </a:r>
            <a:r>
              <a:rPr lang="en-US" sz="2800" i="1" dirty="0" smtClean="0"/>
              <a:t>D is a constant between 4 and 10 depending on the precise evaluation and the exact </a:t>
            </a:r>
            <a:r>
              <a:rPr lang="en-US" sz="2800" dirty="0" smtClean="0"/>
              <a:t>optimum profile chosen.</a:t>
            </a:r>
            <a:endParaRPr 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2971800" y="1524000"/>
            <a:ext cx="2209800" cy="1676400"/>
          </a:xfrm>
          <a:prstGeom prst="rect">
            <a:avLst/>
          </a:prstGeom>
          <a:noFill/>
          <a:ln w="9525">
            <a:noFill/>
            <a:miter lim="800000"/>
            <a:headEnd/>
            <a:tailEnd/>
          </a:ln>
          <a:effectLst/>
        </p:spPr>
      </p:pic>
      <p:sp>
        <p:nvSpPr>
          <p:cNvPr id="3" name="TextBox 2"/>
          <p:cNvSpPr txBox="1"/>
          <p:nvPr/>
        </p:nvSpPr>
        <p:spPr>
          <a:xfrm>
            <a:off x="457200" y="685800"/>
            <a:ext cx="8534400" cy="954107"/>
          </a:xfrm>
          <a:prstGeom prst="rect">
            <a:avLst/>
          </a:prstGeom>
          <a:noFill/>
        </p:spPr>
        <p:txBody>
          <a:bodyPr wrap="square" rtlCol="0">
            <a:spAutoFit/>
          </a:bodyPr>
          <a:lstStyle/>
          <a:p>
            <a:r>
              <a:rPr lang="en-US" sz="2800" dirty="0" smtClean="0"/>
              <a:t>The best minimum theoretical intermodal </a:t>
            </a:r>
            <a:r>
              <a:rPr lang="en-US" sz="2800" dirty="0" err="1" smtClean="0"/>
              <a:t>rms</a:t>
            </a:r>
            <a:r>
              <a:rPr lang="en-US" sz="2800" dirty="0" smtClean="0"/>
              <a:t> pulse broadening for a graded index fiber is given by</a:t>
            </a:r>
            <a:endParaRPr lang="en-US"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9600" y="228600"/>
            <a:ext cx="7696200" cy="4191000"/>
          </a:xfrm>
          <a:prstGeom prst="rect">
            <a:avLst/>
          </a:prstGeom>
        </p:spPr>
      </p:pic>
    </p:spTree>
    <p:extLst>
      <p:ext uri="{BB962C8B-B14F-4D97-AF65-F5344CB8AC3E}">
        <p14:creationId xmlns:p14="http://schemas.microsoft.com/office/powerpoint/2010/main" val="6451509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533400"/>
            <a:ext cx="7696200" cy="1371600"/>
          </a:xfrm>
          <a:prstGeom prst="rect">
            <a:avLst/>
          </a:prstGeom>
        </p:spPr>
      </p:pic>
      <p:pic>
        <p:nvPicPr>
          <p:cNvPr id="3" name="Picture 2"/>
          <p:cNvPicPr>
            <a:picLocks noChangeAspect="1"/>
          </p:cNvPicPr>
          <p:nvPr/>
        </p:nvPicPr>
        <p:blipFill>
          <a:blip r:embed="rId3"/>
          <a:stretch>
            <a:fillRect/>
          </a:stretch>
        </p:blipFill>
        <p:spPr>
          <a:xfrm>
            <a:off x="762000" y="1981201"/>
            <a:ext cx="7772400" cy="4469946"/>
          </a:xfrm>
          <a:prstGeom prst="rect">
            <a:avLst/>
          </a:prstGeom>
        </p:spPr>
      </p:pic>
    </p:spTree>
    <p:extLst>
      <p:ext uri="{BB962C8B-B14F-4D97-AF65-F5344CB8AC3E}">
        <p14:creationId xmlns:p14="http://schemas.microsoft.com/office/powerpoint/2010/main" val="26443191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685800"/>
            <a:ext cx="8382000" cy="4724400"/>
          </a:xfrm>
          <a:prstGeom prst="rect">
            <a:avLst/>
          </a:prstGeom>
        </p:spPr>
      </p:pic>
    </p:spTree>
    <p:extLst>
      <p:ext uri="{BB962C8B-B14F-4D97-AF65-F5344CB8AC3E}">
        <p14:creationId xmlns:p14="http://schemas.microsoft.com/office/powerpoint/2010/main" val="5735422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685800"/>
            <a:ext cx="7496175" cy="5257800"/>
          </a:xfrm>
          <a:prstGeom prst="rect">
            <a:avLst/>
          </a:prstGeom>
        </p:spPr>
      </p:pic>
    </p:spTree>
    <p:extLst>
      <p:ext uri="{BB962C8B-B14F-4D97-AF65-F5344CB8AC3E}">
        <p14:creationId xmlns:p14="http://schemas.microsoft.com/office/powerpoint/2010/main" val="31871787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76400"/>
            <a:ext cx="8305800" cy="5509200"/>
          </a:xfrm>
          <a:prstGeom prst="rect">
            <a:avLst/>
          </a:prstGeom>
        </p:spPr>
        <p:txBody>
          <a:bodyPr wrap="square">
            <a:spAutoFit/>
          </a:bodyPr>
          <a:lstStyle/>
          <a:p>
            <a:pPr algn="just">
              <a:spcBef>
                <a:spcPts val="1200"/>
              </a:spcBef>
              <a:buFont typeface="Wingdings" pitchFamily="2" charset="2"/>
              <a:buChar char="q"/>
            </a:pPr>
            <a:r>
              <a:rPr lang="en-US" sz="2400" dirty="0" smtClean="0"/>
              <a:t>A measurement technique which is far more sophisticated and which finds wide application in both the </a:t>
            </a:r>
            <a:r>
              <a:rPr lang="en-US" sz="2400" dirty="0" smtClean="0">
                <a:solidFill>
                  <a:srgbClr val="FF0000"/>
                </a:solidFill>
              </a:rPr>
              <a:t>laboratory and the field </a:t>
            </a:r>
            <a:r>
              <a:rPr lang="en-US" sz="2400" dirty="0" smtClean="0"/>
              <a:t>is the use of optical time domain </a:t>
            </a:r>
            <a:r>
              <a:rPr lang="en-US" sz="2400" dirty="0" err="1" smtClean="0"/>
              <a:t>reflectometry</a:t>
            </a:r>
            <a:r>
              <a:rPr lang="en-US" sz="2400" dirty="0" smtClean="0"/>
              <a:t> (OTDR).</a:t>
            </a:r>
          </a:p>
          <a:p>
            <a:pPr algn="just">
              <a:spcBef>
                <a:spcPts val="1200"/>
              </a:spcBef>
              <a:buFont typeface="Wingdings" pitchFamily="2" charset="2"/>
              <a:buChar char="q"/>
            </a:pPr>
            <a:r>
              <a:rPr lang="en-US" sz="2400" dirty="0" smtClean="0"/>
              <a:t>This technique is often called the </a:t>
            </a:r>
            <a:r>
              <a:rPr lang="en-US" sz="2400" dirty="0" smtClean="0">
                <a:solidFill>
                  <a:srgbClr val="FF0000"/>
                </a:solidFill>
              </a:rPr>
              <a:t>backscatter measurement method.</a:t>
            </a:r>
          </a:p>
          <a:p>
            <a:pPr algn="just">
              <a:spcBef>
                <a:spcPts val="1200"/>
              </a:spcBef>
              <a:buFont typeface="Wingdings" pitchFamily="2" charset="2"/>
              <a:buChar char="q"/>
            </a:pPr>
            <a:r>
              <a:rPr lang="en-US" sz="2400" dirty="0" smtClean="0"/>
              <a:t> The other optical </a:t>
            </a:r>
            <a:r>
              <a:rPr lang="en-US" sz="2400" dirty="0" err="1" smtClean="0"/>
              <a:t>attenaution</a:t>
            </a:r>
            <a:r>
              <a:rPr lang="en-US" sz="2400" dirty="0" smtClean="0"/>
              <a:t> measurement methods provide averaged loss over the whole length measured in dB/Km</a:t>
            </a:r>
          </a:p>
          <a:p>
            <a:pPr>
              <a:spcBef>
                <a:spcPts val="1200"/>
              </a:spcBef>
              <a:buFont typeface="Wingdings" pitchFamily="2" charset="2"/>
              <a:buChar char="q"/>
            </a:pPr>
            <a:r>
              <a:rPr lang="en-US" sz="2400" dirty="0" smtClean="0"/>
              <a:t> When the </a:t>
            </a:r>
            <a:r>
              <a:rPr lang="en-US" sz="2400" dirty="0" smtClean="0">
                <a:solidFill>
                  <a:srgbClr val="FF0000"/>
                </a:solidFill>
              </a:rPr>
              <a:t>attenuation on the link varies with length, the averaged loss information is inadequate</a:t>
            </a:r>
          </a:p>
          <a:p>
            <a:pPr>
              <a:spcBef>
                <a:spcPts val="1200"/>
              </a:spcBef>
              <a:buFont typeface="Wingdings" pitchFamily="2" charset="2"/>
              <a:buChar char="q"/>
            </a:pPr>
            <a:r>
              <a:rPr lang="en-US" sz="2400" dirty="0" smtClean="0"/>
              <a:t>OTDR  provides measurement of the attenuation on an optical link down its entire length giving information on the length dependence of the link loss.</a:t>
            </a:r>
          </a:p>
          <a:p>
            <a:pPr algn="just"/>
            <a:endParaRPr lang="en-US" sz="2400" dirty="0"/>
          </a:p>
        </p:txBody>
      </p:sp>
      <p:sp>
        <p:nvSpPr>
          <p:cNvPr id="3" name="TextBox 2"/>
          <p:cNvSpPr txBox="1"/>
          <p:nvPr/>
        </p:nvSpPr>
        <p:spPr>
          <a:xfrm>
            <a:off x="1066800" y="304800"/>
            <a:ext cx="7239000" cy="1200329"/>
          </a:xfrm>
          <a:prstGeom prst="rect">
            <a:avLst/>
          </a:prstGeom>
          <a:noFill/>
        </p:spPr>
        <p:txBody>
          <a:bodyPr wrap="square" rtlCol="0">
            <a:spAutoFit/>
          </a:bodyPr>
          <a:lstStyle/>
          <a:p>
            <a:pPr algn="ctr"/>
            <a:r>
              <a:rPr lang="en-US" sz="3600" dirty="0" smtClean="0"/>
              <a:t>Optical time domain </a:t>
            </a:r>
            <a:r>
              <a:rPr lang="en-US" sz="3600" dirty="0" err="1" smtClean="0"/>
              <a:t>reflectometry</a:t>
            </a:r>
            <a:r>
              <a:rPr lang="en-US" sz="3600" dirty="0" smtClean="0"/>
              <a:t> (OTDR)</a:t>
            </a:r>
            <a:endParaRPr lang="en-US" sz="36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686800" cy="3508653"/>
          </a:xfrm>
          <a:prstGeom prst="rect">
            <a:avLst/>
          </a:prstGeom>
          <a:noFill/>
        </p:spPr>
        <p:txBody>
          <a:bodyPr wrap="square" rtlCol="0">
            <a:spAutoFit/>
          </a:bodyPr>
          <a:lstStyle/>
          <a:p>
            <a:pPr>
              <a:spcBef>
                <a:spcPts val="1200"/>
              </a:spcBef>
              <a:buFont typeface="Wingdings" pitchFamily="2" charset="2"/>
              <a:buChar char="q"/>
            </a:pPr>
            <a:r>
              <a:rPr lang="en-US" dirty="0" smtClean="0"/>
              <a:t> </a:t>
            </a:r>
            <a:r>
              <a:rPr lang="en-US" sz="2400" dirty="0" smtClean="0"/>
              <a:t>OTDR also allows splice and connector losses to be evaluated as well as the rotation of any faults on the link.</a:t>
            </a:r>
          </a:p>
          <a:p>
            <a:pPr>
              <a:spcBef>
                <a:spcPts val="1200"/>
              </a:spcBef>
              <a:buFont typeface="Wingdings" pitchFamily="2" charset="2"/>
              <a:buChar char="q"/>
            </a:pPr>
            <a:r>
              <a:rPr lang="en-US" sz="2400" dirty="0" smtClean="0"/>
              <a:t> OTDR  relies upon the measurement and analysis of the fraction of light which is reflected back within the fiber’s numerical aperture due to Rayleigh scattering.</a:t>
            </a:r>
          </a:p>
          <a:p>
            <a:pPr>
              <a:spcBef>
                <a:spcPts val="1200"/>
              </a:spcBef>
              <a:buFont typeface="Wingdings" pitchFamily="2" charset="2"/>
              <a:buChar char="q"/>
            </a:pPr>
            <a:r>
              <a:rPr lang="en-US" sz="2400" dirty="0" smtClean="0"/>
              <a:t> The backscattered optical power as a function of time </a:t>
            </a:r>
            <a:r>
              <a:rPr lang="en-US" sz="2400" i="1" dirty="0" err="1" smtClean="0"/>
              <a:t>PRa</a:t>
            </a:r>
            <a:r>
              <a:rPr lang="en-US" sz="2400" i="1" dirty="0" smtClean="0"/>
              <a:t>(t) may be obtained from the f</a:t>
            </a:r>
            <a:r>
              <a:rPr lang="en-US" sz="2400" dirty="0" smtClean="0"/>
              <a:t>ollowing relationship</a:t>
            </a:r>
          </a:p>
          <a:p>
            <a:pPr>
              <a:spcBef>
                <a:spcPts val="1200"/>
              </a:spcBef>
            </a:pPr>
            <a:endParaRPr lang="en-US" sz="2400" dirty="0"/>
          </a:p>
        </p:txBody>
      </p:sp>
      <p:pic>
        <p:nvPicPr>
          <p:cNvPr id="26626" name="Picture 2"/>
          <p:cNvPicPr>
            <a:picLocks noChangeAspect="1" noChangeArrowheads="1"/>
          </p:cNvPicPr>
          <p:nvPr/>
        </p:nvPicPr>
        <p:blipFill>
          <a:blip r:embed="rId2"/>
          <a:srcRect/>
          <a:stretch>
            <a:fillRect/>
          </a:stretch>
        </p:blipFill>
        <p:spPr bwMode="auto">
          <a:xfrm>
            <a:off x="1524000" y="3505200"/>
            <a:ext cx="5638800" cy="1600200"/>
          </a:xfrm>
          <a:prstGeom prst="rect">
            <a:avLst/>
          </a:prstGeom>
          <a:noFill/>
          <a:ln w="9525">
            <a:noFill/>
            <a:miter lim="800000"/>
            <a:headEnd/>
            <a:tailEnd/>
          </a:ln>
          <a:effectLst/>
        </p:spPr>
      </p:pic>
      <p:sp>
        <p:nvSpPr>
          <p:cNvPr id="4" name="Rectangle 3"/>
          <p:cNvSpPr/>
          <p:nvPr/>
        </p:nvSpPr>
        <p:spPr>
          <a:xfrm>
            <a:off x="304800" y="4648200"/>
            <a:ext cx="8001000" cy="2308324"/>
          </a:xfrm>
          <a:prstGeom prst="rect">
            <a:avLst/>
          </a:prstGeom>
        </p:spPr>
        <p:txBody>
          <a:bodyPr wrap="square">
            <a:spAutoFit/>
          </a:bodyPr>
          <a:lstStyle/>
          <a:p>
            <a:pPr>
              <a:buFont typeface="Wingdings" pitchFamily="2" charset="2"/>
              <a:buChar char="q"/>
            </a:pPr>
            <a:r>
              <a:rPr lang="en-US" sz="2400" dirty="0" smtClean="0"/>
              <a:t>where </a:t>
            </a:r>
          </a:p>
          <a:p>
            <a:pPr>
              <a:buFont typeface="Wingdings" pitchFamily="2" charset="2"/>
              <a:buChar char="ü"/>
            </a:pPr>
            <a:r>
              <a:rPr lang="en-US" sz="2400" i="1" dirty="0" smtClean="0"/>
              <a:t>Pi is the optical power launched into the fiber</a:t>
            </a:r>
          </a:p>
          <a:p>
            <a:pPr>
              <a:buFont typeface="Wingdings" pitchFamily="2" charset="2"/>
              <a:buChar char="ü"/>
            </a:pPr>
            <a:r>
              <a:rPr lang="en-US" sz="2400" i="1" dirty="0" smtClean="0"/>
              <a:t>S is the fraction of captured optical </a:t>
            </a:r>
            <a:r>
              <a:rPr lang="en-US" sz="2400" dirty="0" smtClean="0"/>
              <a:t>power</a:t>
            </a:r>
          </a:p>
          <a:p>
            <a:pPr>
              <a:buFont typeface="Wingdings" pitchFamily="2" charset="2"/>
              <a:buChar char="ü"/>
            </a:pPr>
            <a:r>
              <a:rPr lang="en-US" sz="2400" dirty="0" err="1" smtClean="0"/>
              <a:t>γR</a:t>
            </a:r>
            <a:r>
              <a:rPr lang="en-US" sz="2400" dirty="0" smtClean="0"/>
              <a:t> is the Rayleigh scattering coefficient (backscatter loss per unit length), </a:t>
            </a:r>
          </a:p>
          <a:p>
            <a:endParaRPr lang="en-US" sz="24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8001000" cy="1200329"/>
          </a:xfrm>
          <a:prstGeom prst="rect">
            <a:avLst/>
          </a:prstGeom>
        </p:spPr>
        <p:txBody>
          <a:bodyPr wrap="square">
            <a:spAutoFit/>
          </a:bodyPr>
          <a:lstStyle/>
          <a:p>
            <a:pPr>
              <a:buFont typeface="Wingdings" pitchFamily="2" charset="2"/>
              <a:buChar char="ü"/>
            </a:pPr>
            <a:r>
              <a:rPr lang="en-US" sz="2400" i="1" dirty="0" err="1" smtClean="0"/>
              <a:t>Wo</a:t>
            </a:r>
            <a:r>
              <a:rPr lang="en-US" sz="2400" i="1" dirty="0" smtClean="0"/>
              <a:t> is the </a:t>
            </a:r>
            <a:r>
              <a:rPr lang="en-US" sz="2400" dirty="0" smtClean="0"/>
              <a:t>input optical pulse width</a:t>
            </a:r>
          </a:p>
          <a:p>
            <a:pPr>
              <a:buFont typeface="Wingdings" pitchFamily="2" charset="2"/>
              <a:buChar char="ü"/>
            </a:pPr>
            <a:r>
              <a:rPr lang="en-US" sz="2400" i="1" dirty="0" smtClean="0"/>
              <a:t>vg is the group velocity in the fiber </a:t>
            </a:r>
          </a:p>
          <a:p>
            <a:pPr>
              <a:buFont typeface="Wingdings" pitchFamily="2" charset="2"/>
              <a:buChar char="ü"/>
            </a:pPr>
            <a:r>
              <a:rPr lang="en-US" sz="2400" i="1" dirty="0" smtClean="0"/>
              <a:t>γ is the attenuation </a:t>
            </a:r>
            <a:r>
              <a:rPr lang="en-US" sz="2400" dirty="0" smtClean="0"/>
              <a:t>coefficient per unit length for the fiber</a:t>
            </a:r>
            <a:endParaRPr lang="en-US" sz="2400" dirty="0"/>
          </a:p>
        </p:txBody>
      </p:sp>
      <p:sp>
        <p:nvSpPr>
          <p:cNvPr id="3" name="Rectangle 2"/>
          <p:cNvSpPr/>
          <p:nvPr/>
        </p:nvSpPr>
        <p:spPr>
          <a:xfrm>
            <a:off x="381000" y="1905000"/>
            <a:ext cx="8153400" cy="1200329"/>
          </a:xfrm>
          <a:prstGeom prst="rect">
            <a:avLst/>
          </a:prstGeom>
        </p:spPr>
        <p:txBody>
          <a:bodyPr wrap="square">
            <a:spAutoFit/>
          </a:bodyPr>
          <a:lstStyle/>
          <a:p>
            <a:pPr algn="just">
              <a:buFont typeface="Wingdings" pitchFamily="2" charset="2"/>
              <a:buChar char="q"/>
            </a:pPr>
            <a:r>
              <a:rPr lang="en-US" sz="2400" dirty="0" smtClean="0"/>
              <a:t>The fraction of captured optical power </a:t>
            </a:r>
            <a:r>
              <a:rPr lang="en-US" sz="2400" i="1" dirty="0" smtClean="0"/>
              <a:t>S is given </a:t>
            </a:r>
            <a:r>
              <a:rPr lang="en-US" sz="2400" dirty="0" smtClean="0"/>
              <a:t>by the ratio of the solid acceptance angle for the fiber to the total solid angle as:</a:t>
            </a:r>
            <a:endParaRPr lang="en-US" sz="2400" dirty="0"/>
          </a:p>
        </p:txBody>
      </p:sp>
      <p:pic>
        <p:nvPicPr>
          <p:cNvPr id="27650" name="Picture 2"/>
          <p:cNvPicPr>
            <a:picLocks noChangeAspect="1" noChangeArrowheads="1"/>
          </p:cNvPicPr>
          <p:nvPr/>
        </p:nvPicPr>
        <p:blipFill>
          <a:blip r:embed="rId2"/>
          <a:srcRect/>
          <a:stretch>
            <a:fillRect/>
          </a:stretch>
        </p:blipFill>
        <p:spPr bwMode="auto">
          <a:xfrm>
            <a:off x="2895600" y="2743200"/>
            <a:ext cx="3124199" cy="1219200"/>
          </a:xfrm>
          <a:prstGeom prst="rect">
            <a:avLst/>
          </a:prstGeom>
          <a:noFill/>
          <a:ln w="9525">
            <a:noFill/>
            <a:miter lim="800000"/>
            <a:headEnd/>
            <a:tailEnd/>
          </a:ln>
          <a:effectLst/>
        </p:spPr>
      </p:pic>
      <p:sp>
        <p:nvSpPr>
          <p:cNvPr id="5" name="TextBox 4"/>
          <p:cNvSpPr txBox="1"/>
          <p:nvPr/>
        </p:nvSpPr>
        <p:spPr>
          <a:xfrm>
            <a:off x="457200" y="3733800"/>
            <a:ext cx="8458200" cy="2677656"/>
          </a:xfrm>
          <a:prstGeom prst="rect">
            <a:avLst/>
          </a:prstGeom>
          <a:noFill/>
        </p:spPr>
        <p:txBody>
          <a:bodyPr wrap="square" rtlCol="0">
            <a:spAutoFit/>
          </a:bodyPr>
          <a:lstStyle/>
          <a:p>
            <a:pPr algn="just">
              <a:buFont typeface="Wingdings" pitchFamily="2" charset="2"/>
              <a:buChar char="q"/>
            </a:pPr>
            <a:r>
              <a:rPr lang="en-US" sz="2400" dirty="0" smtClean="0"/>
              <a:t>This equation for S applies to step index fibers and the parameter </a:t>
            </a:r>
            <a:r>
              <a:rPr lang="en-US" sz="2400" i="1" dirty="0" smtClean="0"/>
              <a:t>S for a graded index fiber is generally a factor of 2/3 lower than for a </a:t>
            </a:r>
            <a:r>
              <a:rPr lang="en-US" sz="2400" dirty="0" smtClean="0"/>
              <a:t>step index fiber with the same numerical aperture.</a:t>
            </a:r>
          </a:p>
          <a:p>
            <a:pPr>
              <a:buFont typeface="Wingdings" pitchFamily="2" charset="2"/>
              <a:buChar char="q"/>
            </a:pPr>
            <a:r>
              <a:rPr lang="en-US" sz="2400" dirty="0" smtClean="0"/>
              <a:t>  By using these two equations ,It is possible to determine the backscattered optical power from a point along the link length in relation to the forward optical power at that point.</a:t>
            </a:r>
            <a:endParaRPr lang="en-US" sz="2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457200"/>
            <a:ext cx="4724400" cy="646331"/>
          </a:xfrm>
          <a:prstGeom prst="rect">
            <a:avLst/>
          </a:prstGeom>
          <a:noFill/>
        </p:spPr>
        <p:txBody>
          <a:bodyPr wrap="square" rtlCol="0">
            <a:spAutoFit/>
          </a:bodyPr>
          <a:lstStyle/>
          <a:p>
            <a:pPr algn="ctr"/>
            <a:r>
              <a:rPr lang="en-US" sz="3600" b="1" dirty="0" smtClean="0">
                <a:solidFill>
                  <a:srgbClr val="FF0000"/>
                </a:solidFill>
              </a:rPr>
              <a:t>OTDR METHOD</a:t>
            </a:r>
            <a:endParaRPr lang="en-US" sz="3600" b="1" dirty="0">
              <a:solidFill>
                <a:srgbClr val="FF0000"/>
              </a:solidFill>
            </a:endParaRPr>
          </a:p>
        </p:txBody>
      </p:sp>
      <p:pic>
        <p:nvPicPr>
          <p:cNvPr id="28674" name="Picture 2"/>
          <p:cNvPicPr>
            <a:picLocks noChangeAspect="1" noChangeArrowheads="1"/>
          </p:cNvPicPr>
          <p:nvPr/>
        </p:nvPicPr>
        <p:blipFill>
          <a:blip r:embed="rId2"/>
          <a:srcRect/>
          <a:stretch>
            <a:fillRect/>
          </a:stretch>
        </p:blipFill>
        <p:spPr bwMode="auto">
          <a:xfrm>
            <a:off x="914400" y="990600"/>
            <a:ext cx="7391400" cy="3581399"/>
          </a:xfrm>
          <a:prstGeom prst="rect">
            <a:avLst/>
          </a:prstGeom>
          <a:noFill/>
          <a:ln w="9525">
            <a:noFill/>
            <a:miter lim="800000"/>
            <a:headEnd/>
            <a:tailEnd/>
          </a:ln>
          <a:effectLst/>
        </p:spPr>
      </p:pic>
      <p:sp>
        <p:nvSpPr>
          <p:cNvPr id="5" name="TextBox 4"/>
          <p:cNvSpPr txBox="1"/>
          <p:nvPr/>
        </p:nvSpPr>
        <p:spPr>
          <a:xfrm>
            <a:off x="228600" y="5029200"/>
            <a:ext cx="8458200" cy="1077218"/>
          </a:xfrm>
          <a:prstGeom prst="rect">
            <a:avLst/>
          </a:prstGeom>
          <a:noFill/>
        </p:spPr>
        <p:txBody>
          <a:bodyPr wrap="square" rtlCol="0">
            <a:spAutoFit/>
          </a:bodyPr>
          <a:lstStyle/>
          <a:p>
            <a:pPr>
              <a:buFont typeface="Wingdings" pitchFamily="2" charset="2"/>
              <a:buChar char="q"/>
            </a:pPr>
            <a:r>
              <a:rPr lang="en-US" dirty="0" smtClean="0"/>
              <a:t> </a:t>
            </a:r>
            <a:r>
              <a:rPr lang="en-US" sz="3200" dirty="0" smtClean="0"/>
              <a:t>Schematic diagram is shown above.</a:t>
            </a:r>
          </a:p>
          <a:p>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52400"/>
            <a:ext cx="8229600" cy="868363"/>
          </a:xfrm>
        </p:spPr>
        <p:txBody>
          <a:bodyPr/>
          <a:lstStyle/>
          <a:p>
            <a:r>
              <a:rPr lang="en-US" b="1" dirty="0" smtClean="0">
                <a:solidFill>
                  <a:srgbClr val="FF0000"/>
                </a:solidFill>
                <a:latin typeface="Times New Roman" pitchFamily="18" charset="0"/>
                <a:cs typeface="Times New Roman" pitchFamily="18" charset="0"/>
              </a:rPr>
              <a:t>Absorption by atomic defects</a:t>
            </a:r>
          </a:p>
        </p:txBody>
      </p:sp>
      <p:sp>
        <p:nvSpPr>
          <p:cNvPr id="3" name="Content Placeholder 2"/>
          <p:cNvSpPr>
            <a:spLocks noGrp="1"/>
          </p:cNvSpPr>
          <p:nvPr>
            <p:ph idx="1"/>
          </p:nvPr>
        </p:nvSpPr>
        <p:spPr>
          <a:xfrm>
            <a:off x="457200" y="914400"/>
            <a:ext cx="8229600" cy="5211763"/>
          </a:xfrm>
        </p:spPr>
        <p:txBody>
          <a:bodyPr rtlCol="0">
            <a:normAutofit lnSpcReduction="10000"/>
          </a:bodyPr>
          <a:lstStyle/>
          <a:p>
            <a:pPr fontAlgn="auto">
              <a:spcAft>
                <a:spcPts val="0"/>
              </a:spcAft>
              <a:buFont typeface="Arial" pitchFamily="34" charset="0"/>
              <a:buChar char="•"/>
              <a:defRPr/>
            </a:pPr>
            <a:r>
              <a:rPr lang="en-US" dirty="0" smtClean="0">
                <a:latin typeface="Times New Roman" pitchFamily="18" charset="0"/>
                <a:cs typeface="Times New Roman" pitchFamily="18" charset="0"/>
              </a:rPr>
              <a:t>Atomic defects are imperfections in atomic structure of fiber material.</a:t>
            </a:r>
          </a:p>
          <a:p>
            <a:pPr fontAlgn="auto">
              <a:spcAft>
                <a:spcPts val="0"/>
              </a:spcAft>
              <a:buFont typeface="Arial" pitchFamily="34" charset="0"/>
              <a:buChar char="•"/>
              <a:defRPr/>
            </a:pPr>
            <a:r>
              <a:rPr lang="en-US" dirty="0" smtClean="0">
                <a:latin typeface="Times New Roman" pitchFamily="18" charset="0"/>
                <a:cs typeface="Times New Roman" pitchFamily="18" charset="0"/>
              </a:rPr>
              <a:t>Examples</a:t>
            </a:r>
          </a:p>
          <a:p>
            <a:pPr lvl="1" fontAlgn="auto">
              <a:spcAft>
                <a:spcPts val="0"/>
              </a:spcAft>
              <a:buFont typeface="Arial" pitchFamily="34" charset="0"/>
              <a:buChar char="–"/>
              <a:defRPr/>
            </a:pPr>
            <a:r>
              <a:rPr lang="en-US" dirty="0" smtClean="0">
                <a:latin typeface="Times New Roman" pitchFamily="18" charset="0"/>
                <a:cs typeface="Times New Roman" pitchFamily="18" charset="0"/>
              </a:rPr>
              <a:t>Missing molecules</a:t>
            </a:r>
          </a:p>
          <a:p>
            <a:pPr lvl="1" fontAlgn="auto">
              <a:spcAft>
                <a:spcPts val="0"/>
              </a:spcAft>
              <a:buFont typeface="Arial" pitchFamily="34" charset="0"/>
              <a:buChar char="–"/>
              <a:defRPr/>
            </a:pPr>
            <a:r>
              <a:rPr lang="en-US" dirty="0" smtClean="0">
                <a:latin typeface="Times New Roman" pitchFamily="18" charset="0"/>
                <a:cs typeface="Times New Roman" pitchFamily="18" charset="0"/>
              </a:rPr>
              <a:t>High density clusters of atom groups</a:t>
            </a:r>
          </a:p>
          <a:p>
            <a:pPr lvl="1" fontAlgn="auto">
              <a:spcAft>
                <a:spcPts val="0"/>
              </a:spcAft>
              <a:buFont typeface="Arial" pitchFamily="34" charset="0"/>
              <a:buChar char="–"/>
              <a:defRPr/>
            </a:pPr>
            <a:r>
              <a:rPr lang="en-US" dirty="0" smtClean="0">
                <a:latin typeface="Times New Roman" pitchFamily="18" charset="0"/>
                <a:cs typeface="Times New Roman" pitchFamily="18" charset="0"/>
              </a:rPr>
              <a:t>Oxygen defects in the glass structure</a:t>
            </a:r>
          </a:p>
          <a:p>
            <a:pPr fontAlgn="auto">
              <a:spcAft>
                <a:spcPts val="0"/>
              </a:spcAft>
              <a:buFont typeface="Arial" pitchFamily="34" charset="0"/>
              <a:buChar char="•"/>
              <a:defRPr/>
            </a:pPr>
            <a:r>
              <a:rPr lang="en-US" dirty="0" smtClean="0">
                <a:latin typeface="Times New Roman" pitchFamily="18" charset="0"/>
                <a:cs typeface="Times New Roman" pitchFamily="18" charset="0"/>
              </a:rPr>
              <a:t>Atomic defects are small compared to intrinsic and extrinsic absorption unless fiber is exposed to ionizing radiation as nuclear reactor environment, in medical radiation therapies and in accelerator instrumentation.</a:t>
            </a:r>
            <a:endParaRPr lang="en-US" dirty="0">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3886200" cy="646331"/>
          </a:xfrm>
          <a:prstGeom prst="rect">
            <a:avLst/>
          </a:prstGeom>
          <a:noFill/>
        </p:spPr>
        <p:txBody>
          <a:bodyPr wrap="square" rtlCol="0">
            <a:spAutoFit/>
          </a:bodyPr>
          <a:lstStyle/>
          <a:p>
            <a:r>
              <a:rPr lang="en-US" sz="3600" b="1" dirty="0" smtClean="0">
                <a:solidFill>
                  <a:srgbClr val="FF0000"/>
                </a:solidFill>
              </a:rPr>
              <a:t>Working</a:t>
            </a:r>
            <a:endParaRPr lang="en-US" sz="3600" b="1" dirty="0">
              <a:solidFill>
                <a:srgbClr val="FF0000"/>
              </a:solidFill>
            </a:endParaRPr>
          </a:p>
        </p:txBody>
      </p:sp>
      <p:sp>
        <p:nvSpPr>
          <p:cNvPr id="3" name="TextBox 2"/>
          <p:cNvSpPr txBox="1"/>
          <p:nvPr/>
        </p:nvSpPr>
        <p:spPr>
          <a:xfrm>
            <a:off x="381000" y="1219200"/>
            <a:ext cx="8382000" cy="5201424"/>
          </a:xfrm>
          <a:prstGeom prst="rect">
            <a:avLst/>
          </a:prstGeom>
          <a:noFill/>
        </p:spPr>
        <p:txBody>
          <a:bodyPr wrap="square" rtlCol="0">
            <a:spAutoFit/>
          </a:bodyPr>
          <a:lstStyle/>
          <a:p>
            <a:pPr>
              <a:spcBef>
                <a:spcPts val="1200"/>
              </a:spcBef>
              <a:buFont typeface="Wingdings" pitchFamily="2" charset="2"/>
              <a:buChar char="q"/>
            </a:pPr>
            <a:r>
              <a:rPr lang="en-US" dirty="0" smtClean="0"/>
              <a:t> </a:t>
            </a:r>
            <a:r>
              <a:rPr lang="en-US" sz="2400" dirty="0" smtClean="0"/>
              <a:t>A light pulse is launched into the fiber in the forward direction from an injection laser using either a directional coupler or a system of external lenses with a beam splitter (usually only in the laboratory).</a:t>
            </a:r>
          </a:p>
          <a:p>
            <a:pPr>
              <a:buFont typeface="Wingdings" pitchFamily="2" charset="2"/>
              <a:buChar char="q"/>
            </a:pPr>
            <a:r>
              <a:rPr lang="en-US" sz="2400" dirty="0" smtClean="0"/>
              <a:t> The backscattered light is detected using an avalanche</a:t>
            </a:r>
          </a:p>
          <a:p>
            <a:r>
              <a:rPr lang="en-US" sz="2400" dirty="0" smtClean="0"/>
              <a:t>photodiode receiver which drives an integrator.</a:t>
            </a:r>
          </a:p>
          <a:p>
            <a:pPr>
              <a:spcBef>
                <a:spcPts val="1200"/>
              </a:spcBef>
              <a:buFont typeface="Wingdings" pitchFamily="2" charset="2"/>
              <a:buChar char="q"/>
            </a:pPr>
            <a:r>
              <a:rPr lang="en-US" sz="2400" dirty="0" smtClean="0"/>
              <a:t>This is  in order to improve the received signal-to-noise ratio by giving an arithmetic average over a number of measurements taken at one point within the fiber.</a:t>
            </a:r>
          </a:p>
          <a:p>
            <a:pPr>
              <a:spcBef>
                <a:spcPts val="1200"/>
              </a:spcBef>
              <a:buFont typeface="Wingdings" pitchFamily="2" charset="2"/>
              <a:buChar char="q"/>
            </a:pPr>
            <a:r>
              <a:rPr lang="en-US" sz="2400" dirty="0" smtClean="0"/>
              <a:t>The signal from the integrator is fed through a logarithmic amplifier.</a:t>
            </a:r>
          </a:p>
          <a:p>
            <a:pPr>
              <a:buFont typeface="Wingdings" pitchFamily="2" charset="2"/>
              <a:buChar char="q"/>
            </a:pPr>
            <a:r>
              <a:rPr lang="en-US" sz="2400" dirty="0" smtClean="0"/>
              <a:t> averaged measurements for successive points within the fiber are plotted on a chart recorder.</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305800" cy="6247864"/>
          </a:xfrm>
          <a:prstGeom prst="rect">
            <a:avLst/>
          </a:prstGeom>
          <a:noFill/>
        </p:spPr>
        <p:txBody>
          <a:bodyPr wrap="square" rtlCol="0">
            <a:spAutoFit/>
          </a:bodyPr>
          <a:lstStyle/>
          <a:p>
            <a:pPr algn="just">
              <a:spcBef>
                <a:spcPts val="1200"/>
              </a:spcBef>
              <a:buFont typeface="Wingdings" pitchFamily="2" charset="2"/>
              <a:buChar char="q"/>
            </a:pPr>
            <a:r>
              <a:rPr lang="en-US" dirty="0" smtClean="0"/>
              <a:t> </a:t>
            </a:r>
            <a:r>
              <a:rPr lang="en-US" sz="2400" dirty="0" smtClean="0"/>
              <a:t>This provides location-dependent attenuation values which give an overall picture of the optical loss down the link.</a:t>
            </a:r>
          </a:p>
          <a:p>
            <a:pPr algn="just">
              <a:spcBef>
                <a:spcPts val="1200"/>
              </a:spcBef>
              <a:buFont typeface="Wingdings" pitchFamily="2" charset="2"/>
              <a:buChar char="q"/>
            </a:pPr>
            <a:r>
              <a:rPr lang="en-US" sz="2400" dirty="0" smtClean="0"/>
              <a:t>Example of possible back scatter plot from a fiber is given in next slide.</a:t>
            </a:r>
          </a:p>
          <a:p>
            <a:pPr>
              <a:spcBef>
                <a:spcPts val="1200"/>
              </a:spcBef>
              <a:buFont typeface="Wingdings" pitchFamily="2" charset="2"/>
              <a:buChar char="q"/>
            </a:pPr>
            <a:r>
              <a:rPr lang="en-US" sz="2400" dirty="0" smtClean="0"/>
              <a:t>It shows the initial pulse caused by reflection and backscatter from the input coupler followed by a long tail caused by the distributed Rayleigh scattering from the input pulse as it travels down the link.</a:t>
            </a:r>
          </a:p>
          <a:p>
            <a:pPr>
              <a:spcBef>
                <a:spcPts val="1200"/>
              </a:spcBef>
              <a:buFont typeface="Wingdings" pitchFamily="2" charset="2"/>
              <a:buChar char="q"/>
            </a:pPr>
            <a:r>
              <a:rPr lang="en-US" sz="2400" dirty="0" smtClean="0"/>
              <a:t>Also shown in the plot is a pulse corresponding to the discrete reflection from a fiber joint, as well as a discontinuity due to excessive loss at a fiber imperfection or fault.</a:t>
            </a:r>
          </a:p>
          <a:p>
            <a:pPr>
              <a:spcBef>
                <a:spcPts val="1200"/>
              </a:spcBef>
            </a:pPr>
            <a:endParaRPr lang="en-US" sz="2400" dirty="0" smtClean="0"/>
          </a:p>
          <a:p>
            <a:pPr>
              <a:buFont typeface="Wingdings" pitchFamily="2" charset="2"/>
              <a:buChar char="q"/>
            </a:pPr>
            <a:r>
              <a:rPr lang="en-US" sz="2400" dirty="0" smtClean="0"/>
              <a:t>The end of the fiber link is indicated by a pulse corresponding to the Fresnel reflection incurred at the output end face of the fiber. </a:t>
            </a:r>
            <a:endParaRPr 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28663" y="228600"/>
            <a:ext cx="8186737"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229600" cy="3600986"/>
          </a:xfrm>
          <a:prstGeom prst="rect">
            <a:avLst/>
          </a:prstGeom>
          <a:noFill/>
        </p:spPr>
        <p:txBody>
          <a:bodyPr wrap="square" rtlCol="0">
            <a:spAutoFit/>
          </a:bodyPr>
          <a:lstStyle/>
          <a:p>
            <a:pPr>
              <a:buFont typeface="Wingdings" pitchFamily="2" charset="2"/>
              <a:buChar char="q"/>
            </a:pPr>
            <a:r>
              <a:rPr lang="en-US" sz="2400" dirty="0" smtClean="0"/>
              <a:t>Such a plot yields the attenuation per unit length for the fiber by simply computing the slope of the curve over the length required.</a:t>
            </a:r>
          </a:p>
          <a:p>
            <a:pPr>
              <a:buFont typeface="Wingdings" pitchFamily="2" charset="2"/>
              <a:buChar char="q"/>
            </a:pPr>
            <a:endParaRPr lang="en-US" sz="2400" dirty="0" smtClean="0"/>
          </a:p>
          <a:p>
            <a:pPr>
              <a:buFont typeface="Wingdings" pitchFamily="2" charset="2"/>
              <a:buChar char="q"/>
            </a:pPr>
            <a:r>
              <a:rPr lang="en-US" sz="2400" dirty="0" smtClean="0"/>
              <a:t> Finally the overall link length can be determined from the time difference between reflections from the fiber input and output end faces.</a:t>
            </a:r>
          </a:p>
          <a:p>
            <a:pPr>
              <a:buFont typeface="Wingdings" pitchFamily="2" charset="2"/>
              <a:buChar char="q"/>
            </a:pPr>
            <a:endParaRPr lang="en-US" sz="2400" dirty="0" smtClean="0"/>
          </a:p>
          <a:p>
            <a:pPr>
              <a:buFont typeface="Wingdings" pitchFamily="2" charset="2"/>
              <a:buChar char="q"/>
            </a:pPr>
            <a:r>
              <a:rPr lang="en-US" sz="2400" dirty="0" smtClean="0"/>
              <a:t>  </a:t>
            </a:r>
            <a:r>
              <a:rPr lang="en-US" sz="3600" dirty="0" smtClean="0">
                <a:solidFill>
                  <a:srgbClr val="FF0000"/>
                </a:solidFill>
              </a:rPr>
              <a:t>Commercial availability</a:t>
            </a:r>
          </a:p>
        </p:txBody>
      </p:sp>
      <p:sp>
        <p:nvSpPr>
          <p:cNvPr id="3" name="TextBox 2"/>
          <p:cNvSpPr txBox="1"/>
          <p:nvPr/>
        </p:nvSpPr>
        <p:spPr>
          <a:xfrm>
            <a:off x="609600" y="4343400"/>
            <a:ext cx="8153400" cy="2185214"/>
          </a:xfrm>
          <a:prstGeom prst="rect">
            <a:avLst/>
          </a:prstGeom>
          <a:noFill/>
        </p:spPr>
        <p:txBody>
          <a:bodyPr wrap="square" rtlCol="0">
            <a:spAutoFit/>
          </a:bodyPr>
          <a:lstStyle/>
          <a:p>
            <a:pPr>
              <a:buFont typeface="Wingdings" pitchFamily="2" charset="2"/>
              <a:buChar char="q"/>
            </a:pPr>
            <a:r>
              <a:rPr lang="en-US" dirty="0" smtClean="0"/>
              <a:t> </a:t>
            </a:r>
            <a:r>
              <a:rPr lang="en-US" sz="2400" dirty="0" smtClean="0"/>
              <a:t>OTDR is available  for operation in both shorter (0.85 um ) and longer wavelength regions (1.31 and 1.55 um).</a:t>
            </a:r>
          </a:p>
          <a:p>
            <a:pPr>
              <a:buFont typeface="Wingdings" pitchFamily="2" charset="2"/>
              <a:buChar char="q"/>
            </a:pPr>
            <a:endParaRPr lang="en-US" sz="2400" dirty="0" smtClean="0"/>
          </a:p>
          <a:p>
            <a:pPr>
              <a:buFont typeface="Wingdings" pitchFamily="2" charset="2"/>
              <a:buChar char="q"/>
            </a:pPr>
            <a:r>
              <a:rPr lang="en-US" sz="2400" dirty="0" smtClean="0"/>
              <a:t>  The accuracy of </a:t>
            </a:r>
            <a:r>
              <a:rPr lang="en-US" sz="2400" dirty="0" err="1" smtClean="0"/>
              <a:t>distannce</a:t>
            </a:r>
            <a:r>
              <a:rPr lang="en-US" sz="2400" dirty="0" smtClean="0"/>
              <a:t> measurement is </a:t>
            </a:r>
            <a:r>
              <a:rPr lang="en-US" sz="3200" dirty="0" smtClean="0"/>
              <a:t>around </a:t>
            </a:r>
            <a:r>
              <a:rPr lang="en-US" sz="3200" baseline="-25000" dirty="0" smtClean="0"/>
              <a:t> + or</a:t>
            </a:r>
            <a:r>
              <a:rPr lang="en-US" sz="3200" dirty="0" smtClean="0"/>
              <a:t> -</a:t>
            </a:r>
            <a:r>
              <a:rPr lang="en-US" sz="3200" baseline="-25000" dirty="0" smtClean="0"/>
              <a:t>  1 m</a:t>
            </a:r>
            <a:endParaRPr lang="en-US" sz="32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09600"/>
            <a:ext cx="8382000" cy="6370975"/>
          </a:xfrm>
          <a:prstGeom prst="rect">
            <a:avLst/>
          </a:prstGeom>
          <a:noFill/>
        </p:spPr>
        <p:txBody>
          <a:bodyPr wrap="square" rtlCol="0">
            <a:spAutoFit/>
          </a:bodyPr>
          <a:lstStyle/>
          <a:p>
            <a:pPr algn="just">
              <a:buFont typeface="Wingdings" pitchFamily="2" charset="2"/>
              <a:buChar char="q"/>
            </a:pPr>
            <a:r>
              <a:rPr lang="en-US" sz="2400" dirty="0" smtClean="0"/>
              <a:t>Single-mode fiber optical time domain </a:t>
            </a:r>
            <a:r>
              <a:rPr lang="en-US" sz="2400" dirty="0" err="1" smtClean="0"/>
              <a:t>reflectometers</a:t>
            </a:r>
            <a:r>
              <a:rPr lang="en-US" sz="2400" dirty="0" smtClean="0"/>
              <a:t> exhibit an additional problem over multimode devices, namely polarization noise.</a:t>
            </a:r>
          </a:p>
          <a:p>
            <a:pPr algn="just">
              <a:buFont typeface="Wingdings" pitchFamily="2" charset="2"/>
              <a:buChar char="q"/>
            </a:pPr>
            <a:endParaRPr lang="en-US" sz="2400" dirty="0" smtClean="0"/>
          </a:p>
          <a:p>
            <a:pPr algn="just">
              <a:buFont typeface="Wingdings" pitchFamily="2" charset="2"/>
              <a:buChar char="q"/>
            </a:pPr>
            <a:r>
              <a:rPr lang="en-US" sz="2400" dirty="0" smtClean="0"/>
              <a:t> In general, the state of polarization of the backscattered light differs from that of the laser pulse coupled into the fiber at the input end and is dependent on the distance of the backscattering fiber element from the input fiber end. </a:t>
            </a:r>
          </a:p>
          <a:p>
            <a:pPr algn="just">
              <a:buFont typeface="Wingdings" pitchFamily="2" charset="2"/>
              <a:buChar char="q"/>
            </a:pPr>
            <a:endParaRPr lang="en-US" sz="2400" dirty="0" smtClean="0"/>
          </a:p>
          <a:p>
            <a:pPr algn="just">
              <a:buFont typeface="Wingdings" pitchFamily="2" charset="2"/>
              <a:buChar char="q"/>
            </a:pPr>
            <a:r>
              <a:rPr lang="en-US" sz="2400" dirty="0" smtClean="0"/>
              <a:t>This results in an amplitude fluctuation in the backscattered light known as polarization noise.</a:t>
            </a:r>
          </a:p>
          <a:p>
            <a:pPr algn="just">
              <a:buFont typeface="Wingdings" pitchFamily="2" charset="2"/>
              <a:buChar char="q"/>
            </a:pPr>
            <a:endParaRPr lang="en-US" sz="2400" dirty="0" smtClean="0"/>
          </a:p>
          <a:p>
            <a:pPr algn="just">
              <a:buFont typeface="Wingdings" pitchFamily="2" charset="2"/>
              <a:buChar char="q"/>
            </a:pPr>
            <a:r>
              <a:rPr lang="en-US" sz="2400" dirty="0" smtClean="0"/>
              <a:t>Interestingly, this same phenomenon can be employed to measure the evolution of the polarization in the fiber with the so-called polarization optical time domain </a:t>
            </a:r>
            <a:r>
              <a:rPr lang="en-US" sz="2400" dirty="0" err="1" smtClean="0"/>
              <a:t>reflectometer</a:t>
            </a:r>
            <a:endParaRPr lang="en-US" sz="2400" dirty="0" smtClean="0"/>
          </a:p>
          <a:p>
            <a:pPr algn="just"/>
            <a:r>
              <a:rPr lang="en-US" sz="2400" dirty="0" smtClean="0"/>
              <a:t>(POTDR)</a:t>
            </a:r>
          </a:p>
          <a:p>
            <a:pPr algn="just"/>
            <a:endParaRPr lang="en-US"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685800" y="2286000"/>
            <a:ext cx="8229600" cy="4171950"/>
          </a:xfrm>
          <a:prstGeom prst="rect">
            <a:avLst/>
          </a:prstGeom>
          <a:noFill/>
          <a:ln w="9525">
            <a:noFill/>
            <a:miter lim="800000"/>
            <a:headEnd/>
            <a:tailEnd/>
          </a:ln>
          <a:effectLst/>
        </p:spPr>
      </p:pic>
      <p:sp>
        <p:nvSpPr>
          <p:cNvPr id="4" name="TextBox 3"/>
          <p:cNvSpPr txBox="1"/>
          <p:nvPr/>
        </p:nvSpPr>
        <p:spPr>
          <a:xfrm>
            <a:off x="457200" y="457200"/>
            <a:ext cx="8382000" cy="1938992"/>
          </a:xfrm>
          <a:prstGeom prst="rect">
            <a:avLst/>
          </a:prstGeom>
          <a:noFill/>
        </p:spPr>
        <p:txBody>
          <a:bodyPr wrap="square" rtlCol="0">
            <a:spAutoFit/>
          </a:bodyPr>
          <a:lstStyle/>
          <a:p>
            <a:pPr algn="just">
              <a:buFont typeface="Wingdings" pitchFamily="2" charset="2"/>
              <a:buChar char="q"/>
            </a:pPr>
            <a:r>
              <a:rPr lang="en-US" sz="2400" dirty="0" smtClean="0"/>
              <a:t>In addition, a major limitation which is encountered with conventional OTDR during the test and measurement process is the presence of polarization mode dispersion (PMD).</a:t>
            </a:r>
          </a:p>
          <a:p>
            <a:pPr>
              <a:buFont typeface="Wingdings" pitchFamily="2" charset="2"/>
              <a:buChar char="q"/>
            </a:pPr>
            <a:r>
              <a:rPr lang="en-US" sz="2400" dirty="0" smtClean="0"/>
              <a:t> The POTDR, however, provides for the measurement of PMD on a fiber link</a:t>
            </a:r>
            <a:endParaRPr lang="en-US" sz="2400" dirty="0"/>
          </a:p>
        </p:txBody>
      </p:sp>
      <p:sp>
        <p:nvSpPr>
          <p:cNvPr id="5" name="TextBox 4"/>
          <p:cNvSpPr txBox="1"/>
          <p:nvPr/>
        </p:nvSpPr>
        <p:spPr>
          <a:xfrm>
            <a:off x="228600" y="4572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8229600" cy="6771084"/>
          </a:xfrm>
          <a:prstGeom prst="rect">
            <a:avLst/>
          </a:prstGeom>
          <a:noFill/>
        </p:spPr>
        <p:txBody>
          <a:bodyPr wrap="square" rtlCol="0">
            <a:spAutoFit/>
          </a:bodyPr>
          <a:lstStyle/>
          <a:p>
            <a:pPr>
              <a:spcBef>
                <a:spcPts val="1200"/>
              </a:spcBef>
              <a:buFont typeface="Wingdings" pitchFamily="2" charset="2"/>
              <a:buChar char="q"/>
            </a:pPr>
            <a:r>
              <a:rPr lang="en-US" dirty="0" smtClean="0"/>
              <a:t>  </a:t>
            </a:r>
            <a:r>
              <a:rPr lang="en-US" sz="2400" dirty="0" smtClean="0"/>
              <a:t>Figure depicts a block schematic of a POTDR which comprises a conventional OTDR instrument, polarization controller, polarization analyzer and pulsed laser.</a:t>
            </a:r>
          </a:p>
          <a:p>
            <a:pPr>
              <a:spcBef>
                <a:spcPts val="1200"/>
              </a:spcBef>
              <a:buFont typeface="Wingdings" pitchFamily="2" charset="2"/>
              <a:buChar char="q"/>
            </a:pPr>
            <a:r>
              <a:rPr lang="en-US" sz="2400" dirty="0" smtClean="0"/>
              <a:t> The POTDR employs a narrow band external cavity laser or (i.e. with pulse width of 10 ns or less) to give high spatial resolution with respect to the frequency-dependent distortions due to PMD. </a:t>
            </a:r>
          </a:p>
          <a:p>
            <a:pPr>
              <a:spcBef>
                <a:spcPts val="1200"/>
              </a:spcBef>
              <a:buFont typeface="Wingdings" pitchFamily="2" charset="2"/>
              <a:buChar char="q"/>
            </a:pPr>
            <a:r>
              <a:rPr lang="en-US" sz="2400" dirty="0" smtClean="0"/>
              <a:t>The fiber under test is connected to the POTDR using an optical circulator.</a:t>
            </a:r>
          </a:p>
          <a:p>
            <a:pPr>
              <a:spcBef>
                <a:spcPts val="1200"/>
              </a:spcBef>
              <a:buFont typeface="Wingdings" pitchFamily="2" charset="2"/>
              <a:buChar char="q"/>
            </a:pPr>
            <a:r>
              <a:rPr lang="en-US" sz="2400" dirty="0" smtClean="0"/>
              <a:t>Alternatively, an optical fiber coupler  can also be used to interface with the POTDR. </a:t>
            </a:r>
          </a:p>
          <a:p>
            <a:pPr>
              <a:spcBef>
                <a:spcPts val="1200"/>
              </a:spcBef>
              <a:buFont typeface="Wingdings" pitchFamily="2" charset="2"/>
              <a:buChar char="q"/>
            </a:pPr>
            <a:r>
              <a:rPr lang="en-US" sz="2400" dirty="0" smtClean="0"/>
              <a:t>The pulses are then sent through the optical circulator towards the fiber under test following which the instrument performs the measurements from the state of polarization (SOP) of the backscattered field.</a:t>
            </a:r>
          </a:p>
          <a:p>
            <a:r>
              <a:rPr lang="en-US" sz="2400" dirty="0" smtClean="0"/>
              <a:t> </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8305800" cy="2646878"/>
          </a:xfrm>
          <a:prstGeom prst="rect">
            <a:avLst/>
          </a:prstGeom>
        </p:spPr>
        <p:txBody>
          <a:bodyPr wrap="square">
            <a:spAutoFit/>
          </a:bodyPr>
          <a:lstStyle/>
          <a:p>
            <a:pPr>
              <a:spcBef>
                <a:spcPts val="1200"/>
              </a:spcBef>
              <a:buFont typeface="Wingdings" pitchFamily="2" charset="2"/>
              <a:buChar char="q"/>
            </a:pPr>
            <a:r>
              <a:rPr lang="en-US" sz="2400" dirty="0" smtClean="0"/>
              <a:t>while the polarization controller and polarization analyzer are used to determine both the SOP and degree of polarization (DOP) for the optical signals. </a:t>
            </a:r>
          </a:p>
          <a:p>
            <a:pPr>
              <a:spcBef>
                <a:spcPts val="1200"/>
              </a:spcBef>
              <a:buFont typeface="Wingdings" pitchFamily="2" charset="2"/>
              <a:buChar char="q"/>
            </a:pPr>
            <a:r>
              <a:rPr lang="en-US" sz="2400" dirty="0" smtClean="0"/>
              <a:t>The polarization analyzer then provides the data necessary to construct the OTDR traces.</a:t>
            </a:r>
          </a:p>
          <a:p>
            <a:endParaRPr lang="en-US" dirty="0" smtClean="0"/>
          </a:p>
          <a:p>
            <a:endParaRPr lang="en-US" dirty="0"/>
          </a:p>
        </p:txBody>
      </p:sp>
      <p:pic>
        <p:nvPicPr>
          <p:cNvPr id="28674" name="Picture 2"/>
          <p:cNvPicPr>
            <a:picLocks noChangeAspect="1" noChangeArrowheads="1"/>
          </p:cNvPicPr>
          <p:nvPr/>
        </p:nvPicPr>
        <p:blipFill>
          <a:blip r:embed="rId2"/>
          <a:srcRect/>
          <a:stretch>
            <a:fillRect/>
          </a:stretch>
        </p:blipFill>
        <p:spPr bwMode="auto">
          <a:xfrm>
            <a:off x="762000" y="2590800"/>
            <a:ext cx="4943475" cy="4267200"/>
          </a:xfrm>
          <a:prstGeom prst="rect">
            <a:avLst/>
          </a:prstGeom>
          <a:noFill/>
          <a:ln w="9525">
            <a:noFill/>
            <a:miter lim="800000"/>
            <a:headEnd/>
            <a:tailEnd/>
          </a:ln>
          <a:effectLst/>
        </p:spPr>
      </p:pic>
      <p:sp>
        <p:nvSpPr>
          <p:cNvPr id="4" name="Rectangle 3"/>
          <p:cNvSpPr/>
          <p:nvPr/>
        </p:nvSpPr>
        <p:spPr>
          <a:xfrm>
            <a:off x="5943600" y="3733800"/>
            <a:ext cx="3200400" cy="1200329"/>
          </a:xfrm>
          <a:prstGeom prst="rect">
            <a:avLst/>
          </a:prstGeom>
        </p:spPr>
        <p:txBody>
          <a:bodyPr wrap="square">
            <a:spAutoFit/>
          </a:bodyPr>
          <a:lstStyle/>
          <a:p>
            <a:r>
              <a:rPr lang="en-US" sz="2400" dirty="0" smtClean="0"/>
              <a:t>Optical time domain </a:t>
            </a:r>
            <a:r>
              <a:rPr lang="en-US" sz="2400" dirty="0" err="1" smtClean="0"/>
              <a:t>reflectometer</a:t>
            </a:r>
            <a:r>
              <a:rPr lang="en-US" sz="2400" dirty="0" smtClean="0"/>
              <a:t>, Model No. EXFO FTB-400</a:t>
            </a:r>
            <a:endParaRPr lang="en-US" sz="24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381000"/>
            <a:ext cx="5791200" cy="646331"/>
          </a:xfrm>
          <a:prstGeom prst="rect">
            <a:avLst/>
          </a:prstGeom>
          <a:noFill/>
        </p:spPr>
        <p:txBody>
          <a:bodyPr wrap="square" rtlCol="0">
            <a:spAutoFit/>
          </a:bodyPr>
          <a:lstStyle/>
          <a:p>
            <a:pPr algn="ctr"/>
            <a:r>
              <a:rPr lang="en-US" sz="3600" b="1" dirty="0" smtClean="0">
                <a:solidFill>
                  <a:srgbClr val="FF0000"/>
                </a:solidFill>
              </a:rPr>
              <a:t>Non linear effects</a:t>
            </a:r>
            <a:endParaRPr lang="en-US" sz="3600" b="1" dirty="0">
              <a:solidFill>
                <a:srgbClr val="FF0000"/>
              </a:solidFill>
            </a:endParaRPr>
          </a:p>
        </p:txBody>
      </p:sp>
      <p:sp>
        <p:nvSpPr>
          <p:cNvPr id="3" name="TextBox 2"/>
          <p:cNvSpPr txBox="1"/>
          <p:nvPr/>
        </p:nvSpPr>
        <p:spPr>
          <a:xfrm>
            <a:off x="304800" y="914400"/>
            <a:ext cx="8610600" cy="5663089"/>
          </a:xfrm>
          <a:prstGeom prst="rect">
            <a:avLst/>
          </a:prstGeom>
          <a:noFill/>
        </p:spPr>
        <p:txBody>
          <a:bodyPr wrap="square" rtlCol="0">
            <a:spAutoFit/>
          </a:bodyPr>
          <a:lstStyle/>
          <a:p>
            <a:pPr algn="just">
              <a:spcBef>
                <a:spcPts val="1200"/>
              </a:spcBef>
              <a:buFont typeface="Wingdings" pitchFamily="2" charset="2"/>
              <a:buChar char="q"/>
            </a:pPr>
            <a:r>
              <a:rPr lang="en-US" dirty="0" smtClean="0"/>
              <a:t> </a:t>
            </a:r>
            <a:r>
              <a:rPr lang="en-US" sz="2400" dirty="0" smtClean="0"/>
              <a:t>Non-</a:t>
            </a:r>
            <a:r>
              <a:rPr lang="en-US" sz="2400" dirty="0" err="1" smtClean="0"/>
              <a:t>linearities</a:t>
            </a:r>
            <a:r>
              <a:rPr lang="en-US" sz="2400" dirty="0" smtClean="0"/>
              <a:t> arise when several high strength optical field from different signal wavelengths are present in the fiber at the same time  and when these field interact with  acoustic waves and molecular vibrations.</a:t>
            </a:r>
          </a:p>
          <a:p>
            <a:pPr algn="just">
              <a:spcBef>
                <a:spcPts val="1200"/>
              </a:spcBef>
              <a:buFont typeface="Wingdings" pitchFamily="2" charset="2"/>
              <a:buChar char="q"/>
            </a:pPr>
            <a:r>
              <a:rPr lang="en-US" sz="2400" dirty="0" smtClean="0"/>
              <a:t>  These  non-</a:t>
            </a:r>
            <a:r>
              <a:rPr lang="en-US" sz="2400" dirty="0" err="1" smtClean="0"/>
              <a:t>linearities</a:t>
            </a:r>
            <a:r>
              <a:rPr lang="en-US" sz="2400" dirty="0" smtClean="0"/>
              <a:t> arise above a particular optical  power threshold.</a:t>
            </a:r>
          </a:p>
          <a:p>
            <a:pPr algn="just">
              <a:spcBef>
                <a:spcPts val="1200"/>
              </a:spcBef>
              <a:buFont typeface="Wingdings" pitchFamily="2" charset="2"/>
              <a:buChar char="q"/>
            </a:pPr>
            <a:r>
              <a:rPr lang="en-US" sz="2400" dirty="0" smtClean="0"/>
              <a:t> So the effect becomes negligible once the signal has become sufficiently attenuated after travelling a certain distance along the fiber.</a:t>
            </a:r>
          </a:p>
          <a:p>
            <a:pPr algn="just">
              <a:spcBef>
                <a:spcPts val="1200"/>
              </a:spcBef>
              <a:buFont typeface="Wingdings" pitchFamily="2" charset="2"/>
              <a:buChar char="q"/>
            </a:pPr>
            <a:r>
              <a:rPr lang="en-US" sz="2400" dirty="0" smtClean="0"/>
              <a:t>  Non </a:t>
            </a:r>
            <a:r>
              <a:rPr lang="en-US" sz="2400" dirty="0" err="1" smtClean="0"/>
              <a:t>linearities</a:t>
            </a:r>
            <a:r>
              <a:rPr lang="en-US" sz="2400" dirty="0" smtClean="0"/>
              <a:t> can be classified into 2 categories.</a:t>
            </a:r>
          </a:p>
          <a:p>
            <a:pPr marL="457200" indent="-457200" algn="just">
              <a:spcBef>
                <a:spcPts val="1200"/>
              </a:spcBef>
              <a:buAutoNum type="arabicParenBoth"/>
            </a:pPr>
            <a:r>
              <a:rPr lang="en-US" sz="2400" dirty="0" smtClean="0"/>
              <a:t>Non linear inelastic scattering process-  SBS and SRS</a:t>
            </a:r>
          </a:p>
          <a:p>
            <a:pPr marL="457200" indent="-457200" algn="just">
              <a:spcBef>
                <a:spcPts val="1200"/>
              </a:spcBef>
              <a:buAutoNum type="arabicParenBoth"/>
            </a:pPr>
            <a:r>
              <a:rPr lang="en-US" sz="2400" dirty="0" smtClean="0"/>
              <a:t> Effects arises from intensity dependent variation in Refractive index– KERR EFFECT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458200" cy="1569660"/>
          </a:xfrm>
          <a:prstGeom prst="rect">
            <a:avLst/>
          </a:prstGeom>
          <a:noFill/>
        </p:spPr>
        <p:txBody>
          <a:bodyPr wrap="square" rtlCol="0">
            <a:spAutoFit/>
          </a:bodyPr>
          <a:lstStyle/>
          <a:p>
            <a:pPr>
              <a:buFont typeface="Wingdings" pitchFamily="2" charset="2"/>
              <a:buChar char="q"/>
            </a:pPr>
            <a:r>
              <a:rPr lang="en-US" dirty="0" smtClean="0"/>
              <a:t>  </a:t>
            </a:r>
            <a:r>
              <a:rPr lang="en-US" sz="2400" dirty="0" smtClean="0"/>
              <a:t>KERR EFFECTS include</a:t>
            </a:r>
          </a:p>
          <a:p>
            <a:r>
              <a:rPr lang="en-US" sz="2400" dirty="0" smtClean="0"/>
              <a:t>    (a) Self phase modulation (SPM)</a:t>
            </a:r>
          </a:p>
          <a:p>
            <a:r>
              <a:rPr lang="en-US" sz="2400" dirty="0" smtClean="0"/>
              <a:t>    (b) Cross phase modulation (XPM or CPM)</a:t>
            </a:r>
          </a:p>
          <a:p>
            <a:r>
              <a:rPr lang="en-US" sz="2400" dirty="0" smtClean="0"/>
              <a:t>    (c) Four wave mixing (FWM)</a:t>
            </a:r>
            <a:endParaRPr lang="en-US" sz="2400" dirty="0"/>
          </a:p>
        </p:txBody>
      </p:sp>
      <p:sp>
        <p:nvSpPr>
          <p:cNvPr id="3" name="TextBox 2"/>
          <p:cNvSpPr txBox="1"/>
          <p:nvPr/>
        </p:nvSpPr>
        <p:spPr>
          <a:xfrm>
            <a:off x="304800" y="2590800"/>
            <a:ext cx="8305800" cy="2616101"/>
          </a:xfrm>
          <a:prstGeom prst="rect">
            <a:avLst/>
          </a:prstGeom>
          <a:noFill/>
        </p:spPr>
        <p:txBody>
          <a:bodyPr wrap="square" rtlCol="0">
            <a:spAutoFit/>
          </a:bodyPr>
          <a:lstStyle/>
          <a:p>
            <a:pPr>
              <a:spcBef>
                <a:spcPts val="1200"/>
              </a:spcBef>
              <a:buFont typeface="Wingdings" pitchFamily="2" charset="2"/>
              <a:buChar char="q"/>
            </a:pPr>
            <a:r>
              <a:rPr lang="en-US" dirty="0" smtClean="0"/>
              <a:t> </a:t>
            </a:r>
            <a:r>
              <a:rPr lang="en-US" sz="2400" dirty="0" smtClean="0"/>
              <a:t>SBS,SRS and FWM result in gains or losses the power in a wavelength channel.</a:t>
            </a:r>
          </a:p>
          <a:p>
            <a:pPr>
              <a:spcBef>
                <a:spcPts val="1200"/>
              </a:spcBef>
              <a:buFont typeface="Wingdings" pitchFamily="2" charset="2"/>
              <a:buChar char="q"/>
            </a:pPr>
            <a:r>
              <a:rPr lang="en-US" sz="2400" dirty="0" smtClean="0"/>
              <a:t> The power variations depend on the optical signal intensity</a:t>
            </a:r>
          </a:p>
          <a:p>
            <a:pPr>
              <a:spcBef>
                <a:spcPts val="1200"/>
              </a:spcBef>
              <a:buFont typeface="Wingdings" pitchFamily="2" charset="2"/>
              <a:buChar char="q"/>
            </a:pPr>
            <a:r>
              <a:rPr lang="en-US" sz="2400" dirty="0" smtClean="0"/>
              <a:t> SPM and XPM  affect only  phase of the signal causes chirping  in digital pulses . This can worsen pulse broadening due to dispersion.</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3"/>
          </a:xfrm>
        </p:spPr>
        <p:txBody>
          <a:bodyPr rtlCol="0">
            <a:normAutofit fontScale="90000"/>
          </a:bodyPr>
          <a:lstStyle/>
          <a:p>
            <a:pPr fontAlgn="auto">
              <a:spcAft>
                <a:spcPts val="0"/>
              </a:spcAft>
              <a:defRPr/>
            </a:pPr>
            <a:r>
              <a:rPr lang="en-US" b="1" dirty="0" smtClean="0">
                <a:solidFill>
                  <a:srgbClr val="FF0000"/>
                </a:solidFill>
              </a:rPr>
              <a:t>Intrinsic absorption</a:t>
            </a:r>
            <a:endParaRPr lang="en-US" b="1" dirty="0">
              <a:solidFill>
                <a:srgbClr val="FF0000"/>
              </a:solidFill>
            </a:endParaRPr>
          </a:p>
        </p:txBody>
      </p:sp>
      <p:sp>
        <p:nvSpPr>
          <p:cNvPr id="3" name="Content Placeholder 2"/>
          <p:cNvSpPr>
            <a:spLocks noGrp="1"/>
          </p:cNvSpPr>
          <p:nvPr>
            <p:ph idx="1"/>
          </p:nvPr>
        </p:nvSpPr>
        <p:spPr>
          <a:xfrm>
            <a:off x="457200" y="838200"/>
            <a:ext cx="8229600" cy="5287963"/>
          </a:xfrm>
        </p:spPr>
        <p:txBody>
          <a:bodyPr rtlCol="0">
            <a:normAutofit lnSpcReduction="10000"/>
          </a:bodyPr>
          <a:lstStyle/>
          <a:p>
            <a:pPr fontAlgn="auto">
              <a:spcAft>
                <a:spcPts val="0"/>
              </a:spcAft>
              <a:buFont typeface="Arial" pitchFamily="34" charset="0"/>
              <a:buChar char="•"/>
              <a:defRPr/>
            </a:pPr>
            <a:r>
              <a:rPr lang="en-US" dirty="0" smtClean="0"/>
              <a:t>Intrinsic absorption is associated with basic fiber material (e.g. pure SiO2)</a:t>
            </a:r>
          </a:p>
          <a:p>
            <a:pPr fontAlgn="auto">
              <a:spcAft>
                <a:spcPts val="0"/>
              </a:spcAft>
              <a:buFont typeface="Arial" pitchFamily="34" charset="0"/>
              <a:buChar char="•"/>
              <a:defRPr/>
            </a:pPr>
            <a:r>
              <a:rPr lang="en-US" dirty="0" smtClean="0"/>
              <a:t>Caused by interaction with one or more of the major components of the glass.</a:t>
            </a:r>
          </a:p>
          <a:p>
            <a:pPr fontAlgn="auto">
              <a:spcAft>
                <a:spcPts val="0"/>
              </a:spcAft>
              <a:buFont typeface="Arial" pitchFamily="34" charset="0"/>
              <a:buChar char="•"/>
              <a:defRPr/>
            </a:pPr>
            <a:r>
              <a:rPr lang="en-US" dirty="0" smtClean="0"/>
              <a:t> It occurs when material is in a perfect state with no density variations, impurities and material inhomogenities.</a:t>
            </a:r>
          </a:p>
          <a:p>
            <a:pPr fontAlgn="auto">
              <a:spcAft>
                <a:spcPts val="0"/>
              </a:spcAft>
              <a:buFont typeface="Arial" pitchFamily="34" charset="0"/>
              <a:buChar char="•"/>
              <a:defRPr/>
            </a:pPr>
            <a:r>
              <a:rPr lang="en-US" dirty="0" smtClean="0"/>
              <a:t> Results from</a:t>
            </a:r>
          </a:p>
          <a:p>
            <a:pPr lvl="1" fontAlgn="auto">
              <a:spcAft>
                <a:spcPts val="0"/>
              </a:spcAft>
              <a:buFont typeface="Arial" pitchFamily="34" charset="0"/>
              <a:buChar char="–"/>
              <a:defRPr/>
            </a:pPr>
            <a:r>
              <a:rPr lang="en-US" dirty="0" smtClean="0"/>
              <a:t>Electronic absorption band in UV region</a:t>
            </a:r>
          </a:p>
          <a:p>
            <a:pPr lvl="1" fontAlgn="auto">
              <a:spcAft>
                <a:spcPts val="0"/>
              </a:spcAft>
              <a:buFont typeface="Arial" pitchFamily="34" charset="0"/>
              <a:buChar char="–"/>
              <a:defRPr/>
            </a:pPr>
            <a:r>
              <a:rPr lang="en-US" dirty="0" smtClean="0"/>
              <a:t>Atomic vibration bands in near IR region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8686800" cy="4847481"/>
          </a:xfrm>
          <a:prstGeom prst="rect">
            <a:avLst/>
          </a:prstGeom>
        </p:spPr>
        <p:txBody>
          <a:bodyPr wrap="square">
            <a:spAutoFit/>
          </a:bodyPr>
          <a:lstStyle/>
          <a:p>
            <a:pPr defTabSz="957263">
              <a:lnSpc>
                <a:spcPct val="105000"/>
              </a:lnSpc>
              <a:spcBef>
                <a:spcPct val="10000"/>
              </a:spcBef>
              <a:spcAft>
                <a:spcPct val="20000"/>
              </a:spcAft>
              <a:buClrTx/>
              <a:buFontTx/>
              <a:buNone/>
            </a:pPr>
            <a:r>
              <a:rPr lang="en-GB" sz="2000" b="1" dirty="0" smtClean="0">
                <a:solidFill>
                  <a:srgbClr val="FF0000"/>
                </a:solidFill>
                <a:latin typeface="Arial" pitchFamily="34" charset="0"/>
              </a:rPr>
              <a:t>Self Phase Modulation (SPM) </a:t>
            </a:r>
            <a:r>
              <a:rPr lang="en-GB" sz="2000" dirty="0" smtClean="0">
                <a:latin typeface="Arial" pitchFamily="34" charset="0"/>
              </a:rPr>
              <a:t>: If an intensity modulated signal propagates in the fibre, the intensity modulation induces an index modulation of the fibre and in return a phase modulation to the signal.</a:t>
            </a:r>
          </a:p>
          <a:p>
            <a:pPr defTabSz="957263">
              <a:lnSpc>
                <a:spcPct val="105000"/>
              </a:lnSpc>
              <a:spcBef>
                <a:spcPct val="10000"/>
              </a:spcBef>
              <a:spcAft>
                <a:spcPct val="20000"/>
              </a:spcAft>
              <a:buClrTx/>
              <a:buFontTx/>
              <a:buNone/>
            </a:pPr>
            <a:r>
              <a:rPr lang="en-GB" sz="2000" dirty="0" smtClean="0">
                <a:latin typeface="Arial" pitchFamily="34" charset="0"/>
              </a:rPr>
              <a:t>	</a:t>
            </a:r>
            <a:r>
              <a:rPr lang="en-GB" sz="2000" dirty="0" smtClean="0">
                <a:latin typeface="Arial" pitchFamily="34" charset="0"/>
                <a:sym typeface="Wingdings" pitchFamily="2" charset="2"/>
              </a:rPr>
              <a:t> The signal modulates itself</a:t>
            </a:r>
            <a:endParaRPr lang="en-GB" sz="2000" dirty="0" smtClean="0">
              <a:latin typeface="Arial" pitchFamily="34" charset="0"/>
            </a:endParaRPr>
          </a:p>
          <a:p>
            <a:pPr defTabSz="957263">
              <a:lnSpc>
                <a:spcPct val="105000"/>
              </a:lnSpc>
              <a:spcBef>
                <a:spcPct val="10000"/>
              </a:spcBef>
              <a:spcAft>
                <a:spcPct val="20000"/>
              </a:spcAft>
              <a:buClrTx/>
              <a:buFontTx/>
              <a:buNone/>
            </a:pPr>
            <a:r>
              <a:rPr lang="en-GB" sz="2000" dirty="0" smtClean="0">
                <a:latin typeface="Arial" pitchFamily="34" charset="0"/>
              </a:rPr>
              <a:t> 	</a:t>
            </a:r>
            <a:r>
              <a:rPr lang="en-GB" sz="2000" dirty="0" smtClean="0">
                <a:latin typeface="Arial" pitchFamily="34" charset="0"/>
                <a:sym typeface="Wingdings" pitchFamily="2" charset="2"/>
              </a:rPr>
              <a:t></a:t>
            </a:r>
            <a:r>
              <a:rPr lang="en-GB" sz="2000" dirty="0" smtClean="0">
                <a:latin typeface="Arial" pitchFamily="34" charset="0"/>
              </a:rPr>
              <a:t> The SPM induced phase modulation broadens the signal</a:t>
            </a:r>
          </a:p>
          <a:p>
            <a:pPr defTabSz="957263">
              <a:lnSpc>
                <a:spcPct val="105000"/>
              </a:lnSpc>
              <a:spcBef>
                <a:spcPct val="10000"/>
              </a:spcBef>
              <a:spcAft>
                <a:spcPct val="20000"/>
              </a:spcAft>
              <a:buClrTx/>
              <a:buFontTx/>
              <a:buNone/>
            </a:pPr>
            <a:r>
              <a:rPr lang="en-GB" sz="2000" dirty="0" smtClean="0">
                <a:latin typeface="Arial" pitchFamily="34" charset="0"/>
              </a:rPr>
              <a:t> spectrum.</a:t>
            </a:r>
          </a:p>
          <a:p>
            <a:pPr defTabSz="957263">
              <a:lnSpc>
                <a:spcPct val="105000"/>
              </a:lnSpc>
              <a:spcBef>
                <a:spcPct val="10000"/>
              </a:spcBef>
              <a:spcAft>
                <a:spcPct val="20000"/>
              </a:spcAft>
              <a:buClrTx/>
              <a:buFontTx/>
              <a:buChar char="-"/>
            </a:pPr>
            <a:r>
              <a:rPr lang="en-GB" sz="2000" dirty="0" smtClean="0">
                <a:latin typeface="Arial" pitchFamily="34" charset="0"/>
              </a:rPr>
              <a:t> </a:t>
            </a:r>
            <a:r>
              <a:rPr lang="en-GB" sz="2000" b="1" dirty="0" smtClean="0">
                <a:solidFill>
                  <a:srgbClr val="FF0000"/>
                </a:solidFill>
                <a:latin typeface="Arial" pitchFamily="34" charset="0"/>
              </a:rPr>
              <a:t>Cross Phase Modulation (XPM) </a:t>
            </a:r>
            <a:r>
              <a:rPr lang="en-GB" sz="2000" dirty="0" smtClean="0">
                <a:latin typeface="Arial" pitchFamily="34" charset="0"/>
              </a:rPr>
              <a:t>: In the case of a multi–channel propagation, the index modulation induced by the Kerr–effect modulates the other channels and vice-versa.</a:t>
            </a:r>
          </a:p>
          <a:p>
            <a:pPr algn="just" defTabSz="957263">
              <a:lnSpc>
                <a:spcPct val="105000"/>
              </a:lnSpc>
              <a:spcBef>
                <a:spcPct val="10000"/>
              </a:spcBef>
              <a:spcAft>
                <a:spcPct val="20000"/>
              </a:spcAft>
              <a:buClrTx/>
              <a:buFontTx/>
              <a:buNone/>
            </a:pPr>
            <a:endParaRPr lang="en-GB" sz="2000" dirty="0" smtClean="0">
              <a:latin typeface="Arial" pitchFamily="34" charset="0"/>
            </a:endParaRPr>
          </a:p>
          <a:p>
            <a:pPr algn="just" defTabSz="957263">
              <a:lnSpc>
                <a:spcPct val="105000"/>
              </a:lnSpc>
              <a:spcBef>
                <a:spcPct val="10000"/>
              </a:spcBef>
              <a:spcAft>
                <a:spcPct val="20000"/>
              </a:spcAft>
              <a:buClrTx/>
              <a:buFontTx/>
              <a:buChar char="-"/>
            </a:pPr>
            <a:r>
              <a:rPr lang="en-GB" sz="2000" dirty="0" smtClean="0">
                <a:latin typeface="Arial" pitchFamily="34" charset="0"/>
              </a:rPr>
              <a:t> </a:t>
            </a:r>
            <a:r>
              <a:rPr lang="en-GB" sz="2000" b="1" dirty="0" smtClean="0">
                <a:solidFill>
                  <a:srgbClr val="FF0000"/>
                </a:solidFill>
                <a:latin typeface="Arial" pitchFamily="34" charset="0"/>
              </a:rPr>
              <a:t>Four Wave Mixing (FWM) : </a:t>
            </a:r>
            <a:r>
              <a:rPr lang="en-GB" sz="2000" dirty="0" smtClean="0">
                <a:latin typeface="Arial" pitchFamily="34" charset="0"/>
              </a:rPr>
              <a:t>In the case of a multi–channel propagation and under phase matching conditions, new frequencies are generated in the fibre causing crosstalk and power depletion</a:t>
            </a:r>
            <a:r>
              <a:rPr lang="en-GB" dirty="0" smtClean="0">
                <a:latin typeface="Arial" pitchFamily="34" charset="0"/>
              </a:rPr>
              <a:t>.</a:t>
            </a:r>
            <a:endParaRPr lang="en-GB" dirty="0">
              <a:latin typeface="Arial"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458200" cy="646331"/>
          </a:xfrm>
          <a:prstGeom prst="rect">
            <a:avLst/>
          </a:prstGeom>
          <a:noFill/>
        </p:spPr>
        <p:txBody>
          <a:bodyPr wrap="square" rtlCol="0">
            <a:spAutoFit/>
          </a:bodyPr>
          <a:lstStyle/>
          <a:p>
            <a:pPr algn="ctr"/>
            <a:r>
              <a:rPr lang="en-US" sz="3600" b="1" dirty="0" smtClean="0">
                <a:solidFill>
                  <a:srgbClr val="FF0000"/>
                </a:solidFill>
              </a:rPr>
              <a:t>OVERALL FIBER DISPERSION</a:t>
            </a:r>
            <a:endParaRPr lang="en-US" sz="3600" b="1" dirty="0">
              <a:solidFill>
                <a:srgbClr val="FF0000"/>
              </a:solidFill>
            </a:endParaRPr>
          </a:p>
        </p:txBody>
      </p:sp>
      <p:sp>
        <p:nvSpPr>
          <p:cNvPr id="3" name="TextBox 2"/>
          <p:cNvSpPr txBox="1"/>
          <p:nvPr/>
        </p:nvSpPr>
        <p:spPr>
          <a:xfrm>
            <a:off x="533400" y="1524000"/>
            <a:ext cx="8610600" cy="1815882"/>
          </a:xfrm>
          <a:prstGeom prst="rect">
            <a:avLst/>
          </a:prstGeom>
          <a:noFill/>
        </p:spPr>
        <p:txBody>
          <a:bodyPr wrap="square" rtlCol="0">
            <a:spAutoFit/>
          </a:bodyPr>
          <a:lstStyle/>
          <a:p>
            <a:pPr algn="just">
              <a:buFont typeface="Wingdings" pitchFamily="2" charset="2"/>
              <a:buChar char="q"/>
            </a:pPr>
            <a:r>
              <a:rPr lang="en-US" sz="2800" dirty="0" smtClean="0"/>
              <a:t>The overall dispersion in multimode fibers comprises both chromatic and intermodal terms.</a:t>
            </a:r>
          </a:p>
          <a:p>
            <a:pPr algn="just">
              <a:buFont typeface="Wingdings" pitchFamily="2" charset="2"/>
              <a:buChar char="q"/>
            </a:pPr>
            <a:r>
              <a:rPr lang="en-US" sz="2800" dirty="0" smtClean="0"/>
              <a:t> The total </a:t>
            </a:r>
            <a:r>
              <a:rPr lang="en-US" sz="2800" dirty="0" err="1" smtClean="0"/>
              <a:t>rms</a:t>
            </a:r>
            <a:r>
              <a:rPr lang="en-US" sz="2800" dirty="0" smtClean="0"/>
              <a:t> pulse broadening </a:t>
            </a:r>
            <a:r>
              <a:rPr lang="en-US" sz="2800" dirty="0" err="1" smtClean="0"/>
              <a:t>σT</a:t>
            </a:r>
            <a:r>
              <a:rPr lang="en-US" sz="2800" dirty="0" smtClean="0"/>
              <a:t> is given by</a:t>
            </a:r>
          </a:p>
          <a:p>
            <a:pPr algn="just">
              <a:buFont typeface="Wingdings" pitchFamily="2" charset="2"/>
              <a:buChar char="q"/>
            </a:pPr>
            <a:endParaRPr lang="en-US" sz="2800" dirty="0"/>
          </a:p>
        </p:txBody>
      </p:sp>
      <p:pic>
        <p:nvPicPr>
          <p:cNvPr id="26626" name="Picture 2"/>
          <p:cNvPicPr>
            <a:picLocks noChangeAspect="1" noChangeArrowheads="1"/>
          </p:cNvPicPr>
          <p:nvPr/>
        </p:nvPicPr>
        <p:blipFill>
          <a:blip r:embed="rId2"/>
          <a:srcRect/>
          <a:stretch>
            <a:fillRect/>
          </a:stretch>
        </p:blipFill>
        <p:spPr bwMode="auto">
          <a:xfrm>
            <a:off x="3429000" y="2895600"/>
            <a:ext cx="2514600" cy="1233487"/>
          </a:xfrm>
          <a:prstGeom prst="rect">
            <a:avLst/>
          </a:prstGeom>
          <a:noFill/>
          <a:ln w="9525">
            <a:noFill/>
            <a:miter lim="800000"/>
            <a:headEnd/>
            <a:tailEnd/>
          </a:ln>
          <a:effectLst/>
        </p:spPr>
      </p:pic>
      <p:sp>
        <p:nvSpPr>
          <p:cNvPr id="5" name="TextBox 4"/>
          <p:cNvSpPr txBox="1"/>
          <p:nvPr/>
        </p:nvSpPr>
        <p:spPr>
          <a:xfrm>
            <a:off x="685800" y="4038600"/>
            <a:ext cx="7924800" cy="1569660"/>
          </a:xfrm>
          <a:prstGeom prst="rect">
            <a:avLst/>
          </a:prstGeom>
          <a:noFill/>
        </p:spPr>
        <p:txBody>
          <a:bodyPr wrap="square" rtlCol="0">
            <a:spAutoFit/>
          </a:bodyPr>
          <a:lstStyle/>
          <a:p>
            <a:pPr algn="just">
              <a:buFont typeface="Wingdings" pitchFamily="2" charset="2"/>
              <a:buChar char="q"/>
            </a:pPr>
            <a:r>
              <a:rPr lang="en-US" sz="2400" dirty="0" smtClean="0"/>
              <a:t>where </a:t>
            </a:r>
            <a:r>
              <a:rPr lang="en-US" sz="2400" dirty="0" err="1" smtClean="0"/>
              <a:t>σc</a:t>
            </a:r>
            <a:r>
              <a:rPr lang="en-US" sz="2400" dirty="0" smtClean="0"/>
              <a:t> is the </a:t>
            </a:r>
            <a:r>
              <a:rPr lang="en-US" sz="2400" dirty="0" err="1" smtClean="0"/>
              <a:t>intramodal</a:t>
            </a:r>
            <a:r>
              <a:rPr lang="en-US" sz="2400" dirty="0" smtClean="0"/>
              <a:t> or chromatic broadening and </a:t>
            </a:r>
            <a:r>
              <a:rPr lang="en-US" sz="2400" dirty="0" err="1" smtClean="0"/>
              <a:t>σn</a:t>
            </a:r>
            <a:r>
              <a:rPr lang="en-US" sz="2400" dirty="0" smtClean="0"/>
              <a:t> is the intermodal broadening caused by delay differences between the modes</a:t>
            </a:r>
          </a:p>
          <a:p>
            <a:pPr algn="just">
              <a:buFont typeface="Wingdings" pitchFamily="2" charset="2"/>
              <a:buChar char="q"/>
            </a:pPr>
            <a:r>
              <a:rPr lang="en-US" sz="2400" dirty="0" smtClean="0"/>
              <a:t> </a:t>
            </a:r>
            <a:endParaRPr lang="en-US" sz="2400" dirty="0"/>
          </a:p>
        </p:txBody>
      </p:sp>
      <p:pic>
        <p:nvPicPr>
          <p:cNvPr id="26627" name="Picture 3"/>
          <p:cNvPicPr>
            <a:picLocks noChangeAspect="1" noChangeArrowheads="1"/>
          </p:cNvPicPr>
          <p:nvPr/>
        </p:nvPicPr>
        <p:blipFill>
          <a:blip r:embed="rId3"/>
          <a:srcRect/>
          <a:stretch>
            <a:fillRect/>
          </a:stretch>
        </p:blipFill>
        <p:spPr bwMode="auto">
          <a:xfrm>
            <a:off x="3962400" y="5486400"/>
            <a:ext cx="1981200" cy="762000"/>
          </a:xfrm>
          <a:prstGeom prst="rect">
            <a:avLst/>
          </a:prstGeom>
          <a:noFill/>
          <a:ln w="9525">
            <a:noFill/>
            <a:miter lim="800000"/>
            <a:headEnd/>
            <a:tailEnd/>
          </a:ln>
          <a:effectLst/>
        </p:spPr>
      </p:pic>
      <p:sp>
        <p:nvSpPr>
          <p:cNvPr id="7" name="TextBox 6"/>
          <p:cNvSpPr txBox="1"/>
          <p:nvPr/>
        </p:nvSpPr>
        <p:spPr>
          <a:xfrm>
            <a:off x="381000" y="5105400"/>
            <a:ext cx="7848600" cy="830997"/>
          </a:xfrm>
          <a:prstGeom prst="rect">
            <a:avLst/>
          </a:prstGeom>
          <a:noFill/>
        </p:spPr>
        <p:txBody>
          <a:bodyPr wrap="square" rtlCol="0">
            <a:spAutoFit/>
          </a:bodyPr>
          <a:lstStyle/>
          <a:p>
            <a:r>
              <a:rPr lang="en-US" sz="2400" dirty="0" smtClean="0"/>
              <a:t>          Here, for multimode fibers following assumption  can be</a:t>
            </a:r>
          </a:p>
          <a:p>
            <a:r>
              <a:rPr lang="en-US" sz="2400" dirty="0" smtClean="0"/>
              <a:t>          taken</a:t>
            </a:r>
            <a:endParaRPr lang="en-US"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2362200" y="762000"/>
            <a:ext cx="3829050" cy="962025"/>
          </a:xfrm>
          <a:prstGeom prst="rect">
            <a:avLst/>
          </a:prstGeom>
          <a:noFill/>
          <a:ln w="9525">
            <a:noFill/>
            <a:miter lim="800000"/>
            <a:headEnd/>
            <a:tailEnd/>
          </a:ln>
          <a:effectLst/>
        </p:spPr>
      </p:pic>
      <p:sp>
        <p:nvSpPr>
          <p:cNvPr id="3" name="TextBox 2"/>
          <p:cNvSpPr txBox="1"/>
          <p:nvPr/>
        </p:nvSpPr>
        <p:spPr>
          <a:xfrm>
            <a:off x="304800" y="457200"/>
            <a:ext cx="6705600" cy="461665"/>
          </a:xfrm>
          <a:prstGeom prst="rect">
            <a:avLst/>
          </a:prstGeom>
          <a:noFill/>
        </p:spPr>
        <p:txBody>
          <a:bodyPr wrap="square" rtlCol="0">
            <a:spAutoFit/>
          </a:bodyPr>
          <a:lstStyle/>
          <a:p>
            <a:pPr>
              <a:buFont typeface="Wingdings" pitchFamily="2" charset="2"/>
              <a:buChar char="q"/>
            </a:pPr>
            <a:r>
              <a:rPr lang="en-US" dirty="0" smtClean="0"/>
              <a:t> </a:t>
            </a:r>
            <a:r>
              <a:rPr lang="en-US" sz="2400" dirty="0" smtClean="0"/>
              <a:t>For single mode fibers, total dispersion is given by</a:t>
            </a:r>
            <a:endParaRPr lang="en-US" sz="2400" dirty="0"/>
          </a:p>
        </p:txBody>
      </p:sp>
      <p:sp>
        <p:nvSpPr>
          <p:cNvPr id="4" name="TextBox 3"/>
          <p:cNvSpPr txBox="1"/>
          <p:nvPr/>
        </p:nvSpPr>
        <p:spPr>
          <a:xfrm>
            <a:off x="457200" y="1447800"/>
            <a:ext cx="8458200" cy="1569660"/>
          </a:xfrm>
          <a:prstGeom prst="rect">
            <a:avLst/>
          </a:prstGeom>
          <a:noFill/>
        </p:spPr>
        <p:txBody>
          <a:bodyPr wrap="square" rtlCol="0">
            <a:spAutoFit/>
          </a:bodyPr>
          <a:lstStyle/>
          <a:p>
            <a:pPr algn="just">
              <a:buFont typeface="Wingdings" pitchFamily="2" charset="2"/>
              <a:buChar char="q"/>
            </a:pPr>
            <a:r>
              <a:rPr lang="en-US" dirty="0" smtClean="0"/>
              <a:t> </a:t>
            </a:r>
            <a:r>
              <a:rPr lang="en-US" sz="2400" dirty="0" smtClean="0"/>
              <a:t>However, in standard single-mode fibers the total dispersion tends to be dominated by the material dispersion of fused silica</a:t>
            </a:r>
          </a:p>
          <a:p>
            <a:pPr algn="just">
              <a:buFont typeface="Wingdings" pitchFamily="2" charset="2"/>
              <a:buChar char="q"/>
            </a:pPr>
            <a:r>
              <a:rPr lang="en-US" sz="2400" dirty="0" smtClean="0"/>
              <a:t> It is given by the following characteristics</a:t>
            </a:r>
          </a:p>
          <a:p>
            <a:pPr algn="just">
              <a:buFont typeface="Wingdings" pitchFamily="2" charset="2"/>
              <a:buChar char="q"/>
            </a:pPr>
            <a:endParaRPr lang="en-US" sz="2400" dirty="0" smtClean="0"/>
          </a:p>
        </p:txBody>
      </p:sp>
      <p:pic>
        <p:nvPicPr>
          <p:cNvPr id="27651" name="Picture 3"/>
          <p:cNvPicPr>
            <a:picLocks noChangeAspect="1" noChangeArrowheads="1"/>
          </p:cNvPicPr>
          <p:nvPr/>
        </p:nvPicPr>
        <p:blipFill>
          <a:blip r:embed="rId3"/>
          <a:srcRect/>
          <a:stretch>
            <a:fillRect/>
          </a:stretch>
        </p:blipFill>
        <p:spPr bwMode="auto">
          <a:xfrm>
            <a:off x="1219200" y="2667000"/>
            <a:ext cx="7162800" cy="3800475"/>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382000" cy="4832092"/>
          </a:xfrm>
          <a:prstGeom prst="rect">
            <a:avLst/>
          </a:prstGeom>
          <a:noFill/>
        </p:spPr>
        <p:txBody>
          <a:bodyPr wrap="square" rtlCol="0">
            <a:spAutoFit/>
          </a:bodyPr>
          <a:lstStyle/>
          <a:p>
            <a:pPr algn="just">
              <a:buFont typeface="Wingdings" pitchFamily="2" charset="2"/>
              <a:buChar char="q"/>
            </a:pPr>
            <a:r>
              <a:rPr lang="en-US" sz="2800" dirty="0" smtClean="0"/>
              <a:t> It may be observed that the characteristic goes through zero at a wavelength of 1.27 </a:t>
            </a:r>
            <a:r>
              <a:rPr lang="en-US" sz="2800" dirty="0" err="1" smtClean="0"/>
              <a:t>μm</a:t>
            </a:r>
            <a:r>
              <a:rPr lang="en-US" sz="2800" dirty="0" smtClean="0"/>
              <a:t>.</a:t>
            </a:r>
          </a:p>
          <a:p>
            <a:pPr algn="just"/>
            <a:r>
              <a:rPr lang="en-US" sz="2800" dirty="0" smtClean="0"/>
              <a:t> </a:t>
            </a:r>
          </a:p>
          <a:p>
            <a:pPr algn="just">
              <a:buFont typeface="Wingdings" pitchFamily="2" charset="2"/>
              <a:buChar char="q"/>
            </a:pPr>
            <a:r>
              <a:rPr lang="en-US" sz="2800" dirty="0" smtClean="0"/>
              <a:t>This zero material dispersion (ZMD) point can be shifted anywhere in the wavelength range 1.2 to 1.4 </a:t>
            </a:r>
            <a:r>
              <a:rPr lang="en-US" sz="2800" dirty="0" err="1" smtClean="0"/>
              <a:t>μm</a:t>
            </a:r>
            <a:r>
              <a:rPr lang="en-US" sz="2800" dirty="0" smtClean="0"/>
              <a:t> by the addition of suitable </a:t>
            </a:r>
            <a:r>
              <a:rPr lang="en-US" sz="2800" dirty="0" err="1" smtClean="0"/>
              <a:t>dopants</a:t>
            </a:r>
            <a:r>
              <a:rPr lang="en-US" sz="2800" dirty="0" smtClean="0"/>
              <a:t>.</a:t>
            </a:r>
          </a:p>
          <a:p>
            <a:pPr algn="just">
              <a:buFont typeface="Wingdings" pitchFamily="2" charset="2"/>
              <a:buChar char="q"/>
            </a:pPr>
            <a:endParaRPr lang="en-US" sz="2800" dirty="0" smtClean="0"/>
          </a:p>
          <a:p>
            <a:pPr algn="just">
              <a:buFont typeface="Wingdings" pitchFamily="2" charset="2"/>
              <a:buChar char="q"/>
            </a:pPr>
            <a:r>
              <a:rPr lang="en-US" sz="2800" dirty="0" smtClean="0"/>
              <a:t>However, the ZMD point alone does not represent a point of zero pulse broadening since the pulse</a:t>
            </a:r>
          </a:p>
          <a:p>
            <a:pPr algn="just"/>
            <a:r>
              <a:rPr lang="en-US" sz="2800" dirty="0" smtClean="0"/>
              <a:t>dispersion is influenced by both waveguide and profile dispersion.</a:t>
            </a:r>
            <a:endParaRPr lang="en-US"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534400" cy="3046988"/>
          </a:xfrm>
          <a:prstGeom prst="rect">
            <a:avLst/>
          </a:prstGeom>
          <a:noFill/>
        </p:spPr>
        <p:txBody>
          <a:bodyPr wrap="square" rtlCol="0">
            <a:spAutoFit/>
          </a:bodyPr>
          <a:lstStyle/>
          <a:p>
            <a:pPr algn="just">
              <a:buFont typeface="Wingdings" pitchFamily="2" charset="2"/>
              <a:buChar char="q"/>
            </a:pPr>
            <a:r>
              <a:rPr lang="en-US" sz="2400" dirty="0" smtClean="0"/>
              <a:t> The total fiber dispersion, which depends on both the fiber material composition and dimensions, may be minimized by trading off material and waveguide dispersion while limiting the profile dispersion .</a:t>
            </a:r>
          </a:p>
          <a:p>
            <a:pPr algn="just"/>
            <a:endParaRPr lang="en-US" sz="2400" dirty="0" smtClean="0"/>
          </a:p>
          <a:p>
            <a:pPr>
              <a:buFont typeface="Wingdings" pitchFamily="2" charset="2"/>
              <a:buChar char="q"/>
            </a:pPr>
            <a:r>
              <a:rPr lang="en-US" sz="2400" dirty="0" smtClean="0"/>
              <a:t>For wavelengths longer than the ZMD point, the material dispersion parameter is positive whereas the waveguide dispersion parameter is negative, as shown in Figure</a:t>
            </a:r>
            <a:endParaRPr lang="en-US" sz="2400" dirty="0"/>
          </a:p>
        </p:txBody>
      </p:sp>
      <p:pic>
        <p:nvPicPr>
          <p:cNvPr id="28674" name="Picture 2"/>
          <p:cNvPicPr>
            <a:picLocks noChangeAspect="1" noChangeArrowheads="1"/>
          </p:cNvPicPr>
          <p:nvPr/>
        </p:nvPicPr>
        <p:blipFill>
          <a:blip r:embed="rId2"/>
          <a:srcRect/>
          <a:stretch>
            <a:fillRect/>
          </a:stretch>
        </p:blipFill>
        <p:spPr bwMode="auto">
          <a:xfrm>
            <a:off x="1752600" y="3429000"/>
            <a:ext cx="5715000" cy="3200399"/>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7875" y="1128712"/>
            <a:ext cx="5048250" cy="4600575"/>
          </a:xfrm>
          <a:prstGeom prst="rect">
            <a:avLst/>
          </a:prstGeom>
        </p:spPr>
      </p:pic>
    </p:spTree>
    <p:extLst>
      <p:ext uri="{BB962C8B-B14F-4D97-AF65-F5344CB8AC3E}">
        <p14:creationId xmlns:p14="http://schemas.microsoft.com/office/powerpoint/2010/main" val="40578844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85800"/>
            <a:ext cx="8153400" cy="5181599"/>
          </a:xfrm>
          <a:prstGeom prst="rect">
            <a:avLst/>
          </a:prstGeom>
          <a:noFill/>
          <a:ln>
            <a:noFill/>
          </a:ln>
        </p:spPr>
      </p:pic>
    </p:spTree>
    <p:extLst>
      <p:ext uri="{BB962C8B-B14F-4D97-AF65-F5344CB8AC3E}">
        <p14:creationId xmlns:p14="http://schemas.microsoft.com/office/powerpoint/2010/main" val="1581347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305800" cy="3416320"/>
          </a:xfrm>
          <a:prstGeom prst="rect">
            <a:avLst/>
          </a:prstGeom>
          <a:noFill/>
        </p:spPr>
        <p:txBody>
          <a:bodyPr wrap="square" rtlCol="0">
            <a:spAutoFit/>
          </a:bodyPr>
          <a:lstStyle/>
          <a:p>
            <a:pPr algn="just">
              <a:buFont typeface="Wingdings" pitchFamily="2" charset="2"/>
              <a:buChar char="q"/>
            </a:pPr>
            <a:r>
              <a:rPr lang="en-US" sz="2400" dirty="0" smtClean="0"/>
              <a:t>Hence for a particular wavelength, designated λ0, which is slightly larger than the ZMD point wavelength, the waveguide dispersion compensates for the material dispersion and the total  dispersion parameter </a:t>
            </a:r>
            <a:r>
              <a:rPr lang="en-US" sz="2400" i="1" dirty="0" smtClean="0"/>
              <a:t>DT becomes zero.</a:t>
            </a:r>
          </a:p>
          <a:p>
            <a:pPr algn="just">
              <a:buFont typeface="Wingdings" pitchFamily="2" charset="2"/>
              <a:buChar char="q"/>
            </a:pPr>
            <a:endParaRPr lang="en-US" sz="2400" i="1" dirty="0" smtClean="0"/>
          </a:p>
          <a:p>
            <a:pPr algn="just">
              <a:buFont typeface="Wingdings" pitchFamily="2" charset="2"/>
              <a:buChar char="q"/>
            </a:pPr>
            <a:r>
              <a:rPr lang="en-US" sz="2400" i="1" dirty="0" smtClean="0"/>
              <a:t> </a:t>
            </a:r>
            <a:r>
              <a:rPr lang="en-US" sz="2400" dirty="0" smtClean="0"/>
              <a:t>The wavelength at which the  dispersion is zero, λ0, may be selected in the range 1.3 to 2 </a:t>
            </a:r>
            <a:r>
              <a:rPr lang="en-US" sz="2400" dirty="0" err="1" smtClean="0"/>
              <a:t>μm</a:t>
            </a:r>
            <a:r>
              <a:rPr lang="en-US" sz="2400" dirty="0" smtClean="0"/>
              <a:t> by careful control of</a:t>
            </a:r>
          </a:p>
          <a:p>
            <a:pPr algn="just"/>
            <a:r>
              <a:rPr lang="en-US" sz="2400" dirty="0" smtClean="0"/>
              <a:t>the fiber core diameter and profile.</a:t>
            </a:r>
          </a:p>
          <a:p>
            <a:pPr algn="just"/>
            <a:endParaRPr lang="en-US" sz="2400" dirty="0"/>
          </a:p>
        </p:txBody>
      </p:sp>
      <p:pic>
        <p:nvPicPr>
          <p:cNvPr id="29698" name="Picture 2"/>
          <p:cNvPicPr>
            <a:picLocks noChangeAspect="1" noChangeArrowheads="1"/>
          </p:cNvPicPr>
          <p:nvPr/>
        </p:nvPicPr>
        <p:blipFill>
          <a:blip r:embed="rId2"/>
          <a:srcRect/>
          <a:stretch>
            <a:fillRect/>
          </a:stretch>
        </p:blipFill>
        <p:spPr bwMode="auto">
          <a:xfrm>
            <a:off x="2514600" y="3352800"/>
            <a:ext cx="4238625" cy="3352800"/>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709737" y="1433512"/>
            <a:ext cx="5724525" cy="3990975"/>
          </a:xfrm>
          <a:prstGeom prst="rect">
            <a:avLst/>
          </a:prstGeom>
          <a:noFill/>
          <a:ln>
            <a:noFill/>
          </a:ln>
        </p:spPr>
      </p:pic>
    </p:spTree>
    <p:extLst>
      <p:ext uri="{BB962C8B-B14F-4D97-AF65-F5344CB8AC3E}">
        <p14:creationId xmlns:p14="http://schemas.microsoft.com/office/powerpoint/2010/main" val="13231461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57324"/>
            <a:ext cx="7238999" cy="4410075"/>
          </a:xfrm>
          <a:prstGeom prst="rect">
            <a:avLst/>
          </a:prstGeom>
          <a:noFill/>
          <a:ln>
            <a:noFill/>
          </a:ln>
        </p:spPr>
      </p:pic>
    </p:spTree>
    <p:extLst>
      <p:ext uri="{BB962C8B-B14F-4D97-AF65-F5344CB8AC3E}">
        <p14:creationId xmlns:p14="http://schemas.microsoft.com/office/powerpoint/2010/main" val="1424870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9951</TotalTime>
  <Words>7481</Words>
  <Application>Microsoft Office PowerPoint</Application>
  <PresentationFormat>On-screen Show (4:3)</PresentationFormat>
  <Paragraphs>592</Paragraphs>
  <Slides>138</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138</vt:i4>
      </vt:variant>
    </vt:vector>
  </HeadingPairs>
  <TitlesOfParts>
    <vt:vector size="146" baseType="lpstr">
      <vt:lpstr>Arial</vt:lpstr>
      <vt:lpstr>Calibri</vt:lpstr>
      <vt:lpstr>Symbol</vt:lpstr>
      <vt:lpstr>Times New Roman</vt:lpstr>
      <vt:lpstr>Wingdings</vt:lpstr>
      <vt:lpstr>Wingdings 2</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Absorption by atomic defects</vt:lpstr>
      <vt:lpstr>Intrinsic absorption</vt:lpstr>
      <vt:lpstr>UV absorption</vt:lpstr>
      <vt:lpstr>Infrared absorption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Revathi AS</cp:lastModifiedBy>
  <cp:revision>307</cp:revision>
  <dcterms:created xsi:type="dcterms:W3CDTF">2015-08-16T12:24:56Z</dcterms:created>
  <dcterms:modified xsi:type="dcterms:W3CDTF">2019-08-19T09:01:57Z</dcterms:modified>
</cp:coreProperties>
</file>