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23" r:id="rId1"/>
  </p:sldMasterIdLst>
  <p:sldIdLst>
    <p:sldId id="256" r:id="rId2"/>
    <p:sldId id="257" r:id="rId3"/>
    <p:sldId id="258" r:id="rId4"/>
    <p:sldId id="260" r:id="rId5"/>
    <p:sldId id="261" r:id="rId6"/>
    <p:sldId id="262" r:id="rId7"/>
    <p:sldId id="263" r:id="rId8"/>
    <p:sldId id="264" r:id="rId9"/>
    <p:sldId id="265"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46" autoAdjust="0"/>
    <p:restoredTop sz="94660"/>
  </p:normalViewPr>
  <p:slideViewPr>
    <p:cSldViewPr snapToGrid="0">
      <p:cViewPr varScale="1">
        <p:scale>
          <a:sx n="86" d="100"/>
          <a:sy n="86" d="100"/>
        </p:scale>
        <p:origin x="533"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t>10/22/2019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215980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10/22/2019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052550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10/22/2019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23015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10/22/2019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192887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10/22/2019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935958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10/22/2019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738983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10/22/2019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221426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10/22/2019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606602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10/22/2019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824274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10/22/2019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769530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10/22/2019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87771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10/22/2019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419377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10/22/2019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666226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10/22/2019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22784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10/22/2019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676585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10/22/2019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497059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10/22/2019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236920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10/22/2019</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510779127"/>
      </p:ext>
    </p:extLst>
  </p:cSld>
  <p:clrMap bg1="dk1" tx1="lt1" bg2="dk2" tx2="lt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 id="2147483735" r:id="rId12"/>
    <p:sldLayoutId id="2147483736" r:id="rId13"/>
    <p:sldLayoutId id="2147483737" r:id="rId14"/>
    <p:sldLayoutId id="2147483738" r:id="rId15"/>
    <p:sldLayoutId id="2147483739" r:id="rId16"/>
    <p:sldLayoutId id="2147483740"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D7F27-A3E2-45B6-9E1E-C8E0B503977E}"/>
              </a:ext>
            </a:extLst>
          </p:cNvPr>
          <p:cNvSpPr>
            <a:spLocks noGrp="1"/>
          </p:cNvSpPr>
          <p:nvPr>
            <p:ph type="ctrTitle"/>
          </p:nvPr>
        </p:nvSpPr>
        <p:spPr/>
        <p:txBody>
          <a:bodyPr/>
          <a:lstStyle/>
          <a:p>
            <a:pPr algn="ctr"/>
            <a:r>
              <a:rPr lang="en-US" dirty="0"/>
              <a:t>OCN Presentation on </a:t>
            </a:r>
            <a:br>
              <a:rPr lang="en-US" dirty="0"/>
            </a:br>
            <a:r>
              <a:rPr lang="en-US" dirty="0"/>
              <a:t>Optical joints</a:t>
            </a:r>
          </a:p>
        </p:txBody>
      </p:sp>
      <p:sp>
        <p:nvSpPr>
          <p:cNvPr id="3" name="Subtitle 2">
            <a:extLst>
              <a:ext uri="{FF2B5EF4-FFF2-40B4-BE49-F238E27FC236}">
                <a16:creationId xmlns:a16="http://schemas.microsoft.com/office/drawing/2014/main" id="{799A81B8-C9A1-4B55-A078-F4F7C970C457}"/>
              </a:ext>
            </a:extLst>
          </p:cNvPr>
          <p:cNvSpPr>
            <a:spLocks noGrp="1"/>
          </p:cNvSpPr>
          <p:nvPr>
            <p:ph type="subTitle" idx="1"/>
          </p:nvPr>
        </p:nvSpPr>
        <p:spPr>
          <a:xfrm>
            <a:off x="2622149" y="4054798"/>
            <a:ext cx="8791575" cy="1910995"/>
          </a:xfrm>
        </p:spPr>
        <p:txBody>
          <a:bodyPr/>
          <a:lstStyle/>
          <a:p>
            <a:r>
              <a:rPr lang="en-US" dirty="0">
                <a:solidFill>
                  <a:srgbClr val="FFC000"/>
                </a:solidFill>
              </a:rPr>
              <a:t>Presented by :	Name	 		SAP ID                   BE-EXTC-1                               </a:t>
            </a:r>
          </a:p>
          <a:p>
            <a:pPr>
              <a:lnSpc>
                <a:spcPct val="100000"/>
              </a:lnSpc>
              <a:spcBef>
                <a:spcPts val="0"/>
              </a:spcBef>
            </a:pPr>
            <a:r>
              <a:rPr lang="en-US" dirty="0">
                <a:solidFill>
                  <a:srgbClr val="FFC000"/>
                </a:solidFill>
              </a:rPr>
              <a:t>		</a:t>
            </a:r>
            <a:r>
              <a:rPr lang="en-US" dirty="0" err="1">
                <a:solidFill>
                  <a:srgbClr val="FFC000"/>
                </a:solidFill>
              </a:rPr>
              <a:t>Sarfaraj</a:t>
            </a:r>
            <a:r>
              <a:rPr lang="en-US" dirty="0">
                <a:solidFill>
                  <a:srgbClr val="FFC000"/>
                </a:solidFill>
              </a:rPr>
              <a:t>		60002160002</a:t>
            </a:r>
          </a:p>
          <a:p>
            <a:pPr>
              <a:lnSpc>
                <a:spcPct val="100000"/>
              </a:lnSpc>
              <a:spcBef>
                <a:spcPts val="0"/>
              </a:spcBef>
            </a:pPr>
            <a:r>
              <a:rPr lang="en-US" dirty="0">
                <a:solidFill>
                  <a:srgbClr val="FFC000"/>
                </a:solidFill>
              </a:rPr>
              <a:t>		</a:t>
            </a:r>
            <a:r>
              <a:rPr lang="en-US" dirty="0" err="1">
                <a:solidFill>
                  <a:srgbClr val="FFC000"/>
                </a:solidFill>
              </a:rPr>
              <a:t>vedant</a:t>
            </a:r>
            <a:r>
              <a:rPr lang="en-US" dirty="0">
                <a:solidFill>
                  <a:srgbClr val="FFC000"/>
                </a:solidFill>
              </a:rPr>
              <a:t> Awasthi	60002160003	</a:t>
            </a:r>
          </a:p>
          <a:p>
            <a:pPr>
              <a:lnSpc>
                <a:spcPct val="100000"/>
              </a:lnSpc>
              <a:spcBef>
                <a:spcPts val="0"/>
              </a:spcBef>
            </a:pPr>
            <a:r>
              <a:rPr lang="en-US" dirty="0">
                <a:solidFill>
                  <a:srgbClr val="FFC000"/>
                </a:solidFill>
              </a:rPr>
              <a:t>		</a:t>
            </a:r>
            <a:r>
              <a:rPr lang="en-US" dirty="0" err="1">
                <a:solidFill>
                  <a:srgbClr val="FFC000"/>
                </a:solidFill>
              </a:rPr>
              <a:t>atharv</a:t>
            </a:r>
            <a:r>
              <a:rPr lang="en-US" dirty="0">
                <a:solidFill>
                  <a:srgbClr val="FFC000"/>
                </a:solidFill>
              </a:rPr>
              <a:t>	</a:t>
            </a:r>
            <a:r>
              <a:rPr lang="en-US" dirty="0" err="1">
                <a:solidFill>
                  <a:srgbClr val="FFC000"/>
                </a:solidFill>
              </a:rPr>
              <a:t>bagde</a:t>
            </a:r>
            <a:r>
              <a:rPr lang="en-US" dirty="0">
                <a:solidFill>
                  <a:srgbClr val="FFC000"/>
                </a:solidFill>
              </a:rPr>
              <a:t>		60002160004	</a:t>
            </a:r>
          </a:p>
          <a:p>
            <a:pPr>
              <a:lnSpc>
                <a:spcPct val="100000"/>
              </a:lnSpc>
              <a:spcBef>
                <a:spcPts val="0"/>
              </a:spcBef>
            </a:pPr>
            <a:r>
              <a:rPr lang="en-US" dirty="0">
                <a:solidFill>
                  <a:srgbClr val="FFC000"/>
                </a:solidFill>
              </a:rPr>
              <a:t>		viren </a:t>
            </a:r>
            <a:r>
              <a:rPr lang="en-US" dirty="0" err="1">
                <a:solidFill>
                  <a:srgbClr val="FFC000"/>
                </a:solidFill>
              </a:rPr>
              <a:t>baria</a:t>
            </a:r>
            <a:r>
              <a:rPr lang="en-US" dirty="0">
                <a:solidFill>
                  <a:srgbClr val="FFC000"/>
                </a:solidFill>
              </a:rPr>
              <a:t>		60002160005</a:t>
            </a:r>
          </a:p>
        </p:txBody>
      </p:sp>
    </p:spTree>
    <p:extLst>
      <p:ext uri="{BB962C8B-B14F-4D97-AF65-F5344CB8AC3E}">
        <p14:creationId xmlns:p14="http://schemas.microsoft.com/office/powerpoint/2010/main" val="3164781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41E95114-696D-4EEA-84C9-1DA5D364E560}"/>
              </a:ext>
            </a:extLst>
          </p:cNvPr>
          <p:cNvSpPr txBox="1">
            <a:spLocks/>
          </p:cNvSpPr>
          <p:nvPr/>
        </p:nvSpPr>
        <p:spPr>
          <a:xfrm>
            <a:off x="1141411" y="1351278"/>
            <a:ext cx="9905999" cy="5010617"/>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sz="2200" dirty="0"/>
              <a:t>Optical losses resulting from these three types of misalignment depend upon the fiber type, core diameter and the distribution of the optical power between the propagating modes.</a:t>
            </a:r>
          </a:p>
          <a:p>
            <a:endParaRPr lang="en-US" sz="2000" dirty="0"/>
          </a:p>
          <a:p>
            <a:endParaRPr lang="en-US" sz="2000" dirty="0"/>
          </a:p>
          <a:p>
            <a:endParaRPr lang="en-US" sz="2000" dirty="0"/>
          </a:p>
          <a:p>
            <a:pPr marL="0" indent="0">
              <a:buNone/>
            </a:pPr>
            <a:endParaRPr lang="en-US" sz="4300" dirty="0"/>
          </a:p>
          <a:p>
            <a:endParaRPr lang="en-US" sz="2000" dirty="0"/>
          </a:p>
          <a:p>
            <a:endParaRPr lang="en-US" sz="2000" dirty="0"/>
          </a:p>
          <a:p>
            <a:endParaRPr lang="en-US" sz="2000" dirty="0"/>
          </a:p>
          <a:p>
            <a:pPr marL="0" indent="0" algn="ctr">
              <a:buNone/>
            </a:pPr>
            <a:r>
              <a:rPr lang="en-US" sz="1900" dirty="0"/>
              <a:t>(a) insertion loss due to lateral and longitudinal misalignment for a graded index fiber of 50 </a:t>
            </a:r>
            <a:r>
              <a:rPr lang="en-US" sz="1900" dirty="0" err="1"/>
              <a:t>μm</a:t>
            </a:r>
            <a:r>
              <a:rPr lang="en-US" sz="1900" dirty="0"/>
              <a:t> core diameter. (b) insertion loss due to angular misalignment for joints in two multimode step index fibers with numerical apertures of 0.22 and 0.3.</a:t>
            </a:r>
            <a:endParaRPr lang="en-US" sz="1700" dirty="0"/>
          </a:p>
        </p:txBody>
      </p:sp>
      <p:sp>
        <p:nvSpPr>
          <p:cNvPr id="7" name="Title 1">
            <a:extLst>
              <a:ext uri="{FF2B5EF4-FFF2-40B4-BE49-F238E27FC236}">
                <a16:creationId xmlns:a16="http://schemas.microsoft.com/office/drawing/2014/main" id="{F5BE4559-E204-4C32-B8D6-16677E1FC82E}"/>
              </a:ext>
            </a:extLst>
          </p:cNvPr>
          <p:cNvSpPr>
            <a:spLocks noGrp="1"/>
          </p:cNvSpPr>
          <p:nvPr>
            <p:ph type="title"/>
          </p:nvPr>
        </p:nvSpPr>
        <p:spPr>
          <a:xfrm>
            <a:off x="1141411" y="496104"/>
            <a:ext cx="9905998" cy="855175"/>
          </a:xfrm>
        </p:spPr>
        <p:txBody>
          <a:bodyPr>
            <a:normAutofit/>
          </a:bodyPr>
          <a:lstStyle/>
          <a:p>
            <a:pPr algn="ctr"/>
            <a:r>
              <a:rPr lang="en-US" sz="3200" dirty="0"/>
              <a:t>fiber Core misalignment (</a:t>
            </a:r>
            <a:r>
              <a:rPr lang="en-US" sz="3200" dirty="0" err="1"/>
              <a:t>contd</a:t>
            </a:r>
            <a:r>
              <a:rPr lang="en-US" sz="3200" dirty="0"/>
              <a:t>)</a:t>
            </a:r>
          </a:p>
        </p:txBody>
      </p:sp>
      <p:pic>
        <p:nvPicPr>
          <p:cNvPr id="8" name="Picture 7">
            <a:extLst>
              <a:ext uri="{FF2B5EF4-FFF2-40B4-BE49-F238E27FC236}">
                <a16:creationId xmlns:a16="http://schemas.microsoft.com/office/drawing/2014/main" id="{C1943458-2A89-41C0-9EF2-BAD3EACAAF95}"/>
              </a:ext>
            </a:extLst>
          </p:cNvPr>
          <p:cNvPicPr>
            <a:picLocks noChangeAspect="1"/>
          </p:cNvPicPr>
          <p:nvPr/>
        </p:nvPicPr>
        <p:blipFill rotWithShape="1">
          <a:blip r:embed="rId2"/>
          <a:srcRect l="5470" r="3080" b="2187"/>
          <a:stretch/>
        </p:blipFill>
        <p:spPr>
          <a:xfrm>
            <a:off x="2025116" y="2209015"/>
            <a:ext cx="3397190" cy="3046568"/>
          </a:xfrm>
          <a:prstGeom prst="rect">
            <a:avLst/>
          </a:prstGeom>
        </p:spPr>
      </p:pic>
      <p:pic>
        <p:nvPicPr>
          <p:cNvPr id="9" name="Picture 8">
            <a:extLst>
              <a:ext uri="{FF2B5EF4-FFF2-40B4-BE49-F238E27FC236}">
                <a16:creationId xmlns:a16="http://schemas.microsoft.com/office/drawing/2014/main" id="{37B4829E-D758-403D-96FC-4CC6FC4C23F3}"/>
              </a:ext>
            </a:extLst>
          </p:cNvPr>
          <p:cNvPicPr>
            <a:picLocks noChangeAspect="1"/>
          </p:cNvPicPr>
          <p:nvPr/>
        </p:nvPicPr>
        <p:blipFill rotWithShape="1">
          <a:blip r:embed="rId3"/>
          <a:srcRect l="2724" t="20400" r="1624"/>
          <a:stretch/>
        </p:blipFill>
        <p:spPr>
          <a:xfrm>
            <a:off x="6536263" y="2209015"/>
            <a:ext cx="3397190" cy="3046568"/>
          </a:xfrm>
          <a:prstGeom prst="rect">
            <a:avLst/>
          </a:prstGeom>
        </p:spPr>
      </p:pic>
    </p:spTree>
    <p:extLst>
      <p:ext uri="{BB962C8B-B14F-4D97-AF65-F5344CB8AC3E}">
        <p14:creationId xmlns:p14="http://schemas.microsoft.com/office/powerpoint/2010/main" val="32583428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39101-8CC5-4D80-A0B8-F5F61170CBBD}"/>
              </a:ext>
            </a:extLst>
          </p:cNvPr>
          <p:cNvSpPr>
            <a:spLocks noGrp="1"/>
          </p:cNvSpPr>
          <p:nvPr>
            <p:ph type="title"/>
          </p:nvPr>
        </p:nvSpPr>
        <p:spPr>
          <a:xfrm>
            <a:off x="1000959" y="443902"/>
            <a:ext cx="9905998" cy="926197"/>
          </a:xfrm>
        </p:spPr>
        <p:txBody>
          <a:bodyPr>
            <a:normAutofit/>
          </a:bodyPr>
          <a:lstStyle/>
          <a:p>
            <a:pPr algn="ctr"/>
            <a:r>
              <a:rPr lang="en-US" sz="3200" dirty="0"/>
              <a:t>Contents</a:t>
            </a:r>
          </a:p>
        </p:txBody>
      </p:sp>
      <p:sp>
        <p:nvSpPr>
          <p:cNvPr id="3" name="Content Placeholder 2">
            <a:extLst>
              <a:ext uri="{FF2B5EF4-FFF2-40B4-BE49-F238E27FC236}">
                <a16:creationId xmlns:a16="http://schemas.microsoft.com/office/drawing/2014/main" id="{B1EF0C46-00D4-46CB-BEFC-5E3C66010460}"/>
              </a:ext>
            </a:extLst>
          </p:cNvPr>
          <p:cNvSpPr>
            <a:spLocks noGrp="1"/>
          </p:cNvSpPr>
          <p:nvPr>
            <p:ph idx="1"/>
          </p:nvPr>
        </p:nvSpPr>
        <p:spPr>
          <a:xfrm>
            <a:off x="2854803" y="1597981"/>
            <a:ext cx="6848490" cy="4353018"/>
          </a:xfrm>
        </p:spPr>
        <p:txBody>
          <a:bodyPr/>
          <a:lstStyle/>
          <a:p>
            <a:pPr marL="0" indent="0">
              <a:buNone/>
            </a:pPr>
            <a:r>
              <a:rPr lang="en-US" dirty="0"/>
              <a:t>Sr No.			Title			Page No.</a:t>
            </a:r>
          </a:p>
          <a:p>
            <a:pPr marL="457200" indent="-457200">
              <a:buAutoNum type="arabicPeriod"/>
            </a:pPr>
            <a:r>
              <a:rPr lang="en-US" dirty="0"/>
              <a:t>             Why do we need joints?	                3</a:t>
            </a:r>
          </a:p>
          <a:p>
            <a:pPr marL="457200" indent="-457200">
              <a:buAutoNum type="arabicPeriod"/>
            </a:pPr>
            <a:r>
              <a:rPr lang="en-US" dirty="0"/>
              <a:t>	          Types of Fiber Joints		     4</a:t>
            </a:r>
          </a:p>
          <a:p>
            <a:pPr marL="457200" indent="-457200">
              <a:buAutoNum type="arabicPeriod"/>
            </a:pPr>
            <a:r>
              <a:rPr lang="en-US" dirty="0"/>
              <a:t>               Concern about Joints		     5</a:t>
            </a:r>
          </a:p>
          <a:p>
            <a:pPr marL="457200" indent="-457200">
              <a:buAutoNum type="arabicPeriod"/>
            </a:pPr>
            <a:r>
              <a:rPr lang="en-US" dirty="0"/>
              <a:t>                       Fresnel Loss		     6</a:t>
            </a:r>
          </a:p>
          <a:p>
            <a:pPr marL="457200" indent="-457200">
              <a:buAutoNum type="arabicPeriod"/>
            </a:pPr>
            <a:r>
              <a:rPr lang="en-US" dirty="0"/>
              <a:t>            Fiber parameter mismatch	     8</a:t>
            </a:r>
          </a:p>
          <a:p>
            <a:pPr marL="457200" indent="-457200">
              <a:buAutoNum type="arabicPeriod"/>
            </a:pPr>
            <a:r>
              <a:rPr lang="en-US" dirty="0"/>
              <a:t>              Fiber core misalignment		    10</a:t>
            </a:r>
          </a:p>
          <a:p>
            <a:pPr marL="457200" indent="-457200">
              <a:buAutoNum type="arabicPeriod"/>
            </a:pPr>
            <a:endParaRPr lang="en-US" dirty="0"/>
          </a:p>
        </p:txBody>
      </p:sp>
    </p:spTree>
    <p:extLst>
      <p:ext uri="{BB962C8B-B14F-4D97-AF65-F5344CB8AC3E}">
        <p14:creationId xmlns:p14="http://schemas.microsoft.com/office/powerpoint/2010/main" val="2975435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372E1-F0DA-4B6F-A020-3C3C8ABEE83C}"/>
              </a:ext>
            </a:extLst>
          </p:cNvPr>
          <p:cNvSpPr>
            <a:spLocks noGrp="1"/>
          </p:cNvSpPr>
          <p:nvPr>
            <p:ph type="title"/>
          </p:nvPr>
        </p:nvSpPr>
        <p:spPr>
          <a:xfrm>
            <a:off x="1141413" y="618518"/>
            <a:ext cx="9905998" cy="855175"/>
          </a:xfrm>
        </p:spPr>
        <p:txBody>
          <a:bodyPr>
            <a:normAutofit/>
          </a:bodyPr>
          <a:lstStyle/>
          <a:p>
            <a:pPr algn="ctr"/>
            <a:r>
              <a:rPr lang="en-US" sz="3200" dirty="0"/>
              <a:t>Why do we need joints ?</a:t>
            </a:r>
          </a:p>
        </p:txBody>
      </p:sp>
      <p:sp>
        <p:nvSpPr>
          <p:cNvPr id="3" name="Content Placeholder 2">
            <a:extLst>
              <a:ext uri="{FF2B5EF4-FFF2-40B4-BE49-F238E27FC236}">
                <a16:creationId xmlns:a16="http://schemas.microsoft.com/office/drawing/2014/main" id="{58019507-0CC0-4A71-9353-EBA5575AE414}"/>
              </a:ext>
            </a:extLst>
          </p:cNvPr>
          <p:cNvSpPr>
            <a:spLocks noGrp="1"/>
          </p:cNvSpPr>
          <p:nvPr>
            <p:ph idx="1"/>
          </p:nvPr>
        </p:nvSpPr>
        <p:spPr>
          <a:xfrm>
            <a:off x="1141412" y="1402672"/>
            <a:ext cx="9905999" cy="4388529"/>
          </a:xfrm>
        </p:spPr>
        <p:txBody>
          <a:bodyPr/>
          <a:lstStyle/>
          <a:p>
            <a:r>
              <a:rPr lang="en-US" dirty="0"/>
              <a:t>Optical fibers are generally installed as single cable of certain length (about 2km), but for longer distances joining of these single cables is required. </a:t>
            </a:r>
          </a:p>
          <a:p>
            <a:r>
              <a:rPr lang="en-US" dirty="0"/>
              <a:t> For repair and replacement of damaged fiber. </a:t>
            </a:r>
          </a:p>
          <a:p>
            <a:r>
              <a:rPr lang="en-US" dirty="0"/>
              <a:t>For connecting the fiber to terminal equipment, for test purpose.</a:t>
            </a:r>
          </a:p>
          <a:p>
            <a:r>
              <a:rPr lang="en-US" altLang="en-US" dirty="0"/>
              <a:t>All of the fiber cable in a building cannot be installed as one continuous cable, joints are needed to complete network cabling.</a:t>
            </a:r>
          </a:p>
        </p:txBody>
      </p:sp>
      <p:pic>
        <p:nvPicPr>
          <p:cNvPr id="4" name="Picture 3" descr="joint">
            <a:extLst>
              <a:ext uri="{FF2B5EF4-FFF2-40B4-BE49-F238E27FC236}">
                <a16:creationId xmlns:a16="http://schemas.microsoft.com/office/drawing/2014/main" id="{A906041E-EE19-4528-BCFE-AED2909583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51123" y="4769528"/>
            <a:ext cx="6886575"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18108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F0FDBD3-65EB-4178-9046-F27267F7A73D}"/>
              </a:ext>
            </a:extLst>
          </p:cNvPr>
          <p:cNvSpPr>
            <a:spLocks noGrp="1"/>
          </p:cNvSpPr>
          <p:nvPr>
            <p:ph type="title"/>
          </p:nvPr>
        </p:nvSpPr>
        <p:spPr>
          <a:xfrm>
            <a:off x="1141413" y="639211"/>
            <a:ext cx="9905998" cy="855175"/>
          </a:xfrm>
        </p:spPr>
        <p:txBody>
          <a:bodyPr>
            <a:normAutofit/>
          </a:bodyPr>
          <a:lstStyle/>
          <a:p>
            <a:pPr algn="ctr"/>
            <a:r>
              <a:rPr lang="en-US" sz="3200" dirty="0"/>
              <a:t>Types of Fiber joints</a:t>
            </a:r>
          </a:p>
        </p:txBody>
      </p:sp>
      <p:sp>
        <p:nvSpPr>
          <p:cNvPr id="3" name="Content Placeholder 2">
            <a:extLst>
              <a:ext uri="{FF2B5EF4-FFF2-40B4-BE49-F238E27FC236}">
                <a16:creationId xmlns:a16="http://schemas.microsoft.com/office/drawing/2014/main" id="{6AE4446F-788E-42A2-8827-AC0706BC4977}"/>
              </a:ext>
            </a:extLst>
          </p:cNvPr>
          <p:cNvSpPr>
            <a:spLocks noGrp="1"/>
          </p:cNvSpPr>
          <p:nvPr>
            <p:ph idx="1"/>
          </p:nvPr>
        </p:nvSpPr>
        <p:spPr>
          <a:xfrm>
            <a:off x="1141412" y="1494386"/>
            <a:ext cx="9905999" cy="4296815"/>
          </a:xfrm>
        </p:spPr>
        <p:txBody>
          <a:bodyPr/>
          <a:lstStyle/>
          <a:p>
            <a:r>
              <a:rPr lang="en-US" dirty="0"/>
              <a:t>For connecting two ends of a fiber we need joints and the two major types are: </a:t>
            </a:r>
          </a:p>
          <a:p>
            <a:pPr lvl="2">
              <a:buFont typeface="Wingdings" panose="05000000000000000000" pitchFamily="2" charset="2"/>
              <a:buChar char="Ø"/>
            </a:pPr>
            <a:r>
              <a:rPr lang="en-US" sz="2000" dirty="0"/>
              <a:t>Fiber Splices</a:t>
            </a:r>
          </a:p>
          <a:p>
            <a:pPr marL="1371600" lvl="3" indent="0">
              <a:buNone/>
            </a:pPr>
            <a:r>
              <a:rPr lang="en-US" sz="1800" dirty="0"/>
              <a:t>These are permanent or semi-permanent joints.</a:t>
            </a:r>
          </a:p>
          <a:p>
            <a:pPr marL="1371600" lvl="3" indent="0">
              <a:buNone/>
            </a:pPr>
            <a:r>
              <a:rPr lang="en-US" sz="1800" dirty="0"/>
              <a:t>E.g. Electrical Soldered joints.</a:t>
            </a:r>
          </a:p>
          <a:p>
            <a:pPr lvl="2">
              <a:buFont typeface="Wingdings" panose="05000000000000000000" pitchFamily="2" charset="2"/>
              <a:buChar char="Ø"/>
            </a:pPr>
            <a:r>
              <a:rPr lang="en-US" sz="2000" dirty="0"/>
              <a:t>Demountable fiber connector or simple connector</a:t>
            </a:r>
          </a:p>
          <a:p>
            <a:pPr marL="1371600" lvl="3" indent="0">
              <a:buNone/>
            </a:pPr>
            <a:r>
              <a:rPr lang="en-US" sz="1800" dirty="0"/>
              <a:t>These are removable or temporary joints. </a:t>
            </a:r>
          </a:p>
          <a:p>
            <a:pPr marL="1371600" lvl="3" indent="0">
              <a:buNone/>
            </a:pPr>
            <a:r>
              <a:rPr lang="en-US" sz="1800" dirty="0"/>
              <a:t>E.g. Electrical plugs and sockets.</a:t>
            </a:r>
          </a:p>
        </p:txBody>
      </p:sp>
    </p:spTree>
    <p:extLst>
      <p:ext uri="{BB962C8B-B14F-4D97-AF65-F5344CB8AC3E}">
        <p14:creationId xmlns:p14="http://schemas.microsoft.com/office/powerpoint/2010/main" val="15303740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5A768A5-91C1-4AAE-A1AE-60D7662450D7}"/>
              </a:ext>
            </a:extLst>
          </p:cNvPr>
          <p:cNvSpPr>
            <a:spLocks noGrp="1"/>
          </p:cNvSpPr>
          <p:nvPr>
            <p:ph type="title"/>
          </p:nvPr>
        </p:nvSpPr>
        <p:spPr>
          <a:xfrm>
            <a:off x="1141413" y="639211"/>
            <a:ext cx="9905998" cy="819199"/>
          </a:xfrm>
        </p:spPr>
        <p:txBody>
          <a:bodyPr>
            <a:normAutofit/>
          </a:bodyPr>
          <a:lstStyle/>
          <a:p>
            <a:pPr algn="ctr"/>
            <a:r>
              <a:rPr lang="en-US" sz="3200" dirty="0"/>
              <a:t>Concern about Fiber joints</a:t>
            </a:r>
          </a:p>
        </p:txBody>
      </p:sp>
      <p:sp>
        <p:nvSpPr>
          <p:cNvPr id="3" name="Content Placeholder 2">
            <a:extLst>
              <a:ext uri="{FF2B5EF4-FFF2-40B4-BE49-F238E27FC236}">
                <a16:creationId xmlns:a16="http://schemas.microsoft.com/office/drawing/2014/main" id="{8BA86B97-286B-4E67-84EB-73EB6BC39DE1}"/>
              </a:ext>
            </a:extLst>
          </p:cNvPr>
          <p:cNvSpPr>
            <a:spLocks noGrp="1"/>
          </p:cNvSpPr>
          <p:nvPr>
            <p:ph idx="1"/>
          </p:nvPr>
        </p:nvSpPr>
        <p:spPr>
          <a:xfrm>
            <a:off x="1141412" y="1458409"/>
            <a:ext cx="9905999" cy="4332791"/>
          </a:xfrm>
        </p:spPr>
        <p:txBody>
          <a:bodyPr/>
          <a:lstStyle/>
          <a:p>
            <a:r>
              <a:rPr lang="en-US" dirty="0"/>
              <a:t>The ideal purpose of fiber joints is to couple or transport all the light from one fiber to the adjoining fiber.</a:t>
            </a:r>
          </a:p>
          <a:p>
            <a:r>
              <a:rPr lang="en-US" dirty="0"/>
              <a:t>But, it is not possible to attain 100% light transmission from one fiber to another, due to power loss at joints. </a:t>
            </a:r>
          </a:p>
          <a:p>
            <a:r>
              <a:rPr lang="en-US" dirty="0"/>
              <a:t>The fiber joint loss can be categorized into three types as:</a:t>
            </a:r>
          </a:p>
          <a:p>
            <a:pPr lvl="1">
              <a:buFont typeface="Wingdings" panose="05000000000000000000" pitchFamily="2" charset="2"/>
              <a:buChar char="Ø"/>
            </a:pPr>
            <a:r>
              <a:rPr lang="en-US" dirty="0"/>
              <a:t>Fresnel Loss</a:t>
            </a:r>
          </a:p>
          <a:p>
            <a:pPr lvl="1">
              <a:buFont typeface="Wingdings" panose="05000000000000000000" pitchFamily="2" charset="2"/>
              <a:buChar char="Ø"/>
            </a:pPr>
            <a:r>
              <a:rPr lang="en-US" dirty="0"/>
              <a:t>Fiber parameter mismatch</a:t>
            </a:r>
          </a:p>
          <a:p>
            <a:pPr lvl="1">
              <a:buFont typeface="Wingdings" panose="05000000000000000000" pitchFamily="2" charset="2"/>
              <a:buChar char="Ø"/>
            </a:pPr>
            <a:r>
              <a:rPr lang="en-US" dirty="0"/>
              <a:t>Fiber core misalignment</a:t>
            </a:r>
          </a:p>
          <a:p>
            <a:pPr lvl="1">
              <a:buFont typeface="Wingdings" panose="05000000000000000000" pitchFamily="2" charset="2"/>
              <a:buChar char="Ø"/>
            </a:pPr>
            <a:endParaRPr lang="en-US" dirty="0"/>
          </a:p>
        </p:txBody>
      </p:sp>
    </p:spTree>
    <p:extLst>
      <p:ext uri="{BB962C8B-B14F-4D97-AF65-F5344CB8AC3E}">
        <p14:creationId xmlns:p14="http://schemas.microsoft.com/office/powerpoint/2010/main" val="9017269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7F2B704-7CCF-4C6A-A707-CDA723095599}"/>
              </a:ext>
            </a:extLst>
          </p:cNvPr>
          <p:cNvSpPr>
            <a:spLocks noGrp="1"/>
          </p:cNvSpPr>
          <p:nvPr>
            <p:ph type="title"/>
          </p:nvPr>
        </p:nvSpPr>
        <p:spPr>
          <a:xfrm>
            <a:off x="1141413" y="261850"/>
            <a:ext cx="9905998" cy="855175"/>
          </a:xfrm>
        </p:spPr>
        <p:txBody>
          <a:bodyPr>
            <a:normAutofit/>
          </a:bodyPr>
          <a:lstStyle/>
          <a:p>
            <a:pPr algn="ctr"/>
            <a:r>
              <a:rPr lang="en-US" sz="3200" dirty="0"/>
              <a:t>Fresnel loss</a:t>
            </a:r>
          </a:p>
        </p:txBody>
      </p:sp>
      <p:sp>
        <p:nvSpPr>
          <p:cNvPr id="3" name="Content Placeholder 2">
            <a:extLst>
              <a:ext uri="{FF2B5EF4-FFF2-40B4-BE49-F238E27FC236}">
                <a16:creationId xmlns:a16="http://schemas.microsoft.com/office/drawing/2014/main" id="{036EBD23-8C55-4584-97FE-2C36A67C9443}"/>
              </a:ext>
            </a:extLst>
          </p:cNvPr>
          <p:cNvSpPr>
            <a:spLocks noGrp="1"/>
          </p:cNvSpPr>
          <p:nvPr>
            <p:ph idx="1"/>
          </p:nvPr>
        </p:nvSpPr>
        <p:spPr>
          <a:xfrm>
            <a:off x="1212021" y="885574"/>
            <a:ext cx="9905999" cy="5250825"/>
          </a:xfrm>
        </p:spPr>
        <p:txBody>
          <a:bodyPr/>
          <a:lstStyle/>
          <a:p>
            <a:r>
              <a:rPr lang="en-US" sz="2000" dirty="0"/>
              <a:t>Fresnel loss or Return loss is caused due to step change in refractive index at the jointed interface, even when two jointed fiber ends are smooth and perpendicular to fiber axis and the two fiber axes are perfectly aligned and a small portion of light reflects back into the transmitting fiber.</a:t>
            </a:r>
          </a:p>
          <a:p>
            <a:endParaRPr lang="en-US" dirty="0"/>
          </a:p>
          <a:p>
            <a:endParaRPr lang="en-US" dirty="0"/>
          </a:p>
          <a:p>
            <a:endParaRPr lang="en-US" sz="1050" dirty="0"/>
          </a:p>
          <a:p>
            <a:endParaRPr lang="en-US" sz="1600" dirty="0"/>
          </a:p>
          <a:p>
            <a:r>
              <a:rPr lang="en-US" sz="2000" dirty="0"/>
              <a:t>The light which is reflected back into the source fiber is lost. This reflection loss, called Fresnel reflection, occurs at every fiber interface.</a:t>
            </a:r>
          </a:p>
          <a:p>
            <a:endParaRPr lang="en-US" dirty="0"/>
          </a:p>
        </p:txBody>
      </p:sp>
      <p:pic>
        <p:nvPicPr>
          <p:cNvPr id="5" name="Picture 6" descr="fresnel">
            <a:extLst>
              <a:ext uri="{FF2B5EF4-FFF2-40B4-BE49-F238E27FC236}">
                <a16:creationId xmlns:a16="http://schemas.microsoft.com/office/drawing/2014/main" id="{FA2C8A34-5EE8-4F99-B44B-9BC04737D8B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326" r="5783" b="50480"/>
          <a:stretch/>
        </p:blipFill>
        <p:spPr bwMode="auto">
          <a:xfrm>
            <a:off x="2946400" y="2428626"/>
            <a:ext cx="6573520" cy="1892040"/>
          </a:xfrm>
          <a:prstGeom prst="rect">
            <a:avLst/>
          </a:prstGeom>
          <a:noFill/>
          <a:extLst>
            <a:ext uri="{909E8E84-426E-40DD-AFC4-6F175D3DCCD1}">
              <a14:hiddenFill xmlns:a14="http://schemas.microsoft.com/office/drawing/2010/main">
                <a:solidFill>
                  <a:srgbClr val="FFFFFF"/>
                </a:solidFill>
              </a14:hiddenFill>
            </a:ext>
          </a:extLst>
        </p:spPr>
      </p:pic>
      <p:cxnSp>
        <p:nvCxnSpPr>
          <p:cNvPr id="13" name="Straight Connector 12">
            <a:extLst>
              <a:ext uri="{FF2B5EF4-FFF2-40B4-BE49-F238E27FC236}">
                <a16:creationId xmlns:a16="http://schemas.microsoft.com/office/drawing/2014/main" id="{4767817C-3BD3-4B1B-9EE5-24EBA0938666}"/>
              </a:ext>
            </a:extLst>
          </p:cNvPr>
          <p:cNvCxnSpPr>
            <a:cxnSpLocks/>
          </p:cNvCxnSpPr>
          <p:nvPr/>
        </p:nvCxnSpPr>
        <p:spPr>
          <a:xfrm>
            <a:off x="6348730" y="3518606"/>
            <a:ext cx="342912" cy="0"/>
          </a:xfrm>
          <a:prstGeom prst="line">
            <a:avLst/>
          </a:prstGeom>
          <a:ln w="57150">
            <a:prstDash val="solid"/>
          </a:ln>
        </p:spPr>
        <p:style>
          <a:lnRef idx="1">
            <a:schemeClr val="dk1"/>
          </a:lnRef>
          <a:fillRef idx="0">
            <a:schemeClr val="dk1"/>
          </a:fillRef>
          <a:effectRef idx="0">
            <a:schemeClr val="dk1"/>
          </a:effectRef>
          <a:fontRef idx="minor">
            <a:schemeClr val="tx1"/>
          </a:fontRef>
        </p:style>
      </p:cxnSp>
      <p:pic>
        <p:nvPicPr>
          <p:cNvPr id="15" name="Picture 14">
            <a:extLst>
              <a:ext uri="{FF2B5EF4-FFF2-40B4-BE49-F238E27FC236}">
                <a16:creationId xmlns:a16="http://schemas.microsoft.com/office/drawing/2014/main" id="{4809F887-4BD5-42CA-B2D3-94560A82AF7B}"/>
              </a:ext>
            </a:extLst>
          </p:cNvPr>
          <p:cNvPicPr>
            <a:picLocks noChangeAspect="1"/>
          </p:cNvPicPr>
          <p:nvPr/>
        </p:nvPicPr>
        <p:blipFill>
          <a:blip r:embed="rId3"/>
          <a:stretch>
            <a:fillRect/>
          </a:stretch>
        </p:blipFill>
        <p:spPr>
          <a:xfrm>
            <a:off x="2946400" y="5197090"/>
            <a:ext cx="6573520" cy="1288492"/>
          </a:xfrm>
          <a:prstGeom prst="rect">
            <a:avLst/>
          </a:prstGeom>
        </p:spPr>
      </p:pic>
    </p:spTree>
    <p:extLst>
      <p:ext uri="{BB962C8B-B14F-4D97-AF65-F5344CB8AC3E}">
        <p14:creationId xmlns:p14="http://schemas.microsoft.com/office/powerpoint/2010/main" val="25313884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B36AC5E-3811-4A92-975B-187E398067D5}"/>
              </a:ext>
            </a:extLst>
          </p:cNvPr>
          <p:cNvSpPr>
            <a:spLocks noGrp="1"/>
          </p:cNvSpPr>
          <p:nvPr>
            <p:ph type="title"/>
          </p:nvPr>
        </p:nvSpPr>
        <p:spPr>
          <a:xfrm>
            <a:off x="1141413" y="412150"/>
            <a:ext cx="9905998" cy="855175"/>
          </a:xfrm>
        </p:spPr>
        <p:txBody>
          <a:bodyPr>
            <a:normAutofit/>
          </a:bodyPr>
          <a:lstStyle/>
          <a:p>
            <a:pPr algn="ctr"/>
            <a:r>
              <a:rPr lang="en-US" sz="3200" dirty="0"/>
              <a:t>Fresnel loss (</a:t>
            </a:r>
            <a:r>
              <a:rPr lang="en-US" sz="3200" dirty="0" err="1"/>
              <a:t>contd</a:t>
            </a:r>
            <a:r>
              <a:rPr lang="en-US" sz="3200" dirty="0"/>
              <a:t>)</a:t>
            </a:r>
          </a:p>
        </p:txBody>
      </p:sp>
      <p:sp>
        <p:nvSpPr>
          <p:cNvPr id="3" name="Content Placeholder 2">
            <a:extLst>
              <a:ext uri="{FF2B5EF4-FFF2-40B4-BE49-F238E27FC236}">
                <a16:creationId xmlns:a16="http://schemas.microsoft.com/office/drawing/2014/main" id="{D36492B6-A6A2-4026-9A88-B4AA5AB6D9BD}"/>
              </a:ext>
            </a:extLst>
          </p:cNvPr>
          <p:cNvSpPr>
            <a:spLocks noGrp="1"/>
          </p:cNvSpPr>
          <p:nvPr>
            <p:ph idx="1"/>
          </p:nvPr>
        </p:nvSpPr>
        <p:spPr>
          <a:xfrm>
            <a:off x="1141413" y="1459831"/>
            <a:ext cx="9905999" cy="4523875"/>
          </a:xfrm>
        </p:spPr>
        <p:txBody>
          <a:bodyPr>
            <a:normAutofit/>
          </a:bodyPr>
          <a:lstStyle/>
          <a:p>
            <a:pPr marL="0" indent="0">
              <a:buNone/>
            </a:pPr>
            <a:r>
              <a:rPr lang="en-US" dirty="0"/>
              <a:t>Prevention of Fresnel Loss:</a:t>
            </a:r>
          </a:p>
          <a:p>
            <a:pPr>
              <a:lnSpc>
                <a:spcPct val="90000"/>
              </a:lnSpc>
            </a:pPr>
            <a:r>
              <a:rPr lang="en-US" altLang="en-US" sz="2200" dirty="0"/>
              <a:t>To reduce the amount of loss from Fresnel reflection, the air gap can be filled with an index matching gel. </a:t>
            </a:r>
          </a:p>
          <a:p>
            <a:pPr>
              <a:lnSpc>
                <a:spcPct val="90000"/>
              </a:lnSpc>
            </a:pPr>
            <a:r>
              <a:rPr lang="en-US" altLang="en-US" sz="2200" dirty="0"/>
              <a:t>The refractive index of the index matching gel should match the refractive index of the fiber core. </a:t>
            </a:r>
          </a:p>
          <a:p>
            <a:pPr>
              <a:lnSpc>
                <a:spcPct val="90000"/>
              </a:lnSpc>
            </a:pPr>
            <a:r>
              <a:rPr lang="en-US" altLang="en-US" sz="2200" dirty="0"/>
              <a:t>Index matching gel reduces the step change in the refractive index at the fiber interface.</a:t>
            </a:r>
          </a:p>
        </p:txBody>
      </p:sp>
      <p:pic>
        <p:nvPicPr>
          <p:cNvPr id="6" name="Picture 5">
            <a:extLst>
              <a:ext uri="{FF2B5EF4-FFF2-40B4-BE49-F238E27FC236}">
                <a16:creationId xmlns:a16="http://schemas.microsoft.com/office/drawing/2014/main" id="{A5C207B5-88DA-4E09-9DBD-48828E7671A8}"/>
              </a:ext>
            </a:extLst>
          </p:cNvPr>
          <p:cNvPicPr>
            <a:picLocks noChangeAspect="1"/>
          </p:cNvPicPr>
          <p:nvPr/>
        </p:nvPicPr>
        <p:blipFill>
          <a:blip r:embed="rId2"/>
          <a:stretch>
            <a:fillRect/>
          </a:stretch>
        </p:blipFill>
        <p:spPr>
          <a:xfrm>
            <a:off x="2820279" y="4430965"/>
            <a:ext cx="6551442" cy="1261673"/>
          </a:xfrm>
          <a:prstGeom prst="rect">
            <a:avLst/>
          </a:prstGeom>
        </p:spPr>
      </p:pic>
    </p:spTree>
    <p:extLst>
      <p:ext uri="{BB962C8B-B14F-4D97-AF65-F5344CB8AC3E}">
        <p14:creationId xmlns:p14="http://schemas.microsoft.com/office/powerpoint/2010/main" val="15285486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B87DE9A-668F-4410-B988-7C279C345882}"/>
              </a:ext>
            </a:extLst>
          </p:cNvPr>
          <p:cNvSpPr>
            <a:spLocks noGrp="1"/>
          </p:cNvSpPr>
          <p:nvPr>
            <p:ph type="title"/>
          </p:nvPr>
        </p:nvSpPr>
        <p:spPr>
          <a:xfrm>
            <a:off x="1141413" y="211624"/>
            <a:ext cx="9905998" cy="855175"/>
          </a:xfrm>
        </p:spPr>
        <p:txBody>
          <a:bodyPr>
            <a:normAutofit/>
          </a:bodyPr>
          <a:lstStyle/>
          <a:p>
            <a:pPr algn="ctr"/>
            <a:r>
              <a:rPr lang="en-US" sz="3200" dirty="0"/>
              <a:t>fiber parameter mismatch</a:t>
            </a:r>
          </a:p>
        </p:txBody>
      </p:sp>
      <p:sp>
        <p:nvSpPr>
          <p:cNvPr id="3" name="Content Placeholder 2">
            <a:extLst>
              <a:ext uri="{FF2B5EF4-FFF2-40B4-BE49-F238E27FC236}">
                <a16:creationId xmlns:a16="http://schemas.microsoft.com/office/drawing/2014/main" id="{830E9C89-8E4A-45C0-9A68-5DEF575F7964}"/>
              </a:ext>
            </a:extLst>
          </p:cNvPr>
          <p:cNvSpPr>
            <a:spLocks noGrp="1"/>
          </p:cNvSpPr>
          <p:nvPr>
            <p:ph idx="1"/>
          </p:nvPr>
        </p:nvSpPr>
        <p:spPr>
          <a:xfrm>
            <a:off x="1141413" y="799306"/>
            <a:ext cx="9905999" cy="2510434"/>
          </a:xfrm>
        </p:spPr>
        <p:txBody>
          <a:bodyPr/>
          <a:lstStyle/>
          <a:p>
            <a:r>
              <a:rPr lang="en-US" dirty="0"/>
              <a:t>Loss due to deviations in the geometrical and optical parameters of the two jointed fibers. The problems may occur for –</a:t>
            </a:r>
          </a:p>
          <a:p>
            <a:pPr marL="457200" lvl="1" indent="0">
              <a:buNone/>
            </a:pPr>
            <a:r>
              <a:rPr lang="en-US" dirty="0"/>
              <a:t>(a) Different core and/or cladding diameters</a:t>
            </a:r>
          </a:p>
          <a:p>
            <a:pPr marL="457200" lvl="1" indent="0">
              <a:buNone/>
            </a:pPr>
            <a:r>
              <a:rPr lang="en-US" dirty="0"/>
              <a:t>(b) Different NA and/or relative refractive index differences </a:t>
            </a:r>
          </a:p>
          <a:p>
            <a:pPr marL="457200" lvl="1" indent="0">
              <a:buNone/>
            </a:pPr>
            <a:r>
              <a:rPr lang="en-US" dirty="0"/>
              <a:t>(c) Different refractive index profiles</a:t>
            </a:r>
          </a:p>
          <a:p>
            <a:pPr marL="457200" lvl="1" indent="0">
              <a:buNone/>
            </a:pPr>
            <a:endParaRPr lang="en-US" dirty="0"/>
          </a:p>
          <a:p>
            <a:pPr marL="457200" lvl="1" indent="0">
              <a:buNone/>
            </a:pPr>
            <a:endParaRPr lang="en-US" dirty="0"/>
          </a:p>
        </p:txBody>
      </p:sp>
      <p:pic>
        <p:nvPicPr>
          <p:cNvPr id="5" name="Picture 4">
            <a:extLst>
              <a:ext uri="{FF2B5EF4-FFF2-40B4-BE49-F238E27FC236}">
                <a16:creationId xmlns:a16="http://schemas.microsoft.com/office/drawing/2014/main" id="{6B807F73-510A-4ECE-95A8-3AF44BB56B56}"/>
              </a:ext>
            </a:extLst>
          </p:cNvPr>
          <p:cNvPicPr>
            <a:picLocks noChangeAspect="1"/>
          </p:cNvPicPr>
          <p:nvPr/>
        </p:nvPicPr>
        <p:blipFill>
          <a:blip r:embed="rId2"/>
          <a:stretch>
            <a:fillRect/>
          </a:stretch>
        </p:blipFill>
        <p:spPr>
          <a:xfrm>
            <a:off x="3024836" y="3036926"/>
            <a:ext cx="6139152" cy="2510434"/>
          </a:xfrm>
          <a:prstGeom prst="rect">
            <a:avLst/>
          </a:prstGeom>
        </p:spPr>
      </p:pic>
      <p:sp>
        <p:nvSpPr>
          <p:cNvPr id="7" name="Content Placeholder 2">
            <a:extLst>
              <a:ext uri="{FF2B5EF4-FFF2-40B4-BE49-F238E27FC236}">
                <a16:creationId xmlns:a16="http://schemas.microsoft.com/office/drawing/2014/main" id="{AA5F05C7-5D27-4419-80A3-69E9C02C141E}"/>
              </a:ext>
            </a:extLst>
          </p:cNvPr>
          <p:cNvSpPr txBox="1">
            <a:spLocks/>
          </p:cNvSpPr>
          <p:nvPr/>
        </p:nvSpPr>
        <p:spPr>
          <a:xfrm>
            <a:off x="1293813" y="5638800"/>
            <a:ext cx="9905999" cy="107385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dirty="0"/>
              <a:t>By using the same fibers to keep this loss at minimum. </a:t>
            </a:r>
          </a:p>
        </p:txBody>
      </p:sp>
    </p:spTree>
    <p:extLst>
      <p:ext uri="{BB962C8B-B14F-4D97-AF65-F5344CB8AC3E}">
        <p14:creationId xmlns:p14="http://schemas.microsoft.com/office/powerpoint/2010/main" val="14843154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71CDE65-B55F-4FBB-BAC8-66F0C6EFE892}"/>
              </a:ext>
            </a:extLst>
          </p:cNvPr>
          <p:cNvSpPr>
            <a:spLocks noGrp="1"/>
          </p:cNvSpPr>
          <p:nvPr>
            <p:ph type="title"/>
          </p:nvPr>
        </p:nvSpPr>
        <p:spPr>
          <a:xfrm>
            <a:off x="1141413" y="211624"/>
            <a:ext cx="9905998" cy="855175"/>
          </a:xfrm>
        </p:spPr>
        <p:txBody>
          <a:bodyPr>
            <a:normAutofit/>
          </a:bodyPr>
          <a:lstStyle/>
          <a:p>
            <a:pPr algn="ctr"/>
            <a:r>
              <a:rPr lang="en-US" sz="3200" dirty="0"/>
              <a:t>fiber Core misalignment</a:t>
            </a:r>
          </a:p>
        </p:txBody>
      </p:sp>
      <p:sp>
        <p:nvSpPr>
          <p:cNvPr id="3" name="Content Placeholder 2">
            <a:extLst>
              <a:ext uri="{FF2B5EF4-FFF2-40B4-BE49-F238E27FC236}">
                <a16:creationId xmlns:a16="http://schemas.microsoft.com/office/drawing/2014/main" id="{834C254E-C42A-430D-8829-6724C9B47AFB}"/>
              </a:ext>
            </a:extLst>
          </p:cNvPr>
          <p:cNvSpPr>
            <a:spLocks noGrp="1"/>
          </p:cNvSpPr>
          <p:nvPr>
            <p:ph idx="1"/>
          </p:nvPr>
        </p:nvSpPr>
        <p:spPr>
          <a:xfrm>
            <a:off x="1141412" y="955040"/>
            <a:ext cx="9905999" cy="5691335"/>
          </a:xfrm>
        </p:spPr>
        <p:txBody>
          <a:bodyPr/>
          <a:lstStyle/>
          <a:p>
            <a:r>
              <a:rPr lang="en-US" dirty="0"/>
              <a:t>Loss due to misalignment of the core of the two optical fibers. As misalignment can occur in three dimensions –</a:t>
            </a:r>
          </a:p>
          <a:p>
            <a:pPr lvl="1">
              <a:spcBef>
                <a:spcPts val="0"/>
              </a:spcBef>
              <a:buFont typeface="Wingdings" panose="05000000000000000000" pitchFamily="2" charset="2"/>
              <a:buChar char="Ø"/>
            </a:pPr>
            <a:r>
              <a:rPr lang="en-US" dirty="0"/>
              <a:t>The separation between the fibers (longitudinal misalignment)</a:t>
            </a:r>
          </a:p>
          <a:p>
            <a:pPr lvl="1">
              <a:spcBef>
                <a:spcPts val="0"/>
              </a:spcBef>
              <a:buFont typeface="Wingdings" panose="05000000000000000000" pitchFamily="2" charset="2"/>
              <a:buChar char="Ø"/>
            </a:pPr>
            <a:r>
              <a:rPr lang="en-US" dirty="0"/>
              <a:t>The offset perpendicular to the fiber core axes (lateral/radial/axial misalignment)</a:t>
            </a:r>
          </a:p>
          <a:p>
            <a:pPr lvl="1">
              <a:spcBef>
                <a:spcPts val="0"/>
              </a:spcBef>
              <a:buFont typeface="Wingdings" panose="05000000000000000000" pitchFamily="2" charset="2"/>
              <a:buChar char="Ø"/>
            </a:pPr>
            <a:r>
              <a:rPr lang="en-US" dirty="0"/>
              <a:t>The angle between the core axes (angular misalignment)</a:t>
            </a:r>
          </a:p>
          <a:p>
            <a:pPr marL="457200" lvl="1" indent="0">
              <a:buNone/>
            </a:pPr>
            <a:endParaRPr lang="en-US" dirty="0"/>
          </a:p>
        </p:txBody>
      </p:sp>
      <p:pic>
        <p:nvPicPr>
          <p:cNvPr id="8" name="Picture 5" descr="misalignment2">
            <a:extLst>
              <a:ext uri="{FF2B5EF4-FFF2-40B4-BE49-F238E27FC236}">
                <a16:creationId xmlns:a16="http://schemas.microsoft.com/office/drawing/2014/main" id="{3AC19219-DF20-4271-9692-593B576273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27033" y="3065015"/>
            <a:ext cx="5150987"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093186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Template>
  <TotalTime>233</TotalTime>
  <Words>574</Words>
  <Application>Microsoft Office PowerPoint</Application>
  <PresentationFormat>Widescreen</PresentationFormat>
  <Paragraphs>67</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Tw Cen MT</vt:lpstr>
      <vt:lpstr>Wingdings</vt:lpstr>
      <vt:lpstr>Circuit</vt:lpstr>
      <vt:lpstr>OCN Presentation on  Optical joints</vt:lpstr>
      <vt:lpstr>Contents</vt:lpstr>
      <vt:lpstr>Why do we need joints ?</vt:lpstr>
      <vt:lpstr>Types of Fiber joints</vt:lpstr>
      <vt:lpstr>Concern about Fiber joints</vt:lpstr>
      <vt:lpstr>Fresnel loss</vt:lpstr>
      <vt:lpstr>Fresnel loss (contd)</vt:lpstr>
      <vt:lpstr>fiber parameter mismatch</vt:lpstr>
      <vt:lpstr>fiber Core misalignment</vt:lpstr>
      <vt:lpstr>fiber Core misalignment (contd)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OCN Presentation on  Optical joints</dc:title>
  <dc:creator>Viren Baria</dc:creator>
  <cp:lastModifiedBy>Viren Baria</cp:lastModifiedBy>
  <cp:revision>22</cp:revision>
  <dcterms:created xsi:type="dcterms:W3CDTF">2019-10-22T17:55:06Z</dcterms:created>
  <dcterms:modified xsi:type="dcterms:W3CDTF">2019-10-22T21:48:40Z</dcterms:modified>
</cp:coreProperties>
</file>