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6" r:id="rId6"/>
    <p:sldId id="265" r:id="rId7"/>
    <p:sldId id="262" r:id="rId8"/>
    <p:sldId id="263" r:id="rId9"/>
    <p:sldId id="264" r:id="rId10"/>
    <p:sldId id="267" r:id="rId11"/>
    <p:sldId id="268" r:id="rId12"/>
    <p:sldId id="270" r:id="rId13"/>
    <p:sldId id="276" r:id="rId14"/>
    <p:sldId id="271" r:id="rId15"/>
    <p:sldId id="277" r:id="rId16"/>
    <p:sldId id="272" r:id="rId17"/>
    <p:sldId id="273" r:id="rId18"/>
    <p:sldId id="278" r:id="rId19"/>
    <p:sldId id="279" r:id="rId20"/>
    <p:sldId id="280" r:id="rId21"/>
    <p:sldId id="274" r:id="rId22"/>
    <p:sldId id="281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427" autoAdjust="0"/>
  </p:normalViewPr>
  <p:slideViewPr>
    <p:cSldViewPr snapToGrid="0">
      <p:cViewPr varScale="1">
        <p:scale>
          <a:sx n="63" d="100"/>
          <a:sy n="63" d="100"/>
        </p:scale>
        <p:origin x="78" y="312"/>
      </p:cViewPr>
      <p:guideLst/>
    </p:cSldViewPr>
  </p:slideViewPr>
  <p:outlineViewPr>
    <p:cViewPr>
      <p:scale>
        <a:sx n="33" d="100"/>
        <a:sy n="33" d="100"/>
      </p:scale>
      <p:origin x="0" y="-2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7" cy="48101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6" y="2"/>
            <a:ext cx="3170237" cy="48101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6C3DCA3F-5518-4712-AC5E-BB3589C315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7" rIns="91432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0" y="4621216"/>
            <a:ext cx="5851524" cy="3779837"/>
          </a:xfrm>
          <a:prstGeom prst="rect">
            <a:avLst/>
          </a:prstGeom>
        </p:spPr>
        <p:txBody>
          <a:bodyPr vert="horz" lIns="91432" tIns="45717" rIns="91432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20188"/>
            <a:ext cx="3170237" cy="481012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6" y="9120188"/>
            <a:ext cx="3170237" cy="481012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FDB52D0A-62DB-486D-B399-F8959C37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2D0A-62DB-486D-B399-F8959C37BF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2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2D0A-62DB-486D-B399-F8959C37BF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2D0A-62DB-486D-B399-F8959C37BF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4"/>
            <a:ext cx="990599" cy="304798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7FB970-1E36-40F5-B1E5-E9928F3D0D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1"/>
            <a:ext cx="3859795" cy="304802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9" y="292609"/>
            <a:ext cx="838198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6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5532684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6E65-152E-45B3-B77E-AFDA88C7C61F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063417"/>
            <a:ext cx="8825658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543300"/>
            <a:ext cx="8825658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773-EC4F-4EB4-BBA0-B2860551520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6" y="60359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8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14393"/>
            <a:ext cx="8825658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636D-9953-4572-BDDE-7F32E00F05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404477"/>
            <a:ext cx="8825658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8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E9D7-EBD4-4E16-BDBA-F82EF2E07B8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2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3" y="2603501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3" y="3187261"/>
            <a:ext cx="3161028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4AB-CB70-4EC2-9FFB-17CE3CB0566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5"/>
            <a:ext cx="302074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7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4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8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6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2" y="2618993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8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A0E4-78DD-443F-81D3-83253EAEEDF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2603500"/>
            <a:ext cx="8825658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B74-0A33-41A8-9385-9D6CE893225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0"/>
            <a:ext cx="6247547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62D-C1A0-4E54-AFF2-5A2542B28C5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3D29-6876-4276-95F1-B2EDFA6BFFC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677645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5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FE85-F5DD-4440-9E27-7FC002FD4E3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9" y="2603501"/>
            <a:ext cx="4828743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1"/>
            <a:ext cx="4825158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2D92-6C61-490F-9D77-FE140E8C941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4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7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8"/>
            <a:ext cx="4825158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FCE3-87F5-4600-8CD4-AFCCF578AB0C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C9C-6A80-4880-AD15-672FCF5D9A2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8B0-2364-4A59-9E5F-EF5B1F6A96D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129281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3A81-254D-422D-B97B-831CBFCAFDC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2"/>
            <a:stretch>
              <a:fillRect/>
            </a:stretch>
          </a:blip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693332"/>
            <a:ext cx="3860258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8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9D74-BEE2-4731-B545-92F27A9DC65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blipFill>
            <a:blip r:embed="rId19"/>
            <a:stretch>
              <a:fillRect/>
            </a:stretch>
          </a:blipFill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8"/>
            <a:ext cx="990598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D32553-D858-4087-A5A8-D0B236B3FF6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3" y="295730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2" indent="-342892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-ccg/meetings/blob/gh-pages/2020-02-20/credentials_and_capabilities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.org/community/about/agreements/cla/" TargetMode="Externa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pability-based_security" TargetMode="External"/><Relationship Id="rId2" Type="http://schemas.openxmlformats.org/officeDocument/2006/relationships/hyperlink" Target="https://en.wikipedia.org/wiki/Object-capability_mod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richanna-http-message-signatures-00" TargetMode="External"/><Relationship Id="rId2" Type="http://schemas.openxmlformats.org/officeDocument/2006/relationships/hyperlink" Target="https://w3c-ccg.github.io/zcap-l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ublic-credentials@w3.org" TargetMode="External"/><Relationship Id="rId2" Type="http://schemas.openxmlformats.org/officeDocument/2006/relationships/hyperlink" Target="mailto:joe@legreq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c-data-mode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Credentials &amp; </a:t>
            </a:r>
            <a:r>
              <a:rPr lang="en-US" dirty="0" smtClean="0"/>
              <a:t>Capabilities</a:t>
            </a:r>
            <a:br>
              <a:rPr lang="en-US" dirty="0" smtClean="0"/>
            </a:br>
            <a:r>
              <a:rPr lang="en-US" sz="1200" dirty="0">
                <a:hlinkClick r:id="rId3"/>
              </a:rPr>
              <a:t>https://github.com/w3c-ccg/meetings/blob/gh-pages/2020-02-20/credentials_and_capabilities.pptx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 </a:t>
            </a:r>
            <a:r>
              <a:rPr lang="en-US" dirty="0"/>
              <a:t>Andrieu</a:t>
            </a:r>
          </a:p>
          <a:p>
            <a:r>
              <a:rPr lang="en-US" dirty="0"/>
              <a:t>February 18, 2020</a:t>
            </a:r>
          </a:p>
          <a:p>
            <a:endParaRPr lang="en-US" cap="none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54955" y="6154057"/>
            <a:ext cx="745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This work is </a:t>
            </a:r>
            <a:r>
              <a:rPr lang="en-US" sz="1200" dirty="0" smtClean="0">
                <a:solidFill>
                  <a:schemeClr val="bg1"/>
                </a:solidFill>
              </a:rPr>
              <a:t>dual l</a:t>
            </a:r>
            <a:r>
              <a:rPr lang="en-US" sz="1200" dirty="0" smtClean="0">
                <a:solidFill>
                  <a:schemeClr val="bg1"/>
                </a:solidFill>
              </a:rPr>
              <a:t>icensed </a:t>
            </a:r>
            <a:r>
              <a:rPr lang="en-US" sz="1200" dirty="0">
                <a:solidFill>
                  <a:schemeClr val="bg1"/>
                </a:solidFill>
              </a:rPr>
              <a:t>under  </a:t>
            </a:r>
            <a:r>
              <a:rPr lang="en-US" sz="1200" dirty="0">
                <a:hlinkClick r:id="rId4"/>
              </a:rPr>
              <a:t>Creative Commons Attribution 4.0 International </a:t>
            </a:r>
            <a:r>
              <a:rPr lang="en-US" sz="1200" dirty="0" err="1" smtClean="0">
                <a:hlinkClick r:id="rId4"/>
              </a:rPr>
              <a:t>License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bg1"/>
                </a:solidFill>
              </a:rPr>
              <a:t>and</a:t>
            </a:r>
            <a:r>
              <a:rPr lang="en-US" sz="1200" dirty="0" smtClean="0">
                <a:solidFill>
                  <a:schemeClr val="bg1"/>
                </a:solidFill>
              </a:rPr>
              <a:t> the W3C’s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5"/>
              </a:rPr>
              <a:t>Contributor License Agreement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3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Directed </a:t>
            </a:r>
            <a:r>
              <a:rPr lang="en-US" baseline="0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Based on Object Capabilities (1966)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en.wikipedia.org/wiki/Object-capability_model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en.wikipedia.org/wiki/Capability-based_security</a:t>
            </a:r>
            <a:endParaRPr lang="en-US" dirty="0" smtClean="0"/>
          </a:p>
          <a:p>
            <a:r>
              <a:rPr lang="en-US" dirty="0" smtClean="0"/>
              <a:t>Solve many security problems where</a:t>
            </a:r>
            <a:r>
              <a:rPr lang="en-US" baseline="0" dirty="0" smtClean="0"/>
              <a:t> ACLs fail</a:t>
            </a:r>
            <a:endParaRPr lang="en-US" dirty="0" smtClean="0"/>
          </a:p>
          <a:p>
            <a:r>
              <a:rPr lang="en-US" dirty="0" smtClean="0"/>
              <a:t>Multiple ongoing efforts to apply modern cryptography and DLTs</a:t>
            </a:r>
          </a:p>
          <a:p>
            <a:r>
              <a:rPr lang="en-US" dirty="0" smtClean="0"/>
              <a:t>Not yet a clear standard</a:t>
            </a:r>
          </a:p>
          <a:p>
            <a:r>
              <a:rPr lang="en-US" dirty="0" smtClean="0"/>
              <a:t>“Directed Capabilities</a:t>
            </a:r>
            <a:r>
              <a:rPr lang="en-US" dirty="0" smtClean="0"/>
              <a:t>” is a generic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Digital Bazaar’s approach is called </a:t>
            </a:r>
            <a:r>
              <a:rPr lang="en-US" dirty="0" err="1" smtClean="0"/>
              <a:t>zCaps</a:t>
            </a:r>
            <a:endParaRPr lang="en-US" dirty="0" smtClean="0"/>
          </a:p>
          <a:p>
            <a:pPr lvl="1" indent="-342892">
              <a:defRPr/>
            </a:pPr>
            <a:r>
              <a:rPr lang="en-US" u="sng" dirty="0">
                <a:hlinkClick r:id="rId2"/>
              </a:rPr>
              <a:t>https://w3c-ccg.github.io/zcap-ld/</a:t>
            </a:r>
            <a:r>
              <a:rPr lang="en-US" u="sng" dirty="0"/>
              <a:t> </a:t>
            </a:r>
          </a:p>
          <a:p>
            <a:pPr>
              <a:defRPr/>
            </a:pPr>
            <a:r>
              <a:rPr lang="en-US" dirty="0"/>
              <a:t>Can be packaged as signed JSON-LD and invoked over any channel, or </a:t>
            </a:r>
          </a:p>
          <a:p>
            <a:pPr>
              <a:defRPr/>
            </a:pPr>
            <a:r>
              <a:rPr lang="en-US" dirty="0"/>
              <a:t>Invoked via signed http headers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tools.ietf.org/html/draft-richanna-http-message-signatures-00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Supported by CHAPI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0"/>
            <a:ext cx="9759481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 the </a:t>
            </a:r>
            <a:r>
              <a:rPr lang="en-US" dirty="0"/>
              <a:t>ability to perform privileged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Created by the service at which they are later used.</a:t>
            </a:r>
          </a:p>
          <a:p>
            <a:r>
              <a:rPr lang="en-US" dirty="0" smtClean="0"/>
              <a:t>Secured cryptographically, so only those with appropriate keys can use.</a:t>
            </a:r>
          </a:p>
          <a:p>
            <a:r>
              <a:rPr lang="en-US" dirty="0" smtClean="0"/>
              <a:t>May be created </a:t>
            </a:r>
            <a:r>
              <a:rPr lang="en-US" dirty="0" smtClean="0"/>
              <a:t>with ability for</a:t>
            </a:r>
            <a:endParaRPr lang="en-US" dirty="0" smtClean="0"/>
          </a:p>
          <a:p>
            <a:pPr lvl="1"/>
            <a:r>
              <a:rPr lang="en-US" dirty="0" smtClean="0"/>
              <a:t>Revocation, Delegation, and/or Attenuation</a:t>
            </a:r>
          </a:p>
          <a:p>
            <a:r>
              <a:rPr lang="en-US" dirty="0" smtClean="0"/>
              <a:t>Managed alongside verifiable credentials in digital wallets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Privileges are explicit.</a:t>
            </a:r>
          </a:p>
          <a:p>
            <a:pPr lvl="1"/>
            <a:r>
              <a:rPr lang="en-US" dirty="0" smtClean="0"/>
              <a:t>Inspection directly reveals what actions are </a:t>
            </a:r>
            <a:r>
              <a:rPr lang="en-US" dirty="0" err="1" smtClean="0"/>
              <a:t>invocable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non-revoked </a:t>
            </a:r>
            <a:r>
              <a:rPr lang="en-US" dirty="0" smtClean="0"/>
              <a:t>Directed Capability </a:t>
            </a:r>
            <a:r>
              <a:rPr lang="en-US" dirty="0" smtClean="0"/>
              <a:t>is invoked for a valid action, the action is performed.</a:t>
            </a:r>
          </a:p>
          <a:p>
            <a:r>
              <a:rPr lang="en-US" dirty="0" smtClean="0"/>
              <a:t>NOT based on traditional forms of digital identity such as usernames, groups.</a:t>
            </a:r>
          </a:p>
          <a:p>
            <a:r>
              <a:rPr lang="en-US" dirty="0" smtClean="0"/>
              <a:t>Authorization decisions are based on the </a:t>
            </a:r>
            <a:r>
              <a:rPr lang="en-US" dirty="0" smtClean="0"/>
              <a:t>Directed </a:t>
            </a:r>
            <a:r>
              <a:rPr lang="en-US" dirty="0" err="1" smtClean="0"/>
              <a:t>Capabilities’s</a:t>
            </a:r>
            <a:r>
              <a:rPr lang="en-US" dirty="0" smtClean="0"/>
              <a:t> </a:t>
            </a:r>
            <a:r>
              <a:rPr lang="en-US" dirty="0" smtClean="0"/>
              <a:t>integrity, NOT contextual rules, ambient authority, or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Traditional Capability: Car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capability to open &amp; start a car</a:t>
            </a:r>
          </a:p>
          <a:p>
            <a:pPr lvl="1"/>
            <a:r>
              <a:rPr lang="en-US" dirty="0" smtClean="0"/>
              <a:t>Doesn’t depend on the </a:t>
            </a:r>
            <a:r>
              <a:rPr lang="en-US" dirty="0" smtClean="0"/>
              <a:t>“identity” </a:t>
            </a:r>
            <a:r>
              <a:rPr lang="en-US" dirty="0" smtClean="0"/>
              <a:t>of the user</a:t>
            </a:r>
          </a:p>
          <a:p>
            <a:pPr lvl="1"/>
            <a:r>
              <a:rPr lang="en-US" dirty="0" smtClean="0"/>
              <a:t>If the key fits, it works</a:t>
            </a:r>
          </a:p>
          <a:p>
            <a:pPr lvl="1"/>
            <a:r>
              <a:rPr lang="en-US" dirty="0" smtClean="0"/>
              <a:t>It may be given to someone else directly, without registering or recording the fact, and it still works.</a:t>
            </a:r>
          </a:p>
          <a:p>
            <a:pPr lvl="1"/>
            <a:r>
              <a:rPr lang="en-US" dirty="0" smtClean="0"/>
              <a:t>It is an embodied authorization to unlock the car doors, open trunk, and start the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Attenuated Capability: Valet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 car doors</a:t>
            </a:r>
          </a:p>
          <a:p>
            <a:r>
              <a:rPr lang="en-US" dirty="0" smtClean="0"/>
              <a:t>Starts car</a:t>
            </a:r>
          </a:p>
          <a:p>
            <a:r>
              <a:rPr lang="en-US" dirty="0" smtClean="0"/>
              <a:t>Can’t access trunk.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Revocable</a:t>
            </a:r>
          </a:p>
          <a:p>
            <a:pPr lvl="1"/>
            <a:r>
              <a:rPr lang="en-US" dirty="0" smtClean="0"/>
              <a:t>The issuer can disable a digital capability</a:t>
            </a:r>
          </a:p>
          <a:p>
            <a:r>
              <a:rPr lang="en-US" dirty="0" err="1" smtClean="0"/>
              <a:t>Delegatable</a:t>
            </a:r>
            <a:endParaRPr lang="en-US" dirty="0" smtClean="0"/>
          </a:p>
          <a:p>
            <a:pPr lvl="1"/>
            <a:r>
              <a:rPr lang="en-US" dirty="0" smtClean="0"/>
              <a:t>You can give it to someone else, </a:t>
            </a:r>
            <a:r>
              <a:rPr lang="en-US" dirty="0" err="1" smtClean="0"/>
              <a:t>revocably</a:t>
            </a:r>
            <a:endParaRPr lang="en-US" dirty="0" smtClean="0"/>
          </a:p>
          <a:p>
            <a:pPr lvl="0"/>
            <a:r>
              <a:rPr lang="en-US" dirty="0" err="1" smtClean="0"/>
              <a:t>Attenuatable</a:t>
            </a:r>
            <a:endParaRPr lang="en-US" dirty="0" smtClean="0"/>
          </a:p>
          <a:p>
            <a:pPr lvl="1"/>
            <a:r>
              <a:rPr lang="en-US" dirty="0" smtClean="0"/>
              <a:t>You can limit which actions a delegated capability can do, and potentially when </a:t>
            </a:r>
            <a:r>
              <a:rPr lang="en-US" dirty="0" smtClean="0"/>
              <a:t>it </a:t>
            </a:r>
            <a:r>
              <a:rPr lang="en-US" dirty="0" smtClean="0"/>
              <a:t>can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Scope of a capability is decided by the issuer</a:t>
            </a:r>
          </a:p>
          <a:p>
            <a:pPr lvl="1" indent="-342892"/>
            <a:r>
              <a:rPr lang="en-US" dirty="0" smtClean="0"/>
              <a:t>The actions enabled by the capability</a:t>
            </a:r>
          </a:p>
          <a:p>
            <a:pPr lvl="1" indent="-342892"/>
            <a:r>
              <a:rPr lang="en-US" dirty="0"/>
              <a:t>The rules of revocation, delegation, attenuation.</a:t>
            </a:r>
          </a:p>
          <a:p>
            <a:pPr lvl="2" indent="-342892"/>
            <a:r>
              <a:rPr lang="en-US" dirty="0"/>
              <a:t>If you want attenuation by time of day or day of week, that must be intentionally programmed by issuer.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Operational control is by the capability holder</a:t>
            </a:r>
          </a:p>
          <a:p>
            <a:pPr lvl="1"/>
            <a:r>
              <a:rPr lang="en-US" sz="2400" dirty="0"/>
              <a:t>Use</a:t>
            </a:r>
          </a:p>
          <a:p>
            <a:pPr lvl="1"/>
            <a:r>
              <a:rPr lang="en-US" sz="2400" dirty="0"/>
              <a:t>Delegation</a:t>
            </a:r>
          </a:p>
          <a:p>
            <a:pPr lvl="1"/>
            <a:r>
              <a:rPr lang="en-US" sz="2400" dirty="0"/>
              <a:t>Delegation Revocation</a:t>
            </a:r>
          </a:p>
          <a:p>
            <a:pPr lvl="1"/>
            <a:r>
              <a:rPr lang="en-US" sz="2400" dirty="0"/>
              <a:t>Attenuation (according to rules of Issuer)</a:t>
            </a:r>
          </a:p>
          <a:p>
            <a:r>
              <a:rPr lang="en-US" dirty="0" smtClean="0"/>
              <a:t>All operations are verified by cryptographic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Directed Capability</a:t>
            </a:r>
            <a:r>
              <a:rPr lang="en-US" baseline="0" dirty="0" smtClean="0"/>
              <a:t> </a:t>
            </a:r>
            <a:r>
              <a:rPr lang="en-US" baseline="0" dirty="0" smtClean="0"/>
              <a:t>Car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Delegatable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Attenuatable</a:t>
            </a:r>
            <a:endParaRPr lang="en-US" dirty="0" smtClean="0"/>
          </a:p>
          <a:p>
            <a:pPr lvl="1"/>
            <a:r>
              <a:rPr lang="en-US" dirty="0" smtClean="0"/>
              <a:t>No trunk access (like a Valet Key)</a:t>
            </a:r>
          </a:p>
          <a:p>
            <a:pPr lvl="1"/>
            <a:r>
              <a:rPr lang="en-US" dirty="0" smtClean="0"/>
              <a:t>No engine starting (for children)</a:t>
            </a:r>
          </a:p>
          <a:p>
            <a:pPr lvl="1"/>
            <a:r>
              <a:rPr lang="en-US" dirty="0" smtClean="0"/>
              <a:t>Limits on location (so Valet can’t take the car on a joyride)</a:t>
            </a:r>
          </a:p>
          <a:p>
            <a:r>
              <a:rPr lang="en-US" dirty="0" smtClean="0"/>
              <a:t>All of this is digital</a:t>
            </a:r>
          </a:p>
          <a:p>
            <a:r>
              <a:rPr lang="en-US" dirty="0" smtClean="0"/>
              <a:t>Delegation works without “phoning home” to the issuer.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1446937"/>
          </a:xfrm>
        </p:spPr>
        <p:txBody>
          <a:bodyPr/>
          <a:lstStyle/>
          <a:p>
            <a:r>
              <a:rPr lang="en-US" dirty="0" smtClean="0"/>
              <a:t>Credentials &amp;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77736"/>
            <a:ext cx="1075510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Both are digital things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Represented as bits &amp; bytes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Transmittable over any communications channel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 cryptography to enhance security &amp; assurances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Can be used to reliably enable enhanced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Directed Banking </a:t>
            </a:r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Issued by bank for use at the bank</a:t>
            </a:r>
          </a:p>
          <a:p>
            <a:r>
              <a:rPr lang="en-US" dirty="0" err="1" smtClean="0"/>
              <a:t>Delegatable</a:t>
            </a:r>
            <a:r>
              <a:rPr lang="en-US" dirty="0" smtClean="0"/>
              <a:t> to bookkeeper, accountant, controller, creditor, etc.</a:t>
            </a:r>
          </a:p>
          <a:p>
            <a:r>
              <a:rPr lang="en-US" dirty="0" smtClean="0"/>
              <a:t>Possible attenuations</a:t>
            </a:r>
          </a:p>
          <a:p>
            <a:pPr lvl="1"/>
            <a:r>
              <a:rPr lang="en-US" dirty="0" smtClean="0"/>
              <a:t>Bookkeeper &amp; Accountant get read-only</a:t>
            </a:r>
          </a:p>
          <a:p>
            <a:pPr lvl="1"/>
            <a:r>
              <a:rPr lang="en-US" dirty="0" smtClean="0"/>
              <a:t>Controller can cut a check, but can’t sign</a:t>
            </a:r>
          </a:p>
          <a:p>
            <a:pPr lvl="1"/>
            <a:r>
              <a:rPr lang="en-US" dirty="0" smtClean="0"/>
              <a:t>Creditor only gets range proof</a:t>
            </a:r>
          </a:p>
          <a:p>
            <a:r>
              <a:rPr lang="en-US" dirty="0" smtClean="0"/>
              <a:t>Bank or account holder can revoke anytime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 v Capabilities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79676"/>
              </p:ext>
            </p:extLst>
          </p:nvPr>
        </p:nvGraphicFramePr>
        <p:xfrm>
          <a:off x="579119" y="1676400"/>
          <a:ext cx="11155681" cy="478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449"/>
                <a:gridCol w="5024188"/>
                <a:gridCol w="4016044"/>
              </a:tblGrid>
              <a:tr h="47853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Capability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Essential Function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 for Action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Applicability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Presented anywhere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invoked at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Issuer's service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Intepretation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Verifier upon presentation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 at creation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Revocable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Delegatable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Attenuatable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CHAPI 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Wallet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</a:tr>
              <a:tr h="4785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use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Authoritative Assertions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Identity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Proofing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Authorization &amp; Delegation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joe@legreq.com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public-credentials@w3.org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W3C Recommendation</a:t>
            </a:r>
          </a:p>
          <a:p>
            <a:pPr lvl="1"/>
            <a:r>
              <a:rPr lang="en-US" dirty="0">
                <a:hlinkClick r:id="rId2"/>
              </a:rPr>
              <a:t>https://www.w3.org/TR/vc-data-model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Allow anyone to make a verifiable statement about any Subject.</a:t>
            </a:r>
          </a:p>
          <a:p>
            <a:r>
              <a:rPr lang="en-US" dirty="0" smtClean="0"/>
              <a:t>Anyone else can verify the authenticity and timeliness of the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for digital use cases of traditional credentials</a:t>
            </a:r>
          </a:p>
          <a:p>
            <a:pPr lvl="1"/>
            <a:r>
              <a:rPr lang="en-US" dirty="0" smtClean="0"/>
              <a:t>Passports</a:t>
            </a:r>
          </a:p>
          <a:p>
            <a:pPr lvl="1"/>
            <a:r>
              <a:rPr lang="en-US" dirty="0" smtClean="0"/>
              <a:t>Degrees</a:t>
            </a:r>
          </a:p>
          <a:p>
            <a:pPr lvl="1"/>
            <a:r>
              <a:rPr lang="en-US" dirty="0" smtClean="0"/>
              <a:t>Licenses</a:t>
            </a:r>
          </a:p>
          <a:p>
            <a:pPr lvl="0"/>
            <a:r>
              <a:rPr lang="en-US" dirty="0" smtClean="0"/>
              <a:t>These are examples of traditional, formal authorities issuing hard-to-forge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3160"/>
            <a:ext cx="8761413" cy="728480"/>
          </a:xfrm>
        </p:spPr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anyone to make verifiable statements:</a:t>
            </a:r>
          </a:p>
          <a:p>
            <a:pPr lvl="1"/>
            <a:r>
              <a:rPr lang="en-US" dirty="0" smtClean="0"/>
              <a:t>Invoices</a:t>
            </a:r>
          </a:p>
          <a:p>
            <a:pPr lvl="1"/>
            <a:r>
              <a:rPr lang="en-US" dirty="0" smtClean="0"/>
              <a:t>Endorsements</a:t>
            </a:r>
          </a:p>
          <a:p>
            <a:pPr lvl="1"/>
            <a:r>
              <a:rPr lang="en-US" dirty="0" smtClean="0"/>
              <a:t>Receipts</a:t>
            </a:r>
          </a:p>
          <a:p>
            <a:pPr lvl="1"/>
            <a:r>
              <a:rPr lang="en-US" dirty="0" smtClean="0"/>
              <a:t>Prescriptions</a:t>
            </a:r>
          </a:p>
          <a:p>
            <a:pPr lvl="0"/>
            <a:r>
              <a:rPr lang="en-US" dirty="0" smtClean="0"/>
              <a:t>Democratizes the ability to make hard-to-forge credentials.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3139441"/>
            <a:ext cx="3810000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Wills</a:t>
            </a:r>
          </a:p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Business cards</a:t>
            </a:r>
          </a:p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Bills of lading</a:t>
            </a:r>
          </a:p>
          <a:p>
            <a:pPr marL="742931" lvl="1" indent="-285743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bg1"/>
                </a:solidFill>
              </a:rPr>
              <a:t>Note from Mom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verify the truth of the statement</a:t>
            </a:r>
          </a:p>
          <a:p>
            <a:r>
              <a:rPr lang="en-US" dirty="0" smtClean="0"/>
              <a:t>Always</a:t>
            </a:r>
            <a:r>
              <a:rPr lang="en-US" baseline="0" dirty="0" smtClean="0"/>
              <a:t> have an explicit narrator</a:t>
            </a:r>
          </a:p>
          <a:p>
            <a:r>
              <a:rPr lang="en-US" baseline="0" dirty="0" smtClean="0"/>
              <a:t>VCs never say</a:t>
            </a:r>
          </a:p>
          <a:p>
            <a:pPr lvl="1"/>
            <a:r>
              <a:rPr lang="en-US" dirty="0" smtClean="0"/>
              <a:t>The sky</a:t>
            </a:r>
            <a:r>
              <a:rPr lang="en-US" baseline="0" dirty="0" smtClean="0"/>
              <a:t> is blue.</a:t>
            </a:r>
          </a:p>
          <a:p>
            <a:pPr lvl="0"/>
            <a:r>
              <a:rPr lang="en-US" dirty="0" smtClean="0"/>
              <a:t>VCs</a:t>
            </a:r>
            <a:r>
              <a:rPr lang="en-US" baseline="0" dirty="0" smtClean="0"/>
              <a:t> are always of the form</a:t>
            </a:r>
          </a:p>
          <a:p>
            <a:pPr lvl="1"/>
            <a:r>
              <a:rPr lang="en-US" dirty="0" smtClean="0"/>
              <a:t>Joe says the sky is blue.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demonstrating to a Verifier (aka Relying Party) that an Issuer (aka source) has made a particular statement about a Subject.</a:t>
            </a:r>
          </a:p>
          <a:p>
            <a:r>
              <a:rPr lang="en-US" dirty="0" smtClean="0"/>
              <a:t>Verifiable Credentials are *statements*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6601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 Verifier *does* with a VC is up to them</a:t>
            </a:r>
          </a:p>
          <a:p>
            <a:pPr lvl="1"/>
            <a:r>
              <a:rPr lang="en-US" dirty="0" smtClean="0"/>
              <a:t>Do they trust the Issuer for those statements?</a:t>
            </a:r>
          </a:p>
          <a:p>
            <a:pPr lvl="1"/>
            <a:r>
              <a:rPr lang="en-US" dirty="0" smtClean="0"/>
              <a:t>Do they trust that the presenter is legitimately related to the Subject of those statements?</a:t>
            </a:r>
          </a:p>
          <a:p>
            <a:pPr lvl="1"/>
            <a:r>
              <a:rPr lang="en-US" dirty="0" smtClean="0"/>
              <a:t>What privileges or services are appropriate for that presenter based on those statements?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Verifiable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Verifier’s own business logic determines what they are willing to do in response to </a:t>
            </a:r>
          </a:p>
          <a:p>
            <a:pPr lvl="1"/>
            <a:r>
              <a:rPr lang="en-US" dirty="0" smtClean="0"/>
              <a:t>a particular statement </a:t>
            </a:r>
          </a:p>
          <a:p>
            <a:pPr lvl="1"/>
            <a:r>
              <a:rPr lang="en-US" dirty="0" smtClean="0"/>
              <a:t>from a given Issuer </a:t>
            </a:r>
          </a:p>
          <a:p>
            <a:pPr lvl="1"/>
            <a:r>
              <a:rPr lang="en-US" dirty="0" smtClean="0"/>
              <a:t>about certain Subject</a:t>
            </a:r>
          </a:p>
          <a:p>
            <a:pPr lvl="1"/>
            <a:r>
              <a:rPr lang="en-US" dirty="0" smtClean="0"/>
              <a:t>presented digitally (online or off).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7CE51B95-52AB-4BA7-B751-DD48764DD133}" vid="{02125748-3FD7-49ED-BCB5-3D912FB91C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1031</TotalTime>
  <Words>878</Words>
  <Application>Microsoft Office PowerPoint</Application>
  <PresentationFormat>Widescreen</PresentationFormat>
  <Paragraphs>180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Credentials &amp; Capabilities https://github.com/w3c-ccg/meetings/blob/gh-pages/2020-02-20/credentials_and_capabilities.pptx </vt:lpstr>
      <vt:lpstr>Credentials &amp; Capabilities</vt:lpstr>
      <vt:lpstr>Verifiable Credentials</vt:lpstr>
      <vt:lpstr>Verifiable Credentials</vt:lpstr>
      <vt:lpstr>Verifiable Credentials</vt:lpstr>
      <vt:lpstr>Verifiable Credentials</vt:lpstr>
      <vt:lpstr>Verifiable Credentials</vt:lpstr>
      <vt:lpstr>Verifiable Credentials</vt:lpstr>
      <vt:lpstr>Verifiable Credentials</vt:lpstr>
      <vt:lpstr>Directed Capabilities</vt:lpstr>
      <vt:lpstr>Directed Capabilities</vt:lpstr>
      <vt:lpstr>Directed Capabilities</vt:lpstr>
      <vt:lpstr>Directed Capabilities</vt:lpstr>
      <vt:lpstr>A Traditional Capability: Car Key</vt:lpstr>
      <vt:lpstr>An Attenuated Capability: Valet Key</vt:lpstr>
      <vt:lpstr>Directed Capabilities</vt:lpstr>
      <vt:lpstr>Directed Capabilities</vt:lpstr>
      <vt:lpstr>Directed Capabilities</vt:lpstr>
      <vt:lpstr>A Directed Capability Car Key</vt:lpstr>
      <vt:lpstr>A Directed Banking Capability</vt:lpstr>
      <vt:lpstr>Credentials v Capabilities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Credentials &amp; Capabilities</dc:title>
  <dc:creator>Joe</dc:creator>
  <cp:lastModifiedBy>Joe</cp:lastModifiedBy>
  <cp:revision>31</cp:revision>
  <cp:lastPrinted>2020-01-10T17:54:27Z</cp:lastPrinted>
  <dcterms:created xsi:type="dcterms:W3CDTF">2020-01-10T01:07:15Z</dcterms:created>
  <dcterms:modified xsi:type="dcterms:W3CDTF">2020-02-18T15:59:51Z</dcterms:modified>
</cp:coreProperties>
</file>