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45"/>
  </p:notesMasterIdLst>
  <p:sldIdLst>
    <p:sldId id="368" r:id="rId3"/>
    <p:sldId id="365" r:id="rId4"/>
    <p:sldId id="314" r:id="rId5"/>
    <p:sldId id="315" r:id="rId6"/>
    <p:sldId id="372" r:id="rId7"/>
    <p:sldId id="344" r:id="rId8"/>
    <p:sldId id="345" r:id="rId9"/>
    <p:sldId id="319" r:id="rId10"/>
    <p:sldId id="350" r:id="rId11"/>
    <p:sldId id="346" r:id="rId12"/>
    <p:sldId id="347" r:id="rId13"/>
    <p:sldId id="348" r:id="rId14"/>
    <p:sldId id="321" r:id="rId15"/>
    <p:sldId id="322" r:id="rId16"/>
    <p:sldId id="323" r:id="rId17"/>
    <p:sldId id="320" r:id="rId18"/>
    <p:sldId id="349" r:id="rId19"/>
    <p:sldId id="316" r:id="rId20"/>
    <p:sldId id="351" r:id="rId21"/>
    <p:sldId id="324" r:id="rId22"/>
    <p:sldId id="325" r:id="rId23"/>
    <p:sldId id="353" r:id="rId24"/>
    <p:sldId id="354" r:id="rId25"/>
    <p:sldId id="326" r:id="rId26"/>
    <p:sldId id="355" r:id="rId27"/>
    <p:sldId id="358" r:id="rId28"/>
    <p:sldId id="327" r:id="rId29"/>
    <p:sldId id="356" r:id="rId30"/>
    <p:sldId id="357" r:id="rId31"/>
    <p:sldId id="329" r:id="rId32"/>
    <p:sldId id="359" r:id="rId33"/>
    <p:sldId id="328" r:id="rId34"/>
    <p:sldId id="360" r:id="rId35"/>
    <p:sldId id="361" r:id="rId36"/>
    <p:sldId id="336" r:id="rId37"/>
    <p:sldId id="363" r:id="rId38"/>
    <p:sldId id="362" r:id="rId39"/>
    <p:sldId id="330" r:id="rId40"/>
    <p:sldId id="366" r:id="rId41"/>
    <p:sldId id="367" r:id="rId42"/>
    <p:sldId id="371" r:id="rId43"/>
    <p:sldId id="3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15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2/21/2016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5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2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7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92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46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1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68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7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62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1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4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29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6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07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9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04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83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60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7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66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29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67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27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5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05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0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2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61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42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554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3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1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6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538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8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9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9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2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2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9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7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2022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7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74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0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 smtClean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793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797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2/21/2016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97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the User Interface by Using HTML5: Text, Graphics, and Media</a:t>
            </a:r>
            <a:endParaRPr lang="en-US" sz="40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 smtClean="0"/>
              <a:t>Vyacheslav Koldovskyy</a:t>
            </a:r>
            <a:br>
              <a:rPr lang="en-US" sz="1600" dirty="0" smtClean="0"/>
            </a:br>
            <a:r>
              <a:rPr lang="en-US" sz="1600" dirty="0" smtClean="0"/>
              <a:t>Last update: 25/06/2015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62152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600" dirty="0" smtClean="0"/>
              <a:t>: </a:t>
            </a:r>
            <a:r>
              <a:rPr lang="en-US" sz="2600" dirty="0"/>
              <a:t>Identifies the page as an HTML </a:t>
            </a:r>
            <a:r>
              <a:rPr lang="en-US" sz="2600" dirty="0" smtClean="0"/>
              <a:t>document</a:t>
            </a:r>
            <a:endParaRPr lang="en-US" sz="26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&lt;head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/>
              <a:t>: </a:t>
            </a:r>
            <a:r>
              <a:rPr lang="en-US" sz="2600" dirty="0" smtClean="0"/>
              <a:t>Contains </a:t>
            </a:r>
            <a:r>
              <a:rPr lang="en-US" sz="2600" dirty="0"/>
              <a:t>markup and code used by the browser, such as scripts </a:t>
            </a:r>
            <a:r>
              <a:rPr lang="en-US" sz="2600" dirty="0" smtClean="0"/>
              <a:t>that add </a:t>
            </a:r>
            <a:r>
              <a:rPr lang="en-US" sz="2600" dirty="0"/>
              <a:t>interactivity, and keywords to help search engines find the </a:t>
            </a:r>
            <a:r>
              <a:rPr lang="en-US" sz="2600" dirty="0" smtClean="0"/>
              <a:t>page</a:t>
            </a:r>
            <a:endParaRPr lang="en-US" sz="26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&lt;title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: </a:t>
            </a:r>
            <a:r>
              <a:rPr lang="en-US" sz="2600" dirty="0" smtClean="0"/>
              <a:t>Displays </a:t>
            </a:r>
            <a:r>
              <a:rPr lang="en-US" sz="2600" dirty="0"/>
              <a:t>the title of the Web page, which appears at the top of </a:t>
            </a:r>
            <a:r>
              <a:rPr lang="en-US" sz="2600" dirty="0" smtClean="0"/>
              <a:t>the Web </a:t>
            </a:r>
            <a:r>
              <a:rPr lang="en-US" sz="2600" dirty="0"/>
              <a:t>browser, usually on the page’s tab in a tabbed </a:t>
            </a:r>
            <a:r>
              <a:rPr lang="en-US" sz="2600" dirty="0" smtClean="0"/>
              <a:t>browser</a:t>
            </a:r>
            <a:endParaRPr lang="en-US" sz="26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: </a:t>
            </a:r>
            <a:r>
              <a:rPr lang="en-US" sz="2600" dirty="0" smtClean="0"/>
              <a:t>Surrounds </a:t>
            </a:r>
            <a:r>
              <a:rPr lang="en-US" sz="2600" dirty="0"/>
              <a:t>content that’s visible on the Web page when viewed in </a:t>
            </a:r>
            <a:r>
              <a:rPr lang="en-US" sz="2600" dirty="0" smtClean="0"/>
              <a:t>a Web browser</a:t>
            </a:r>
          </a:p>
        </p:txBody>
      </p:sp>
    </p:spTree>
    <p:extLst>
      <p:ext uri="{BB962C8B-B14F-4D97-AF65-F5344CB8AC3E}">
        <p14:creationId xmlns:p14="http://schemas.microsoft.com/office/powerpoint/2010/main" val="408180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Tags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&lt;a href=URL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: </a:t>
            </a:r>
            <a:r>
              <a:rPr lang="en-US" sz="2600" dirty="0" smtClean="0"/>
              <a:t>Generally </a:t>
            </a:r>
            <a:r>
              <a:rPr lang="en-US" sz="2600" dirty="0"/>
              <a:t>used to anchor a URL to text or an image; can </a:t>
            </a:r>
            <a:r>
              <a:rPr lang="en-US" sz="2600" dirty="0" smtClean="0"/>
              <a:t>create a named </a:t>
            </a:r>
            <a:r>
              <a:rPr lang="en-US" sz="2600" dirty="0"/>
              <a:t>anchor within a document to allow for linking to sections </a:t>
            </a:r>
            <a:r>
              <a:rPr lang="en-US" sz="2600" dirty="0" smtClean="0"/>
              <a:t>of the document</a:t>
            </a:r>
            <a:endParaRPr lang="en-US" sz="26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b&gt;</a:t>
            </a:r>
            <a:r>
              <a:rPr lang="en-US" sz="2800" dirty="0"/>
              <a:t>: </a:t>
            </a:r>
            <a:r>
              <a:rPr lang="en-US" sz="2600" dirty="0" smtClean="0"/>
              <a:t>Applies </a:t>
            </a:r>
            <a:r>
              <a:rPr lang="en-US" sz="2600" dirty="0"/>
              <a:t>boldface to </a:t>
            </a:r>
            <a:r>
              <a:rPr lang="en-US" sz="2600" dirty="0" smtClean="0"/>
              <a:t>text</a:t>
            </a:r>
            <a:endParaRPr lang="en-US" sz="26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hx&gt;</a:t>
            </a:r>
            <a:r>
              <a:rPr lang="en-US" sz="2800" dirty="0"/>
              <a:t>: </a:t>
            </a:r>
            <a:r>
              <a:rPr lang="en-US" sz="2600" dirty="0" smtClean="0"/>
              <a:t>Creates </a:t>
            </a:r>
            <a:r>
              <a:rPr lang="en-US" sz="2600" dirty="0"/>
              <a:t>a heading, which can be first level (h1) through sixth level (h6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img&gt;</a:t>
            </a:r>
            <a:r>
              <a:rPr lang="en-US" sz="2800" dirty="0"/>
              <a:t>: </a:t>
            </a:r>
            <a:r>
              <a:rPr lang="en-US" sz="2600" dirty="0" smtClean="0"/>
              <a:t>Inserts </a:t>
            </a:r>
            <a:r>
              <a:rPr lang="en-US" sz="2600" dirty="0"/>
              <a:t>an image from a file or another Web </a:t>
            </a:r>
            <a:r>
              <a:rPr lang="en-US" sz="2600" dirty="0" smtClean="0"/>
              <a:t>site</a:t>
            </a:r>
            <a:endParaRPr lang="en-US" sz="26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p&gt;</a:t>
            </a:r>
            <a:r>
              <a:rPr lang="en-US" sz="2800" dirty="0"/>
              <a:t>: </a:t>
            </a:r>
            <a:r>
              <a:rPr lang="en-US" sz="2600" dirty="0" smtClean="0"/>
              <a:t>Defines </a:t>
            </a:r>
            <a:r>
              <a:rPr lang="en-US" sz="2600" dirty="0"/>
              <a:t>text as a </a:t>
            </a:r>
            <a:r>
              <a:rPr lang="en-US" sz="2600" dirty="0" smtClean="0"/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205455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tag pair or an empty tag is also called an </a:t>
            </a:r>
            <a:r>
              <a:rPr lang="en-US" b="1" dirty="0" smtClean="0"/>
              <a:t>element.</a:t>
            </a:r>
          </a:p>
          <a:p>
            <a:r>
              <a:rPr lang="en-US" dirty="0"/>
              <a:t>An element can describe content, insert graphics, and create hyperlinks.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1252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Modifiers </a:t>
            </a:r>
            <a:r>
              <a:rPr lang="en-US" dirty="0"/>
              <a:t>of HTML elements that provide </a:t>
            </a:r>
            <a:r>
              <a:rPr lang="en-US" dirty="0" smtClean="0"/>
              <a:t>additional information</a:t>
            </a:r>
            <a:endParaRPr lang="en-US" dirty="0"/>
          </a:p>
          <a:p>
            <a:r>
              <a:rPr lang="en-US" dirty="0" smtClean="0"/>
              <a:t>Are extensions </a:t>
            </a:r>
            <a:r>
              <a:rPr lang="en-US" dirty="0"/>
              <a:t>of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Syntax: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tag attribute="value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4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34290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href="http://www.example.com"&gt;This is a link.&lt;/a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286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55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place </a:t>
            </a:r>
            <a:r>
              <a:rPr lang="en-US" dirty="0"/>
              <a:t>one element inside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Example: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p&gt;Make sure your pet has plenty of &lt;i&gt;&lt;b&gt;fresh water&lt;/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i&gt; during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hot weather.&lt;/p&gt;&lt;/b&gt;</a:t>
            </a: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91" y="3863975"/>
            <a:ext cx="7286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4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special character, such as the dollar symbol, the registered trademark (a </a:t>
            </a:r>
            <a:r>
              <a:rPr lang="en-US" dirty="0" smtClean="0"/>
              <a:t>capital R </a:t>
            </a:r>
            <a:r>
              <a:rPr lang="en-US" dirty="0"/>
              <a:t>within a circle), and accented </a:t>
            </a:r>
            <a:r>
              <a:rPr lang="en-US" dirty="0" smtClean="0"/>
              <a:t>letters</a:t>
            </a:r>
          </a:p>
          <a:p>
            <a:r>
              <a:rPr lang="en-US" dirty="0" smtClean="0"/>
              <a:t>Begins </a:t>
            </a:r>
            <a:r>
              <a:rPr lang="en-US" dirty="0"/>
              <a:t>with an ampersand (&amp;) and ends with a semicolon </a:t>
            </a:r>
            <a:r>
              <a:rPr lang="en-US" dirty="0" smtClean="0"/>
              <a:t>(;)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entity </a:t>
            </a:r>
            <a:r>
              <a:rPr lang="en-US" dirty="0"/>
              <a:t>&amp;reg; represents the registered trademark </a:t>
            </a:r>
            <a:r>
              <a:rPr lang="en-US" dirty="0" smtClean="0"/>
              <a:t>symbol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numerical code is &amp;#174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1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character encoding</a:t>
            </a:r>
          </a:p>
          <a:p>
            <a:r>
              <a:rPr lang="en-US" dirty="0" smtClean="0"/>
              <a:t>Use </a:t>
            </a:r>
            <a:r>
              <a:rPr lang="en-US" dirty="0"/>
              <a:t>UTF-8 encoding whenever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Add </a:t>
            </a:r>
            <a:r>
              <a:rPr lang="en-US" dirty="0"/>
              <a:t>the following declaration to the head element:</a:t>
            </a:r>
          </a:p>
          <a:p>
            <a:pPr marL="0" indent="0" algn="ctr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134134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>
              <a:spcAft>
                <a:spcPts val="100"/>
              </a:spcAft>
            </a:pPr>
            <a:r>
              <a:rPr lang="en-US" dirty="0"/>
              <a:t>HTML 4 </a:t>
            </a:r>
            <a:r>
              <a:rPr lang="en-US" dirty="0" smtClean="0"/>
              <a:t>Text-related Elements with New Meaning </a:t>
            </a:r>
            <a:r>
              <a:rPr lang="en-US" dirty="0"/>
              <a:t>or </a:t>
            </a:r>
            <a:r>
              <a:rPr lang="en-US" dirty="0" smtClean="0"/>
              <a:t>Functionality </a:t>
            </a:r>
            <a:r>
              <a:rPr lang="en-US" dirty="0"/>
              <a:t>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sz="2800" dirty="0"/>
              <a:t> element should now be used to offset text without conveying importance, such as for keywords or product </a:t>
            </a:r>
            <a:r>
              <a:rPr lang="en-US" sz="2800" dirty="0" smtClean="0"/>
              <a:t>names.</a:t>
            </a:r>
          </a:p>
          <a:p>
            <a:r>
              <a:rPr lang="en-US" sz="2800" dirty="0" smtClean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sz="2800" dirty="0"/>
              <a:t> element now indicates content in an alternate voice or mood, like spoken text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strong&gt;</a:t>
            </a:r>
            <a:r>
              <a:rPr lang="en-US" sz="2800" dirty="0" smtClean="0"/>
              <a:t> element </a:t>
            </a:r>
            <a:r>
              <a:rPr lang="en-US" sz="2800" dirty="0"/>
              <a:t>indicates strong </a:t>
            </a:r>
            <a:r>
              <a:rPr lang="en-US" sz="2800" dirty="0" smtClean="0"/>
              <a:t>importance.</a:t>
            </a:r>
          </a:p>
          <a:p>
            <a:r>
              <a:rPr lang="en-US" sz="2800" dirty="0" smtClean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em&gt;</a:t>
            </a:r>
            <a:r>
              <a:rPr lang="en-US" sz="2800" dirty="0"/>
              <a:t> </a:t>
            </a:r>
            <a:r>
              <a:rPr lang="en-US" sz="2800" dirty="0" smtClean="0"/>
              <a:t>element </a:t>
            </a:r>
            <a:r>
              <a:rPr lang="en-US" sz="2800" dirty="0"/>
              <a:t>indicates emphatic </a:t>
            </a:r>
            <a:r>
              <a:rPr lang="en-US" sz="2800" dirty="0" smtClean="0"/>
              <a:t>stress.</a:t>
            </a:r>
          </a:p>
          <a:p>
            <a:r>
              <a:rPr lang="en-US" sz="2800" dirty="0" smtClean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small&gt;</a:t>
            </a:r>
            <a:r>
              <a:rPr lang="en-US" sz="2800" dirty="0"/>
              <a:t> </a:t>
            </a:r>
            <a:r>
              <a:rPr lang="en-US" sz="2800" dirty="0" smtClean="0"/>
              <a:t>element </a:t>
            </a:r>
            <a:r>
              <a:rPr lang="en-US" sz="2800" dirty="0"/>
              <a:t>should be used for small print, like a copyright line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838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HTML5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mark&gt;</a:t>
            </a:r>
            <a:r>
              <a:rPr lang="en-US" sz="2600" dirty="0" smtClean="0"/>
              <a:t> element </a:t>
            </a:r>
            <a:r>
              <a:rPr lang="en-US" sz="2600" dirty="0"/>
              <a:t>highlights text </a:t>
            </a:r>
            <a:r>
              <a:rPr lang="en-US" sz="2600" dirty="0" smtClean="0"/>
              <a:t>on a </a:t>
            </a:r>
            <a:r>
              <a:rPr lang="en-US" sz="2600" dirty="0"/>
              <a:t>page, similar to the highlighting feature in Microsoft </a:t>
            </a:r>
            <a:r>
              <a:rPr lang="en-US" sz="2600" dirty="0" smtClean="0"/>
              <a:t>Word.</a:t>
            </a:r>
          </a:p>
          <a:p>
            <a:r>
              <a:rPr lang="en-US" sz="2600" dirty="0" smtClean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time&gt;</a:t>
            </a:r>
            <a:r>
              <a:rPr lang="en-US" sz="2600" dirty="0"/>
              <a:t> </a:t>
            </a:r>
            <a:r>
              <a:rPr lang="en-US" sz="2600" dirty="0" smtClean="0"/>
              <a:t>element displays a </a:t>
            </a:r>
            <a:r>
              <a:rPr lang="en-US" sz="2600" dirty="0"/>
              <a:t>machine-readable time and date, such as 10:10 A.M., CST, July 19, 2012, </a:t>
            </a:r>
            <a:r>
              <a:rPr lang="en-US" sz="2600" dirty="0" smtClean="0"/>
              <a:t>which is </a:t>
            </a:r>
            <a:r>
              <a:rPr lang="en-US" sz="2600" dirty="0"/>
              <a:t>handy for blogs and calendars, and potentially helps search engines provide </a:t>
            </a:r>
            <a:r>
              <a:rPr lang="en-US" sz="2600" dirty="0" smtClean="0"/>
              <a:t>better results </a:t>
            </a:r>
            <a:r>
              <a:rPr lang="en-US" sz="2600" dirty="0"/>
              <a:t>when time and date are part of the search criteria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wbr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smtClean="0"/>
              <a:t>defines possible line-break.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1996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Tags</a:t>
            </a:r>
          </a:p>
          <a:p>
            <a:r>
              <a:rPr lang="en-US" sz="2000" dirty="0"/>
              <a:t>Elements</a:t>
            </a:r>
          </a:p>
          <a:p>
            <a:r>
              <a:rPr lang="en-US" sz="2000" dirty="0"/>
              <a:t>Attributes</a:t>
            </a:r>
          </a:p>
          <a:p>
            <a:r>
              <a:rPr lang="en-US" sz="2000" dirty="0"/>
              <a:t>Nesting </a:t>
            </a:r>
          </a:p>
          <a:p>
            <a:r>
              <a:rPr lang="en-US" sz="2000" dirty="0"/>
              <a:t>Entities</a:t>
            </a:r>
          </a:p>
          <a:p>
            <a:r>
              <a:rPr lang="en-US" sz="2000" dirty="0"/>
              <a:t>Doctype</a:t>
            </a:r>
          </a:p>
          <a:p>
            <a:r>
              <a:rPr lang="en-US" sz="2000" dirty="0"/>
              <a:t>Modified HTML 4.01 elements and new HTML5 elements</a:t>
            </a:r>
          </a:p>
          <a:p>
            <a:r>
              <a:rPr lang="en-US" sz="2000" dirty="0"/>
              <a:t>Deprecation</a:t>
            </a:r>
          </a:p>
          <a:p>
            <a:r>
              <a:rPr lang="en-US" sz="2000" dirty="0"/>
              <a:t>Figures and figure captions</a:t>
            </a:r>
          </a:p>
          <a:p>
            <a:r>
              <a:rPr lang="en-US" sz="2000" dirty="0"/>
              <a:t>Canvas and SVG</a:t>
            </a:r>
          </a:p>
          <a:p>
            <a:r>
              <a:rPr lang="en-US" sz="2000" dirty="0"/>
              <a:t>Audio and video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03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new elements become available, the W3C earmarks other elements for </a:t>
            </a:r>
            <a:r>
              <a:rPr lang="en-US" dirty="0" smtClean="0"/>
              <a:t>eventual removal </a:t>
            </a:r>
            <a:r>
              <a:rPr lang="en-US" dirty="0"/>
              <a:t>because their functionality is no longer useful.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Removing </a:t>
            </a:r>
            <a:r>
              <a:rPr lang="en-US" dirty="0"/>
              <a:t>elements </a:t>
            </a:r>
            <a:r>
              <a:rPr lang="en-US" dirty="0" smtClean="0"/>
              <a:t>from the list </a:t>
            </a:r>
            <a:r>
              <a:rPr lang="en-US" dirty="0"/>
              <a:t>of available HTML elements is referred to as </a:t>
            </a:r>
            <a:r>
              <a:rPr lang="en-US" b="1" dirty="0" smtClean="0"/>
              <a:t>deprecation.</a:t>
            </a:r>
            <a:endParaRPr lang="en-US" sz="2600" b="1" dirty="0" smtClean="0"/>
          </a:p>
          <a:p>
            <a:r>
              <a:rPr lang="en-US" sz="2600" b="1" dirty="0" smtClean="0"/>
              <a:t>Note:</a:t>
            </a:r>
            <a:r>
              <a:rPr lang="en-US" sz="2600" dirty="0" smtClean="0"/>
              <a:t> The </a:t>
            </a:r>
            <a:r>
              <a:rPr lang="en-US" sz="2600" dirty="0"/>
              <a:t>same thing </a:t>
            </a:r>
            <a:r>
              <a:rPr lang="en-US" sz="2600" dirty="0" smtClean="0"/>
              <a:t>applies to attributes and CSS properties.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7439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Examples of Deprecated HTML Elements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big&gt;</a:t>
            </a:r>
            <a:r>
              <a:rPr lang="en-US" dirty="0"/>
              <a:t>: Makes text bigger relative to the current font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center&gt;</a:t>
            </a:r>
            <a:r>
              <a:rPr lang="en-US" dirty="0"/>
              <a:t>: </a:t>
            </a:r>
            <a:r>
              <a:rPr lang="en-US" dirty="0" smtClean="0"/>
              <a:t>Center-aligns </a:t>
            </a:r>
            <a:r>
              <a:rPr lang="en-US" dirty="0"/>
              <a:t>text and </a:t>
            </a:r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The fix: Use </a:t>
            </a:r>
            <a:r>
              <a:rPr lang="en-US" dirty="0"/>
              <a:t>CSS instead</a:t>
            </a:r>
          </a:p>
        </p:txBody>
      </p:sp>
    </p:spTree>
    <p:extLst>
      <p:ext uri="{BB962C8B-B14F-4D97-AF65-F5344CB8AC3E}">
        <p14:creationId xmlns:p14="http://schemas.microsoft.com/office/powerpoint/2010/main" val="194447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raster image</a:t>
            </a:r>
            <a:r>
              <a:rPr lang="en-US" dirty="0"/>
              <a:t> is made up of </a:t>
            </a:r>
            <a:r>
              <a:rPr lang="en-US" dirty="0" smtClean="0"/>
              <a:t>pixels.</a:t>
            </a:r>
          </a:p>
          <a:p>
            <a:pPr lvl="1"/>
            <a:r>
              <a:rPr lang="en-US" dirty="0" smtClean="0"/>
              <a:t>Example: A photograph</a:t>
            </a:r>
          </a:p>
          <a:p>
            <a:pPr lvl="1"/>
            <a:r>
              <a:rPr lang="en-US" dirty="0" smtClean="0"/>
              <a:t>Formats: JPG, PNG, GIF, BMP</a:t>
            </a:r>
          </a:p>
          <a:p>
            <a:r>
              <a:rPr lang="en-US" dirty="0" smtClean="0"/>
              <a:t>A </a:t>
            </a:r>
            <a:r>
              <a:rPr lang="en-US" b="1" dirty="0"/>
              <a:t>vector </a:t>
            </a:r>
            <a:r>
              <a:rPr lang="en-US" b="1" dirty="0" smtClean="0"/>
              <a:t>image</a:t>
            </a:r>
            <a:r>
              <a:rPr lang="en-US" dirty="0" smtClean="0"/>
              <a:t> is </a:t>
            </a:r>
            <a:r>
              <a:rPr lang="en-US" dirty="0"/>
              <a:t>made up of lines and curves based on mathematical expressions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Adobe </a:t>
            </a:r>
            <a:r>
              <a:rPr lang="en-US" dirty="0"/>
              <a:t>Illustrator </a:t>
            </a:r>
            <a:r>
              <a:rPr lang="en-US" dirty="0" smtClean="0"/>
              <a:t>AI file</a:t>
            </a:r>
          </a:p>
          <a:p>
            <a:pPr lvl="1"/>
            <a:r>
              <a:rPr lang="en-US" dirty="0" smtClean="0"/>
              <a:t>Formats: PNG </a:t>
            </a:r>
            <a:r>
              <a:rPr lang="en-US" dirty="0"/>
              <a:t>or GIF for Web </a:t>
            </a:r>
            <a:r>
              <a:rPr lang="en-US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80825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/>
              <a:t> to add </a:t>
            </a:r>
            <a:r>
              <a:rPr lang="en-US" dirty="0"/>
              <a:t>images to an HTML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Example: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img src="images/redball.jpg" alt="Red ball graphic" /&gt;</a:t>
            </a:r>
          </a:p>
          <a:p>
            <a:r>
              <a:rPr lang="en-US" dirty="0" smtClean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/>
              <a:t> </a:t>
            </a:r>
            <a:r>
              <a:rPr lang="en-US" dirty="0" smtClean="0"/>
              <a:t>attribute and </a:t>
            </a:r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alt</a:t>
            </a:r>
            <a:r>
              <a:rPr lang="en-US" dirty="0"/>
              <a:t> attribute are </a:t>
            </a:r>
            <a:r>
              <a:rPr lang="en-US" dirty="0" smtClean="0"/>
              <a:t>required to </a:t>
            </a:r>
            <a:r>
              <a:rPr lang="en-US" dirty="0"/>
              <a:t>be fully </a:t>
            </a:r>
            <a:r>
              <a:rPr lang="en-US" dirty="0" smtClean="0"/>
              <a:t>valid.</a:t>
            </a:r>
          </a:p>
          <a:p>
            <a:r>
              <a:rPr lang="en-US" dirty="0" smtClean="0"/>
              <a:t>The </a:t>
            </a:r>
            <a:r>
              <a:rPr lang="en-US" dirty="0"/>
              <a:t>W3C requires the alt attribute for </a:t>
            </a:r>
            <a:r>
              <a:rPr lang="en-US" dirty="0" smtClean="0"/>
              <a:t>accessibility by </a:t>
            </a:r>
            <a:r>
              <a:rPr lang="en-US" dirty="0"/>
              <a:t>people with disabilities.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10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figcaption</a:t>
            </a:r>
            <a:r>
              <a:rPr lang="en-US" dirty="0"/>
              <a:t> </a:t>
            </a:r>
            <a:r>
              <a:rPr lang="en-US" dirty="0" smtClean="0"/>
              <a:t>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dirty="0"/>
              <a:t> element specifies the type of figure you’re </a:t>
            </a:r>
            <a:r>
              <a:rPr lang="en-US" dirty="0" smtClean="0"/>
              <a:t>adding</a:t>
            </a:r>
          </a:p>
          <a:p>
            <a:r>
              <a:rPr lang="en-US" dirty="0" smtClean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figcaption</a:t>
            </a:r>
            <a:r>
              <a:rPr lang="en-US" dirty="0"/>
              <a:t> element </a:t>
            </a:r>
            <a:r>
              <a:rPr lang="en-US" dirty="0" smtClean="0"/>
              <a:t>adds </a:t>
            </a:r>
            <a:r>
              <a:rPr lang="en-US" dirty="0"/>
              <a:t>a caption to an image on a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display the caption before </a:t>
            </a:r>
            <a:r>
              <a:rPr lang="en-US" dirty="0" smtClean="0"/>
              <a:t>or after </a:t>
            </a:r>
            <a:r>
              <a:rPr lang="en-US" dirty="0"/>
              <a:t>the </a:t>
            </a:r>
            <a:r>
              <a:rPr lang="en-US" dirty="0" smtClean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8456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figcaption</a:t>
            </a:r>
            <a:r>
              <a:rPr lang="en-US" dirty="0"/>
              <a:t> </a:t>
            </a:r>
            <a:r>
              <a:rPr lang="en-US" dirty="0" smtClean="0"/>
              <a:t>Example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5286" y="3209925"/>
            <a:ext cx="6476999" cy="2653957"/>
            <a:chOff x="762000" y="1524000"/>
            <a:chExt cx="7286625" cy="3403199"/>
          </a:xfrm>
        </p:grpSpPr>
        <p:pic>
          <p:nvPicPr>
            <p:cNvPr id="4" name="Content Placeholder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524000"/>
              <a:ext cx="7286625" cy="299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"/>
            <p:cNvSpPr txBox="1">
              <a:spLocks noChangeArrowheads="1"/>
            </p:cNvSpPr>
            <p:nvPr/>
          </p:nvSpPr>
          <p:spPr bwMode="auto">
            <a:xfrm>
              <a:off x="762000" y="4572000"/>
              <a:ext cx="5143501" cy="35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dirty="0" smtClean="0"/>
                <a:t>Illustration: © </a:t>
              </a:r>
              <a:r>
                <a:rPr lang="en-US" sz="1200" dirty="0"/>
                <a:t>MightyIsland/iStockphoto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51435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62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Example </a:t>
            </a:r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3778533"/>
            <a:ext cx="5410200" cy="2220657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49136"/>
            <a:ext cx="4586287" cy="228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828800" y="6248400"/>
            <a:ext cx="2895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/>
              <a:t>Illustrations: © </a:t>
            </a:r>
            <a:r>
              <a:rPr lang="en-US" sz="1200" dirty="0"/>
              <a:t>MightyIsland/iStockphoto</a:t>
            </a:r>
          </a:p>
        </p:txBody>
      </p:sp>
    </p:spTree>
    <p:extLst>
      <p:ext uri="{BB962C8B-B14F-4D97-AF65-F5344CB8AC3E}">
        <p14:creationId xmlns:p14="http://schemas.microsoft.com/office/powerpoint/2010/main" val="289281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JavaScript to draw pixel-based </a:t>
            </a:r>
            <a:r>
              <a:rPr lang="en-US" sz="2800" dirty="0"/>
              <a:t>shapes on a </a:t>
            </a:r>
            <a:r>
              <a:rPr lang="en-US" sz="2800" dirty="0" smtClean="0"/>
              <a:t>canvas</a:t>
            </a:r>
          </a:p>
          <a:p>
            <a:r>
              <a:rPr lang="en-US" sz="2800" dirty="0" smtClean="0"/>
              <a:t>Include </a:t>
            </a:r>
            <a:r>
              <a:rPr lang="en-US" sz="2800" dirty="0"/>
              <a:t>color, gradients, and pattern </a:t>
            </a:r>
            <a:r>
              <a:rPr lang="en-US" sz="2800" dirty="0" smtClean="0"/>
              <a:t>fills</a:t>
            </a:r>
          </a:p>
          <a:p>
            <a:r>
              <a:rPr lang="en-US" sz="2800" dirty="0" smtClean="0"/>
              <a:t>Render </a:t>
            </a:r>
            <a:r>
              <a:rPr lang="en-US" sz="2800" dirty="0"/>
              <a:t>text with various </a:t>
            </a:r>
            <a:r>
              <a:rPr lang="en-US" sz="2800" dirty="0" smtClean="0"/>
              <a:t>embellishments</a:t>
            </a:r>
          </a:p>
          <a:p>
            <a:r>
              <a:rPr lang="en-US" sz="2800" dirty="0" smtClean="0"/>
              <a:t>Animate </a:t>
            </a:r>
            <a:r>
              <a:rPr lang="en-US" sz="2800" dirty="0"/>
              <a:t>objects by </a:t>
            </a:r>
            <a:r>
              <a:rPr lang="en-US" sz="2800" dirty="0" smtClean="0"/>
              <a:t>making them </a:t>
            </a:r>
            <a:r>
              <a:rPr lang="en-US" sz="2800" dirty="0"/>
              <a:t>move, change scale, and so </a:t>
            </a:r>
            <a:r>
              <a:rPr lang="en-US" sz="2800" dirty="0" smtClean="0"/>
              <a:t>on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Basic syntax for the canvas element: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&lt;canvas id="smlRectangle" height="100"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width="200"&gt;&lt;/canvas&gt;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5029200" cy="471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338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Example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2366963"/>
            <a:ext cx="7286625" cy="2990850"/>
          </a:xfrm>
        </p:spPr>
      </p:pic>
    </p:spTree>
    <p:extLst>
      <p:ext uri="{BB962C8B-B14F-4D97-AF65-F5344CB8AC3E}">
        <p14:creationId xmlns:p14="http://schemas.microsoft.com/office/powerpoint/2010/main" val="81455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Documents and HTTP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Hypertext </a:t>
            </a:r>
            <a:r>
              <a:rPr lang="en-US" sz="2000" dirty="0"/>
              <a:t>Markup Language (HTML) is </a:t>
            </a:r>
            <a:r>
              <a:rPr lang="en-US" sz="2000" dirty="0" smtClean="0"/>
              <a:t>a </a:t>
            </a:r>
            <a:r>
              <a:rPr lang="en-US" sz="2000" dirty="0"/>
              <a:t>markup </a:t>
            </a:r>
            <a:r>
              <a:rPr lang="en-US" sz="2000" dirty="0" smtClean="0"/>
              <a:t>language for Web pages</a:t>
            </a:r>
          </a:p>
          <a:p>
            <a:r>
              <a:rPr lang="en-US" sz="2000" dirty="0" smtClean="0"/>
              <a:t>Hypertext Transport Protocol (HTTP) is a protocol that ensures transport of pages to clients</a:t>
            </a:r>
          </a:p>
        </p:txBody>
      </p:sp>
      <p:pic>
        <p:nvPicPr>
          <p:cNvPr id="1030" name="Picture 6" descr="A browser contacting a DNS and then a web serv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87967"/>
            <a:ext cx="6019800" cy="353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25190" y="4575574"/>
            <a:ext cx="685800" cy="381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6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DNS, </a:t>
            </a:r>
            <a:br>
              <a:rPr lang="en-US" dirty="0" smtClean="0"/>
            </a:br>
            <a:r>
              <a:rPr lang="en-US" dirty="0" smtClean="0"/>
              <a:t>HTTP</a:t>
            </a:r>
            <a:endParaRPr lang="uk-UA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2502" y="4259843"/>
            <a:ext cx="685800" cy="381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DNS</a:t>
            </a:r>
            <a:endParaRPr lang="uk-UA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63638" y="4652210"/>
            <a:ext cx="685800" cy="381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HTTP</a:t>
            </a:r>
            <a:endParaRPr lang="uk-UA" sz="1400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3048000" y="4972971"/>
            <a:ext cx="914400" cy="256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Left-Right Arrow 11"/>
          <p:cNvSpPr/>
          <p:nvPr/>
        </p:nvSpPr>
        <p:spPr>
          <a:xfrm>
            <a:off x="5349338" y="4972971"/>
            <a:ext cx="914400" cy="256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Left-Right Arrow 12"/>
          <p:cNvSpPr/>
          <p:nvPr/>
        </p:nvSpPr>
        <p:spPr>
          <a:xfrm rot="18286307">
            <a:off x="4875823" y="4418439"/>
            <a:ext cx="625094" cy="2243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Freeform 7"/>
          <p:cNvSpPr/>
          <p:nvPr/>
        </p:nvSpPr>
        <p:spPr>
          <a:xfrm>
            <a:off x="2895600" y="5229003"/>
            <a:ext cx="3279494" cy="927495"/>
          </a:xfrm>
          <a:custGeom>
            <a:avLst/>
            <a:gdLst>
              <a:gd name="connsiteX0" fmla="*/ 3298785 w 3298785"/>
              <a:gd name="connsiteY0" fmla="*/ 833377 h 1243046"/>
              <a:gd name="connsiteX1" fmla="*/ 1799863 w 3298785"/>
              <a:gd name="connsiteY1" fmla="*/ 1203767 h 1243046"/>
              <a:gd name="connsiteX2" fmla="*/ 0 w 3298785"/>
              <a:gd name="connsiteY2" fmla="*/ 0 h 124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5" h="1243046">
                <a:moveTo>
                  <a:pt x="3298785" y="833377"/>
                </a:moveTo>
                <a:cubicBezTo>
                  <a:pt x="2824222" y="1088020"/>
                  <a:pt x="2349660" y="1342663"/>
                  <a:pt x="1799863" y="1203767"/>
                </a:cubicBezTo>
                <a:cubicBezTo>
                  <a:pt x="1250066" y="1064871"/>
                  <a:pt x="315410" y="207380"/>
                  <a:pt x="0" y="0"/>
                </a:cubicBezTo>
              </a:path>
            </a:pathLst>
          </a:custGeom>
          <a:noFill/>
          <a:ln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32" name="Picture 8" descr="Document doc dreamweaver html paper adobe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73" y="5692750"/>
            <a:ext cx="510381" cy="5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27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“Backup</a:t>
            </a:r>
            <a:r>
              <a:rPr lang="en-US" dirty="0"/>
              <a:t>” </a:t>
            </a:r>
            <a:r>
              <a:rPr lang="en-US" dirty="0" smtClean="0"/>
              <a:t>content that displays if primary content cannot</a:t>
            </a:r>
          </a:p>
          <a:p>
            <a:r>
              <a:rPr lang="en-US" dirty="0" smtClean="0"/>
              <a:t>Can be a problem with some </a:t>
            </a:r>
            <a:r>
              <a:rPr lang="en-US" dirty="0"/>
              <a:t>older </a:t>
            </a:r>
            <a:r>
              <a:rPr lang="en-US" dirty="0" smtClean="0"/>
              <a:t>browsers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render canvas drawings or </a:t>
            </a:r>
            <a:r>
              <a:rPr lang="en-US" dirty="0" smtClean="0"/>
              <a:t>animation, for example</a:t>
            </a:r>
          </a:p>
          <a:p>
            <a:r>
              <a:rPr lang="en-US" dirty="0" smtClean="0"/>
              <a:t>Fallback adds an </a:t>
            </a:r>
            <a:r>
              <a:rPr lang="en-US" dirty="0"/>
              <a:t>image, text, or some other HTML content within the canvas element that </a:t>
            </a:r>
            <a:r>
              <a:rPr lang="en-US" dirty="0" smtClean="0"/>
              <a:t>displays if the </a:t>
            </a:r>
            <a:r>
              <a:rPr lang="en-US" dirty="0"/>
              <a:t>drawing </a:t>
            </a:r>
            <a:r>
              <a:rPr lang="en-US" dirty="0" smtClean="0"/>
              <a:t>cannot</a:t>
            </a:r>
          </a:p>
        </p:txBody>
      </p:sp>
    </p:spTree>
    <p:extLst>
      <p:ext uri="{BB962C8B-B14F-4D97-AF65-F5344CB8AC3E}">
        <p14:creationId xmlns:p14="http://schemas.microsoft.com/office/powerpoint/2010/main" val="397570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Vector Graphics (SVG)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language for describing 2D </a:t>
            </a:r>
            <a:r>
              <a:rPr lang="en-US" dirty="0" smtClean="0"/>
              <a:t>vector graphics in Extensible </a:t>
            </a:r>
            <a:r>
              <a:rPr lang="en-US" dirty="0"/>
              <a:t>Markup Language (XML</a:t>
            </a:r>
            <a:r>
              <a:rPr lang="en-US" dirty="0" smtClean="0"/>
              <a:t>)</a:t>
            </a:r>
          </a:p>
          <a:p>
            <a:r>
              <a:rPr lang="en-US" dirty="0"/>
              <a:t>SVG graphics referred to as objects</a:t>
            </a:r>
          </a:p>
          <a:p>
            <a:r>
              <a:rPr lang="en-US" dirty="0"/>
              <a:t>SVG loads into the DOM</a:t>
            </a:r>
          </a:p>
          <a:p>
            <a:r>
              <a:rPr lang="en-US" dirty="0" smtClean="0"/>
              <a:t>Vector </a:t>
            </a:r>
            <a:r>
              <a:rPr lang="en-US" dirty="0"/>
              <a:t>graphic changes size to fit </a:t>
            </a:r>
            <a:r>
              <a:rPr lang="en-US" dirty="0" smtClean="0"/>
              <a:t>screen, whether 32-inch PC </a:t>
            </a:r>
            <a:r>
              <a:rPr lang="en-US" dirty="0"/>
              <a:t>monitor or </a:t>
            </a:r>
            <a:r>
              <a:rPr lang="en-US" dirty="0" smtClean="0"/>
              <a:t>smartphone</a:t>
            </a:r>
            <a:endParaRPr lang="en-US" dirty="0"/>
          </a:p>
          <a:p>
            <a:r>
              <a:rPr lang="en-US" dirty="0" smtClean="0"/>
              <a:t>SVG is </a:t>
            </a:r>
            <a:r>
              <a:rPr lang="en-US" dirty="0"/>
              <a:t>not new, but </a:t>
            </a:r>
            <a:r>
              <a:rPr lang="en-US" dirty="0" smtClean="0"/>
              <a:t>HTML5 can embed </a:t>
            </a:r>
            <a:r>
              <a:rPr lang="en-US" dirty="0"/>
              <a:t>SVG objects </a:t>
            </a:r>
            <a:r>
              <a:rPr lang="en-US" dirty="0" smtClean="0"/>
              <a:t>in </a:t>
            </a:r>
            <a:r>
              <a:rPr lang="en-US" dirty="0"/>
              <a:t>Web pages without using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embed&gt;</a:t>
            </a:r>
            <a:r>
              <a:rPr lang="en-US" dirty="0"/>
              <a:t> </a:t>
            </a:r>
            <a:r>
              <a:rPr lang="en-US" dirty="0" smtClean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6061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53911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572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2366963"/>
            <a:ext cx="7286625" cy="2990850"/>
          </a:xfrm>
        </p:spPr>
      </p:pic>
    </p:spTree>
    <p:extLst>
      <p:ext uri="{BB962C8B-B14F-4D97-AF65-F5344CB8AC3E}">
        <p14:creationId xmlns:p14="http://schemas.microsoft.com/office/powerpoint/2010/main" val="285222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Canvas Instead of 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If the drawing is relatively small, use canvas.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drawing requires a large number of objects, use </a:t>
            </a:r>
            <a:r>
              <a:rPr lang="en-US" sz="2600" dirty="0" smtClean="0"/>
              <a:t>canvas; SVG degrades </a:t>
            </a:r>
            <a:r>
              <a:rPr lang="en-US" sz="2600" dirty="0"/>
              <a:t>as </a:t>
            </a:r>
            <a:r>
              <a:rPr lang="en-US" sz="2600" dirty="0" smtClean="0"/>
              <a:t>it continually </a:t>
            </a:r>
            <a:r>
              <a:rPr lang="en-US" sz="2600" dirty="0"/>
              <a:t>adds objects to the </a:t>
            </a:r>
            <a:r>
              <a:rPr lang="en-US" sz="2600" dirty="0" smtClean="0"/>
              <a:t>DOM</a:t>
            </a:r>
            <a:endParaRPr lang="en-US" sz="2600" dirty="0"/>
          </a:p>
          <a:p>
            <a:r>
              <a:rPr lang="en-US" sz="2600" dirty="0" smtClean="0"/>
              <a:t>Generally</a:t>
            </a:r>
            <a:r>
              <a:rPr lang="en-US" sz="2600" dirty="0"/>
              <a:t>, use canvas for small </a:t>
            </a:r>
            <a:r>
              <a:rPr lang="en-US" sz="2600" dirty="0" smtClean="0"/>
              <a:t>screens and SVG for larger screens.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you must create highly detailed vector documents that must scale well, go with SVG.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you are displaying real-time data output, such as maps, map overlays, weather data</a:t>
            </a:r>
            <a:r>
              <a:rPr lang="en-US" sz="2600" dirty="0" smtClean="0"/>
              <a:t>, and </a:t>
            </a:r>
            <a:r>
              <a:rPr lang="en-US" sz="2600" dirty="0"/>
              <a:t>so on, use canvas.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16631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video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</a:t>
            </a:r>
            <a:r>
              <a:rPr lang="en-US" dirty="0"/>
              <a:t>you to incorporate videos in HTML documents using </a:t>
            </a:r>
            <a:r>
              <a:rPr lang="en-US" dirty="0" smtClean="0"/>
              <a:t>minimal code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Markup example:</a:t>
            </a:r>
            <a:endParaRPr lang="en-US" dirty="0"/>
          </a:p>
          <a:p>
            <a:pPr marL="395288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&lt;video src="intro.mp4" width="400" height="300"&gt;</a:t>
            </a:r>
          </a:p>
          <a:p>
            <a:pPr marL="395288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&lt;/video&gt;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2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video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poster</a:t>
            </a:r>
            <a:r>
              <a:rPr lang="en-US" dirty="0"/>
              <a:t>: Displays a static image file before the video loads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: Start playing the video automatically upon page load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: Displays a set of controls for playing, pausing, and stopping the video, </a:t>
            </a:r>
            <a:r>
              <a:rPr lang="en-US" dirty="0" smtClean="0"/>
              <a:t>and controlling </a:t>
            </a:r>
            <a:r>
              <a:rPr lang="en-US" dirty="0"/>
              <a:t>the volume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dirty="0"/>
              <a:t>: Repeats the video</a:t>
            </a:r>
          </a:p>
        </p:txBody>
      </p:sp>
    </p:spTree>
    <p:extLst>
      <p:ext uri="{BB962C8B-B14F-4D97-AF65-F5344CB8AC3E}">
        <p14:creationId xmlns:p14="http://schemas.microsoft.com/office/powerpoint/2010/main" val="377884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Markup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286000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"320"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"240"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"movie.mp4"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"video/mp4"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"movie.ogg"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"video/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ogg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does not support the video tag.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/video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1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 smtClean="0"/>
              <a:t>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you to incorporate </a:t>
            </a:r>
            <a:r>
              <a:rPr lang="en-US" dirty="0" smtClean="0"/>
              <a:t>audio (music, other sounds) in </a:t>
            </a:r>
            <a:r>
              <a:rPr lang="en-US" dirty="0"/>
              <a:t>HTML documents using minimal code</a:t>
            </a:r>
          </a:p>
          <a:p>
            <a:pPr>
              <a:spcAft>
                <a:spcPts val="1200"/>
              </a:spcAft>
            </a:pPr>
            <a:r>
              <a:rPr lang="en-US" dirty="0"/>
              <a:t>Markup example:</a:t>
            </a:r>
          </a:p>
          <a:p>
            <a:pPr marL="395288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&lt;audio src="sample.mp3" controls="controls"&gt;</a:t>
            </a:r>
          </a:p>
          <a:p>
            <a:pPr marL="395288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3787432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238375"/>
            <a:ext cx="4581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1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13252"/>
            <a:ext cx="4878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 document is a text document created to represent formatted information including text, vide, images, sounds</a:t>
            </a:r>
          </a:p>
          <a:p>
            <a:r>
              <a:rPr lang="en-US" sz="2400" dirty="0" smtClean="0"/>
              <a:t>HTML document is created by </a:t>
            </a:r>
            <a:r>
              <a:rPr lang="en-US" sz="2400" i="1" dirty="0" smtClean="0"/>
              <a:t>tags</a:t>
            </a:r>
            <a:r>
              <a:rPr lang="en-US" sz="2400" dirty="0" smtClean="0"/>
              <a:t> and consists of </a:t>
            </a:r>
            <a:r>
              <a:rPr lang="en-US" sz="2400" i="1" dirty="0" smtClean="0"/>
              <a:t>sections</a:t>
            </a:r>
            <a:r>
              <a:rPr lang="en-US" sz="2400" dirty="0" smtClean="0"/>
              <a:t> </a:t>
            </a:r>
          </a:p>
        </p:txBody>
      </p:sp>
      <p:pic>
        <p:nvPicPr>
          <p:cNvPr id="2050" name="Picture 2" descr="An html page shares many of the same basic characteristics as a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2" y="1414041"/>
            <a:ext cx="3276600" cy="161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042" y="4113312"/>
            <a:ext cx="380855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91000" y="4138712"/>
            <a:ext cx="3276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58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2366963"/>
            <a:ext cx="7286625" cy="2990850"/>
          </a:xfrm>
        </p:spPr>
      </p:pic>
    </p:spTree>
    <p:extLst>
      <p:ext uri="{BB962C8B-B14F-4D97-AF65-F5344CB8AC3E}">
        <p14:creationId xmlns:p14="http://schemas.microsoft.com/office/powerpoint/2010/main" val="1847069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59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2010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chemeClr val="accent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</a:t>
            </a: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33907,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Tel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Fax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5359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2743200"/>
            <a:ext cx="8229600" cy="29067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Tags are keywords </a:t>
            </a:r>
            <a:r>
              <a:rPr lang="en-US" sz="2000" dirty="0"/>
              <a:t>that </a:t>
            </a:r>
            <a:r>
              <a:rPr lang="en-US" sz="2000" dirty="0" smtClean="0"/>
              <a:t>determine structure of an </a:t>
            </a:r>
            <a:r>
              <a:rPr lang="en-US" sz="2000" dirty="0"/>
              <a:t>HTML </a:t>
            </a:r>
            <a:r>
              <a:rPr lang="en-US" sz="2000" dirty="0" smtClean="0"/>
              <a:t>page</a:t>
            </a:r>
            <a:endParaRPr lang="en-US" sz="2000" dirty="0"/>
          </a:p>
          <a:p>
            <a:r>
              <a:rPr lang="en-US" sz="2000" dirty="0" smtClean="0"/>
              <a:t>Keyword is surrounded </a:t>
            </a:r>
            <a:r>
              <a:rPr lang="en-US" sz="2000" dirty="0"/>
              <a:t>by angled brackets</a:t>
            </a:r>
          </a:p>
          <a:p>
            <a:r>
              <a:rPr lang="en-US" sz="2000" dirty="0"/>
              <a:t>Most tags come in </a:t>
            </a:r>
            <a:r>
              <a:rPr lang="en-US" sz="2000" dirty="0" smtClean="0"/>
              <a:t>pairs</a:t>
            </a:r>
          </a:p>
          <a:p>
            <a:pPr lvl="1"/>
            <a:r>
              <a:rPr lang="en-US" sz="1800" dirty="0" smtClean="0"/>
              <a:t>Opening </a:t>
            </a:r>
            <a:r>
              <a:rPr lang="en-US" sz="1800" dirty="0"/>
              <a:t>or start </a:t>
            </a:r>
            <a:r>
              <a:rPr lang="en-US" sz="1800" dirty="0" smtClean="0"/>
              <a:t>tag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losing </a:t>
            </a:r>
            <a:r>
              <a:rPr lang="en-US" sz="1800" dirty="0"/>
              <a:t>or end </a:t>
            </a:r>
            <a:r>
              <a:rPr lang="en-US" sz="1800" dirty="0" smtClean="0"/>
              <a:t>tag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&lt;h1&gt;Pet Care 101&lt;/h1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 smtClean="0"/>
          </a:p>
          <a:p>
            <a:r>
              <a:rPr lang="en-US" sz="2000" dirty="0" smtClean="0"/>
              <a:t>Closing tag </a:t>
            </a:r>
            <a:r>
              <a:rPr lang="en-US" sz="2000" dirty="0"/>
              <a:t>must have </a:t>
            </a:r>
            <a:r>
              <a:rPr lang="en-US" sz="2000" dirty="0" smtClean="0"/>
              <a:t>same </a:t>
            </a:r>
            <a:r>
              <a:rPr lang="en-US" sz="2000" dirty="0"/>
              <a:t>case </a:t>
            </a:r>
            <a:r>
              <a:rPr lang="en-US" sz="2000" dirty="0" smtClean="0"/>
              <a:t>as opening tag</a:t>
            </a:r>
          </a:p>
        </p:txBody>
      </p:sp>
      <p:pic>
        <p:nvPicPr>
          <p:cNvPr id="3074" name="Picture 2" descr="https://citsf221.community.uaf.edu/files/2009/08/tag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00" y="838200"/>
            <a:ext cx="3810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</a:t>
            </a:r>
            <a:r>
              <a:rPr lang="en-US" dirty="0"/>
              <a:t>tags </a:t>
            </a:r>
            <a:r>
              <a:rPr lang="en-US" dirty="0" smtClean="0"/>
              <a:t>don’t </a:t>
            </a:r>
            <a:r>
              <a:rPr lang="en-US" dirty="0"/>
              <a:t>require an end tag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for a line </a:t>
            </a:r>
            <a:r>
              <a:rPr lang="en-US" dirty="0" smtClean="0"/>
              <a:t>break</a:t>
            </a:r>
          </a:p>
          <a:p>
            <a:pPr lvl="1"/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for </a:t>
            </a:r>
            <a:r>
              <a:rPr lang="en-US" dirty="0"/>
              <a:t>a </a:t>
            </a:r>
            <a:r>
              <a:rPr lang="en-US" dirty="0" smtClean="0"/>
              <a:t>horizontal line</a:t>
            </a:r>
          </a:p>
        </p:txBody>
      </p:sp>
    </p:spTree>
    <p:extLst>
      <p:ext uri="{BB962C8B-B14F-4D97-AF65-F5344CB8AC3E}">
        <p14:creationId xmlns:p14="http://schemas.microsoft.com/office/powerpoint/2010/main" val="30624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set of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447800"/>
            <a:ext cx="4573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Minimal set of tags on every Web page (note: some of them are actually optional in specs):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/>
              <a:t>directive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html&gt;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&lt;title&gt;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4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7333" y="1600200"/>
            <a:ext cx="363886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4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declaration </a:t>
            </a:r>
            <a:r>
              <a:rPr lang="en-US" dirty="0" smtClean="0"/>
              <a:t>found </a:t>
            </a:r>
            <a:r>
              <a:rPr lang="en-US" dirty="0"/>
              <a:t>at the very top of almost every HTML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smtClean="0"/>
              <a:t>Specifies </a:t>
            </a:r>
            <a:r>
              <a:rPr lang="en-US" dirty="0"/>
              <a:t>the language or rules </a:t>
            </a:r>
            <a:r>
              <a:rPr lang="en-US" dirty="0" smtClean="0"/>
              <a:t>the page uses</a:t>
            </a:r>
          </a:p>
          <a:p>
            <a:r>
              <a:rPr lang="en-US" dirty="0"/>
              <a:t>In HTML, the DOCTYPE is case insensitive. The following DOCTYPEs are all valid: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html&gt;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01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HTML 4.01 doctype example:</a:t>
            </a:r>
          </a:p>
          <a:p>
            <a:pPr marL="45720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&lt;!DOCTYPE html PUBLIC "-//W3C//DTD XHTML 1.1//EN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http://www.example.com/TR/xhtml11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DTD/xhtml11.dtd"&gt;</a:t>
            </a:r>
          </a:p>
          <a:p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HTML5 doctype:</a:t>
            </a:r>
          </a:p>
          <a:p>
            <a:pPr marL="91440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204161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1905</Words>
  <Application>Microsoft Office PowerPoint</Application>
  <PresentationFormat>On-screen Show (4:3)</PresentationFormat>
  <Paragraphs>278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Segoe UI</vt:lpstr>
      <vt:lpstr>Segoe UI Light</vt:lpstr>
      <vt:lpstr>Times New Roman</vt:lpstr>
      <vt:lpstr>Verdana</vt:lpstr>
      <vt:lpstr>Wingdings</vt:lpstr>
      <vt:lpstr>1_Office Theme</vt:lpstr>
      <vt:lpstr>Building the User Interface by Using HTML5: Text, Graphics, and Media</vt:lpstr>
      <vt:lpstr>Agenta</vt:lpstr>
      <vt:lpstr>HTML Documents and HTTP Protocol</vt:lpstr>
      <vt:lpstr>HTML Document</vt:lpstr>
      <vt:lpstr>Tag Pairs</vt:lpstr>
      <vt:lpstr>Empty Tags</vt:lpstr>
      <vt:lpstr>Minimal set of HTML Tags</vt:lpstr>
      <vt:lpstr>Doctype</vt:lpstr>
      <vt:lpstr>Doctype</vt:lpstr>
      <vt:lpstr>Common HTML Tags</vt:lpstr>
      <vt:lpstr>Common HTML Tags (Continued)</vt:lpstr>
      <vt:lpstr>Elements</vt:lpstr>
      <vt:lpstr>Attributes</vt:lpstr>
      <vt:lpstr>Creating a Link</vt:lpstr>
      <vt:lpstr>Nesting</vt:lpstr>
      <vt:lpstr>Entities</vt:lpstr>
      <vt:lpstr>Entities (Continued)</vt:lpstr>
      <vt:lpstr>HTML 4 Text-related Elements with New Meaning or Functionality in HTML5</vt:lpstr>
      <vt:lpstr>Some New HTML5 Elements</vt:lpstr>
      <vt:lpstr>Deprecation</vt:lpstr>
      <vt:lpstr>Examples of Deprecated HTML Elements</vt:lpstr>
      <vt:lpstr>Image Basics</vt:lpstr>
      <vt:lpstr>The img element</vt:lpstr>
      <vt:lpstr>figure and figcaption Elements </vt:lpstr>
      <vt:lpstr>figure and figcaption Example </vt:lpstr>
      <vt:lpstr>Side by Side Example </vt:lpstr>
      <vt:lpstr>Canvas</vt:lpstr>
      <vt:lpstr>Canvas Example</vt:lpstr>
      <vt:lpstr>Canvas Example</vt:lpstr>
      <vt:lpstr>Fallback</vt:lpstr>
      <vt:lpstr>Scalable Vector Graphics (SVG)</vt:lpstr>
      <vt:lpstr>SVG Example</vt:lpstr>
      <vt:lpstr>SVG Example</vt:lpstr>
      <vt:lpstr>When to Use Canvas Instead of SVG</vt:lpstr>
      <vt:lpstr>video Element</vt:lpstr>
      <vt:lpstr>video Attributes</vt:lpstr>
      <vt:lpstr>Video Markup Example</vt:lpstr>
      <vt:lpstr>audio Element</vt:lpstr>
      <vt:lpstr>audio Example</vt:lpstr>
      <vt:lpstr>audio Example</vt:lpstr>
      <vt:lpstr>Practice Task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2016-02-21T11:15:43Z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