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98" r:id="rId2"/>
    <p:sldId id="328" r:id="rId3"/>
    <p:sldId id="335" r:id="rId4"/>
    <p:sldId id="32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/>
    <p:restoredTop sz="94828"/>
  </p:normalViewPr>
  <p:slideViewPr>
    <p:cSldViewPr snapToGrid="0">
      <p:cViewPr varScale="1">
        <p:scale>
          <a:sx n="69" d="100"/>
          <a:sy n="69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12CF-ED42-4043-9E7E-4FF86D8E6FEA}" type="datetimeFigureOut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1BD82-37ED-8F4A-B376-63E45FCE10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4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67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1BD82-37ED-8F4A-B376-63E45FCE10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09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F975B-0C2A-55EB-2516-3ADCFAE4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9E008-F71E-F5FA-8E64-29B1A75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3C767-3701-3E5D-2320-A0E674C4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41367-2072-B44D-89AC-487631A76DFE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F7942-2B3A-76A4-6A7A-CDEF950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15B23-65B2-1645-1AB0-412A4869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596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7CDD-25B7-75E2-C13A-CAFA2426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3FD23-8905-FD9F-E017-F7F6ED1E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ED5B3-AE3B-7E0A-A530-80955FD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D920-A942-2640-A59F-3EA9AD3F647A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5B0A-07F3-1F82-46FD-8491C778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D94D4-33B3-5C1D-5A4D-0E1A2CC5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6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07937-B97D-CF62-68F3-E4066AE40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B2497-DA62-9E8F-8726-01BC899F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41D3-28C8-C0DA-EC2D-7ACAAC84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2924-9E9F-5744-896A-C287902A995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61064-F8AB-6180-3478-09827748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2D8-B1C0-A70F-7D17-63EB5C52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57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000F1-D224-264C-B8D8-B3750C5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5684A-884D-D32E-F255-8AAE7498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EB9C7-50B1-5536-9DDE-B647ED69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68C8-F6FC-924E-BAFB-708E23A59388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3B562-2178-4F79-D415-EE07CCF8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B644-0258-FBCB-A97D-1752908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7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E1E8B-1844-4AC3-2A52-0BD33391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69507-0B92-17C4-CBB8-63A696BF4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3166-3457-44A1-7356-C164228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4A9C-A5BB-454D-8898-ABB1B6D11EC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3260F-FB75-7664-2FED-87BD0244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9D08-EA7F-094F-E5B9-EEF959FA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5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546D8-8302-C376-BD9C-FC5949B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1355E-B7C8-7E24-57AE-9D0510688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B284CD-60FF-9B53-F2E1-F4D4383BD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335DF-8B44-7247-D3B3-0F77A0AC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04B2-8F08-E14B-BACB-A15F41DB3B3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2F1A0-27D8-86A1-2273-7B952C9B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575E0-B778-A293-C4B4-489D7E2F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75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54AF-FE83-6140-6B78-0C98C14E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A31DB-1108-B233-B8F0-B2E305D51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0305F-24F5-24DC-31CC-62E1B83D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C71C55-6B48-1BF2-A88D-AA297F49D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A4942-A023-AED4-7EE1-DA336BD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7A7CE-6950-8F00-8915-CA7A7FF0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96F4-B36E-EA4A-A25A-603DD7065094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8843EB-5C5E-C1F6-0793-70233132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594DCE-DE55-6C9F-8A46-2AF807C9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89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B1F2-C905-475B-D6C2-A6260B31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FD4CC9-A3D6-67B4-5060-85BC1FB2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24E7-65CE-E04C-8AD7-C852450E2E85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97DA-9E0C-8724-2F28-CCD0813F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9996AE-055A-EEA0-E0E1-0DC664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27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32E9F9-5639-A9D4-ED75-6541DE4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8656-9D53-7442-9B41-693E9272629E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EB0B89-2463-2FA4-785E-27892572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11742-4EC4-2501-B940-43C4A8EF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15AC-886E-17FC-774A-E1941AF8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113B3-0086-5592-22E9-6FD4AC97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1F77D0-B974-4307-20AE-D0663FD8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9040D-0926-3D5A-A712-A99ABB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8260-46E4-CB44-869E-E19E6AF9B92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DBE19-2856-79FC-1AEA-AA53F15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EAC15-F99B-7B2A-CF0D-7B11E93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37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64BCB-3209-8E33-D3D1-A3CFE7C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9369D0-132B-071A-C663-2BC64A97A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F9047-CFD9-63CC-8544-1DBC2CA55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E97E7-0DBD-0928-8E5B-EC43AE7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0F0E-6500-CC49-9E5E-ED3F1CC78B57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EB750-7A97-04CA-DE34-2E5D2D0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F95C3-CDDA-05A8-8A98-48B7E2A9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FE33C1-D3D0-1857-40E1-06FEADE4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5DE47-90B0-6DDD-E066-FAF0BFE1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D3DE-3D0B-DA37-11FE-33B538D7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B065-34EE-B447-A1F2-9B35000C09E4}" type="datetime1">
              <a:rPr kumimoji="1" lang="ko-KR" altLang="en-US" smtClean="0"/>
              <a:t>2024. 3. 21.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D5CCD-2C0B-42DA-5C2A-1AA225B3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0E354-87F8-A990-7EA8-8C490BE7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C602B-A052-964C-BB07-A6E2D91240F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4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51A3778-E56B-C31E-A70B-D952E0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3" name="직선 연결선 2"/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7282" y="2120685"/>
            <a:ext cx="108097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spc="-300" dirty="0"/>
              <a:t>인공지능 및 파이썬 스터디</a:t>
            </a:r>
            <a:endParaRPr lang="en-US" altLang="ko-KR" sz="4000" b="1" spc="-3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0975" y="4681192"/>
            <a:ext cx="71023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2024.03.21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한국성서대학교 </a:t>
            </a:r>
            <a:r>
              <a:rPr lang="ko-KR" altLang="en-US" sz="2000" b="1" dirty="0" err="1"/>
              <a:t>컴퓨터소프트웨어학과</a:t>
            </a:r>
            <a:endParaRPr lang="en-US" altLang="ko-KR" sz="2000" b="1" dirty="0"/>
          </a:p>
          <a:p>
            <a:endParaRPr lang="en-US" altLang="ko-KR" sz="2000" b="1" dirty="0">
              <a:effectLst/>
            </a:endParaRPr>
          </a:p>
          <a:p>
            <a:r>
              <a:rPr lang="ko-KR" altLang="en-US" sz="2000" b="1" dirty="0" err="1">
                <a:effectLst/>
              </a:rPr>
              <a:t>박범찬</a:t>
            </a:r>
            <a:r>
              <a:rPr lang="en-US" altLang="ko-KR" sz="2000" b="1" dirty="0">
                <a:effectLst/>
              </a:rPr>
              <a:t>(</a:t>
            </a:r>
            <a:r>
              <a:rPr lang="en-US" altLang="ko-KR" sz="2000" b="1" dirty="0"/>
              <a:t>Bumchan Park),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변진모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Jinmo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Byeon</a:t>
            </a:r>
            <a:r>
              <a:rPr lang="en-US" altLang="ko-KR" sz="2000" b="1" dirty="0"/>
              <a:t>)</a:t>
            </a:r>
            <a:endParaRPr lang="en-US" altLang="ko-KR" sz="2000" b="1" dirty="0">
              <a:effectLst/>
            </a:endParaRPr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AD69FEC-9BDA-DC70-8E16-4ED855441287}"/>
              </a:ext>
            </a:extLst>
          </p:cNvPr>
          <p:cNvCxnSpPr>
            <a:cxnSpLocks/>
          </p:cNvCxnSpPr>
          <p:nvPr/>
        </p:nvCxnSpPr>
        <p:spPr>
          <a:xfrm>
            <a:off x="1242252" y="4681192"/>
            <a:ext cx="0" cy="1769681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D21C4E-2919-D211-BCEC-A49A44BB7636}"/>
              </a:ext>
            </a:extLst>
          </p:cNvPr>
          <p:cNvSpPr txBox="1"/>
          <p:nvPr/>
        </p:nvSpPr>
        <p:spPr>
          <a:xfrm>
            <a:off x="1370974" y="3021913"/>
            <a:ext cx="98023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500" b="1" spc="-300" dirty="0"/>
              <a:t>AI &amp; Python Group Study</a:t>
            </a:r>
          </a:p>
        </p:txBody>
      </p:sp>
      <p:cxnSp>
        <p:nvCxnSpPr>
          <p:cNvPr id="7" name="직선 연결선 5">
            <a:extLst>
              <a:ext uri="{FF2B5EF4-FFF2-40B4-BE49-F238E27FC236}">
                <a16:creationId xmlns:a16="http://schemas.microsoft.com/office/drawing/2014/main" id="{E2F64E4A-F9C9-ECE5-09A4-024664A57073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701243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인공지능이란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</a:t>
            </a:r>
            <a:r>
              <a:rPr lang="en" altLang="ko-KR" sz="3000" b="1" dirty="0">
                <a:solidFill>
                  <a:schemeClr val="accent6"/>
                </a:solidFill>
                <a:effectLst/>
              </a:rPr>
              <a:t>Artificial Intelligence, AI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)?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CEB0-7E4A-813C-628F-A1EEEF177A4A}"/>
              </a:ext>
            </a:extLst>
          </p:cNvPr>
          <p:cNvSpPr txBox="1"/>
          <p:nvPr/>
        </p:nvSpPr>
        <p:spPr>
          <a:xfrm>
            <a:off x="2596643" y="1359799"/>
            <a:ext cx="71454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컴퓨터를 사용하여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인간의 지능을 모델링하는 기술</a:t>
            </a:r>
            <a:endParaRPr lang="en-US" altLang="ko-KR" sz="1800" b="1" dirty="0">
              <a:solidFill>
                <a:srgbClr val="FF0000"/>
              </a:solidFill>
              <a:effectLst/>
            </a:endParaRP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인간과 같이 인식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사고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학습 활동 방법 등을 연구하는 분야</a:t>
            </a:r>
            <a:endParaRPr lang="en-US" altLang="ko-KR" sz="1800" b="1" dirty="0">
              <a:effectLst/>
            </a:endParaRP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컴퓨터를 통해 지능을 구현하는 </a:t>
            </a:r>
            <a:r>
              <a:rPr lang="ko-KR" altLang="en-US" sz="1800" b="1" dirty="0">
                <a:effectLst/>
              </a:rPr>
              <a:t>기계 지능</a:t>
            </a:r>
            <a:r>
              <a:rPr lang="en-US" altLang="ko-KR" sz="1800" b="1" dirty="0">
                <a:effectLst/>
              </a:rPr>
              <a:t>(</a:t>
            </a:r>
            <a:r>
              <a:rPr lang="en" altLang="ko-KR" sz="1800" b="1" dirty="0">
                <a:effectLst/>
              </a:rPr>
              <a:t>Machine Intelligence)</a:t>
            </a:r>
          </a:p>
          <a:p>
            <a:endParaRPr lang="en" altLang="ko-KR" sz="1800" b="1" dirty="0">
              <a:effectLst/>
            </a:endParaRPr>
          </a:p>
          <a:p>
            <a:r>
              <a:rPr lang="en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컴퓨터가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언어를 인식하고</a:t>
            </a:r>
            <a:r>
              <a:rPr lang="en-US" altLang="ko-KR" sz="1800" b="1" dirty="0">
                <a:solidFill>
                  <a:srgbClr val="FF0000"/>
                </a:solidFill>
                <a:effectLst/>
              </a:rPr>
              <a:t>, </a:t>
            </a:r>
            <a:r>
              <a:rPr lang="ko-KR" altLang="en-US" sz="1800" b="1" dirty="0">
                <a:solidFill>
                  <a:srgbClr val="FF0000"/>
                </a:solidFill>
                <a:effectLst/>
              </a:rPr>
              <a:t>스스로 학습하고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인간의 감정 이해</a:t>
            </a:r>
            <a:endParaRPr lang="en-US" altLang="ko-KR" sz="1800" b="1" dirty="0">
              <a:effectLst/>
            </a:endParaRP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인간과 유사한 지능이 요구되는 기계 장치를 만드는 기술</a:t>
            </a:r>
            <a:endParaRPr lang="en-US" altLang="ko-KR" sz="1800" b="1" dirty="0">
              <a:effectLst/>
            </a:endParaRP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인공지능 영역의 음성인식은 스마트폰에서 음성으로 명령 가능 </a:t>
            </a:r>
            <a:endParaRPr lang="ko-KR" altLang="en-US" b="1" dirty="0">
              <a:effectLst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C0D5F3-6C7D-4B5D-8F0D-94CA9474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88" y="4554377"/>
            <a:ext cx="4083422" cy="20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701243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인공지능이란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(</a:t>
            </a:r>
            <a:r>
              <a:rPr lang="en" altLang="ko-KR" sz="3000" b="1" dirty="0">
                <a:solidFill>
                  <a:schemeClr val="accent6"/>
                </a:solidFill>
                <a:effectLst/>
              </a:rPr>
              <a:t>Artificial Intelligence, AI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)?</a:t>
            </a: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42E29A-7956-F39A-0B7E-9A2AA615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1CEB0-7E4A-813C-628F-A1EEEF177A4A}"/>
              </a:ext>
            </a:extLst>
          </p:cNvPr>
          <p:cNvSpPr txBox="1"/>
          <p:nvPr/>
        </p:nvSpPr>
        <p:spPr>
          <a:xfrm>
            <a:off x="2690259" y="1821992"/>
            <a:ext cx="6811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주요 목표는 ‘인간의 지능 활동을 컴퓨터에 접목하는 것</a:t>
            </a:r>
            <a:r>
              <a:rPr lang="en-US" altLang="ko-KR" sz="1800" b="1" dirty="0">
                <a:effectLst/>
              </a:rPr>
              <a:t>’</a:t>
            </a: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‘지능적인 원리를 컴퓨터에 적용하고 현실 생활에 활용하는 것’</a:t>
            </a:r>
            <a:endParaRPr lang="en-US" altLang="ko-KR" sz="1800" b="1" dirty="0">
              <a:effectLst/>
            </a:endParaRPr>
          </a:p>
          <a:p>
            <a:endParaRPr lang="en-US" altLang="ko-KR" sz="1800" b="1" dirty="0">
              <a:effectLst/>
            </a:endParaRPr>
          </a:p>
          <a:p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컴퓨터공학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사회과학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인문학 분야에도 인공지능 요소 도입</a:t>
            </a:r>
            <a:endParaRPr lang="en-US" altLang="ko-KR" sz="1800" b="1" dirty="0">
              <a:effectLst/>
            </a:endParaRPr>
          </a:p>
          <a:p>
            <a:br>
              <a:rPr lang="ko-KR" altLang="en-US" sz="1800" b="1" dirty="0">
                <a:effectLst/>
              </a:rPr>
            </a:br>
            <a:r>
              <a:rPr lang="en-US" altLang="ko-KR" sz="1800" b="1" dirty="0">
                <a:solidFill>
                  <a:srgbClr val="993300"/>
                </a:solidFill>
                <a:effectLst/>
              </a:rPr>
              <a:t>• </a:t>
            </a:r>
            <a:r>
              <a:rPr lang="ko-KR" altLang="en-US" sz="1800" b="1" dirty="0">
                <a:effectLst/>
              </a:rPr>
              <a:t>영화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미술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음악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농업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비즈니스</a:t>
            </a:r>
            <a:r>
              <a:rPr lang="en-US" altLang="ko-KR" sz="1800" b="1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광고 등과도 연관성 가짐 </a:t>
            </a:r>
            <a:endParaRPr lang="ko-KR" altLang="en-US" b="1" dirty="0">
              <a:effectLst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69FDCA-D66E-BC45-9003-36359C939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89" y="4144106"/>
            <a:ext cx="7210621" cy="19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8" y="216540"/>
            <a:ext cx="5032147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b="1" spc="-300" dirty="0">
                <a:solidFill>
                  <a:schemeClr val="accent6"/>
                </a:solidFill>
              </a:rPr>
              <a:t>일반적인 코딩 </a:t>
            </a:r>
            <a:r>
              <a:rPr lang="en-US" altLang="ko-KR" sz="3000" b="1" spc="-300" dirty="0">
                <a:solidFill>
                  <a:schemeClr val="accent6"/>
                </a:solidFill>
              </a:rPr>
              <a:t>vs </a:t>
            </a:r>
            <a:r>
              <a:rPr lang="ko-KR" altLang="en-US" sz="3000" b="1" spc="-300" dirty="0">
                <a:solidFill>
                  <a:schemeClr val="accent6"/>
                </a:solidFill>
              </a:rPr>
              <a:t>인공지능 코딩</a:t>
            </a:r>
            <a:endParaRPr lang="en-US" altLang="ko-KR" sz="3000" b="1" spc="-300" dirty="0">
              <a:solidFill>
                <a:schemeClr val="accent6"/>
              </a:solidFill>
            </a:endParaRPr>
          </a:p>
        </p:txBody>
      </p:sp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DCBCB93F-2FF0-C990-0119-15E3F3428357}"/>
              </a:ext>
            </a:extLst>
          </p:cNvPr>
          <p:cNvCxnSpPr>
            <a:cxnSpLocks/>
          </p:cNvCxnSpPr>
          <p:nvPr/>
        </p:nvCxnSpPr>
        <p:spPr>
          <a:xfrm>
            <a:off x="0" y="160422"/>
            <a:ext cx="1220437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4E99B9F-2129-D952-AD38-57BA87217A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413678" y="98543"/>
            <a:ext cx="1790700" cy="1828800"/>
          </a:xfrm>
          <a:prstGeom prst="rect">
            <a:avLst/>
          </a:prstGeom>
        </p:spPr>
      </p:pic>
      <p:cxnSp>
        <p:nvCxnSpPr>
          <p:cNvPr id="13" name="직선 연결선 5">
            <a:extLst>
              <a:ext uri="{FF2B5EF4-FFF2-40B4-BE49-F238E27FC236}">
                <a16:creationId xmlns:a16="http://schemas.microsoft.com/office/drawing/2014/main" id="{E26C28FB-4DB9-5B6C-C014-CA88F7844AD5}"/>
              </a:ext>
            </a:extLst>
          </p:cNvPr>
          <p:cNvCxnSpPr/>
          <p:nvPr/>
        </p:nvCxnSpPr>
        <p:spPr>
          <a:xfrm>
            <a:off x="144378" y="6751973"/>
            <a:ext cx="12060000" cy="0"/>
          </a:xfrm>
          <a:prstGeom prst="line">
            <a:avLst/>
          </a:prstGeom>
          <a:ln w="31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3833BD5-265D-F843-13C4-75D08E24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76B0B-F6F1-F19C-30B0-C7D46A2B15B8}"/>
              </a:ext>
            </a:extLst>
          </p:cNvPr>
          <p:cNvSpPr txBox="1"/>
          <p:nvPr/>
        </p:nvSpPr>
        <p:spPr>
          <a:xfrm>
            <a:off x="1152939" y="4352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39E71-5370-5D9E-069A-3A83EF7A0E3B}"/>
              </a:ext>
            </a:extLst>
          </p:cNvPr>
          <p:cNvSpPr txBox="1"/>
          <p:nvPr/>
        </p:nvSpPr>
        <p:spPr>
          <a:xfrm>
            <a:off x="1528250" y="1527233"/>
            <a:ext cx="2225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Normally coding</a:t>
            </a:r>
            <a:endParaRPr kumimoji="1"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F5E3E-3F42-0A62-6312-5CF2B55BF3C1}"/>
              </a:ext>
            </a:extLst>
          </p:cNvPr>
          <p:cNvSpPr txBox="1"/>
          <p:nvPr/>
        </p:nvSpPr>
        <p:spPr>
          <a:xfrm>
            <a:off x="8399350" y="1523805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AI coding</a:t>
            </a:r>
            <a:endParaRPr kumimoji="1"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B4E05-D9DE-69FA-A867-019CB07B8052}"/>
              </a:ext>
            </a:extLst>
          </p:cNvPr>
          <p:cNvSpPr txBox="1"/>
          <p:nvPr/>
        </p:nvSpPr>
        <p:spPr>
          <a:xfrm>
            <a:off x="5619588" y="3793575"/>
            <a:ext cx="5036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b="1" dirty="0"/>
              <a:t>vs</a:t>
            </a:r>
            <a:endParaRPr kumimoji="1"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87931-2978-DE1B-AEB1-4E3E8F4A625D}"/>
              </a:ext>
            </a:extLst>
          </p:cNvPr>
          <p:cNvSpPr txBox="1"/>
          <p:nvPr/>
        </p:nvSpPr>
        <p:spPr>
          <a:xfrm>
            <a:off x="368875" y="2048430"/>
            <a:ext cx="4583152" cy="40934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명확한 규칙과 알고리즘에 따라 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정의된 명령을 실행한다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프로그래머가 문제의 해결 방식을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정확하게 알고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코드로 구현해야 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환경이나 요구사항이 변경될 경우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직접 코드를 수정해야 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동일한 입력에 대해 항상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동일한 출력을 기대한다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문제 정의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설계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코딩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디버깅</a:t>
            </a:r>
            <a:endParaRPr kumimoji="1" lang="en-US" altLang="ko-KR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5766E-AEA4-5A0C-A00F-65A000CA9B30}"/>
              </a:ext>
            </a:extLst>
          </p:cNvPr>
          <p:cNvSpPr txBox="1"/>
          <p:nvPr/>
        </p:nvSpPr>
        <p:spPr>
          <a:xfrm>
            <a:off x="6790813" y="2036917"/>
            <a:ext cx="4583152" cy="40934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데이터로부터 패턴을 학습하여 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스스로 결정을 내리고 예측한다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-AI</a:t>
            </a:r>
            <a:r>
              <a:rPr kumimoji="1" lang="ko-KR" altLang="en-US" sz="2000" b="1" dirty="0"/>
              <a:t>가 스스로 학습할 수 있는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환경을 만든다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데이터와 환경의 변화에 따라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학습과정을 통해 자동으로 적응한다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학습 데이터에 다라 같은 입력에도</a:t>
            </a:r>
            <a:endParaRPr kumimoji="1" lang="en-US" altLang="ko-KR" sz="2000" b="1" dirty="0"/>
          </a:p>
          <a:p>
            <a:r>
              <a:rPr kumimoji="1" lang="ko-KR" altLang="en-US" sz="2000" b="1" dirty="0"/>
              <a:t> 다른 결과를 생성할 수 있다</a:t>
            </a:r>
            <a:r>
              <a:rPr kumimoji="1" lang="en-US" altLang="ko-KR" sz="2000" b="1" dirty="0"/>
              <a:t>.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/>
              <a:t>-</a:t>
            </a:r>
            <a:r>
              <a:rPr kumimoji="1" lang="ko-KR" altLang="en-US" sz="2000" b="1" dirty="0"/>
              <a:t>데이터 수집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모델 학습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평가 및 튜닝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4378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275</Words>
  <Application>Microsoft Macintosh PowerPoint</Application>
  <PresentationFormat>와이드스크린</PresentationFormat>
  <Paragraphs>57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범찬 박</dc:creator>
  <cp:keywords/>
  <dc:description/>
  <cp:lastModifiedBy>범찬 박</cp:lastModifiedBy>
  <cp:revision>85</cp:revision>
  <dcterms:created xsi:type="dcterms:W3CDTF">2023-11-12T18:36:09Z</dcterms:created>
  <dcterms:modified xsi:type="dcterms:W3CDTF">2024-03-21T06:06:06Z</dcterms:modified>
  <cp:category/>
</cp:coreProperties>
</file>