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E7438E0-6089-4BAD-8508-814CBF2EFAD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1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3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5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2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7455-03E1-4ADB-9CE0-192B2972644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3317-9B2B-4E98-A0D9-324E782D5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3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48594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구조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박범찬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변진모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4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dirty="0"/>
              <a:t>두 층 신경망 객체를 생성합니다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marL="0" indent="0" fontAlgn="base">
              <a:buNone/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입력 </a:t>
            </a:r>
            <a:r>
              <a:rPr lang="ko-KR" altLang="en-US" sz="1800" dirty="0" err="1"/>
              <a:t>노드는</a:t>
            </a:r>
            <a:r>
              <a:rPr lang="ko-KR" altLang="en-US" sz="1800" dirty="0"/>
              <a:t> </a:t>
            </a:r>
            <a:r>
              <a:rPr lang="en-US" altLang="ko-KR" sz="1800" dirty="0"/>
              <a:t>784</a:t>
            </a:r>
            <a:r>
              <a:rPr lang="ko-KR" altLang="en-US" sz="1800" dirty="0"/>
              <a:t>개 </a:t>
            </a:r>
            <a:r>
              <a:rPr lang="en-US" altLang="ko-KR" sz="1800" dirty="0"/>
              <a:t>(28x28 </a:t>
            </a:r>
            <a:r>
              <a:rPr lang="ko-KR" altLang="en-US" sz="1800" dirty="0"/>
              <a:t>픽셀 이미지</a:t>
            </a:r>
            <a:r>
              <a:rPr lang="en-US" altLang="ko-KR" sz="1800" dirty="0" smtClean="0"/>
              <a:t>)</a:t>
            </a:r>
          </a:p>
          <a:p>
            <a:pPr marL="0" indent="0" fontAlgn="base">
              <a:buNone/>
            </a:pPr>
            <a:r>
              <a:rPr lang="en-US" altLang="ko-KR" sz="1800" dirty="0" smtClean="0"/>
              <a:t> - </a:t>
            </a:r>
            <a:r>
              <a:rPr lang="ko-KR" altLang="en-US" sz="1800" dirty="0" err="1" smtClean="0"/>
              <a:t>은닉층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노드는</a:t>
            </a:r>
            <a:r>
              <a:rPr lang="ko-KR" altLang="en-US" sz="1800" dirty="0"/>
              <a:t> </a:t>
            </a:r>
            <a:r>
              <a:rPr lang="en-US" altLang="ko-KR" sz="1800" dirty="0"/>
              <a:t>50</a:t>
            </a:r>
            <a:r>
              <a:rPr lang="ko-KR" altLang="en-US" sz="1800" dirty="0" smtClean="0"/>
              <a:t>개</a:t>
            </a:r>
            <a:endParaRPr lang="en-US" altLang="ko-KR" sz="1800" dirty="0"/>
          </a:p>
          <a:p>
            <a:pPr marL="0" indent="0" fontAlgn="base"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출력 </a:t>
            </a:r>
            <a:r>
              <a:rPr lang="ko-KR" altLang="en-US" sz="1800" dirty="0" err="1"/>
              <a:t>노드는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개 </a:t>
            </a:r>
            <a:r>
              <a:rPr lang="en-US" altLang="ko-KR" sz="1800" dirty="0"/>
              <a:t>(0~9</a:t>
            </a:r>
            <a:r>
              <a:rPr lang="ko-KR" altLang="en-US" sz="1800" dirty="0"/>
              <a:t>까지의 숫자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64" y="4732923"/>
            <a:ext cx="9867872" cy="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하이퍼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설정한다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반복 </a:t>
            </a:r>
            <a:r>
              <a:rPr lang="ko-KR" altLang="en-US" sz="1800" dirty="0"/>
              <a:t>횟수는 </a:t>
            </a:r>
            <a:r>
              <a:rPr lang="en-US" altLang="ko-KR" sz="1800" dirty="0"/>
              <a:t>10000</a:t>
            </a:r>
            <a:r>
              <a:rPr lang="ko-KR" altLang="en-US" sz="1800" dirty="0" smtClean="0"/>
              <a:t>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미니배치 </a:t>
            </a:r>
            <a:r>
              <a:rPr lang="ko-KR" altLang="en-US" sz="1800" dirty="0"/>
              <a:t>크기는 </a:t>
            </a:r>
            <a:r>
              <a:rPr lang="en-US" altLang="ko-KR" sz="1800" dirty="0" smtClean="0"/>
              <a:t>100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학습률은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0.1</a:t>
            </a:r>
            <a:endParaRPr lang="en-US" altLang="ko-KR" sz="18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99" y="4001294"/>
            <a:ext cx="5342602" cy="1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손실과 </a:t>
            </a:r>
            <a:r>
              <a:rPr lang="ko-KR" altLang="en-US" sz="2000" dirty="0"/>
              <a:t>정확도를 기록할 리스트를 </a:t>
            </a:r>
            <a:r>
              <a:rPr lang="ko-KR" altLang="en-US" sz="2000" dirty="0" smtClean="0"/>
              <a:t>초기화한다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346" y="3840873"/>
            <a:ext cx="5189308" cy="15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err="1" smtClean="0"/>
              <a:t>에포크</a:t>
            </a:r>
            <a:r>
              <a:rPr lang="ko-KR" altLang="en-US" sz="2000" dirty="0" smtClean="0"/>
              <a:t> 당 </a:t>
            </a:r>
            <a:r>
              <a:rPr lang="ko-KR" altLang="en-US" sz="2000" dirty="0"/>
              <a:t>반복 횟수를 </a:t>
            </a:r>
            <a:r>
              <a:rPr lang="ko-KR" altLang="en-US" sz="2000" dirty="0" smtClean="0"/>
              <a:t>계산한다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66" y="4408236"/>
            <a:ext cx="7810267" cy="4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주어진 반복 횟수에 대해 다음을 </a:t>
            </a:r>
            <a:r>
              <a:rPr lang="ko-KR" altLang="en-US" sz="2000" dirty="0" smtClean="0"/>
              <a:t>수행한다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미니배치를 생성한다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62" y="4001294"/>
            <a:ext cx="7343275" cy="11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기울기를 </a:t>
            </a:r>
            <a:r>
              <a:rPr lang="ko-KR" altLang="en-US" sz="2000" dirty="0" smtClean="0"/>
              <a:t>계산한다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매개변수를 </a:t>
            </a:r>
            <a:r>
              <a:rPr lang="ko-KR" altLang="en-US" sz="2000" dirty="0" smtClean="0"/>
              <a:t>업데이트한다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손실을 계산하고 </a:t>
            </a:r>
            <a:r>
              <a:rPr lang="ko-KR" altLang="en-US" sz="2000" dirty="0" smtClean="0"/>
              <a:t>기록한다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33" y="4308022"/>
            <a:ext cx="6830533" cy="18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/>
              <a:t>한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에포크</a:t>
            </a:r>
            <a:r>
              <a:rPr lang="ko-KR" altLang="en-US" sz="2000" dirty="0" smtClean="0"/>
              <a:t> 당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훈련 및 테스트 </a:t>
            </a:r>
            <a:r>
              <a:rPr lang="ko-KR" altLang="en-US" sz="2000" dirty="0" err="1"/>
              <a:t>데이터셋에</a:t>
            </a:r>
            <a:r>
              <a:rPr lang="ko-KR" altLang="en-US" sz="2000" dirty="0"/>
              <a:t> 대한 정확도를 계산하고 </a:t>
            </a:r>
            <a:r>
              <a:rPr lang="ko-KR" altLang="en-US" sz="2000" dirty="0" smtClean="0"/>
              <a:t>기록한다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58" y="3689684"/>
            <a:ext cx="8956883" cy="16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훈련 </a:t>
            </a:r>
            <a:r>
              <a:rPr lang="ko-KR" altLang="en-US" sz="2000" dirty="0"/>
              <a:t>및 테스트 정확도를 그래프로 </a:t>
            </a:r>
            <a:r>
              <a:rPr lang="ko-KR" altLang="en-US" sz="2000" dirty="0" smtClean="0"/>
              <a:t>그린다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90" y="3295441"/>
            <a:ext cx="6715419" cy="22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손실 </a:t>
            </a:r>
            <a:r>
              <a:rPr lang="ko-KR" altLang="en-US" sz="2000" dirty="0"/>
              <a:t>함수 값의 추이를 그래프로 </a:t>
            </a:r>
            <a:r>
              <a:rPr lang="ko-KR" altLang="en-US" sz="2000" dirty="0" smtClean="0"/>
              <a:t>그린다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64" y="3510464"/>
            <a:ext cx="4713872" cy="18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출력된 학습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및 테스트 곡선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손실 곡선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학습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테스트 곡선이 높아짐에 따라 </a:t>
            </a:r>
            <a:r>
              <a:rPr lang="en-US" altLang="ko-KR" sz="2000" dirty="0" smtClean="0"/>
              <a:t>(1</a:t>
            </a:r>
            <a:r>
              <a:rPr lang="ko-KR" altLang="en-US" sz="2000" dirty="0" smtClean="0"/>
              <a:t>에 수렴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손실 곡선이 낮아진다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(0</a:t>
            </a:r>
            <a:r>
              <a:rPr lang="ko-KR" altLang="en-US" sz="2000" dirty="0" smtClean="0"/>
              <a:t>에 수렴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에포크의</a:t>
            </a:r>
            <a:r>
              <a:rPr lang="ko-KR" altLang="en-US" sz="2000" dirty="0" smtClean="0"/>
              <a:t> 수를 결정할 때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과적합과</a:t>
            </a:r>
            <a:r>
              <a:rPr lang="ko-KR" altLang="en-US" sz="2000" dirty="0" smtClean="0"/>
              <a:t> 과소적합에 걸리지 않도록 주의해야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51" y="2743359"/>
            <a:ext cx="4376162" cy="33934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63" y="2783413"/>
            <a:ext cx="4512439" cy="33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MNIST</a:t>
            </a:r>
            <a:r>
              <a:rPr lang="ko-KR" altLang="en-US" sz="3000" dirty="0" smtClean="0"/>
              <a:t>의 기본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sz="2200" dirty="0" smtClean="0"/>
              <a:t>MNIST </a:t>
            </a:r>
            <a:r>
              <a:rPr lang="ko-KR" altLang="en-US" sz="2200" dirty="0"/>
              <a:t>데이트는 가장 기초적인 학습 작업 </a:t>
            </a:r>
            <a:r>
              <a:rPr lang="ko-KR" altLang="en-US" sz="2200" dirty="0" err="1"/>
              <a:t>데이터셋이다</a:t>
            </a:r>
            <a:r>
              <a:rPr lang="en-US" altLang="ko-KR" sz="2200" dirty="0" smtClean="0"/>
              <a:t>.</a:t>
            </a:r>
          </a:p>
          <a:p>
            <a:pPr fontAlgn="base"/>
            <a:endParaRPr lang="ko-KR" altLang="en-US" sz="2200" dirty="0"/>
          </a:p>
          <a:p>
            <a:pPr fontAlgn="base"/>
            <a:r>
              <a:rPr lang="en-US" altLang="ko-KR" sz="2200" dirty="0" smtClean="0"/>
              <a:t>MNIST </a:t>
            </a:r>
            <a:r>
              <a:rPr lang="ko-KR" altLang="en-US" sz="2200" dirty="0" err="1"/>
              <a:t>데이터셋은</a:t>
            </a:r>
            <a:r>
              <a:rPr lang="ko-KR" altLang="en-US" sz="2200" dirty="0"/>
              <a:t> </a:t>
            </a:r>
            <a:r>
              <a:rPr lang="en-US" altLang="ko-KR" sz="2200" dirty="0"/>
              <a:t>0</a:t>
            </a:r>
            <a:r>
              <a:rPr lang="ko-KR" altLang="en-US" sz="2200" dirty="0"/>
              <a:t>부터 </a:t>
            </a:r>
            <a:r>
              <a:rPr lang="en-US" altLang="ko-KR" sz="2200" dirty="0"/>
              <a:t>9</a:t>
            </a:r>
            <a:r>
              <a:rPr lang="ko-KR" altLang="en-US" sz="2200" dirty="0"/>
              <a:t>까지 </a:t>
            </a:r>
            <a:r>
              <a:rPr lang="ko-KR" altLang="en-US" sz="2200" dirty="0" smtClean="0"/>
              <a:t>손 글씨 </a:t>
            </a:r>
            <a:r>
              <a:rPr lang="ko-KR" altLang="en-US" sz="2200" dirty="0"/>
              <a:t>이미지로 구성된다</a:t>
            </a:r>
            <a:r>
              <a:rPr lang="en-US" altLang="ko-KR" sz="2200" dirty="0" smtClean="0"/>
              <a:t>.</a:t>
            </a:r>
          </a:p>
          <a:p>
            <a:pPr fontAlgn="base"/>
            <a:endParaRPr lang="ko-KR" altLang="en-US" sz="2200" dirty="0"/>
          </a:p>
          <a:p>
            <a:pPr fontAlgn="base"/>
            <a:r>
              <a:rPr lang="ko-KR" altLang="en-US" sz="2200" dirty="0" smtClean="0"/>
              <a:t>훈련 </a:t>
            </a:r>
            <a:r>
              <a:rPr lang="ko-KR" altLang="en-US" sz="2200" dirty="0"/>
              <a:t>데이터가 </a:t>
            </a:r>
            <a:r>
              <a:rPr lang="en-US" altLang="ko-KR" sz="2200" dirty="0"/>
              <a:t>6</a:t>
            </a:r>
            <a:r>
              <a:rPr lang="ko-KR" altLang="en-US" sz="2200" dirty="0"/>
              <a:t>만장 테스트 데이터가 </a:t>
            </a:r>
            <a:r>
              <a:rPr lang="en-US" altLang="ko-KR" sz="2200" dirty="0"/>
              <a:t>1</a:t>
            </a:r>
            <a:r>
              <a:rPr lang="ko-KR" altLang="en-US" sz="2200" dirty="0"/>
              <a:t>만장이다</a:t>
            </a:r>
            <a:r>
              <a:rPr lang="en-US" altLang="ko-KR" sz="2200" dirty="0"/>
              <a:t>. (</a:t>
            </a:r>
            <a:r>
              <a:rPr lang="ko-KR" altLang="en-US" sz="2200" dirty="0"/>
              <a:t>각 데이터는 섞이지 않는 것이 원칙</a:t>
            </a:r>
            <a:r>
              <a:rPr lang="en-US" altLang="ko-KR" sz="2200" dirty="0" smtClean="0"/>
              <a:t>)</a:t>
            </a:r>
          </a:p>
          <a:p>
            <a:pPr fontAlgn="base"/>
            <a:endParaRPr lang="ko-KR" altLang="en-US" sz="2200" dirty="0"/>
          </a:p>
          <a:p>
            <a:pPr fontAlgn="base"/>
            <a:r>
              <a:rPr lang="ko-KR" altLang="en-US" sz="2200" dirty="0" smtClean="0"/>
              <a:t>각 </a:t>
            </a:r>
            <a:r>
              <a:rPr lang="ko-KR" altLang="en-US" sz="2200" dirty="0"/>
              <a:t>데이터는 이미지</a:t>
            </a:r>
            <a:r>
              <a:rPr lang="en-US" altLang="ko-KR" sz="2200" dirty="0"/>
              <a:t>(</a:t>
            </a:r>
            <a:r>
              <a:rPr lang="ko-KR" altLang="en-US" sz="2200" dirty="0"/>
              <a:t>그림</a:t>
            </a:r>
            <a:r>
              <a:rPr lang="en-US" altLang="ko-KR" sz="2200" dirty="0"/>
              <a:t>)</a:t>
            </a:r>
            <a:r>
              <a:rPr lang="ko-KR" altLang="en-US" sz="2200" dirty="0"/>
              <a:t>와 라벨</a:t>
            </a:r>
            <a:r>
              <a:rPr lang="en-US" altLang="ko-KR" sz="2200" dirty="0"/>
              <a:t>(</a:t>
            </a:r>
            <a:r>
              <a:rPr lang="ko-KR" altLang="en-US" sz="2200" dirty="0"/>
              <a:t>필자의 의도</a:t>
            </a:r>
            <a:r>
              <a:rPr lang="en-US" altLang="ko-KR" sz="2200" dirty="0"/>
              <a:t>)</a:t>
            </a:r>
            <a:r>
              <a:rPr lang="ko-KR" altLang="en-US" sz="2200" dirty="0"/>
              <a:t>로 이뤄진다</a:t>
            </a:r>
            <a:r>
              <a:rPr lang="en-US" altLang="ko-KR" sz="2200" dirty="0" smtClean="0"/>
              <a:t>.</a:t>
            </a:r>
          </a:p>
          <a:p>
            <a:pPr fontAlgn="base"/>
            <a:endParaRPr lang="ko-KR" altLang="en-US" sz="2200" dirty="0"/>
          </a:p>
          <a:p>
            <a:pPr fontAlgn="base"/>
            <a:r>
              <a:rPr lang="ko-KR" altLang="en-US" sz="2200" dirty="0" smtClean="0"/>
              <a:t>각 </a:t>
            </a:r>
            <a:r>
              <a:rPr lang="ko-KR" altLang="en-US" sz="2200" dirty="0"/>
              <a:t>이미지는 </a:t>
            </a:r>
            <a:r>
              <a:rPr lang="en-US" altLang="ko-KR" sz="2200" dirty="0"/>
              <a:t>28x28 </a:t>
            </a:r>
            <a:r>
              <a:rPr lang="ko-KR" altLang="en-US" sz="2200" dirty="0"/>
              <a:t>해상도의 흑백 사진이다</a:t>
            </a:r>
            <a:r>
              <a:rPr lang="en-US" altLang="ko-KR" sz="2200" dirty="0" smtClean="0"/>
              <a:t>.</a:t>
            </a:r>
          </a:p>
          <a:p>
            <a:pPr marL="0" indent="0" fontAlgn="base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(</a:t>
            </a:r>
            <a:r>
              <a:rPr lang="ko-KR" altLang="en-US" sz="2200" dirty="0"/>
              <a:t>해상도가 높아짐에 따라 데이터 학습 속도가 느려짐</a:t>
            </a:r>
            <a:r>
              <a:rPr lang="en-US" altLang="ko-KR" sz="2200" dirty="0" smtClean="0"/>
              <a:t>)</a:t>
            </a:r>
          </a:p>
          <a:p>
            <a:pPr fontAlgn="base"/>
            <a:endParaRPr lang="ko-KR" altLang="en-US" sz="2200" dirty="0"/>
          </a:p>
          <a:p>
            <a:pPr fontAlgn="base"/>
            <a:r>
              <a:rPr lang="ko-KR" altLang="en-US" sz="2200" dirty="0" smtClean="0"/>
              <a:t>각 </a:t>
            </a:r>
            <a:r>
              <a:rPr lang="ko-KR" altLang="en-US" sz="2200" dirty="0"/>
              <a:t>픽셀은 </a:t>
            </a:r>
            <a:r>
              <a:rPr lang="en-US" altLang="ko-KR" sz="2200" dirty="0"/>
              <a:t>0</a:t>
            </a:r>
            <a:r>
              <a:rPr lang="ko-KR" altLang="en-US" sz="2200" dirty="0"/>
              <a:t>에서 </a:t>
            </a:r>
            <a:r>
              <a:rPr lang="en-US" altLang="ko-KR" sz="2200" dirty="0"/>
              <a:t>255</a:t>
            </a:r>
            <a:r>
              <a:rPr lang="ko-KR" altLang="en-US" sz="2200" dirty="0"/>
              <a:t>로 밝기 표현한다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1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MNIST</a:t>
            </a:r>
            <a:r>
              <a:rPr lang="ko-KR" altLang="en-US" sz="3000" dirty="0" smtClean="0"/>
              <a:t>의 어려움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MNIST</a:t>
            </a:r>
            <a:r>
              <a:rPr lang="ko-KR" altLang="en-US" sz="2000" dirty="0"/>
              <a:t>문제가 생각보다 어려운 이유 </a:t>
            </a:r>
            <a:r>
              <a:rPr lang="en-US" altLang="ko-KR" sz="2000" dirty="0"/>
              <a:t>: </a:t>
            </a:r>
            <a:r>
              <a:rPr lang="ko-KR" altLang="en-US" sz="2000" dirty="0"/>
              <a:t>분류의 </a:t>
            </a:r>
            <a:r>
              <a:rPr lang="ko-KR" altLang="en-US" sz="2000" dirty="0" smtClean="0"/>
              <a:t>어려움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ko-KR" altLang="en-US" sz="2000" dirty="0"/>
              <a:t>사람들의 </a:t>
            </a:r>
            <a:r>
              <a:rPr lang="ko-KR" altLang="en-US" sz="2000" dirty="0" smtClean="0"/>
              <a:t>글씨체는 저마다 달라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컴퓨터가 인식하기에 어렵다</a:t>
            </a:r>
            <a:r>
              <a:rPr lang="en-US" altLang="ko-KR" sz="2000" dirty="0"/>
              <a:t>. (</a:t>
            </a:r>
            <a:r>
              <a:rPr lang="ko-KR" altLang="en-US" sz="2000" dirty="0"/>
              <a:t>의도와 달라질 수 있음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98789496" descr="EMB000033fc7e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84" y="3205245"/>
            <a:ext cx="6879654" cy="260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MNIST</a:t>
            </a:r>
            <a:r>
              <a:rPr lang="ko-KR" altLang="en-US" sz="3000" dirty="0" smtClean="0"/>
              <a:t>의 어려움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dirty="0"/>
              <a:t>컴퓨터는 사람처럼 시각화하지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여러 픽셀의 밝기에 따라 표현되어 시각화한다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dirty="0" smtClean="0"/>
          </a:p>
          <a:p>
            <a:r>
              <a:rPr lang="ko-KR" altLang="en-US" sz="2000" dirty="0" smtClean="0"/>
              <a:t>앞서 말했듯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각 픽셀은 </a:t>
            </a:r>
            <a:r>
              <a:rPr lang="en-US" altLang="ko-KR" sz="2000" dirty="0"/>
              <a:t>0</a:t>
            </a:r>
            <a:r>
              <a:rPr lang="ko-KR" altLang="en-US" sz="2000" dirty="0"/>
              <a:t>에서 </a:t>
            </a:r>
            <a:r>
              <a:rPr lang="en-US" altLang="ko-KR" sz="2000" dirty="0"/>
              <a:t>255</a:t>
            </a:r>
            <a:r>
              <a:rPr lang="ko-KR" altLang="en-US" sz="2000" dirty="0"/>
              <a:t>로 밝기 표현한다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밝기에 따라 색상이 결정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8787016" descr="EMB000033fc7e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6" y="3338345"/>
            <a:ext cx="7281177" cy="258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3000" dirty="0"/>
              <a:t>MNIST</a:t>
            </a:r>
            <a:r>
              <a:rPr lang="ko-KR" altLang="en-US" sz="3000" dirty="0"/>
              <a:t>의 컴퓨터 전처리 과정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Image matrix</a:t>
            </a:r>
            <a:r>
              <a:rPr lang="ko-KR" altLang="en-US" sz="2000" dirty="0" smtClean="0"/>
              <a:t>를 벡터로 </a:t>
            </a:r>
            <a:r>
              <a:rPr lang="ko-KR" altLang="en-US" sz="2000" dirty="0" smtClean="0"/>
              <a:t>바꿔준다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(Flatten)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세절한</a:t>
            </a:r>
            <a:r>
              <a:rPr lang="ko-KR" altLang="en-US" sz="2000" dirty="0" smtClean="0"/>
              <a:t> 종이를 옆으로 이어가듯이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행렬을 평평하게 </a:t>
            </a:r>
            <a:r>
              <a:rPr lang="ko-KR" altLang="en-US" sz="2000" dirty="0" err="1" smtClean="0"/>
              <a:t>백터로</a:t>
            </a:r>
            <a:r>
              <a:rPr lang="ko-KR" altLang="en-US" sz="2000" dirty="0" smtClean="0"/>
              <a:t> 바꿔준다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예를 들어</a:t>
            </a:r>
            <a:r>
              <a:rPr lang="en-US" altLang="ko-KR" sz="2000" dirty="0" smtClean="0"/>
              <a:t>, 3 x 3 </a:t>
            </a:r>
            <a:r>
              <a:rPr lang="ko-KR" altLang="en-US" sz="2000" dirty="0" smtClean="0"/>
              <a:t>행렬은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차원 벡터로 바꾸게 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0997784" descr="EMB000033fc7e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31" y="4001294"/>
            <a:ext cx="8957137" cy="189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3000" dirty="0"/>
              <a:t>MNIST </a:t>
            </a:r>
            <a:r>
              <a:rPr lang="ko-KR" altLang="en-US" sz="3000" dirty="0"/>
              <a:t>출력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28 x 28 </a:t>
            </a:r>
            <a:r>
              <a:rPr lang="ko-KR" altLang="en-US" sz="2000" dirty="0"/>
              <a:t>행렬을 </a:t>
            </a:r>
            <a:r>
              <a:rPr lang="en-US" altLang="ko-KR" sz="2000" dirty="0"/>
              <a:t>784</a:t>
            </a:r>
            <a:r>
              <a:rPr lang="ko-KR" altLang="en-US" sz="2000" dirty="0"/>
              <a:t>차원 벡터로 표현한 후에</a:t>
            </a:r>
            <a:r>
              <a:rPr lang="en-US" altLang="ko-KR" sz="2000" dirty="0"/>
              <a:t>, </a:t>
            </a:r>
            <a:r>
              <a:rPr lang="ko-KR" altLang="en-US" sz="2000" dirty="0"/>
              <a:t>뉴런에 대입한다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0998024" descr="EMB000033fc7f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77" y="2973805"/>
            <a:ext cx="5623845" cy="298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3000" dirty="0"/>
              <a:t>MNIST </a:t>
            </a:r>
            <a:r>
              <a:rPr lang="ko-KR" altLang="en-US" sz="3000" dirty="0"/>
              <a:t>출력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dirty="0" err="1"/>
              <a:t>시그모이드</a:t>
            </a:r>
            <a:r>
              <a:rPr lang="ko-KR" altLang="en-US" sz="2000" dirty="0"/>
              <a:t> 함수</a:t>
            </a:r>
            <a:r>
              <a:rPr lang="en-US" altLang="ko-KR" sz="2000" dirty="0"/>
              <a:t>(Sigmoid Function)</a:t>
            </a:r>
            <a:r>
              <a:rPr lang="ko-KR" altLang="en-US" sz="2000" dirty="0"/>
              <a:t>를 통해 이진 출력을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fontAlgn="base"/>
            <a:r>
              <a:rPr lang="ko-KR" altLang="en-US" sz="2000" dirty="0" smtClean="0"/>
              <a:t>마지막 </a:t>
            </a:r>
            <a:r>
              <a:rPr lang="ko-KR" altLang="en-US" sz="2000" dirty="0"/>
              <a:t>층에서 </a:t>
            </a:r>
            <a:r>
              <a:rPr lang="ko-KR" altLang="en-US" sz="2000" dirty="0" err="1"/>
              <a:t>소프트맥스</a:t>
            </a:r>
            <a:r>
              <a:rPr lang="ko-KR" altLang="en-US" sz="2000" dirty="0"/>
              <a:t> 함수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Function)</a:t>
            </a:r>
            <a:r>
              <a:rPr lang="ko-KR" altLang="en-US" sz="2000" dirty="0"/>
              <a:t>를 통해 벡터를 확률 벡터로 표현한다</a:t>
            </a:r>
            <a:r>
              <a:rPr lang="en-US" altLang="ko-KR" sz="2000" dirty="0" smtClean="0"/>
              <a:t>.</a:t>
            </a:r>
          </a:p>
          <a:p>
            <a:pPr fontAlgn="base"/>
            <a:r>
              <a:rPr lang="ko-KR" altLang="en-US" sz="2000" dirty="0" smtClean="0"/>
              <a:t>표현된 </a:t>
            </a:r>
            <a:r>
              <a:rPr lang="ko-KR" altLang="en-US" sz="2000" dirty="0"/>
              <a:t>벡터는 </a:t>
            </a:r>
            <a:r>
              <a:rPr lang="en-US" altLang="ko-KR" sz="2000" dirty="0"/>
              <a:t>0~9</a:t>
            </a:r>
            <a:r>
              <a:rPr lang="ko-KR" altLang="en-US" sz="2000" dirty="0"/>
              <a:t>까지의 정수에 대한 확률을 계산 후</a:t>
            </a:r>
            <a:r>
              <a:rPr lang="en-US" altLang="ko-KR" sz="2000" dirty="0"/>
              <a:t>, </a:t>
            </a:r>
            <a:r>
              <a:rPr lang="ko-KR" altLang="en-US" sz="2000" dirty="0"/>
              <a:t>값을 예측한다</a:t>
            </a:r>
            <a:r>
              <a:rPr lang="en-US" altLang="ko-KR" sz="2000" dirty="0" smtClean="0"/>
              <a:t>.</a:t>
            </a:r>
          </a:p>
          <a:p>
            <a:pPr fontAlgn="base"/>
            <a:r>
              <a:rPr lang="ko-KR" altLang="en-US" sz="2000" dirty="0" err="1" smtClean="0"/>
              <a:t>데이터셋이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악필일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학습과정에서 오류를 범할 수도 있다</a:t>
            </a:r>
            <a:r>
              <a:rPr lang="en-US" altLang="ko-KR" sz="2000" dirty="0" smtClean="0"/>
              <a:t>.</a:t>
            </a:r>
          </a:p>
          <a:p>
            <a:pPr fontAlgn="base"/>
            <a:r>
              <a:rPr lang="ko-KR" altLang="en-US" sz="2000" dirty="0" smtClean="0"/>
              <a:t>이는 </a:t>
            </a:r>
            <a:r>
              <a:rPr lang="ko-KR" altLang="en-US" sz="2000" dirty="0"/>
              <a:t>더 정교한 가중치</a:t>
            </a:r>
            <a:r>
              <a:rPr lang="en-US" altLang="ko-KR" sz="2000" dirty="0"/>
              <a:t>(w)</a:t>
            </a:r>
            <a:r>
              <a:rPr lang="ko-KR" altLang="en-US" sz="2000" dirty="0"/>
              <a:t>와 편향</a:t>
            </a:r>
            <a:r>
              <a:rPr lang="en-US" altLang="ko-KR" sz="2000" dirty="0"/>
              <a:t>(b) </a:t>
            </a:r>
            <a:r>
              <a:rPr lang="ko-KR" altLang="en-US" sz="2000" dirty="0"/>
              <a:t>값을 통해서 확률을 부여한다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8789496" descr="EMB000033fc7f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09" y="4001294"/>
            <a:ext cx="3781926" cy="217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98788136" descr="EMB000033fc7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68" y="3935454"/>
            <a:ext cx="3828798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dirty="0" smtClean="0"/>
              <a:t>필요한 라이브러리와 모듈을 호출한다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 smtClean="0"/>
              <a:t>Line 3 : </a:t>
            </a:r>
            <a:r>
              <a:rPr lang="ko-KR" altLang="en-US" sz="2000" dirty="0"/>
              <a:t>부모 디렉터리의 파일을 가져올 수 있도록 설정</a:t>
            </a:r>
          </a:p>
          <a:p>
            <a:pPr fontAlgn="base"/>
            <a:endParaRPr lang="ko-KR" altLang="en-US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71" y="3448409"/>
            <a:ext cx="6402457" cy="23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000" dirty="0" smtClean="0"/>
              <a:t>그래프 출력 코드 분석</a:t>
            </a:r>
            <a:endParaRPr lang="ko-KR" altLang="en-US" sz="3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MNIST </a:t>
            </a:r>
            <a:r>
              <a:rPr lang="ko-KR" altLang="en-US" sz="2000" dirty="0" err="1"/>
              <a:t>데이터셋을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불러온다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때</a:t>
            </a:r>
            <a:r>
              <a:rPr lang="en-US" altLang="ko-KR" sz="2000" dirty="0"/>
              <a:t>, </a:t>
            </a:r>
            <a:r>
              <a:rPr lang="ko-KR" altLang="en-US" sz="2000" dirty="0"/>
              <a:t>입력 데이터는 정규화되고</a:t>
            </a:r>
            <a:r>
              <a:rPr lang="en-US" altLang="ko-KR" sz="2000" dirty="0"/>
              <a:t>, </a:t>
            </a:r>
            <a:r>
              <a:rPr lang="ko-KR" altLang="en-US" sz="2000" dirty="0"/>
              <a:t>레이블은 원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핫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인코딩되어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r>
              <a:rPr lang="en-US" altLang="ko-KR" sz="1600" dirty="0" smtClean="0"/>
              <a:t># 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핫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단어 </a:t>
            </a:r>
            <a:r>
              <a:rPr lang="ko-KR" altLang="en-US" sz="1600" dirty="0"/>
              <a:t>집합의 크기를 벡터의 차원으로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표현하고 싶은 단어의 인덱스에 </a:t>
            </a:r>
            <a:r>
              <a:rPr lang="en-US" altLang="ko-KR" sz="1600" dirty="0"/>
              <a:t>1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값을 부여하고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	          </a:t>
            </a:r>
            <a:r>
              <a:rPr lang="ko-KR" altLang="en-US" sz="1600" dirty="0" smtClean="0"/>
              <a:t>다른 </a:t>
            </a:r>
            <a:r>
              <a:rPr lang="ko-KR" altLang="en-US" sz="1600" dirty="0"/>
              <a:t>인덱스에는 </a:t>
            </a:r>
            <a:r>
              <a:rPr lang="en-US" altLang="ko-KR" sz="1600" dirty="0"/>
              <a:t>0</a:t>
            </a:r>
            <a:r>
              <a:rPr lang="ko-KR" altLang="en-US" sz="1600" dirty="0"/>
              <a:t>을 부여하는 단어의 벡터 표현 방식</a:t>
            </a:r>
            <a:endParaRPr lang="en-US" altLang="ko-KR" sz="1600" dirty="0"/>
          </a:p>
          <a:p>
            <a:pPr fontAlgn="base"/>
            <a:endParaRPr lang="ko-KR" altLang="en-US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21" y="4636167"/>
            <a:ext cx="10118757" cy="4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519</Words>
  <Application>Microsoft Office PowerPoint</Application>
  <PresentationFormat>와이드스크린</PresentationFormat>
  <Paragraphs>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MNIST 구조 분석</vt:lpstr>
      <vt:lpstr>MNIST의 기본</vt:lpstr>
      <vt:lpstr>MNIST의 어려움</vt:lpstr>
      <vt:lpstr>MNIST의 어려움</vt:lpstr>
      <vt:lpstr>MNIST의 컴퓨터 전처리 과정</vt:lpstr>
      <vt:lpstr>MNIST 출력</vt:lpstr>
      <vt:lpstr>MNIST 출력</vt:lpstr>
      <vt:lpstr>그래프 출력 코드 분석</vt:lpstr>
      <vt:lpstr>그래프 출력 코드 분석</vt:lpstr>
      <vt:lpstr>그래프 출력 코드 분석</vt:lpstr>
      <vt:lpstr>그래프 출력 코드 분석</vt:lpstr>
      <vt:lpstr>그래프 출력 코드 분석</vt:lpstr>
      <vt:lpstr>그래프 출력 코드 분석</vt:lpstr>
      <vt:lpstr>그래프 출력 코드 분석</vt:lpstr>
      <vt:lpstr>그래프 출력 코드 분석</vt:lpstr>
      <vt:lpstr>그래프 출력 코드 분석</vt:lpstr>
      <vt:lpstr>그래프 출력 코드 분석</vt:lpstr>
      <vt:lpstr>그래프 출력 코드 분석</vt:lpstr>
      <vt:lpstr>출력된 학습 및 테스트 곡선, 손실 곡선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구조 분석</dc:title>
  <dc:creator>user</dc:creator>
  <cp:lastModifiedBy>user</cp:lastModifiedBy>
  <cp:revision>37</cp:revision>
  <dcterms:created xsi:type="dcterms:W3CDTF">2023-05-09T16:00:40Z</dcterms:created>
  <dcterms:modified xsi:type="dcterms:W3CDTF">2023-05-10T05:58:14Z</dcterms:modified>
</cp:coreProperties>
</file>