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98" r:id="rId2"/>
    <p:sldId id="322" r:id="rId3"/>
    <p:sldId id="309" r:id="rId4"/>
    <p:sldId id="323" r:id="rId5"/>
    <p:sldId id="332" r:id="rId6"/>
    <p:sldId id="324" r:id="rId7"/>
    <p:sldId id="335" r:id="rId8"/>
    <p:sldId id="325" r:id="rId9"/>
    <p:sldId id="330" r:id="rId10"/>
    <p:sldId id="331" r:id="rId11"/>
    <p:sldId id="333" r:id="rId12"/>
    <p:sldId id="336" r:id="rId13"/>
    <p:sldId id="326" r:id="rId14"/>
    <p:sldId id="327" r:id="rId15"/>
    <p:sldId id="328" r:id="rId16"/>
    <p:sldId id="329" r:id="rId17"/>
    <p:sldId id="33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3"/>
    <p:restoredTop sz="94804"/>
  </p:normalViewPr>
  <p:slideViewPr>
    <p:cSldViewPr snapToGrid="0">
      <p:cViewPr varScale="1">
        <p:scale>
          <a:sx n="95" d="100"/>
          <a:sy n="95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37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2456860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4681192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2023.12.13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42252" y="4681192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3170106"/>
            <a:ext cx="98023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500" b="1" spc="-300" dirty="0"/>
              <a:t>GAN based on Parallel Structured Generator </a:t>
            </a:r>
          </a:p>
          <a:p>
            <a:pPr lvl="0" algn="ctr">
              <a:defRPr/>
            </a:pPr>
            <a:r>
              <a:rPr lang="en-US" altLang="ko-KR" sz="3500" b="1" spc="-300" dirty="0"/>
              <a:t>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E70B94-11B2-A56A-0868-76085D2F4BFF}"/>
              </a:ext>
            </a:extLst>
          </p:cNvPr>
          <p:cNvSpPr txBox="1"/>
          <p:nvPr/>
        </p:nvSpPr>
        <p:spPr>
          <a:xfrm>
            <a:off x="2732570" y="1573400"/>
            <a:ext cx="6883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이미지 딥러닝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487698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1927342"/>
            <a:ext cx="261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판별자의 분류 </a:t>
            </a:r>
            <a:r>
              <a:rPr kumimoji="1" lang="en-US" altLang="ko-KR" b="1" dirty="0"/>
              <a:t>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2987684"/>
            <a:ext cx="3243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Gen1</a:t>
            </a:r>
            <a:r>
              <a:rPr kumimoji="1" lang="ko-KR" altLang="en-US" b="1" dirty="0"/>
              <a:t>이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Gen2,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Gen2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x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Gen2</a:t>
            </a:r>
            <a:r>
              <a:rPr kumimoji="1" lang="ko-KR" altLang="en-US" b="1" dirty="0"/>
              <a:t>의 평균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225F9-A0C2-1C52-9760-A2C887A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1FBF-BD9D-E357-5B3C-9D33D38CBCB4}"/>
              </a:ext>
            </a:extLst>
          </p:cNvPr>
          <p:cNvSpPr txBox="1"/>
          <p:nvPr/>
        </p:nvSpPr>
        <p:spPr>
          <a:xfrm>
            <a:off x="2009751" y="5593548"/>
            <a:ext cx="434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생성자와 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간의 균형 뿐만 아니라</a:t>
            </a:r>
            <a:r>
              <a:rPr kumimoji="1" lang="en-US" altLang="ko-KR" b="1" dirty="0"/>
              <a:t>,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두 생성자 간의 균형도 매우 중요함</a:t>
            </a:r>
            <a:r>
              <a:rPr kumimoji="1"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도표, 텍스트, 스케치, 평면도이(가) 표시된 사진&#10;&#10;자동 생성된 설명">
            <a:extLst>
              <a:ext uri="{FF2B5EF4-FFF2-40B4-BE49-F238E27FC236}">
                <a16:creationId xmlns:a16="http://schemas.microsoft.com/office/drawing/2014/main" id="{9508654F-BE5A-A4D8-B7DD-EE5E0842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97" y="770538"/>
            <a:ext cx="6184361" cy="59747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771AF-B01F-4BEC-F07A-081F3BB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5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95438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코드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 (Code)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771AF-B01F-4BEC-F07A-081F3BB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EED21-15ED-FA4A-ED57-C152A4F4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928224"/>
            <a:ext cx="3576177" cy="5428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647B44-D3EC-B3A3-961C-33D1729C4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622" y="1980254"/>
            <a:ext cx="4826000" cy="412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D0AFA-87C6-6A8B-813C-31B96F583A38}"/>
              </a:ext>
            </a:extLst>
          </p:cNvPr>
          <p:cNvSpPr txBox="1"/>
          <p:nvPr/>
        </p:nvSpPr>
        <p:spPr>
          <a:xfrm>
            <a:off x="4283330" y="188418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동일한 생성자를</a:t>
            </a:r>
            <a:endParaRPr kumimoji="1" lang="en-US" altLang="ko-KR" b="1" dirty="0"/>
          </a:p>
          <a:p>
            <a:r>
              <a:rPr kumimoji="1" lang="ko-KR" altLang="en-US" b="1" dirty="0"/>
              <a:t>두 개 생성한다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6FD5CD-75AD-FC0D-53B0-93163D9D64A5}"/>
              </a:ext>
            </a:extLst>
          </p:cNvPr>
          <p:cNvCxnSpPr>
            <a:cxnSpLocks/>
          </p:cNvCxnSpPr>
          <p:nvPr/>
        </p:nvCxnSpPr>
        <p:spPr>
          <a:xfrm flipH="1">
            <a:off x="3768078" y="2203819"/>
            <a:ext cx="512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822E1F-223C-F145-015F-97EB2741D2DB}"/>
              </a:ext>
            </a:extLst>
          </p:cNvPr>
          <p:cNvCxnSpPr>
            <a:cxnSpLocks/>
          </p:cNvCxnSpPr>
          <p:nvPr/>
        </p:nvCxnSpPr>
        <p:spPr>
          <a:xfrm>
            <a:off x="6468036" y="5529726"/>
            <a:ext cx="5918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9D7BA5-727E-5D85-71F0-6988712F4074}"/>
              </a:ext>
            </a:extLst>
          </p:cNvPr>
          <p:cNvSpPr txBox="1"/>
          <p:nvPr/>
        </p:nvSpPr>
        <p:spPr>
          <a:xfrm>
            <a:off x="3960618" y="5206560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손실의 평균을 계산 후</a:t>
            </a:r>
            <a:r>
              <a:rPr kumimoji="1" lang="en-US" altLang="ko-KR" b="1" dirty="0"/>
              <a:t>,</a:t>
            </a:r>
          </a:p>
          <a:p>
            <a:r>
              <a:rPr kumimoji="1" lang="en-US" altLang="ko-KR" b="1" dirty="0"/>
              <a:t>Loss</a:t>
            </a:r>
            <a:r>
              <a:rPr kumimoji="1" lang="ko-KR" altLang="en-US" b="1" dirty="0"/>
              <a:t>에 적용한다</a:t>
            </a:r>
          </a:p>
        </p:txBody>
      </p:sp>
    </p:spTree>
    <p:extLst>
      <p:ext uri="{BB962C8B-B14F-4D97-AF65-F5344CB8AC3E}">
        <p14:creationId xmlns:p14="http://schemas.microsoft.com/office/powerpoint/2010/main" val="8926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0"/>
            <a:ext cx="7778253" cy="3052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580395" y="488262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PSG-GAN</a:t>
            </a:r>
            <a:endParaRPr kumimoji="1" lang="ko-KR" altLang="en-US" sz="20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0944B6-77F8-A3ED-7827-9187068E1040}"/>
              </a:ext>
            </a:extLst>
          </p:cNvPr>
          <p:cNvCxnSpPr>
            <a:cxnSpLocks/>
          </p:cNvCxnSpPr>
          <p:nvPr/>
        </p:nvCxnSpPr>
        <p:spPr>
          <a:xfrm>
            <a:off x="9101138" y="2260315"/>
            <a:ext cx="0" cy="34001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09EEF5-4B8B-39C4-911F-34FA23F2EB2B}"/>
              </a:ext>
            </a:extLst>
          </p:cNvPr>
          <p:cNvSpPr txBox="1"/>
          <p:nvPr/>
        </p:nvSpPr>
        <p:spPr>
          <a:xfrm>
            <a:off x="8438061" y="1855340"/>
            <a:ext cx="1326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수렴 후 간격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78D742-6B3B-2681-B80F-9AF2E12077EE}"/>
              </a:ext>
            </a:extLst>
          </p:cNvPr>
          <p:cNvCxnSpPr>
            <a:cxnSpLocks/>
          </p:cNvCxnSpPr>
          <p:nvPr/>
        </p:nvCxnSpPr>
        <p:spPr>
          <a:xfrm flipV="1">
            <a:off x="6443663" y="2496620"/>
            <a:ext cx="0" cy="660918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9089F-5544-B7AE-4C10-522385CC112B}"/>
              </a:ext>
            </a:extLst>
          </p:cNvPr>
          <p:cNvSpPr txBox="1"/>
          <p:nvPr/>
        </p:nvSpPr>
        <p:spPr>
          <a:xfrm>
            <a:off x="6158969" y="204423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70F18-595E-4A7A-109E-679FC93A48B9}"/>
              </a:ext>
            </a:extLst>
          </p:cNvPr>
          <p:cNvCxnSpPr>
            <a:cxnSpLocks/>
          </p:cNvCxnSpPr>
          <p:nvPr/>
        </p:nvCxnSpPr>
        <p:spPr>
          <a:xfrm flipV="1">
            <a:off x="5524501" y="5742329"/>
            <a:ext cx="0" cy="5013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45345-E933-1504-8EED-A4B149981A8F}"/>
              </a:ext>
            </a:extLst>
          </p:cNvPr>
          <p:cNvSpPr txBox="1"/>
          <p:nvPr/>
        </p:nvSpPr>
        <p:spPr>
          <a:xfrm>
            <a:off x="5239807" y="508267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A2FDC2B-EAFD-14B8-82A9-572BA3A8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251E7EE-218B-828E-34A0-A270C21BFCD6}"/>
              </a:ext>
            </a:extLst>
          </p:cNvPr>
          <p:cNvSpPr/>
          <p:nvPr/>
        </p:nvSpPr>
        <p:spPr>
          <a:xfrm rot="10800000">
            <a:off x="9801900" y="5696609"/>
            <a:ext cx="472965" cy="45719"/>
          </a:xfrm>
          <a:prstGeom prst="rightArrow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CD68F-097A-C761-C953-C0A3BDF3B844}"/>
              </a:ext>
            </a:extLst>
          </p:cNvPr>
          <p:cNvSpPr txBox="1"/>
          <p:nvPr/>
        </p:nvSpPr>
        <p:spPr>
          <a:xfrm>
            <a:off x="10274865" y="5564592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간격이 거의 없음</a:t>
            </a:r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1ED26A-F225-9910-9362-18883FE7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18706"/>
            <a:ext cx="7772400" cy="442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ACE369-A91F-BC82-95A9-A245813AD217}"/>
              </a:ext>
            </a:extLst>
          </p:cNvPr>
          <p:cNvCxnSpPr>
            <a:cxnSpLocks/>
          </p:cNvCxnSpPr>
          <p:nvPr/>
        </p:nvCxnSpPr>
        <p:spPr>
          <a:xfrm>
            <a:off x="2869324" y="4240925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382D4D-25B5-C2C7-4CD3-212FC1938AA5}"/>
              </a:ext>
            </a:extLst>
          </p:cNvPr>
          <p:cNvSpPr txBox="1"/>
          <p:nvPr/>
        </p:nvSpPr>
        <p:spPr>
          <a:xfrm>
            <a:off x="9978969" y="407164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0.3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2A7FFF8-D0FA-E9E8-34C8-0FD8E7638E39}"/>
              </a:ext>
            </a:extLst>
          </p:cNvPr>
          <p:cNvCxnSpPr>
            <a:cxnSpLocks/>
          </p:cNvCxnSpPr>
          <p:nvPr/>
        </p:nvCxnSpPr>
        <p:spPr>
          <a:xfrm>
            <a:off x="2869324" y="3439511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B224B-C247-8A52-FB22-0C6F81EC2FE9}"/>
              </a:ext>
            </a:extLst>
          </p:cNvPr>
          <p:cNvSpPr txBox="1"/>
          <p:nvPr/>
        </p:nvSpPr>
        <p:spPr>
          <a:xfrm>
            <a:off x="9978969" y="326179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0.5</a:t>
            </a:r>
            <a:endParaRPr kumimoji="1" lang="ko-KR" altLang="en-US" sz="16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0D59EF-C611-ED38-F525-1D6824E66308}"/>
              </a:ext>
            </a:extLst>
          </p:cNvPr>
          <p:cNvCxnSpPr>
            <a:cxnSpLocks/>
          </p:cNvCxnSpPr>
          <p:nvPr/>
        </p:nvCxnSpPr>
        <p:spPr>
          <a:xfrm flipV="1">
            <a:off x="4799288" y="4240925"/>
            <a:ext cx="0" cy="693682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D14A96-A67F-6E5E-777F-37C04E2F638B}"/>
              </a:ext>
            </a:extLst>
          </p:cNvPr>
          <p:cNvSpPr txBox="1"/>
          <p:nvPr/>
        </p:nvSpPr>
        <p:spPr>
          <a:xfrm>
            <a:off x="4514594" y="4891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147EF-22A4-3F20-7B63-1308CBCD5A6C}"/>
              </a:ext>
            </a:extLst>
          </p:cNvPr>
          <p:cNvCxnSpPr>
            <a:cxnSpLocks/>
          </p:cNvCxnSpPr>
          <p:nvPr/>
        </p:nvCxnSpPr>
        <p:spPr>
          <a:xfrm>
            <a:off x="6096000" y="1576552"/>
            <a:ext cx="0" cy="1351583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6E3F9D-96A7-3DEF-E929-8C5B4F722DBB}"/>
              </a:ext>
            </a:extLst>
          </p:cNvPr>
          <p:cNvSpPr txBox="1"/>
          <p:nvPr/>
        </p:nvSpPr>
        <p:spPr>
          <a:xfrm>
            <a:off x="5811306" y="126388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CBA4A5F5-682F-EF1B-B4C8-B555981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12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F46586-065D-49C9-8D6F-0519C129D4D0}"/>
              </a:ext>
            </a:extLst>
          </p:cNvPr>
          <p:cNvCxnSpPr>
            <a:cxnSpLocks/>
          </p:cNvCxnSpPr>
          <p:nvPr/>
        </p:nvCxnSpPr>
        <p:spPr>
          <a:xfrm flipV="1">
            <a:off x="5083981" y="3143892"/>
            <a:ext cx="803111" cy="7974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91CA48-F075-D314-3796-1CEC3569809D}"/>
              </a:ext>
            </a:extLst>
          </p:cNvPr>
          <p:cNvSpPr txBox="1"/>
          <p:nvPr/>
        </p:nvSpPr>
        <p:spPr>
          <a:xfrm>
            <a:off x="5505907" y="3636461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약 </a:t>
            </a:r>
            <a:r>
              <a:rPr kumimoji="1" lang="en-US" altLang="ko-KR" sz="1500" b="1" dirty="0"/>
              <a:t>10%</a:t>
            </a:r>
            <a:r>
              <a:rPr kumimoji="1" lang="ko-KR" altLang="en-US" sz="1500" b="1" dirty="0"/>
              <a:t> 먼저 수렴</a:t>
            </a:r>
          </a:p>
        </p:txBody>
      </p:sp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434" y="3569228"/>
            <a:ext cx="5169888" cy="2078929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34" y="1209839"/>
            <a:ext cx="5169897" cy="2078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1803230" y="204925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1681402" y="440863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PSG-GAN</a:t>
            </a:r>
            <a:endParaRPr kumimoji="1" lang="ko-KR" altLang="en-US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183163" y="2191595"/>
            <a:ext cx="11376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</a:t>
            </a:r>
            <a:r>
              <a:rPr kumimoji="1" lang="en-US" altLang="ko-KR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kumimoji="1" lang="ko-KR" altLang="en-US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PSG-GAN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과정에서의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불안정성과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방지에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탁월한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효과가 있음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PSG-GAN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우수한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보임을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입증함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정확하고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의료분야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인식을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자율주행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등에서</a:t>
            </a:r>
            <a:endParaRPr lang="en-US" altLang="ko-KR" b="1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적절한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방향성을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제시할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향후에는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수렴속도에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품질과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균형을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적절히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고려하여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안정적인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구축하고자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4158570" y="2918112"/>
            <a:ext cx="4031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dirty="0"/>
              <a:t>Thank you</a:t>
            </a:r>
            <a:endParaRPr kumimoji="1" lang="ko-KR" altLang="en-US" sz="6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1437868" y="2228671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1981943"/>
            <a:ext cx="2355132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endParaRPr lang="en-US" altLang="ko-KR" sz="3000" b="1" spc="-300" dirty="0"/>
          </a:p>
          <a:p>
            <a:endParaRPr lang="en-US" altLang="ko-KR" sz="2500" b="1" spc="-300" dirty="0"/>
          </a:p>
          <a:p>
            <a:r>
              <a:rPr lang="en-US" altLang="ko-KR" sz="3000" b="1" spc="-300" dirty="0"/>
              <a:t>4.</a:t>
            </a:r>
            <a:r>
              <a:rPr lang="ko-KR" altLang="en-US" sz="3000" b="1" spc="-300" dirty="0"/>
              <a:t> 코드</a:t>
            </a:r>
            <a:r>
              <a:rPr lang="en-US" altLang="ko-KR" sz="3000" b="1" spc="-300" dirty="0"/>
              <a:t>	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6.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849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2E53A3-99D8-DCA2-1F8B-EF7609C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720111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3FADCB-39EF-B16E-61E3-556D424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015C09-77AA-9ABA-A6F1-AE3B161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  <a:r>
              <a:rPr kumimoji="1" lang="ko-KR" altLang="en-US" sz="2000" b="1" dirty="0">
                <a:effectLst/>
              </a:rPr>
              <a:t> </a:t>
            </a:r>
            <a:r>
              <a:rPr kumimoji="1" lang="en-US" altLang="ko-KR" sz="2000" b="1" dirty="0">
                <a:effectLst/>
              </a:rPr>
              <a:t>: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-US" altLang="ko-KR" sz="2000" b="1" i="0" u="none" strike="noStrike" dirty="0">
                <a:effectLst/>
                <a:ea typeface="NanumGothic" panose="020D0604000000000000" pitchFamily="34" charset="-127"/>
              </a:rPr>
              <a:t>M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 :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F656-E444-EA58-295E-E9A8AB9B4E54}"/>
              </a:ext>
            </a:extLst>
          </p:cNvPr>
          <p:cNvSpPr txBox="1"/>
          <p:nvPr/>
        </p:nvSpPr>
        <p:spPr>
          <a:xfrm>
            <a:off x="573325" y="2176206"/>
            <a:ext cx="112021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제안 메커니즘 </a:t>
            </a:r>
            <a:r>
              <a:rPr kumimoji="1" lang="en-US" altLang="ko-KR" sz="2000" b="1" dirty="0"/>
              <a:t>:</a:t>
            </a:r>
          </a:p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생성자를 두 개로 변형하는 </a:t>
            </a:r>
            <a:r>
              <a:rPr kumimoji="1" lang="en-US" altLang="ko-KR" sz="2000" b="1" dirty="0"/>
              <a:t>Parallel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Structured Generator(</a:t>
            </a:r>
            <a:r>
              <a:rPr kumimoji="1" lang="ko-KR" altLang="en-US" sz="2000" b="1" dirty="0"/>
              <a:t>병렬 생성자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형식을 제안</a:t>
            </a:r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Parallel Generator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통해 얻은 </a:t>
            </a:r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들을 평균을 내어 생성자에 적용하는 방법을 제안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=&gt;GAN</a:t>
            </a:r>
            <a:r>
              <a:rPr kumimoji="1" lang="ko-KR" altLang="en-US" sz="2000" b="1" dirty="0"/>
              <a:t>에서 발생하는 학습의 불안정성 문제를 해결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</a:t>
            </a:r>
            <a:r>
              <a:rPr kumimoji="1" lang="ko-KR" altLang="en-US" sz="2000" b="1" dirty="0"/>
              <a:t>생성 모델이 생성한 데이터의 품질이나 성능을 더 발전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171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58345" y="766304"/>
            <a:ext cx="2161301" cy="1708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z = </a:t>
            </a:r>
            <a:r>
              <a:rPr kumimoji="1" lang="ko-KR" altLang="en-US" sz="1500" b="1" dirty="0"/>
              <a:t>노이즈 벡터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 = </a:t>
            </a:r>
            <a:r>
              <a:rPr kumimoji="1" lang="ko-KR" altLang="en-US" sz="1500" b="1" dirty="0"/>
              <a:t>생성자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Disc = </a:t>
            </a:r>
            <a:r>
              <a:rPr kumimoji="1" lang="ko-KR" altLang="en-US" sz="1500" b="1" dirty="0" err="1"/>
              <a:t>판별자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Gen(x) = </a:t>
            </a:r>
            <a:r>
              <a:rPr kumimoji="1" lang="ko-KR" altLang="en-US" sz="1500" b="1" dirty="0"/>
              <a:t>거짓 데이터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x = </a:t>
            </a:r>
            <a:r>
              <a:rPr kumimoji="1" lang="ko-KR" altLang="en-US" sz="1500" b="1" dirty="0"/>
              <a:t>실제 데이터</a:t>
            </a:r>
            <a:endParaRPr kumimoji="1"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58345" y="4022979"/>
            <a:ext cx="5566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So,</a:t>
            </a:r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을 통해 제약을 두어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Gen</a:t>
            </a:r>
            <a:r>
              <a:rPr kumimoji="1" lang="ko-KR" altLang="en-US" b="1" dirty="0"/>
              <a:t>에 비해 강해지는 것을 막는 것이 목적</a:t>
            </a:r>
            <a:r>
              <a:rPr kumimoji="1" lang="en-US" altLang="ko-KR" b="1" dirty="0"/>
              <a:t>!</a:t>
            </a:r>
            <a:endParaRPr kumimoji="1" lang="ko-KR" altLang="en-US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943B68-A234-144B-1159-EB62EFD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85D97-9938-6960-D6D6-2D7990FDC265}"/>
              </a:ext>
            </a:extLst>
          </p:cNvPr>
          <p:cNvSpPr txBox="1"/>
          <p:nvPr/>
        </p:nvSpPr>
        <p:spPr>
          <a:xfrm>
            <a:off x="5558345" y="5289107"/>
            <a:ext cx="453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But,</a:t>
            </a:r>
          </a:p>
          <a:p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연산량이</a:t>
            </a:r>
            <a:r>
              <a:rPr kumimoji="1" lang="ko-KR" altLang="en-US" b="1" dirty="0"/>
              <a:t> 큼</a:t>
            </a:r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모드 붕괴여부를 정확히 알기 어려움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DBBBC-AC64-CFC1-6094-528B7113B09B}"/>
              </a:ext>
            </a:extLst>
          </p:cNvPr>
          <p:cNvSpPr txBox="1"/>
          <p:nvPr/>
        </p:nvSpPr>
        <p:spPr>
          <a:xfrm>
            <a:off x="5558345" y="2756852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pple SD Gothic Neo" panose="02000300000000000000" pitchFamily="2" charset="-127"/>
              </a:rPr>
              <a:t>GAN</a:t>
            </a:r>
            <a:r>
              <a:rPr lang="ko-KR" altLang="en-US" b="1" dirty="0">
                <a:ea typeface="Apple SD Gothic Neo" panose="02000300000000000000" pitchFamily="2" charset="-127"/>
              </a:rPr>
              <a:t>이 수렴하기 어려운 이유 </a:t>
            </a:r>
            <a:r>
              <a:rPr lang="en-US" altLang="ko-KR" b="1" dirty="0">
                <a:ea typeface="Apple SD Gothic Neo" panose="02000300000000000000" pitchFamily="2" charset="-127"/>
              </a:rPr>
              <a:t>:</a:t>
            </a:r>
            <a:r>
              <a:rPr lang="ko-KR" altLang="en-US" b="1" dirty="0">
                <a:ea typeface="Apple SD Gothic Neo" panose="02000300000000000000" pitchFamily="2" charset="-127"/>
              </a:rPr>
              <a:t> 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첫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판별자에 제약이 없음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두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계산이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52300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Structured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153434" y="1012943"/>
            <a:ext cx="2368597" cy="12464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Gen1 =</a:t>
            </a:r>
            <a:r>
              <a:rPr kumimoji="1" lang="ko-KR" altLang="en-US" sz="1500" b="1" dirty="0"/>
              <a:t> 생성자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 = </a:t>
            </a:r>
            <a:r>
              <a:rPr kumimoji="1" lang="ko-KR" altLang="en-US" sz="1500" b="1" dirty="0"/>
              <a:t>생성자</a:t>
            </a:r>
            <a:r>
              <a:rPr kumimoji="1" lang="en-US" altLang="ko-KR" sz="1500" b="1" dirty="0"/>
              <a:t>2</a:t>
            </a:r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Gen1(z)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153434" y="2835104"/>
            <a:ext cx="5061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기존 </a:t>
            </a:r>
            <a:r>
              <a:rPr kumimoji="1" lang="en-US" altLang="ko-KR" b="1" dirty="0"/>
              <a:t>GAN</a:t>
            </a:r>
            <a:r>
              <a:rPr kumimoji="1" lang="ko-KR" altLang="en-US" b="1" dirty="0"/>
              <a:t>의 방법론과는 다르게</a:t>
            </a:r>
            <a:r>
              <a:rPr kumimoji="1" lang="en-US" altLang="ko-KR" b="1" dirty="0"/>
              <a:t>(2</a:t>
            </a:r>
            <a:r>
              <a:rPr kumimoji="1" lang="ko-KR" altLang="en-US" b="1" dirty="0"/>
              <a:t>개 데이터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b="1" dirty="0"/>
              <a:t>판별자에 총 세 개의 데이터가 분류기에 진입함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판별자의 분류</a:t>
            </a:r>
            <a:r>
              <a:rPr kumimoji="1" lang="en-US" altLang="ko-KR" b="1" dirty="0"/>
              <a:t> 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50EC5D-F818-39A9-1010-B40A72A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0CCA5-7B2A-2D5D-377D-C0B66F6A094A}"/>
              </a:ext>
            </a:extLst>
          </p:cNvPr>
          <p:cNvSpPr txBox="1"/>
          <p:nvPr/>
        </p:nvSpPr>
        <p:spPr>
          <a:xfrm>
            <a:off x="5153434" y="5060214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들어가는 데이터의 개수를 늘려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Gen1,2</a:t>
            </a:r>
            <a:r>
              <a:rPr kumimoji="1" lang="ko-KR" altLang="en-US" b="1" dirty="0"/>
              <a:t>간 균형을 이루는 것이 목적</a:t>
            </a:r>
            <a:r>
              <a:rPr kumimoji="1" lang="en-US" altLang="ko-KR" b="1" dirty="0"/>
              <a:t>!</a:t>
            </a:r>
            <a:r>
              <a:rPr kumimoji="1"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588</Words>
  <Application>Microsoft Macintosh PowerPoint</Application>
  <PresentationFormat>와이드스크린</PresentationFormat>
  <Paragraphs>158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Apple SD Gothic Neo</vt:lpstr>
      <vt:lpstr>inherit</vt:lpstr>
      <vt:lpstr>NotoSerifKR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80</cp:revision>
  <dcterms:created xsi:type="dcterms:W3CDTF">2023-11-12T18:36:09Z</dcterms:created>
  <dcterms:modified xsi:type="dcterms:W3CDTF">2023-12-13T04:30:51Z</dcterms:modified>
  <cp:category/>
</cp:coreProperties>
</file>