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98" r:id="rId2"/>
    <p:sldId id="322" r:id="rId3"/>
    <p:sldId id="309" r:id="rId4"/>
    <p:sldId id="323" r:id="rId5"/>
    <p:sldId id="332" r:id="rId6"/>
    <p:sldId id="324" r:id="rId7"/>
    <p:sldId id="335" r:id="rId8"/>
    <p:sldId id="325" r:id="rId9"/>
    <p:sldId id="330" r:id="rId10"/>
    <p:sldId id="331" r:id="rId11"/>
    <p:sldId id="333" r:id="rId12"/>
    <p:sldId id="326" r:id="rId13"/>
    <p:sldId id="327" r:id="rId14"/>
    <p:sldId id="328" r:id="rId15"/>
    <p:sldId id="329" r:id="rId16"/>
    <p:sldId id="33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5"/>
    <p:restoredTop sz="94824"/>
  </p:normalViewPr>
  <p:slideViewPr>
    <p:cSldViewPr snapToGrid="0">
      <p:cViewPr varScale="1">
        <p:scale>
          <a:sx n="79" d="100"/>
          <a:sy n="79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9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050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1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5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20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37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3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52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51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2023. 11. 15.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1947628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spc="-300" dirty="0"/>
              <a:t>훈련 안정성을 위한 병렬 구조의 생성자 기반 </a:t>
            </a:r>
            <a:r>
              <a:rPr lang="en-US" altLang="ko-KR" sz="4000" b="1" spc="-300" dirty="0"/>
              <a:t>GAN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975" y="3934817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2023.11.16 (</a:t>
            </a:r>
            <a:r>
              <a:rPr lang="ko-KR" altLang="en-US" sz="2000" b="1" dirty="0"/>
              <a:t>목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55699" y="3918197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5" y="2624484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 spc="-300" dirty="0"/>
              <a:t>GAN based on Parallel Generator for Stability Training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5C33A3-BDBB-75A8-9B23-BF60FEFD0AC8}"/>
              </a:ext>
            </a:extLst>
          </p:cNvPr>
          <p:cNvSpPr txBox="1"/>
          <p:nvPr/>
        </p:nvSpPr>
        <p:spPr>
          <a:xfrm>
            <a:off x="144378" y="177113"/>
            <a:ext cx="4319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6"/>
                </a:solidFill>
              </a:rPr>
              <a:t>(preparing)</a:t>
            </a:r>
          </a:p>
          <a:p>
            <a:r>
              <a:rPr kumimoji="1" lang="ko-KR" altLang="en-US" sz="2000" b="1" dirty="0">
                <a:solidFill>
                  <a:schemeClr val="accent6"/>
                </a:solidFill>
              </a:rPr>
              <a:t>한국멀티미디어학회</a:t>
            </a:r>
            <a:endParaRPr kumimoji="1" lang="en-US" altLang="ko-KR" sz="2000" b="1" dirty="0">
              <a:solidFill>
                <a:schemeClr val="accent6"/>
              </a:solidFill>
            </a:endParaRPr>
          </a:p>
          <a:p>
            <a:r>
              <a:rPr kumimoji="1" lang="en-US" altLang="ko-KR" sz="2000" b="1" dirty="0">
                <a:solidFill>
                  <a:schemeClr val="accent6"/>
                </a:solidFill>
              </a:rPr>
              <a:t>Korea Multimedia Society(KMMS)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15E4CC-0FB9-437F-C4FC-77636F7F6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487698"/>
            <a:ext cx="7226300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946CF3-464D-76BA-5AA1-BB8AD9A2C5E5}"/>
              </a:ext>
            </a:extLst>
          </p:cNvPr>
          <p:cNvSpPr txBox="1"/>
          <p:nvPr/>
        </p:nvSpPr>
        <p:spPr>
          <a:xfrm>
            <a:off x="7730484" y="1927342"/>
            <a:ext cx="261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판별자의 분류 </a:t>
            </a:r>
            <a:r>
              <a:rPr kumimoji="1" lang="en-US" altLang="ko-KR" b="1" dirty="0"/>
              <a:t>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11104-4AA0-2B32-8E03-9063D5856DA3}"/>
              </a:ext>
            </a:extLst>
          </p:cNvPr>
          <p:cNvSpPr txBox="1"/>
          <p:nvPr/>
        </p:nvSpPr>
        <p:spPr>
          <a:xfrm>
            <a:off x="7730484" y="2987684"/>
            <a:ext cx="3243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Gen1</a:t>
            </a:r>
            <a:r>
              <a:rPr kumimoji="1" lang="ko-KR" altLang="en-US" b="1" dirty="0"/>
              <a:t>이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Gen2,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Gen2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x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x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real</a:t>
            </a:r>
            <a:r>
              <a:rPr kumimoji="1" lang="ko-KR" altLang="en-US" b="1" dirty="0"/>
              <a:t>로 판별된 경우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Loss : Gen1, Gen2</a:t>
            </a:r>
            <a:r>
              <a:rPr kumimoji="1" lang="ko-KR" altLang="en-US" b="1" dirty="0"/>
              <a:t>의 평균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225F9-A0C2-1C52-9760-A2C887A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1FBF-BD9D-E357-5B3C-9D33D38CBCB4}"/>
              </a:ext>
            </a:extLst>
          </p:cNvPr>
          <p:cNvSpPr txBox="1"/>
          <p:nvPr/>
        </p:nvSpPr>
        <p:spPr>
          <a:xfrm>
            <a:off x="2009751" y="5593548"/>
            <a:ext cx="434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생성자와 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간의 균형 뿐만 아니라</a:t>
            </a:r>
            <a:r>
              <a:rPr kumimoji="1" lang="en-US" altLang="ko-KR" b="1" dirty="0"/>
              <a:t>,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두 생성자 간의 균형도 매우 중요함</a:t>
            </a:r>
            <a:r>
              <a:rPr kumimoji="1"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40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25898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(Average Loss)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도표, 텍스트, 스케치, 평면도이(가) 표시된 사진&#10;&#10;자동 생성된 설명">
            <a:extLst>
              <a:ext uri="{FF2B5EF4-FFF2-40B4-BE49-F238E27FC236}">
                <a16:creationId xmlns:a16="http://schemas.microsoft.com/office/drawing/2014/main" id="{9508654F-BE5A-A4D8-B7DD-EE5E0842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97" y="770538"/>
            <a:ext cx="6184361" cy="59747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E771AF-B01F-4BEC-F07A-081F3BB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5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 descr="라인, 스크린샷, 텍스트, 그래프이(가) 표시된 사진&#10;&#10;자동 생성된 설명">
            <a:extLst>
              <a:ext uri="{FF2B5EF4-FFF2-40B4-BE49-F238E27FC236}">
                <a16:creationId xmlns:a16="http://schemas.microsoft.com/office/drawing/2014/main" id="{7F860FED-21B0-46F5-81BE-F6FCADDB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78" y="3542174"/>
            <a:ext cx="7772400" cy="3081718"/>
          </a:xfrm>
          <a:prstGeom prst="rect">
            <a:avLst/>
          </a:prstGeom>
        </p:spPr>
      </p:pic>
      <p:pic>
        <p:nvPicPr>
          <p:cNvPr id="12" name="그림 11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89F037B0-C72E-20B8-AA29-37029375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78" y="491670"/>
            <a:ext cx="7778253" cy="3052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6DD7E4-ED5A-665D-5197-622FCAD3E964}"/>
              </a:ext>
            </a:extLst>
          </p:cNvPr>
          <p:cNvSpPr txBox="1"/>
          <p:nvPr/>
        </p:nvSpPr>
        <p:spPr>
          <a:xfrm>
            <a:off x="702223" y="17272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7066-91FB-FF68-EE7D-63C410367829}"/>
              </a:ext>
            </a:extLst>
          </p:cNvPr>
          <p:cNvSpPr txBox="1"/>
          <p:nvPr/>
        </p:nvSpPr>
        <p:spPr>
          <a:xfrm>
            <a:off x="709212" y="4882978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0944B6-77F8-A3ED-7827-9187068E1040}"/>
              </a:ext>
            </a:extLst>
          </p:cNvPr>
          <p:cNvCxnSpPr>
            <a:cxnSpLocks/>
          </p:cNvCxnSpPr>
          <p:nvPr/>
        </p:nvCxnSpPr>
        <p:spPr>
          <a:xfrm>
            <a:off x="9101138" y="2260315"/>
            <a:ext cx="0" cy="34001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09EEF5-4B8B-39C4-911F-34FA23F2EB2B}"/>
              </a:ext>
            </a:extLst>
          </p:cNvPr>
          <p:cNvSpPr txBox="1"/>
          <p:nvPr/>
        </p:nvSpPr>
        <p:spPr>
          <a:xfrm>
            <a:off x="8438061" y="1855340"/>
            <a:ext cx="1326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수렴 후 간격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78D742-6B3B-2681-B80F-9AF2E12077EE}"/>
              </a:ext>
            </a:extLst>
          </p:cNvPr>
          <p:cNvCxnSpPr>
            <a:cxnSpLocks/>
          </p:cNvCxnSpPr>
          <p:nvPr/>
        </p:nvCxnSpPr>
        <p:spPr>
          <a:xfrm flipV="1">
            <a:off x="6443663" y="2496620"/>
            <a:ext cx="0" cy="660918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9089F-5544-B7AE-4C10-522385CC112B}"/>
              </a:ext>
            </a:extLst>
          </p:cNvPr>
          <p:cNvSpPr txBox="1"/>
          <p:nvPr/>
        </p:nvSpPr>
        <p:spPr>
          <a:xfrm>
            <a:off x="6158969" y="204423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70F18-595E-4A7A-109E-679FC93A48B9}"/>
              </a:ext>
            </a:extLst>
          </p:cNvPr>
          <p:cNvCxnSpPr>
            <a:cxnSpLocks/>
          </p:cNvCxnSpPr>
          <p:nvPr/>
        </p:nvCxnSpPr>
        <p:spPr>
          <a:xfrm flipV="1">
            <a:off x="5524501" y="5742329"/>
            <a:ext cx="0" cy="5013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45345-E933-1504-8EED-A4B149981A8F}"/>
              </a:ext>
            </a:extLst>
          </p:cNvPr>
          <p:cNvSpPr txBox="1"/>
          <p:nvPr/>
        </p:nvSpPr>
        <p:spPr>
          <a:xfrm>
            <a:off x="5239807" y="508267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A2FDC2B-EAFD-14B8-82A9-572BA3A8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251E7EE-218B-828E-34A0-A270C21BFCD6}"/>
              </a:ext>
            </a:extLst>
          </p:cNvPr>
          <p:cNvSpPr/>
          <p:nvPr/>
        </p:nvSpPr>
        <p:spPr>
          <a:xfrm rot="10800000">
            <a:off x="9801900" y="5696609"/>
            <a:ext cx="472965" cy="45719"/>
          </a:xfrm>
          <a:prstGeom prst="rightArrow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CD68F-097A-C761-C953-C0A3BDF3B844}"/>
              </a:ext>
            </a:extLst>
          </p:cNvPr>
          <p:cNvSpPr txBox="1"/>
          <p:nvPr/>
        </p:nvSpPr>
        <p:spPr>
          <a:xfrm>
            <a:off x="10274865" y="5564592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간격이 거의 없음</a:t>
            </a:r>
          </a:p>
        </p:txBody>
      </p:sp>
    </p:spTree>
    <p:extLst>
      <p:ext uri="{BB962C8B-B14F-4D97-AF65-F5344CB8AC3E}">
        <p14:creationId xmlns:p14="http://schemas.microsoft.com/office/powerpoint/2010/main" val="50041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라인, 그래프, 폰트이(가) 표시된 사진&#10;&#10;자동 생성된 설명">
            <a:extLst>
              <a:ext uri="{FF2B5EF4-FFF2-40B4-BE49-F238E27FC236}">
                <a16:creationId xmlns:a16="http://schemas.microsoft.com/office/drawing/2014/main" id="{F61EB114-F57A-5517-AE67-1AD0FFF0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1" y="1362320"/>
            <a:ext cx="7771347" cy="41328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ACE369-A91F-BC82-95A9-A245813AD217}"/>
              </a:ext>
            </a:extLst>
          </p:cNvPr>
          <p:cNvCxnSpPr>
            <a:cxnSpLocks/>
          </p:cNvCxnSpPr>
          <p:nvPr/>
        </p:nvCxnSpPr>
        <p:spPr>
          <a:xfrm>
            <a:off x="2869324" y="4240925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382D4D-25B5-C2C7-4CD3-212FC1938AA5}"/>
              </a:ext>
            </a:extLst>
          </p:cNvPr>
          <p:cNvSpPr txBox="1"/>
          <p:nvPr/>
        </p:nvSpPr>
        <p:spPr>
          <a:xfrm>
            <a:off x="9978969" y="407164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0.3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2A7FFF8-D0FA-E9E8-34C8-0FD8E7638E39}"/>
              </a:ext>
            </a:extLst>
          </p:cNvPr>
          <p:cNvCxnSpPr>
            <a:cxnSpLocks/>
          </p:cNvCxnSpPr>
          <p:nvPr/>
        </p:nvCxnSpPr>
        <p:spPr>
          <a:xfrm>
            <a:off x="2869324" y="3439511"/>
            <a:ext cx="71128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B224B-C247-8A52-FB22-0C6F81EC2FE9}"/>
              </a:ext>
            </a:extLst>
          </p:cNvPr>
          <p:cNvSpPr txBox="1"/>
          <p:nvPr/>
        </p:nvSpPr>
        <p:spPr>
          <a:xfrm>
            <a:off x="9978969" y="326179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0.5</a:t>
            </a:r>
            <a:endParaRPr kumimoji="1" lang="ko-KR" altLang="en-US" sz="16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0D59EF-C611-ED38-F525-1D6824E66308}"/>
              </a:ext>
            </a:extLst>
          </p:cNvPr>
          <p:cNvCxnSpPr>
            <a:cxnSpLocks/>
          </p:cNvCxnSpPr>
          <p:nvPr/>
        </p:nvCxnSpPr>
        <p:spPr>
          <a:xfrm flipV="1">
            <a:off x="4799288" y="4240925"/>
            <a:ext cx="0" cy="693682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D14A96-A67F-6E5E-777F-37C04E2F638B}"/>
              </a:ext>
            </a:extLst>
          </p:cNvPr>
          <p:cNvSpPr txBox="1"/>
          <p:nvPr/>
        </p:nvSpPr>
        <p:spPr>
          <a:xfrm>
            <a:off x="4514594" y="489197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147EF-22A4-3F20-7B63-1308CBCD5A6C}"/>
              </a:ext>
            </a:extLst>
          </p:cNvPr>
          <p:cNvCxnSpPr>
            <a:cxnSpLocks/>
          </p:cNvCxnSpPr>
          <p:nvPr/>
        </p:nvCxnSpPr>
        <p:spPr>
          <a:xfrm>
            <a:off x="6096000" y="1576552"/>
            <a:ext cx="0" cy="1351583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6E3F9D-96A7-3DEF-E929-8C5B4F722DBB}"/>
              </a:ext>
            </a:extLst>
          </p:cNvPr>
          <p:cNvSpPr txBox="1"/>
          <p:nvPr/>
        </p:nvSpPr>
        <p:spPr>
          <a:xfrm>
            <a:off x="5811306" y="126388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수렴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CBA4A5F5-682F-EF1B-B4C8-B555981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11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F46586-065D-49C9-8D6F-0519C129D4D0}"/>
              </a:ext>
            </a:extLst>
          </p:cNvPr>
          <p:cNvCxnSpPr>
            <a:cxnSpLocks/>
          </p:cNvCxnSpPr>
          <p:nvPr/>
        </p:nvCxnSpPr>
        <p:spPr>
          <a:xfrm flipV="1">
            <a:off x="5083981" y="3143892"/>
            <a:ext cx="803111" cy="7974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91CA48-F075-D314-3796-1CEC3569809D}"/>
              </a:ext>
            </a:extLst>
          </p:cNvPr>
          <p:cNvSpPr txBox="1"/>
          <p:nvPr/>
        </p:nvSpPr>
        <p:spPr>
          <a:xfrm>
            <a:off x="5505907" y="3636461"/>
            <a:ext cx="17411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b="1" dirty="0"/>
              <a:t>약 </a:t>
            </a:r>
            <a:r>
              <a:rPr kumimoji="1" lang="en-US" altLang="ko-KR" sz="1500" b="1" dirty="0"/>
              <a:t>10%</a:t>
            </a:r>
            <a:r>
              <a:rPr kumimoji="1" lang="ko-KR" altLang="en-US" sz="1500" b="1" dirty="0"/>
              <a:t> 먼저 수렴</a:t>
            </a:r>
          </a:p>
        </p:txBody>
      </p:sp>
    </p:spTree>
    <p:extLst>
      <p:ext uri="{BB962C8B-B14F-4D97-AF65-F5344CB8AC3E}">
        <p14:creationId xmlns:p14="http://schemas.microsoft.com/office/powerpoint/2010/main" val="23677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66584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실험 결과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40384F4-5889-1ABB-459C-19085B84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434" y="3569228"/>
            <a:ext cx="5169888" cy="2078929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24739769-12E2-D87B-4D7C-38FE68FFD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34" y="1209839"/>
            <a:ext cx="5169897" cy="2078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D37B7-F9BF-2BE0-3EF4-F3ED2699368B}"/>
              </a:ext>
            </a:extLst>
          </p:cNvPr>
          <p:cNvSpPr txBox="1"/>
          <p:nvPr/>
        </p:nvSpPr>
        <p:spPr>
          <a:xfrm>
            <a:off x="1803230" y="204925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SNGAN</a:t>
            </a:r>
            <a:endParaRPr kumimoji="1"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CF407-D395-AC12-550F-EAD5CE1776EE}"/>
              </a:ext>
            </a:extLst>
          </p:cNvPr>
          <p:cNvSpPr txBox="1"/>
          <p:nvPr/>
        </p:nvSpPr>
        <p:spPr>
          <a:xfrm>
            <a:off x="1803230" y="4408637"/>
            <a:ext cx="1101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PGGAN</a:t>
            </a:r>
            <a:endParaRPr kumimoji="1" lang="ko-KR" altLang="en-US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결론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183163" y="2191595"/>
            <a:ext cx="113768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</a:t>
            </a:r>
            <a:r>
              <a:rPr kumimoji="1" lang="en-US" altLang="ko-KR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kumimoji="1" lang="ko-KR" altLang="en-US" b="1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PGGAN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과정에서의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불안정성과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방지에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탁월한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효과가 있음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lang="en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PGGAN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우수한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보임을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입증함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몇퍼센트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정확하고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의료분야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인식을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자율주행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등에서</a:t>
            </a:r>
            <a:endParaRPr lang="en-US" altLang="ko-KR" b="1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적절한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방향성을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제시할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</a:t>
            </a:r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향후에는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수렴속도에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품질과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수렴의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균형을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적절히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고려하여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더욱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안정적인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구축하고자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B4519F-4C82-CB8A-2F71-E8FAD7B08E3C}"/>
              </a:ext>
            </a:extLst>
          </p:cNvPr>
          <p:cNvSpPr txBox="1"/>
          <p:nvPr/>
        </p:nvSpPr>
        <p:spPr>
          <a:xfrm>
            <a:off x="4158570" y="2918112"/>
            <a:ext cx="4031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dirty="0"/>
              <a:t>Thank you</a:t>
            </a:r>
            <a:endParaRPr kumimoji="1" lang="ko-KR" altLang="en-US" sz="6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100380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FA18B-19F2-DA65-6639-7C5491DA38D7}"/>
              </a:ext>
            </a:extLst>
          </p:cNvPr>
          <p:cNvSpPr txBox="1"/>
          <p:nvPr/>
        </p:nvSpPr>
        <p:spPr>
          <a:xfrm>
            <a:off x="1437868" y="2228671"/>
            <a:ext cx="5171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/>
              <a:t>0.</a:t>
            </a:r>
            <a:r>
              <a:rPr lang="ko-KR" altLang="en-US" sz="3000" b="1" spc="-300" dirty="0"/>
              <a:t> </a:t>
            </a:r>
            <a:r>
              <a:rPr lang="en-US" altLang="ko-KR" sz="3000" b="1" spc="-300" dirty="0"/>
              <a:t>GAN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1. </a:t>
            </a:r>
            <a:r>
              <a:rPr lang="ko-KR" altLang="en-US" sz="3000" b="1" spc="-300" dirty="0"/>
              <a:t>서론</a:t>
            </a:r>
            <a:endParaRPr lang="en-US" altLang="ko-KR" sz="3000" b="1" spc="-300" dirty="0"/>
          </a:p>
          <a:p>
            <a:pPr marL="742950" indent="-742950">
              <a:buAutoNum type="arabicPeriod"/>
            </a:pPr>
            <a:endParaRPr lang="en-US" altLang="ko-KR" sz="3000" b="1" spc="-300" dirty="0"/>
          </a:p>
          <a:p>
            <a:r>
              <a:rPr lang="en-US" altLang="ko-KR" sz="3000" b="1" spc="-300" dirty="0"/>
              <a:t>2. </a:t>
            </a:r>
            <a:r>
              <a:rPr lang="ko-KR" altLang="en-US" sz="3000" b="1" spc="-300" dirty="0"/>
              <a:t>관련 연구</a:t>
            </a:r>
            <a:r>
              <a:rPr lang="en-US" altLang="ko-KR" sz="3000" b="1" spc="-300" dirty="0"/>
              <a:t> (SNGAN)</a:t>
            </a:r>
          </a:p>
        </p:txBody>
      </p:sp>
      <p:cxnSp>
        <p:nvCxnSpPr>
          <p:cNvPr id="7" name="직선 연결선 2">
            <a:extLst>
              <a:ext uri="{FF2B5EF4-FFF2-40B4-BE49-F238E27FC236}">
                <a16:creationId xmlns:a16="http://schemas.microsoft.com/office/drawing/2014/main" id="{2CB97A33-7887-C851-D750-969E0F44FF7C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5E588-F94E-E0AE-F08E-B207646B5C69}"/>
              </a:ext>
            </a:extLst>
          </p:cNvPr>
          <p:cNvSpPr txBox="1"/>
          <p:nvPr/>
        </p:nvSpPr>
        <p:spPr>
          <a:xfrm>
            <a:off x="6609366" y="2387795"/>
            <a:ext cx="357431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300" dirty="0"/>
              <a:t>3.</a:t>
            </a:r>
            <a:r>
              <a:rPr lang="ko-KR" altLang="en-US" sz="3000" b="1" spc="-300" dirty="0"/>
              <a:t> 제안한 방법</a:t>
            </a:r>
            <a:endParaRPr lang="en-US" altLang="ko-KR" sz="3000" b="1" spc="-300" dirty="0"/>
          </a:p>
          <a:p>
            <a:r>
              <a:rPr lang="en-US" altLang="ko-KR" sz="2500" b="1" spc="-300" dirty="0"/>
              <a:t>	3.1</a:t>
            </a:r>
            <a:r>
              <a:rPr lang="ko-KR" altLang="en-US" sz="2500" b="1" spc="-300" dirty="0"/>
              <a:t> </a:t>
            </a:r>
            <a:r>
              <a:rPr lang="en-US" altLang="ko-KR" sz="2500" b="1" spc="-300" dirty="0"/>
              <a:t>Parallel Generator</a:t>
            </a:r>
          </a:p>
          <a:p>
            <a:r>
              <a:rPr lang="en-US" altLang="ko-KR" sz="2500" b="1" spc="-300" dirty="0"/>
              <a:t>	3.2 Average Loss</a:t>
            </a:r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4. </a:t>
            </a:r>
            <a:r>
              <a:rPr lang="ko-KR" altLang="en-US" sz="3000" b="1" spc="-300" dirty="0"/>
              <a:t>실험 결과</a:t>
            </a:r>
            <a:endParaRPr lang="en-US" altLang="ko-KR" sz="3000" b="1" spc="-300" dirty="0"/>
          </a:p>
          <a:p>
            <a:endParaRPr lang="en-US" altLang="ko-KR" sz="3000" b="1" spc="-300" dirty="0"/>
          </a:p>
          <a:p>
            <a:r>
              <a:rPr lang="en-US" altLang="ko-KR" sz="3000" b="1" spc="-300" dirty="0"/>
              <a:t>5. </a:t>
            </a:r>
            <a:r>
              <a:rPr lang="ko-KR" altLang="en-US" sz="3000" b="1" spc="-300" dirty="0"/>
              <a:t>결론</a:t>
            </a:r>
            <a:endParaRPr lang="en-US" altLang="ko-KR" sz="3000" b="1" spc="-300" dirty="0"/>
          </a:p>
          <a:p>
            <a:endParaRPr kumimoji="1"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8CFE2C-5A16-B182-01F0-CDA4E5B1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E92EC35E-DA78-2EA1-490C-5483CE73CF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46505C-7605-4DD6-B9B6-56CD1DC0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12943"/>
            <a:ext cx="7772400" cy="3492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72843-7B93-F907-BBE9-0949AF146594}"/>
              </a:ext>
            </a:extLst>
          </p:cNvPr>
          <p:cNvSpPr txBox="1"/>
          <p:nvPr/>
        </p:nvSpPr>
        <p:spPr>
          <a:xfrm>
            <a:off x="3354071" y="4825726"/>
            <a:ext cx="4849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목적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/>
              <a:t>생성자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D(G(z))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로 만들기 위함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-</a:t>
            </a:r>
            <a:r>
              <a:rPr kumimoji="1" lang="ko-KR" altLang="en-US" b="1" dirty="0" err="1"/>
              <a:t>판별자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D(G(z))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D(x)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잘 구분하기 위함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2E53A3-99D8-DCA2-1F8B-EF7609C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600029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b="1" spc="-300" dirty="0">
                <a:solidFill>
                  <a:schemeClr val="accent6"/>
                </a:solidFill>
              </a:rPr>
              <a:t>GAN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(Generative Adversarial Network 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0FCA4-6A50-F85D-EE82-07D6F6F9C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1" y="1720111"/>
            <a:ext cx="11003698" cy="4082288"/>
          </a:xfrm>
          <a:prstGeom prst="rect">
            <a:avLst/>
          </a:prstGeom>
        </p:spPr>
      </p:pic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98F80A7D-EC7F-D7CF-B634-8140C2080B0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3FADCB-39EF-B16E-61E3-556D424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의료AI | 의료 합성데이터와 GAN 모델">
            <a:extLst>
              <a:ext uri="{FF2B5EF4-FFF2-40B4-BE49-F238E27FC236}">
                <a16:creationId xmlns:a16="http://schemas.microsoft.com/office/drawing/2014/main" id="{7DB6913C-1A97-3CE9-0EC1-323055C2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9" y="770538"/>
            <a:ext cx="7505981" cy="43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E5E11-BEBF-49CB-6059-8BA958BDC3E0}"/>
              </a:ext>
            </a:extLst>
          </p:cNvPr>
          <p:cNvSpPr txBox="1"/>
          <p:nvPr/>
        </p:nvSpPr>
        <p:spPr>
          <a:xfrm>
            <a:off x="1182466" y="5389689"/>
            <a:ext cx="998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민감한 정보를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규정하고 있는 만큼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NotoSerifKR"/>
              </a:rPr>
              <a:t>많은 학습 데이터를 필요로 하는 의료 인공지능 분야</a:t>
            </a:r>
            <a:endParaRPr kumimoji="1"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2848D-019B-D408-A568-C24838C83BF1}"/>
              </a:ext>
            </a:extLst>
          </p:cNvPr>
          <p:cNvSpPr txBox="1"/>
          <p:nvPr/>
        </p:nvSpPr>
        <p:spPr>
          <a:xfrm>
            <a:off x="473938" y="6022931"/>
            <a:ext cx="1140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정보 주체의 프라이버시를 침해하지 않을 수 있는</a:t>
            </a:r>
            <a:r>
              <a:rPr lang="en-US" altLang="ko-KR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, </a:t>
            </a:r>
            <a:r>
              <a:rPr lang="ko-KR" altLang="en-US" sz="2000" b="1" i="0" u="none" strike="noStrike" dirty="0">
                <a:solidFill>
                  <a:srgbClr val="15171A"/>
                </a:solidFill>
                <a:effectLst/>
                <a:latin typeface="inherit"/>
              </a:rPr>
              <a:t>규제에서 비교적 자유롭다고 여겨지는 합성데이터</a:t>
            </a:r>
            <a:endParaRPr kumimoji="1"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015C09-77AA-9ABA-A6F1-AE3B161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FA83D3-24E1-375E-5C7E-0B23F54D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511"/>
            <a:ext cx="6403476" cy="312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EC964B-1A2E-DD22-CBA6-4D8B5D73ED92}"/>
              </a:ext>
            </a:extLst>
          </p:cNvPr>
          <p:cNvSpPr txBox="1"/>
          <p:nvPr/>
        </p:nvSpPr>
        <p:spPr>
          <a:xfrm>
            <a:off x="166067" y="1054752"/>
            <a:ext cx="6755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모드 붕괴 </a:t>
            </a:r>
            <a:r>
              <a:rPr kumimoji="1" lang="en-US" altLang="ko-KR" sz="2000" b="1" dirty="0"/>
              <a:t>(Mode </a:t>
            </a:r>
            <a:r>
              <a:rPr kumimoji="1" lang="en" altLang="ko-KR" sz="2000" b="1" dirty="0"/>
              <a:t>C</a:t>
            </a:r>
            <a:r>
              <a:rPr lang="en" altLang="ko-KR" sz="2000" b="1" dirty="0">
                <a:effectLst/>
              </a:rPr>
              <a:t>ollapse</a:t>
            </a:r>
            <a:r>
              <a:rPr kumimoji="1" lang="en-US" altLang="ko-KR" sz="2000" b="1" dirty="0">
                <a:effectLst/>
              </a:rPr>
              <a:t>)</a:t>
            </a:r>
            <a:r>
              <a:rPr kumimoji="1" lang="ko-KR" altLang="en-US" sz="2000" b="1" dirty="0">
                <a:effectLst/>
              </a:rPr>
              <a:t> </a:t>
            </a:r>
            <a:r>
              <a:rPr kumimoji="1" lang="en-US" altLang="ko-KR" sz="2000" b="1" dirty="0">
                <a:effectLst/>
              </a:rPr>
              <a:t>:</a:t>
            </a:r>
          </a:p>
          <a:p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생성자가 입력 값을 하나의 </a:t>
            </a:r>
            <a:r>
              <a:rPr lang="en-US" altLang="ko-KR" sz="2000" b="1" i="0" u="none" strike="noStrike" dirty="0">
                <a:effectLst/>
                <a:ea typeface="NanumGothic" panose="020D0604000000000000" pitchFamily="34" charset="-127"/>
              </a:rPr>
              <a:t>M</a:t>
            </a:r>
            <a:r>
              <a:rPr lang="en" altLang="ko-KR" sz="2000" b="1" i="0" u="none" strike="noStrike" dirty="0">
                <a:effectLst/>
                <a:ea typeface="NanumGothic" panose="020D0604000000000000" pitchFamily="34" charset="-127"/>
              </a:rPr>
              <a:t>ode</a:t>
            </a:r>
            <a:r>
              <a:rPr lang="ko-KR" altLang="en-US" sz="2000" b="1" i="0" u="none" strike="noStrike" dirty="0">
                <a:effectLst/>
                <a:ea typeface="NanumGothic" panose="020D0604000000000000" pitchFamily="34" charset="-127"/>
              </a:rPr>
              <a:t>에 치우쳐 변환시키는 현상</a:t>
            </a:r>
            <a:endParaRPr lang="ko-KR" altLang="en-US" sz="2000" b="1" i="0" u="none" strike="noStrike" dirty="0">
              <a:effectLst/>
            </a:endParaRPr>
          </a:p>
          <a:p>
            <a:endParaRPr lang="en" altLang="ko-KR" sz="2000" b="1" dirty="0">
              <a:effectLst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CAA5C94-6942-C4F1-7297-301CE487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75" y="1893377"/>
            <a:ext cx="5077800" cy="3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9888C-56DE-9E27-D496-92AE516B3D21}"/>
              </a:ext>
            </a:extLst>
          </p:cNvPr>
          <p:cNvSpPr txBox="1"/>
          <p:nvPr/>
        </p:nvSpPr>
        <p:spPr>
          <a:xfrm>
            <a:off x="5838533" y="5614300"/>
            <a:ext cx="6365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수렴 </a:t>
            </a:r>
            <a:r>
              <a:rPr kumimoji="1" lang="en-US" altLang="ko-KR" sz="2000" b="1" dirty="0"/>
              <a:t>(Convergence) :</a:t>
            </a:r>
          </a:p>
          <a:p>
            <a:r>
              <a:rPr kumimoji="1" lang="ko-KR" altLang="en-US" sz="2000" b="1" dirty="0"/>
              <a:t>판별자와 생성자 간의 학습이 비슷하게 이뤄지는 지점</a:t>
            </a:r>
            <a:endParaRPr kumimoji="1" lang="en-US" altLang="ko-KR" sz="2000" b="1" dirty="0"/>
          </a:p>
        </p:txBody>
      </p: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87716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서론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0A0E9AE5-6D9D-D97F-5FDB-A4F79CA4C0A2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1E6774-BBD2-F554-74DD-3E7E1DD6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F656-E444-EA58-295E-E9A8AB9B4E54}"/>
              </a:ext>
            </a:extLst>
          </p:cNvPr>
          <p:cNvSpPr txBox="1"/>
          <p:nvPr/>
        </p:nvSpPr>
        <p:spPr>
          <a:xfrm>
            <a:off x="860560" y="2176206"/>
            <a:ext cx="104708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제안 메커니즘 </a:t>
            </a:r>
            <a:r>
              <a:rPr kumimoji="1" lang="en-US" altLang="ko-KR" sz="2000" b="1" dirty="0"/>
              <a:t>:</a:t>
            </a:r>
          </a:p>
          <a:p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GAN</a:t>
            </a:r>
            <a:r>
              <a:rPr kumimoji="1" lang="ko-KR" altLang="en-US" sz="2000" b="1" dirty="0"/>
              <a:t>의 생성자를 두 개로 변형하는 </a:t>
            </a:r>
            <a:r>
              <a:rPr kumimoji="1" lang="en-US" altLang="ko-KR" sz="2000" b="1" dirty="0"/>
              <a:t>Parallel Generator(</a:t>
            </a:r>
            <a:r>
              <a:rPr kumimoji="1" lang="ko-KR" altLang="en-US" sz="2000" b="1" dirty="0"/>
              <a:t>병렬 생성자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형식을 제안</a:t>
            </a:r>
            <a:endParaRPr kumimoji="1" lang="en-US" altLang="ko-KR" sz="2000" b="1" dirty="0"/>
          </a:p>
          <a:p>
            <a:pPr marL="342900" indent="-342900">
              <a:buAutoNum type="arabicPeriod"/>
            </a:pPr>
            <a:endParaRPr kumimoji="1" lang="en-US" altLang="ko-KR" sz="2000" b="1" dirty="0"/>
          </a:p>
          <a:p>
            <a:pPr marL="342900" indent="-342900">
              <a:buAutoNum type="arabicPeriod"/>
            </a:pPr>
            <a:r>
              <a:rPr kumimoji="1" lang="en-US" altLang="ko-KR" sz="2000" b="1" dirty="0"/>
              <a:t>Parallel Generator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통해 얻은 </a:t>
            </a:r>
            <a:r>
              <a:rPr kumimoji="1" lang="en-US" altLang="ko-KR" sz="2000" b="1" dirty="0"/>
              <a:t>Loss</a:t>
            </a:r>
            <a:r>
              <a:rPr kumimoji="1" lang="ko-KR" altLang="en-US" sz="2000" b="1" dirty="0"/>
              <a:t>들을 평균을 내어 생성자에 적용하는 방법을 제안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=&gt;GAN</a:t>
            </a:r>
            <a:r>
              <a:rPr kumimoji="1" lang="ko-KR" altLang="en-US" sz="2000" b="1" dirty="0"/>
              <a:t>에서 발생하는 학습의 불안정성 문제를 해결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=&gt;</a:t>
            </a:r>
            <a:r>
              <a:rPr kumimoji="1" lang="ko-KR" altLang="en-US" sz="2000" b="1" dirty="0"/>
              <a:t>생성 모델이 생성한 데이터의 품질이나 성능을 더 발전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171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31470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관련 연구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(SNGAN)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pic>
        <p:nvPicPr>
          <p:cNvPr id="9" name="그림 8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D93378F6-B767-A86A-52FF-672625D67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770538"/>
            <a:ext cx="4709906" cy="5825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437A-80D5-3E2C-2C19-80523426A8A6}"/>
              </a:ext>
            </a:extLst>
          </p:cNvPr>
          <p:cNvSpPr txBox="1"/>
          <p:nvPr/>
        </p:nvSpPr>
        <p:spPr>
          <a:xfrm>
            <a:off x="5558345" y="766304"/>
            <a:ext cx="2161301" cy="17081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z = </a:t>
            </a:r>
            <a:r>
              <a:rPr kumimoji="1" lang="ko-KR" altLang="en-US" sz="1500" b="1" dirty="0"/>
              <a:t>노이즈 벡터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 = </a:t>
            </a:r>
            <a:r>
              <a:rPr kumimoji="1" lang="ko-KR" altLang="en-US" sz="1500" b="1" dirty="0"/>
              <a:t>생성자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Disc = </a:t>
            </a:r>
            <a:r>
              <a:rPr kumimoji="1" lang="ko-KR" altLang="en-US" sz="1500" b="1" dirty="0" err="1"/>
              <a:t>판별자</a:t>
            </a:r>
            <a:endParaRPr kumimoji="1" lang="en-US" altLang="ko-KR" sz="1500" b="1" dirty="0"/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Gen(x) = </a:t>
            </a:r>
            <a:r>
              <a:rPr kumimoji="1" lang="ko-KR" altLang="en-US" sz="1500" b="1" dirty="0"/>
              <a:t>거짓 데이터</a:t>
            </a:r>
            <a:endParaRPr kumimoji="1" lang="en-US" altLang="ko-KR" sz="1500" b="1" dirty="0"/>
          </a:p>
          <a:p>
            <a:r>
              <a:rPr kumimoji="1" lang="en-US" altLang="ko-KR" sz="1500" b="1" dirty="0"/>
              <a:t>x = </a:t>
            </a:r>
            <a:r>
              <a:rPr kumimoji="1" lang="ko-KR" altLang="en-US" sz="1500" b="1" dirty="0"/>
              <a:t>실제 데이터</a:t>
            </a:r>
            <a:endParaRPr kumimoji="1"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65BF2-5A5C-C6A7-50C4-3883F374CCAB}"/>
              </a:ext>
            </a:extLst>
          </p:cNvPr>
          <p:cNvSpPr txBox="1"/>
          <p:nvPr/>
        </p:nvSpPr>
        <p:spPr>
          <a:xfrm>
            <a:off x="5558345" y="4022979"/>
            <a:ext cx="5566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So,</a:t>
            </a:r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을 통해 제약을 두어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가 </a:t>
            </a:r>
            <a:r>
              <a:rPr kumimoji="1" lang="en-US" altLang="ko-KR" b="1" dirty="0"/>
              <a:t>Gen</a:t>
            </a:r>
            <a:r>
              <a:rPr kumimoji="1" lang="ko-KR" altLang="en-US" b="1" dirty="0"/>
              <a:t>에 비해 강해지는 것을 막는 것이 목적</a:t>
            </a:r>
            <a:r>
              <a:rPr kumimoji="1" lang="en-US" altLang="ko-KR" b="1" dirty="0"/>
              <a:t>!</a:t>
            </a:r>
            <a:endParaRPr kumimoji="1" lang="ko-KR" altLang="en-US" b="1" dirty="0"/>
          </a:p>
        </p:txBody>
      </p:sp>
      <p:cxnSp>
        <p:nvCxnSpPr>
          <p:cNvPr id="12" name="직선 연결선 5">
            <a:extLst>
              <a:ext uri="{FF2B5EF4-FFF2-40B4-BE49-F238E27FC236}">
                <a16:creationId xmlns:a16="http://schemas.microsoft.com/office/drawing/2014/main" id="{271DECCD-5722-7F17-D70A-8B9B2EF10FE0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943B68-A234-144B-1159-EB62EFD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85D97-9938-6960-D6D6-2D7990FDC265}"/>
              </a:ext>
            </a:extLst>
          </p:cNvPr>
          <p:cNvSpPr txBox="1"/>
          <p:nvPr/>
        </p:nvSpPr>
        <p:spPr>
          <a:xfrm>
            <a:off x="5558345" y="5289107"/>
            <a:ext cx="453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But,</a:t>
            </a:r>
          </a:p>
          <a:p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Spectral Normalization</a:t>
            </a:r>
            <a:r>
              <a:rPr kumimoji="1" lang="ko-KR" altLang="en-US" b="1" dirty="0"/>
              <a:t>의 </a:t>
            </a:r>
            <a:r>
              <a:rPr kumimoji="1" lang="ko-KR" altLang="en-US" b="1" dirty="0" err="1"/>
              <a:t>연산량이</a:t>
            </a:r>
            <a:r>
              <a:rPr kumimoji="1" lang="ko-KR" altLang="en-US" b="1" dirty="0"/>
              <a:t> 큼</a:t>
            </a:r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모드 붕괴여부를 정확히 알기 어려움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DBBBC-AC64-CFC1-6094-528B7113B09B}"/>
              </a:ext>
            </a:extLst>
          </p:cNvPr>
          <p:cNvSpPr txBox="1"/>
          <p:nvPr/>
        </p:nvSpPr>
        <p:spPr>
          <a:xfrm>
            <a:off x="5558345" y="2756852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pple SD Gothic Neo" panose="02000300000000000000" pitchFamily="2" charset="-127"/>
              </a:rPr>
              <a:t>GAN</a:t>
            </a:r>
            <a:r>
              <a:rPr lang="ko-KR" altLang="en-US" b="1" dirty="0">
                <a:ea typeface="Apple SD Gothic Neo" panose="02000300000000000000" pitchFamily="2" charset="-127"/>
              </a:rPr>
              <a:t>이 수렴하기 어려운 이유 </a:t>
            </a:r>
            <a:r>
              <a:rPr lang="en-US" altLang="ko-KR" b="1" dirty="0">
                <a:ea typeface="Apple SD Gothic Neo" panose="02000300000000000000" pitchFamily="2" charset="-127"/>
              </a:rPr>
              <a:t>:</a:t>
            </a:r>
            <a:r>
              <a:rPr lang="ko-KR" altLang="en-US" b="1" dirty="0">
                <a:ea typeface="Apple SD Gothic Neo" panose="02000300000000000000" pitchFamily="2" charset="-127"/>
              </a:rPr>
              <a:t> 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첫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판별자에 제약이 없음</a:t>
            </a:r>
            <a:endParaRPr lang="en-US" altLang="ko-KR" b="1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b="1" dirty="0">
                <a:effectLst/>
                <a:ea typeface="Apple SD Gothic Neo" panose="02000300000000000000" pitchFamily="2" charset="-127"/>
              </a:rPr>
              <a:t>두 번째</a:t>
            </a:r>
            <a:r>
              <a:rPr lang="en-US" altLang="ko-KR" b="1" dirty="0">
                <a:effectLst/>
                <a:ea typeface="Apple SD Gothic Neo" panose="02000300000000000000" pitchFamily="2" charset="-127"/>
              </a:rPr>
              <a:t>,</a:t>
            </a:r>
            <a:r>
              <a:rPr lang="ko-KR" altLang="en-US" b="1" dirty="0">
                <a:effectLst/>
                <a:ea typeface="Apple SD Gothic Neo" panose="02000300000000000000" pitchFamily="2" charset="-127"/>
              </a:rPr>
              <a:t> 계산이 불가능함</a:t>
            </a:r>
          </a:p>
        </p:txBody>
      </p:sp>
    </p:spTree>
    <p:extLst>
      <p:ext uri="{BB962C8B-B14F-4D97-AF65-F5344CB8AC3E}">
        <p14:creationId xmlns:p14="http://schemas.microsoft.com/office/powerpoint/2010/main" val="954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490115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제안한 방법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(Parallel Generator)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D17C89C-E3E2-BBCD-70F2-F5F240532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" y="1017242"/>
            <a:ext cx="4525593" cy="4823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1BF07-90C8-8CDD-DE06-4ED4A6F928EA}"/>
              </a:ext>
            </a:extLst>
          </p:cNvPr>
          <p:cNvSpPr txBox="1"/>
          <p:nvPr/>
        </p:nvSpPr>
        <p:spPr>
          <a:xfrm>
            <a:off x="5153434" y="1012943"/>
            <a:ext cx="2368597" cy="124649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/>
              <a:t>Gen1 =</a:t>
            </a:r>
            <a:r>
              <a:rPr kumimoji="1" lang="ko-KR" altLang="en-US" sz="1500" b="1" dirty="0"/>
              <a:t> 생성자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 = </a:t>
            </a:r>
            <a:r>
              <a:rPr kumimoji="1" lang="ko-KR" altLang="en-US" sz="1500" b="1" dirty="0"/>
              <a:t>생성자</a:t>
            </a:r>
            <a:r>
              <a:rPr kumimoji="1" lang="en-US" altLang="ko-KR" sz="1500" b="1" dirty="0"/>
              <a:t>2</a:t>
            </a:r>
          </a:p>
          <a:p>
            <a:endParaRPr kumimoji="1" lang="en-US" altLang="ko-KR" sz="1500" b="1" dirty="0"/>
          </a:p>
          <a:p>
            <a:r>
              <a:rPr kumimoji="1" lang="en-US" altLang="ko-KR" sz="1500" b="1" dirty="0"/>
              <a:t>Gen1(z)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1</a:t>
            </a:r>
          </a:p>
          <a:p>
            <a:r>
              <a:rPr kumimoji="1" lang="en-US" altLang="ko-KR" sz="1500" b="1" dirty="0"/>
              <a:t>Gen2(z) = </a:t>
            </a:r>
            <a:r>
              <a:rPr kumimoji="1" lang="ko-KR" altLang="en-US" sz="1500" b="1" dirty="0"/>
              <a:t>거짓 데이터</a:t>
            </a:r>
            <a:r>
              <a:rPr kumimoji="1" lang="en-US" altLang="ko-KR" sz="1500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66ED8-B126-507C-04BE-3830CB2A22FE}"/>
              </a:ext>
            </a:extLst>
          </p:cNvPr>
          <p:cNvSpPr txBox="1"/>
          <p:nvPr/>
        </p:nvSpPr>
        <p:spPr>
          <a:xfrm>
            <a:off x="5153434" y="2835104"/>
            <a:ext cx="5061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기존 </a:t>
            </a:r>
            <a:r>
              <a:rPr kumimoji="1" lang="en-US" altLang="ko-KR" b="1" dirty="0"/>
              <a:t>GAN</a:t>
            </a:r>
            <a:r>
              <a:rPr kumimoji="1" lang="ko-KR" altLang="en-US" b="1" dirty="0"/>
              <a:t>의 방법론과는 다르게</a:t>
            </a:r>
            <a:r>
              <a:rPr kumimoji="1" lang="en-US" altLang="ko-KR" b="1" dirty="0"/>
              <a:t>(2</a:t>
            </a:r>
            <a:r>
              <a:rPr kumimoji="1" lang="ko-KR" altLang="en-US" b="1" dirty="0"/>
              <a:t>개 데이터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b="1" dirty="0"/>
              <a:t>판별자에 총 세 개의 데이터가 분류기에 진입함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ko-KR" altLang="en-US" b="1" dirty="0"/>
              <a:t>판별자의 분류</a:t>
            </a:r>
            <a:r>
              <a:rPr kumimoji="1" lang="en-US" altLang="ko-KR" b="1" dirty="0"/>
              <a:t> :</a:t>
            </a:r>
          </a:p>
          <a:p>
            <a:r>
              <a:rPr kumimoji="1" lang="en-US" altLang="ko-KR" b="1" dirty="0"/>
              <a:t>real – 1</a:t>
            </a:r>
            <a:r>
              <a:rPr kumimoji="1" lang="ko-KR" altLang="en-US" b="1" dirty="0"/>
              <a:t>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fake – 2</a:t>
            </a:r>
            <a:r>
              <a:rPr kumimoji="1" lang="ko-KR" altLang="en-US" b="1" dirty="0"/>
              <a:t>개</a:t>
            </a:r>
            <a:endParaRPr kumimoji="1" lang="en-US" altLang="ko-KR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50EC5D-F818-39A9-1010-B40A72A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0CCA5-7B2A-2D5D-377D-C0B66F6A094A}"/>
              </a:ext>
            </a:extLst>
          </p:cNvPr>
          <p:cNvSpPr txBox="1"/>
          <p:nvPr/>
        </p:nvSpPr>
        <p:spPr>
          <a:xfrm>
            <a:off x="5153434" y="5060214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에 들어가는 데이터의 개수를 늘려</a:t>
            </a:r>
            <a:endParaRPr kumimoji="1" lang="en-US" altLang="ko-KR" b="1" dirty="0"/>
          </a:p>
          <a:p>
            <a:r>
              <a:rPr kumimoji="1" lang="en-US" altLang="ko-KR" b="1" dirty="0"/>
              <a:t>Disc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Gen1,2</a:t>
            </a:r>
            <a:r>
              <a:rPr kumimoji="1" lang="ko-KR" altLang="en-US" b="1" dirty="0"/>
              <a:t>간 균형을 이루는 것이 목적</a:t>
            </a:r>
            <a:r>
              <a:rPr kumimoji="1" lang="en-US" altLang="ko-KR" b="1" dirty="0"/>
              <a:t>!</a:t>
            </a:r>
            <a:r>
              <a:rPr kumimoji="1"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7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579</Words>
  <Application>Microsoft Macintosh PowerPoint</Application>
  <PresentationFormat>와이드스크린</PresentationFormat>
  <Paragraphs>152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Apple SD Gothic Neo</vt:lpstr>
      <vt:lpstr>inherit</vt:lpstr>
      <vt:lpstr>NotoSerifKR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69</cp:revision>
  <dcterms:created xsi:type="dcterms:W3CDTF">2023-11-12T18:36:09Z</dcterms:created>
  <dcterms:modified xsi:type="dcterms:W3CDTF">2023-11-15T09:51:49Z</dcterms:modified>
  <cp:category/>
</cp:coreProperties>
</file>