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8" r:id="rId2"/>
    <p:sldId id="322" r:id="rId3"/>
    <p:sldId id="309" r:id="rId4"/>
    <p:sldId id="323" r:id="rId5"/>
    <p:sldId id="324" r:id="rId6"/>
    <p:sldId id="332" r:id="rId7"/>
    <p:sldId id="325" r:id="rId8"/>
    <p:sldId id="330" r:id="rId9"/>
    <p:sldId id="331" r:id="rId10"/>
    <p:sldId id="326" r:id="rId11"/>
    <p:sldId id="327" r:id="rId12"/>
    <p:sldId id="328" r:id="rId13"/>
    <p:sldId id="32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4691"/>
  </p:normalViewPr>
  <p:slideViewPr>
    <p:cSldViewPr snapToGrid="0">
      <p:cViewPr varScale="1">
        <p:scale>
          <a:sx n="83" d="100"/>
          <a:sy n="83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12CF-ED42-4043-9E7E-4FF86D8E6FEA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1BD82-37ED-8F4A-B376-63E45FCE1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4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422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649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93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81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020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257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3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52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51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999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050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F975B-0C2A-55EB-2516-3ADCFAE4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9E008-F71E-F5FA-8E64-29B1A7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3C767-3701-3E5D-2320-A0E674C4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7942-2B3A-76A4-6A7A-CDEF950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15B23-65B2-1645-1AB0-412A4869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9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7CDD-25B7-75E2-C13A-CAFA2426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3FD23-8905-FD9F-E017-F7F6ED1E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ED5B3-AE3B-7E0A-A530-80955FD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E5B0A-07F3-1F82-46FD-8491C778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94D4-33B3-5C1D-5A4D-0E1A2CC5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6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07937-B97D-CF62-68F3-E4066AE4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B2497-DA62-9E8F-8726-01BC899F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941D3-28C8-C0DA-EC2D-7ACAAC8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61064-F8AB-6180-3478-09827748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A92D8-B1C0-A70F-7D17-63EB5C52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57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00F1-D224-264C-B8D8-B3750C5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5684A-884D-D32E-F255-8AAE7498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B9C7-50B1-5536-9DDE-B647ED69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3B562-2178-4F79-D415-EE07CCF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FB644-0258-FBCB-A97D-1752908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7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E1E8B-1844-4AC3-2A52-0BD3339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69507-0B92-17C4-CBB8-63A696BF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3166-3457-44A1-7356-C164228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3260F-FB75-7664-2FED-87BD0244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9D08-EA7F-094F-E5B9-EEF959F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5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46D8-8302-C376-BD9C-FC5949B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1355E-B7C8-7E24-57AE-9D0510688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284CD-60FF-9B53-F2E1-F4D4383B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35DF-8B44-7247-D3B3-0F77A0AC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2F1A0-27D8-86A1-2273-7B952C9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575E0-B778-A293-C4B4-489D7E2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75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54AF-FE83-6140-6B78-0C98C14E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A31DB-1108-B233-B8F0-B2E305D5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0305F-24F5-24DC-31CC-62E1B83D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71C55-6B48-1BF2-A88D-AA297F49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A4942-A023-AED4-7EE1-DA336BDD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7A7CE-6950-8F00-8915-CA7A7FF0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8843EB-5C5E-C1F6-0793-7023313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94DCE-DE55-6C9F-8A46-2AF807C9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9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B1F2-C905-475B-D6C2-A6260B3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D4CC9-A3D6-67B4-5060-85BC1FB2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E97DA-9E0C-8724-2F28-CCD0813F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9996AE-055A-EEA0-E0E1-0DC664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27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2E9F9-5639-A9D4-ED75-6541DE4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B0B89-2463-2FA4-785E-27892572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11742-4EC4-2501-B940-43C4A8E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15AC-886E-17FC-774A-E1941AF8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113B3-0086-5592-22E9-6FD4AC97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F77D0-B974-4307-20AE-D0663FD8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9040D-0926-3D5A-A712-A99ABB1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DBE19-2856-79FC-1AEA-AA53F15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AC15-F99B-7B2A-CF0D-7B11E93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3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4BCB-3209-8E33-D3D1-A3CFE7C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369D0-132B-071A-C663-2BC64A97A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F9047-CFD9-63CC-8544-1DBC2CA5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97E7-0DBD-0928-8E5B-EC43AE7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EB750-7A97-04CA-DE34-2E5D2D01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95C3-CDDA-05A8-8A98-48B7E2A9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7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E33C1-D3D0-1857-40E1-06FEADE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5DE47-90B0-6DDD-E066-FAF0BFE1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D3DE-3D0B-DA37-11FE-33B538D7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D5CCD-2C0B-42DA-5C2A-1AA225B3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0E354-87F8-A990-7EA8-8C490BE7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5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51A3778-E56B-C31E-A70B-D952E0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7282" y="1947628"/>
            <a:ext cx="10809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/>
              <a:t>훈련 안정성을 위한 병렬 구조의 생성자 기반 </a:t>
            </a:r>
            <a:r>
              <a:rPr lang="en-US" altLang="ko-KR" sz="4000" b="1" spc="-300" dirty="0"/>
              <a:t>GAN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975" y="3934817"/>
            <a:ext cx="71023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2023.11.16 (</a:t>
            </a:r>
            <a:r>
              <a:rPr lang="ko-KR" altLang="en-US" sz="2000" b="1" dirty="0"/>
              <a:t>목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한국성서대학교 </a:t>
            </a:r>
            <a:r>
              <a:rPr lang="ko-KR" altLang="en-US" sz="2000" b="1" dirty="0" err="1"/>
              <a:t>컴퓨터소프트웨어학과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endParaRPr lang="en-US" altLang="ko-KR" sz="2000" b="1" dirty="0">
              <a:effectLst/>
            </a:endParaRPr>
          </a:p>
          <a:p>
            <a:r>
              <a:rPr lang="ko-KR" altLang="en-US" sz="2000" b="1" dirty="0" err="1">
                <a:effectLst/>
              </a:rPr>
              <a:t>박범찬</a:t>
            </a:r>
            <a:r>
              <a:rPr lang="en-US" altLang="ko-KR" sz="2000" b="1" dirty="0">
                <a:effectLst/>
              </a:rPr>
              <a:t>(</a:t>
            </a:r>
            <a:r>
              <a:rPr lang="en-US" altLang="ko-KR" sz="2000" b="1" dirty="0"/>
              <a:t>Bumchan Park)</a:t>
            </a:r>
            <a:endParaRPr lang="en-US" altLang="ko-KR" sz="2000" b="1" dirty="0">
              <a:effectLst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8AD69FEC-9BDA-DC70-8E16-4ED855441287}"/>
              </a:ext>
            </a:extLst>
          </p:cNvPr>
          <p:cNvCxnSpPr>
            <a:cxnSpLocks/>
          </p:cNvCxnSpPr>
          <p:nvPr/>
        </p:nvCxnSpPr>
        <p:spPr>
          <a:xfrm>
            <a:off x="1255699" y="3918197"/>
            <a:ext cx="0" cy="176968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F70FE-82A7-5A86-8A6E-5453C840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A67B-1CA0-4647-BA98-55E6D37C5533}" type="slidenum">
              <a:rPr kumimoji="1" lang="ko-KR" altLang="en-US" smtClean="0"/>
              <a:t>1</a:t>
            </a:fld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21C4E-2919-D211-BCEC-A49A44BB7636}"/>
              </a:ext>
            </a:extLst>
          </p:cNvPr>
          <p:cNvSpPr txBox="1"/>
          <p:nvPr/>
        </p:nvSpPr>
        <p:spPr>
          <a:xfrm>
            <a:off x="1370975" y="2624484"/>
            <a:ext cx="98023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 b="1" spc="-300" dirty="0"/>
              <a:t>GAN based on Parallel Generator for Stability Training</a:t>
            </a:r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E2F64E4A-F9C9-ECE5-09A4-024664A57073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3" name="그림 2" descr="라인, 스크린샷, 텍스트, 그래프이(가) 표시된 사진&#10;&#10;자동 생성된 설명">
            <a:extLst>
              <a:ext uri="{FF2B5EF4-FFF2-40B4-BE49-F238E27FC236}">
                <a16:creationId xmlns:a16="http://schemas.microsoft.com/office/drawing/2014/main" id="{7F860FED-21B0-46F5-81BE-F6FCADDB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78" y="3542174"/>
            <a:ext cx="7772400" cy="3081718"/>
          </a:xfrm>
          <a:prstGeom prst="rect">
            <a:avLst/>
          </a:prstGeom>
        </p:spPr>
      </p:pic>
      <p:pic>
        <p:nvPicPr>
          <p:cNvPr id="12" name="그림 11" descr="텍스트, 라인, 그래프, 폰트이(가) 표시된 사진&#10;&#10;자동 생성된 설명">
            <a:extLst>
              <a:ext uri="{FF2B5EF4-FFF2-40B4-BE49-F238E27FC236}">
                <a16:creationId xmlns:a16="http://schemas.microsoft.com/office/drawing/2014/main" id="{89F037B0-C72E-20B8-AA29-370293758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78" y="491671"/>
            <a:ext cx="7772400" cy="3050503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6DD7E4-ED5A-665D-5197-622FCAD3E964}"/>
              </a:ext>
            </a:extLst>
          </p:cNvPr>
          <p:cNvSpPr txBox="1"/>
          <p:nvPr/>
        </p:nvSpPr>
        <p:spPr>
          <a:xfrm>
            <a:off x="702223" y="172728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SNGAN</a:t>
            </a:r>
            <a:endParaRPr kumimoji="1"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D7066-91FB-FF68-EE7D-63C410367829}"/>
              </a:ext>
            </a:extLst>
          </p:cNvPr>
          <p:cNvSpPr txBox="1"/>
          <p:nvPr/>
        </p:nvSpPr>
        <p:spPr>
          <a:xfrm>
            <a:off x="709212" y="4882978"/>
            <a:ext cx="1101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PGGAN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04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라인, 그래프, 폰트이(가) 표시된 사진&#10;&#10;자동 생성된 설명">
            <a:extLst>
              <a:ext uri="{FF2B5EF4-FFF2-40B4-BE49-F238E27FC236}">
                <a16:creationId xmlns:a16="http://schemas.microsoft.com/office/drawing/2014/main" id="{F61EB114-F57A-5517-AE67-1AD0FFF0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362320"/>
            <a:ext cx="7772400" cy="41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2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폰트, 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140384F4-5889-1ABB-459C-19085B846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78" y="3558293"/>
            <a:ext cx="7772400" cy="3125458"/>
          </a:xfrm>
          <a:prstGeom prst="rect">
            <a:avLst/>
          </a:prstGeom>
        </p:spPr>
      </p:pic>
      <p:pic>
        <p:nvPicPr>
          <p:cNvPr id="9" name="그림 8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24739769-12E2-D87B-4D7C-38FE68FFD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78" y="364614"/>
            <a:ext cx="7772400" cy="3125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BD37B7-F9BF-2BE0-3EF4-F3ED2699368B}"/>
              </a:ext>
            </a:extLst>
          </p:cNvPr>
          <p:cNvSpPr txBox="1"/>
          <p:nvPr/>
        </p:nvSpPr>
        <p:spPr>
          <a:xfrm>
            <a:off x="702223" y="172728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SNGAN</a:t>
            </a:r>
            <a:endParaRPr kumimoji="1"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CF407-D395-AC12-550F-EAD5CE1776EE}"/>
              </a:ext>
            </a:extLst>
          </p:cNvPr>
          <p:cNvSpPr txBox="1"/>
          <p:nvPr/>
        </p:nvSpPr>
        <p:spPr>
          <a:xfrm>
            <a:off x="709212" y="4882978"/>
            <a:ext cx="1101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PGGAN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197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결론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MS, GAN과 '연합학습'으로 환자 개인정보보호 의료 진단 방법론 개발 &lt; 기술 &lt; 기사본문 - AI타임스">
            <a:extLst>
              <a:ext uri="{FF2B5EF4-FFF2-40B4-BE49-F238E27FC236}">
                <a16:creationId xmlns:a16="http://schemas.microsoft.com/office/drawing/2014/main" id="{6ED6002F-5430-C256-F243-465A8B6F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8" y="1012943"/>
            <a:ext cx="6674876" cy="375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자율주행, 자동차 산업을 이끌다">
            <a:extLst>
              <a:ext uri="{FF2B5EF4-FFF2-40B4-BE49-F238E27FC236}">
                <a16:creationId xmlns:a16="http://schemas.microsoft.com/office/drawing/2014/main" id="{9E822287-3D2F-8BDB-509A-BDBB9704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41" y="2300056"/>
            <a:ext cx="6437981" cy="42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00380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Index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174820-906D-E818-8E2C-0270354C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A67B-1CA0-4647-BA98-55E6D37C5533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4FA18B-19F2-DA65-6639-7C5491DA38D7}"/>
              </a:ext>
            </a:extLst>
          </p:cNvPr>
          <p:cNvSpPr txBox="1"/>
          <p:nvPr/>
        </p:nvSpPr>
        <p:spPr>
          <a:xfrm>
            <a:off x="2351759" y="1927343"/>
            <a:ext cx="51714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300" dirty="0"/>
              <a:t>0.</a:t>
            </a:r>
            <a:r>
              <a:rPr lang="ko-KR" altLang="en-US" sz="3000" b="1" spc="-300" dirty="0"/>
              <a:t> </a:t>
            </a:r>
            <a:r>
              <a:rPr lang="en-US" altLang="ko-KR" sz="3000" b="1" spc="-300" dirty="0"/>
              <a:t>GAN</a:t>
            </a:r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1. </a:t>
            </a:r>
            <a:r>
              <a:rPr lang="ko-KR" altLang="en-US" sz="3000" b="1" spc="-300" dirty="0"/>
              <a:t>서론</a:t>
            </a:r>
            <a:endParaRPr lang="en-US" altLang="ko-KR" sz="3000" b="1" spc="-300" dirty="0"/>
          </a:p>
          <a:p>
            <a:pPr marL="742950" indent="-742950">
              <a:buAutoNum type="arabicPeriod"/>
            </a:pPr>
            <a:endParaRPr lang="en-US" altLang="ko-KR" sz="3000" b="1" spc="-300" dirty="0"/>
          </a:p>
          <a:p>
            <a:r>
              <a:rPr lang="en-US" altLang="ko-KR" sz="3000" b="1" spc="-300" dirty="0"/>
              <a:t>2. </a:t>
            </a:r>
            <a:r>
              <a:rPr lang="ko-KR" altLang="en-US" sz="3000" b="1" spc="-300" dirty="0"/>
              <a:t>관련 연구</a:t>
            </a:r>
            <a:r>
              <a:rPr lang="en-US" altLang="ko-KR" sz="3000" b="1" spc="-300" dirty="0"/>
              <a:t> (SNGAN)</a:t>
            </a:r>
          </a:p>
        </p:txBody>
      </p:sp>
      <p:cxnSp>
        <p:nvCxnSpPr>
          <p:cNvPr id="7" name="직선 연결선 2">
            <a:extLst>
              <a:ext uri="{FF2B5EF4-FFF2-40B4-BE49-F238E27FC236}">
                <a16:creationId xmlns:a16="http://schemas.microsoft.com/office/drawing/2014/main" id="{2CB97A33-7887-C851-D750-969E0F44FF7C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B5E588-F94E-E0AE-F08E-B207646B5C69}"/>
              </a:ext>
            </a:extLst>
          </p:cNvPr>
          <p:cNvSpPr txBox="1"/>
          <p:nvPr/>
        </p:nvSpPr>
        <p:spPr>
          <a:xfrm>
            <a:off x="6609366" y="2523777"/>
            <a:ext cx="357431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300" dirty="0"/>
              <a:t>3.</a:t>
            </a:r>
            <a:r>
              <a:rPr lang="ko-KR" altLang="en-US" sz="3000" b="1" spc="-300" dirty="0"/>
              <a:t> 제안한 방법</a:t>
            </a:r>
            <a:endParaRPr lang="en-US" altLang="ko-KR" sz="3000" b="1" spc="-300" dirty="0"/>
          </a:p>
          <a:p>
            <a:r>
              <a:rPr lang="en-US" altLang="ko-KR" sz="2500" b="1" spc="-300" dirty="0"/>
              <a:t>	3.1</a:t>
            </a:r>
            <a:r>
              <a:rPr lang="ko-KR" altLang="en-US" sz="2500" b="1" spc="-300" dirty="0"/>
              <a:t> </a:t>
            </a:r>
            <a:r>
              <a:rPr lang="en-US" altLang="ko-KR" sz="2500" b="1" spc="-300" dirty="0"/>
              <a:t>Parallel Generator</a:t>
            </a:r>
          </a:p>
          <a:p>
            <a:r>
              <a:rPr lang="en-US" altLang="ko-KR" sz="2500" b="1" spc="-300" dirty="0"/>
              <a:t>	3.2 Average Loss</a:t>
            </a:r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4. </a:t>
            </a:r>
            <a:r>
              <a:rPr lang="ko-KR" altLang="en-US" sz="3000" b="1" spc="-300" dirty="0"/>
              <a:t>실험 결과</a:t>
            </a:r>
            <a:endParaRPr lang="en-US" altLang="ko-KR" sz="3000" b="1" spc="-300" dirty="0"/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5. </a:t>
            </a:r>
            <a:r>
              <a:rPr lang="ko-KR" altLang="en-US" sz="3000" b="1" spc="-300" dirty="0"/>
              <a:t>결론</a:t>
            </a:r>
            <a:endParaRPr lang="en-US" altLang="ko-KR" sz="3000" b="1" spc="-300" dirty="0"/>
          </a:p>
          <a:p>
            <a:endParaRPr kumimoji="1" lang="ko-KR" altLang="en-US" sz="3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8CFE2C-5A16-B182-01F0-CDA4E5B101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5" name="직선 연결선 5">
            <a:extLst>
              <a:ext uri="{FF2B5EF4-FFF2-40B4-BE49-F238E27FC236}">
                <a16:creationId xmlns:a16="http://schemas.microsoft.com/office/drawing/2014/main" id="{E92EC35E-DA78-2EA1-490C-5483CE73CF0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4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600029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GAN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(Generative Adversarial Network 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46505C-7605-4DD6-B9B6-56CD1DC0A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012943"/>
            <a:ext cx="7772400" cy="3492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72843-7B93-F907-BBE9-0949AF146594}"/>
              </a:ext>
            </a:extLst>
          </p:cNvPr>
          <p:cNvSpPr txBox="1"/>
          <p:nvPr/>
        </p:nvSpPr>
        <p:spPr>
          <a:xfrm>
            <a:off x="3354071" y="4825726"/>
            <a:ext cx="47532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목적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1" dirty="0"/>
              <a:t>생성자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D(G(z))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로 만들기 위해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1" dirty="0" err="1"/>
              <a:t>판별자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 D(G(z))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D(x)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잘 구분하기 위해</a:t>
            </a:r>
          </a:p>
        </p:txBody>
      </p:sp>
    </p:spTree>
    <p:extLst>
      <p:ext uri="{BB962C8B-B14F-4D97-AF65-F5344CB8AC3E}">
        <p14:creationId xmlns:p14="http://schemas.microsoft.com/office/powerpoint/2010/main" val="2306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600029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GAN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(Generative Adversarial Network 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D0FCA4-6A50-F85D-EE82-07D6F6F9C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51" y="1927343"/>
            <a:ext cx="11003698" cy="4082288"/>
          </a:xfrm>
          <a:prstGeom prst="rect">
            <a:avLst/>
          </a:prstGeom>
        </p:spPr>
      </p:pic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98F80A7D-EC7F-D7CF-B634-8140C2080B0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FA83D3-24E1-375E-5C7E-0B23F54D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4511"/>
            <a:ext cx="6403476" cy="312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EC964B-1A2E-DD22-CBA6-4D8B5D73ED92}"/>
              </a:ext>
            </a:extLst>
          </p:cNvPr>
          <p:cNvSpPr txBox="1"/>
          <p:nvPr/>
        </p:nvSpPr>
        <p:spPr>
          <a:xfrm>
            <a:off x="166067" y="1054752"/>
            <a:ext cx="67553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모드 붕괴 </a:t>
            </a:r>
            <a:r>
              <a:rPr kumimoji="1" lang="en-US" altLang="ko-KR" sz="2000" b="1" dirty="0"/>
              <a:t>(Mode </a:t>
            </a:r>
            <a:r>
              <a:rPr kumimoji="1" lang="en" altLang="ko-KR" sz="2000" b="1" dirty="0"/>
              <a:t>C</a:t>
            </a:r>
            <a:r>
              <a:rPr lang="en" altLang="ko-KR" sz="2000" b="1" dirty="0">
                <a:effectLst/>
              </a:rPr>
              <a:t>ollapse</a:t>
            </a:r>
            <a:r>
              <a:rPr kumimoji="1" lang="en-US" altLang="ko-KR" sz="2000" b="1" dirty="0">
                <a:effectLst/>
              </a:rPr>
              <a:t>)</a:t>
            </a:r>
          </a:p>
          <a:p>
            <a:r>
              <a:rPr lang="ko-KR" altLang="en-US" sz="2000" b="1" i="0" u="none" strike="noStrike" dirty="0">
                <a:effectLst/>
                <a:ea typeface="NanumGothic" panose="020D0604000000000000" pitchFamily="34" charset="-127"/>
              </a:rPr>
              <a:t>생성자가 입력 값을 하나의 </a:t>
            </a:r>
            <a:r>
              <a:rPr lang="en" altLang="ko-KR" sz="2000" b="1" i="0" u="none" strike="noStrike" dirty="0">
                <a:effectLst/>
                <a:ea typeface="NanumGothic" panose="020D0604000000000000" pitchFamily="34" charset="-127"/>
              </a:rPr>
              <a:t>mode</a:t>
            </a:r>
            <a:r>
              <a:rPr lang="ko-KR" altLang="en-US" sz="2000" b="1" i="0" u="none" strike="noStrike" dirty="0">
                <a:effectLst/>
                <a:ea typeface="NanumGothic" panose="020D0604000000000000" pitchFamily="34" charset="-127"/>
              </a:rPr>
              <a:t>에 치우쳐 변환시키는 현상</a:t>
            </a:r>
            <a:endParaRPr lang="ko-KR" altLang="en-US" sz="2000" b="1" i="0" u="none" strike="noStrike" dirty="0">
              <a:effectLst/>
            </a:endParaRPr>
          </a:p>
          <a:p>
            <a:endParaRPr lang="en" altLang="ko-KR" sz="2000" b="1" dirty="0">
              <a:effectLst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8CAA5C94-6942-C4F1-7297-301CE487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75" y="1893377"/>
            <a:ext cx="5077800" cy="3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49888C-56DE-9E27-D496-92AE516B3D21}"/>
              </a:ext>
            </a:extLst>
          </p:cNvPr>
          <p:cNvSpPr txBox="1"/>
          <p:nvPr/>
        </p:nvSpPr>
        <p:spPr>
          <a:xfrm>
            <a:off x="5838533" y="5614300"/>
            <a:ext cx="6365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수렴 </a:t>
            </a:r>
            <a:r>
              <a:rPr kumimoji="1" lang="en-US" altLang="ko-KR" sz="2000" b="1" dirty="0"/>
              <a:t>(convergence)</a:t>
            </a:r>
          </a:p>
          <a:p>
            <a:r>
              <a:rPr kumimoji="1" lang="ko-KR" altLang="en-US" sz="2000" b="1" dirty="0"/>
              <a:t>판별자와 생성자 간의 학습이 비슷하게 이뤄지는 지점</a:t>
            </a:r>
            <a:endParaRPr kumimoji="1" lang="en-US" altLang="ko-KR" sz="2000" b="1" dirty="0"/>
          </a:p>
        </p:txBody>
      </p: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의료AI | 의료 합성데이터와 GAN 모델">
            <a:extLst>
              <a:ext uri="{FF2B5EF4-FFF2-40B4-BE49-F238E27FC236}">
                <a16:creationId xmlns:a16="http://schemas.microsoft.com/office/drawing/2014/main" id="{7DB6913C-1A97-3CE9-0EC1-323055C2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09" y="770538"/>
            <a:ext cx="7505981" cy="43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E5E11-BEBF-49CB-6059-8BA958BDC3E0}"/>
              </a:ext>
            </a:extLst>
          </p:cNvPr>
          <p:cNvSpPr txBox="1"/>
          <p:nvPr/>
        </p:nvSpPr>
        <p:spPr>
          <a:xfrm>
            <a:off x="1182466" y="5389689"/>
            <a:ext cx="998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민감한 정보를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규정하고 있는 만큼</a:t>
            </a:r>
            <a:r>
              <a:rPr lang="en-US" altLang="ko-KR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,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많은 학습 데이터를 필요로 하는 의료 인공지능 분야</a:t>
            </a:r>
            <a:endParaRPr kumimoji="1"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2848D-019B-D408-A568-C24838C83BF1}"/>
              </a:ext>
            </a:extLst>
          </p:cNvPr>
          <p:cNvSpPr txBox="1"/>
          <p:nvPr/>
        </p:nvSpPr>
        <p:spPr>
          <a:xfrm>
            <a:off x="473938" y="6022931"/>
            <a:ext cx="1140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정보 주체의 프라이버시를 침해하지 않을 수 있는</a:t>
            </a:r>
            <a:r>
              <a:rPr lang="en-US" altLang="ko-KR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,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규제에서 비교적 자유롭다고 여겨지는 합성데이터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53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314701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관련 연구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(SNGAN)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9" name="그림 8" descr="도표, 평면도, 텍스트, 기술 도면이(가) 표시된 사진&#10;&#10;자동 생성된 설명">
            <a:extLst>
              <a:ext uri="{FF2B5EF4-FFF2-40B4-BE49-F238E27FC236}">
                <a16:creationId xmlns:a16="http://schemas.microsoft.com/office/drawing/2014/main" id="{D93378F6-B767-A86A-52FF-672625D67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770538"/>
            <a:ext cx="4709906" cy="5825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2B437A-80D5-3E2C-2C19-80523426A8A6}"/>
              </a:ext>
            </a:extLst>
          </p:cNvPr>
          <p:cNvSpPr txBox="1"/>
          <p:nvPr/>
        </p:nvSpPr>
        <p:spPr>
          <a:xfrm>
            <a:off x="5568043" y="1927342"/>
            <a:ext cx="38535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z = </a:t>
            </a:r>
            <a:r>
              <a:rPr kumimoji="1" lang="ko-KR" altLang="en-US" sz="2000" b="1" dirty="0"/>
              <a:t>노이즈 벡터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Gen = </a:t>
            </a:r>
            <a:r>
              <a:rPr kumimoji="1" lang="ko-KR" altLang="en-US" sz="2000" b="1" dirty="0"/>
              <a:t>생성자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Disc = </a:t>
            </a:r>
            <a:r>
              <a:rPr kumimoji="1" lang="ko-KR" altLang="en-US" sz="2000" b="1" dirty="0" err="1"/>
              <a:t>판별자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Gen(x) = </a:t>
            </a:r>
            <a:r>
              <a:rPr kumimoji="1" lang="ko-KR" altLang="en-US" sz="2000" b="1" dirty="0"/>
              <a:t>거짓 데이터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x = </a:t>
            </a:r>
            <a:r>
              <a:rPr kumimoji="1" lang="ko-KR" altLang="en-US" sz="2000" b="1" dirty="0"/>
              <a:t>실제 데이터</a:t>
            </a:r>
            <a:endParaRPr kumimoji="1"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65BF2-5A5C-C6A7-50C4-3883F374CCAB}"/>
              </a:ext>
            </a:extLst>
          </p:cNvPr>
          <p:cNvSpPr txBox="1"/>
          <p:nvPr/>
        </p:nvSpPr>
        <p:spPr>
          <a:xfrm>
            <a:off x="5562436" y="4930658"/>
            <a:ext cx="6156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Disc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Spectral Normalization</a:t>
            </a:r>
            <a:r>
              <a:rPr kumimoji="1" lang="ko-KR" altLang="en-US" sz="2000" b="1" dirty="0"/>
              <a:t>을 통해 제약을 두어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Disc</a:t>
            </a:r>
            <a:r>
              <a:rPr kumimoji="1" lang="ko-KR" altLang="en-US" sz="2000" b="1" dirty="0"/>
              <a:t>가 </a:t>
            </a:r>
            <a:r>
              <a:rPr kumimoji="1" lang="en-US" altLang="ko-KR" sz="2000" b="1" dirty="0"/>
              <a:t>Gen</a:t>
            </a:r>
            <a:r>
              <a:rPr kumimoji="1" lang="ko-KR" altLang="en-US" sz="2000" b="1" dirty="0"/>
              <a:t>에 비해 강해지는 것을 막는 것이 목적</a:t>
            </a:r>
            <a:r>
              <a:rPr kumimoji="1" lang="en-US" altLang="ko-KR" sz="2000" b="1" dirty="0"/>
              <a:t>!</a:t>
            </a:r>
            <a:endParaRPr kumimoji="1" lang="ko-KR" altLang="en-US" sz="2000" b="1" dirty="0"/>
          </a:p>
        </p:txBody>
      </p:sp>
      <p:cxnSp>
        <p:nvCxnSpPr>
          <p:cNvPr id="12" name="직선 연결선 5">
            <a:extLst>
              <a:ext uri="{FF2B5EF4-FFF2-40B4-BE49-F238E27FC236}">
                <a16:creationId xmlns:a16="http://schemas.microsoft.com/office/drawing/2014/main" id="{271DECCD-5722-7F17-D70A-8B9B2EF10FE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9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90115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(Parallel Generator)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D17C89C-E3E2-BBCD-70F2-F5F240532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1017242"/>
            <a:ext cx="4525593" cy="4823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1BF07-90C8-8CDD-DE06-4ED4A6F928EA}"/>
              </a:ext>
            </a:extLst>
          </p:cNvPr>
          <p:cNvSpPr txBox="1"/>
          <p:nvPr/>
        </p:nvSpPr>
        <p:spPr>
          <a:xfrm>
            <a:off x="5615053" y="1797784"/>
            <a:ext cx="3853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Gen1 =</a:t>
            </a:r>
            <a:r>
              <a:rPr kumimoji="1" lang="ko-KR" altLang="en-US" sz="2000" b="1" dirty="0"/>
              <a:t> 생성자</a:t>
            </a:r>
            <a:r>
              <a:rPr kumimoji="1" lang="en-US" altLang="ko-KR" sz="2000" b="1" dirty="0"/>
              <a:t>1</a:t>
            </a:r>
          </a:p>
          <a:p>
            <a:r>
              <a:rPr kumimoji="1" lang="en-US" altLang="ko-KR" sz="2000" b="1" dirty="0"/>
              <a:t>Gen2 = </a:t>
            </a:r>
            <a:r>
              <a:rPr kumimoji="1" lang="ko-KR" altLang="en-US" sz="2000" b="1" dirty="0"/>
              <a:t>생성자</a:t>
            </a:r>
            <a:r>
              <a:rPr kumimoji="1" lang="en-US" altLang="ko-KR" sz="2000" b="1" dirty="0"/>
              <a:t>2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Gen1(z) = </a:t>
            </a:r>
            <a:r>
              <a:rPr kumimoji="1" lang="ko-KR" altLang="en-US" sz="2000" b="1" dirty="0"/>
              <a:t>거짓 데이터</a:t>
            </a:r>
            <a:r>
              <a:rPr kumimoji="1" lang="en-US" altLang="ko-KR" sz="2000" b="1" dirty="0"/>
              <a:t>1</a:t>
            </a:r>
          </a:p>
          <a:p>
            <a:r>
              <a:rPr kumimoji="1" lang="en-US" altLang="ko-KR" sz="2000" b="1" dirty="0"/>
              <a:t>Gen2(z) = </a:t>
            </a:r>
            <a:r>
              <a:rPr kumimoji="1" lang="ko-KR" altLang="en-US" sz="2000" b="1" dirty="0"/>
              <a:t>거짓 데이터</a:t>
            </a:r>
            <a:r>
              <a:rPr kumimoji="1" lang="en-US" altLang="ko-KR" sz="20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66ED8-B126-507C-04BE-3830CB2A22FE}"/>
              </a:ext>
            </a:extLst>
          </p:cNvPr>
          <p:cNvSpPr txBox="1"/>
          <p:nvPr/>
        </p:nvSpPr>
        <p:spPr>
          <a:xfrm>
            <a:off x="5615053" y="3986272"/>
            <a:ext cx="59202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기존 </a:t>
            </a:r>
            <a:r>
              <a:rPr kumimoji="1" lang="en-US" altLang="ko-KR" sz="2000" b="1" dirty="0"/>
              <a:t>GAN</a:t>
            </a:r>
            <a:r>
              <a:rPr kumimoji="1" lang="ko-KR" altLang="en-US" sz="2000" b="1" dirty="0"/>
              <a:t>의 방법론과는 다르게</a:t>
            </a:r>
            <a:r>
              <a:rPr kumimoji="1" lang="en-US" altLang="ko-KR" sz="2000" b="1" dirty="0"/>
              <a:t>(2</a:t>
            </a:r>
            <a:r>
              <a:rPr kumimoji="1" lang="ko-KR" altLang="en-US" sz="2000" b="1" dirty="0"/>
              <a:t>개 데이터</a:t>
            </a:r>
            <a:r>
              <a:rPr kumimoji="1" lang="en-US" altLang="ko-KR" sz="2000" b="1" dirty="0"/>
              <a:t>)</a:t>
            </a:r>
          </a:p>
          <a:p>
            <a:r>
              <a:rPr kumimoji="1" lang="ko-KR" altLang="en-US" sz="2000" b="1" dirty="0"/>
              <a:t>판별자에 총 세 개의 데이터가 분류기에 진입한다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판별자의 분류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real – 1</a:t>
            </a:r>
            <a:r>
              <a:rPr kumimoji="1" lang="ko-KR" altLang="en-US" sz="2000" b="1" dirty="0"/>
              <a:t>개 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fake – 2</a:t>
            </a:r>
            <a:r>
              <a:rPr kumimoji="1" lang="ko-KR" altLang="en-US" sz="2000" b="1" dirty="0"/>
              <a:t>개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2897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25898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(Average Loss)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15E4CC-0FB9-437F-C4FC-77636F7F6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1792755"/>
            <a:ext cx="7226300" cy="393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46CF3-464D-76BA-5AA1-BB8AD9A2C5E5}"/>
              </a:ext>
            </a:extLst>
          </p:cNvPr>
          <p:cNvSpPr txBox="1"/>
          <p:nvPr/>
        </p:nvSpPr>
        <p:spPr>
          <a:xfrm>
            <a:off x="7730484" y="2197333"/>
            <a:ext cx="2875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판별자의 분류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real – 1</a:t>
            </a:r>
            <a:r>
              <a:rPr kumimoji="1" lang="ko-KR" altLang="en-US" sz="2000" b="1" dirty="0"/>
              <a:t>개 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fake – 2</a:t>
            </a:r>
            <a:r>
              <a:rPr kumimoji="1" lang="ko-KR" altLang="en-US" sz="2000" b="1" dirty="0"/>
              <a:t>개</a:t>
            </a:r>
            <a:endParaRPr kumimoji="1"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11104-4AA0-2B32-8E03-9063D5856DA3}"/>
              </a:ext>
            </a:extLst>
          </p:cNvPr>
          <p:cNvSpPr txBox="1"/>
          <p:nvPr/>
        </p:nvSpPr>
        <p:spPr>
          <a:xfrm>
            <a:off x="7730484" y="3175210"/>
            <a:ext cx="35785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Gen1</a:t>
            </a:r>
            <a:r>
              <a:rPr kumimoji="1" lang="ko-KR" altLang="en-US" sz="2000" b="1" dirty="0"/>
              <a:t>이 </a:t>
            </a:r>
            <a:r>
              <a:rPr kumimoji="1" lang="en-US" altLang="ko-KR" sz="2000" b="1" dirty="0"/>
              <a:t>real</a:t>
            </a:r>
            <a:r>
              <a:rPr kumimoji="1" lang="ko-KR" altLang="en-US" sz="2000" b="1" dirty="0"/>
              <a:t>로 판별된 경우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Loss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Gen2, x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Gen2</a:t>
            </a:r>
            <a:r>
              <a:rPr kumimoji="1" lang="ko-KR" altLang="en-US" sz="2000" b="1" dirty="0"/>
              <a:t>가 </a:t>
            </a:r>
            <a:r>
              <a:rPr kumimoji="1" lang="en-US" altLang="ko-KR" sz="2000" b="1" dirty="0"/>
              <a:t>real</a:t>
            </a:r>
            <a:r>
              <a:rPr kumimoji="1" lang="ko-KR" altLang="en-US" sz="2000" b="1" dirty="0"/>
              <a:t>로 판별된 경우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Loss : Gen1, x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x</a:t>
            </a:r>
            <a:r>
              <a:rPr kumimoji="1" lang="ko-KR" altLang="en-US" sz="2000" b="1" dirty="0"/>
              <a:t>가 </a:t>
            </a:r>
            <a:r>
              <a:rPr kumimoji="1" lang="en-US" altLang="ko-KR" sz="2000" b="1" dirty="0"/>
              <a:t>real</a:t>
            </a:r>
            <a:r>
              <a:rPr kumimoji="1" lang="ko-KR" altLang="en-US" sz="2000" b="1" dirty="0"/>
              <a:t>로 판별된 경우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Loss : Gen1, Gen2</a:t>
            </a:r>
            <a:r>
              <a:rPr kumimoji="1" lang="ko-KR" altLang="en-US" sz="2000" b="1" dirty="0"/>
              <a:t>의 평균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9340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343</Words>
  <Application>Microsoft Macintosh PowerPoint</Application>
  <PresentationFormat>와이드스크린</PresentationFormat>
  <Paragraphs>88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inherit</vt:lpstr>
      <vt:lpstr>NotoSerifKR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범찬 박</dc:creator>
  <cp:lastModifiedBy>범찬 박</cp:lastModifiedBy>
  <cp:revision>34</cp:revision>
  <dcterms:created xsi:type="dcterms:W3CDTF">2023-11-12T18:36:09Z</dcterms:created>
  <dcterms:modified xsi:type="dcterms:W3CDTF">2023-11-13T13:28:21Z</dcterms:modified>
</cp:coreProperties>
</file>