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8" r:id="rId2"/>
    <p:sldId id="322" r:id="rId3"/>
    <p:sldId id="309" r:id="rId4"/>
    <p:sldId id="323" r:id="rId5"/>
    <p:sldId id="332" r:id="rId6"/>
    <p:sldId id="324" r:id="rId7"/>
    <p:sldId id="325" r:id="rId8"/>
    <p:sldId id="330" r:id="rId9"/>
    <p:sldId id="331" r:id="rId10"/>
    <p:sldId id="333" r:id="rId11"/>
    <p:sldId id="326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9"/>
    <p:restoredTop sz="94732"/>
  </p:normalViewPr>
  <p:slideViewPr>
    <p:cSldViewPr snapToGrid="0">
      <p:cViewPr varScale="1">
        <p:scale>
          <a:sx n="87" d="100"/>
          <a:sy n="8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050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1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57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20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3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52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1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/>
              <a:t>훈련 안정성을 위한 병렬 구조의 생성자 기반 </a:t>
            </a:r>
            <a:r>
              <a:rPr lang="en-US" altLang="ko-KR" sz="4000" b="1" spc="-300" dirty="0"/>
              <a:t>GAN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2023.11.16 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F70FE-82A7-5A86-8A6E-5453C84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/>
              <a:t>GAN based on Parallel Generator for Stability Training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도표, 텍스트, 스케치, 평면도이(가) 표시된 사진&#10;&#10;자동 생성된 설명">
            <a:extLst>
              <a:ext uri="{FF2B5EF4-FFF2-40B4-BE49-F238E27FC236}">
                <a16:creationId xmlns:a16="http://schemas.microsoft.com/office/drawing/2014/main" id="{9508654F-BE5A-A4D8-B7DD-EE5E0842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819" y="770538"/>
            <a:ext cx="6184361" cy="59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 descr="라인, 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7F860FED-21B0-46F5-81BE-F6FCADDB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42174"/>
            <a:ext cx="7772400" cy="3081718"/>
          </a:xfrm>
          <a:prstGeom prst="rect">
            <a:avLst/>
          </a:prstGeom>
        </p:spPr>
      </p:pic>
      <p:pic>
        <p:nvPicPr>
          <p:cNvPr id="12" name="그림 11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89F037B0-C72E-20B8-AA29-37029375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491671"/>
            <a:ext cx="7772400" cy="3050503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7E4-ED5A-665D-5197-622FCAD3E964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7066-91FB-FF68-EE7D-63C410367829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F61EB114-F57A-5517-AE67-1AD0FFF0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362320"/>
            <a:ext cx="7772400" cy="41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40384F4-5889-1ABB-459C-19085B84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58293"/>
            <a:ext cx="7772400" cy="3125458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4739769-12E2-D87B-4D7C-38FE68FF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364614"/>
            <a:ext cx="7772400" cy="3125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D37B7-F9BF-2BE0-3EF4-F3ED2699368B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F407-D395-AC12-550F-EAD5CE1776EE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결론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MS, GAN과 '연합학습'으로 환자 개인정보보호 의료 진단 방법론 개발 &lt; 기술 &lt; 기사본문 - AI타임스">
            <a:extLst>
              <a:ext uri="{FF2B5EF4-FFF2-40B4-BE49-F238E27FC236}">
                <a16:creationId xmlns:a16="http://schemas.microsoft.com/office/drawing/2014/main" id="{6ED6002F-5430-C256-F243-465A8B6F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" y="1012943"/>
            <a:ext cx="6674876" cy="37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자율주행, 자동차 산업을 이끌다">
            <a:extLst>
              <a:ext uri="{FF2B5EF4-FFF2-40B4-BE49-F238E27FC236}">
                <a16:creationId xmlns:a16="http://schemas.microsoft.com/office/drawing/2014/main" id="{9E822287-3D2F-8BDB-509A-BDBB9704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41" y="2300056"/>
            <a:ext cx="6437981" cy="42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00380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Index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74820-906D-E818-8E2C-0270354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A18B-19F2-DA65-6639-7C5491DA38D7}"/>
              </a:ext>
            </a:extLst>
          </p:cNvPr>
          <p:cNvSpPr txBox="1"/>
          <p:nvPr/>
        </p:nvSpPr>
        <p:spPr>
          <a:xfrm>
            <a:off x="2351759" y="1927343"/>
            <a:ext cx="5171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/>
              <a:t>0.</a:t>
            </a:r>
            <a:r>
              <a:rPr lang="ko-KR" altLang="en-US" sz="3000" b="1" spc="-300" dirty="0"/>
              <a:t> </a:t>
            </a:r>
            <a:r>
              <a:rPr lang="en-US" altLang="ko-KR" sz="3000" b="1" spc="-300" dirty="0"/>
              <a:t>GAN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1. </a:t>
            </a:r>
            <a:r>
              <a:rPr lang="ko-KR" altLang="en-US" sz="3000" b="1" spc="-300" dirty="0"/>
              <a:t>서론</a:t>
            </a:r>
            <a:endParaRPr lang="en-US" altLang="ko-KR" sz="3000" b="1" spc="-300" dirty="0"/>
          </a:p>
          <a:p>
            <a:pPr marL="742950" indent="-742950">
              <a:buAutoNum type="arabicPeriod"/>
            </a:pPr>
            <a:endParaRPr lang="en-US" altLang="ko-KR" sz="3000" b="1" spc="-300" dirty="0"/>
          </a:p>
          <a:p>
            <a:r>
              <a:rPr lang="en-US" altLang="ko-KR" sz="3000" b="1" spc="-300" dirty="0"/>
              <a:t>2. </a:t>
            </a:r>
            <a:r>
              <a:rPr lang="ko-KR" altLang="en-US" sz="3000" b="1" spc="-300" dirty="0"/>
              <a:t>관련 연구</a:t>
            </a:r>
            <a:r>
              <a:rPr lang="en-US" altLang="ko-KR" sz="3000" b="1" spc="-300" dirty="0"/>
              <a:t> (SNGAN)</a:t>
            </a:r>
          </a:p>
        </p:txBody>
      </p:sp>
      <p:cxnSp>
        <p:nvCxnSpPr>
          <p:cNvPr id="7" name="직선 연결선 2">
            <a:extLst>
              <a:ext uri="{FF2B5EF4-FFF2-40B4-BE49-F238E27FC236}">
                <a16:creationId xmlns:a16="http://schemas.microsoft.com/office/drawing/2014/main" id="{2CB97A33-7887-C851-D750-969E0F44FF7C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5E588-F94E-E0AE-F08E-B207646B5C69}"/>
              </a:ext>
            </a:extLst>
          </p:cNvPr>
          <p:cNvSpPr txBox="1"/>
          <p:nvPr/>
        </p:nvSpPr>
        <p:spPr>
          <a:xfrm>
            <a:off x="6609366" y="2523777"/>
            <a:ext cx="357431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/>
              <a:t>3.</a:t>
            </a:r>
            <a:r>
              <a:rPr lang="ko-KR" altLang="en-US" sz="3000" b="1" spc="-300" dirty="0"/>
              <a:t> 제안한 방법</a:t>
            </a:r>
            <a:endParaRPr lang="en-US" altLang="ko-KR" sz="3000" b="1" spc="-300" dirty="0"/>
          </a:p>
          <a:p>
            <a:r>
              <a:rPr lang="en-US" altLang="ko-KR" sz="2500" b="1" spc="-300" dirty="0"/>
              <a:t>	3.1</a:t>
            </a:r>
            <a:r>
              <a:rPr lang="ko-KR" altLang="en-US" sz="2500" b="1" spc="-300" dirty="0"/>
              <a:t> </a:t>
            </a:r>
            <a:r>
              <a:rPr lang="en-US" altLang="ko-KR" sz="2500" b="1" spc="-300" dirty="0"/>
              <a:t>Parallel Generator</a:t>
            </a:r>
          </a:p>
          <a:p>
            <a:r>
              <a:rPr lang="en-US" altLang="ko-KR" sz="2500" b="1" spc="-300" dirty="0"/>
              <a:t>	3.2 Average Loss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4. </a:t>
            </a:r>
            <a:r>
              <a:rPr lang="ko-KR" altLang="en-US" sz="3000" b="1" spc="-300" dirty="0"/>
              <a:t>실험 결과</a:t>
            </a:r>
            <a:endParaRPr lang="en-US" altLang="ko-KR" sz="3000" b="1" spc="-300" dirty="0"/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5. </a:t>
            </a:r>
            <a:r>
              <a:rPr lang="ko-KR" altLang="en-US" sz="3000" b="1" spc="-300" dirty="0"/>
              <a:t>결론</a:t>
            </a:r>
            <a:endParaRPr lang="en-US" altLang="ko-KR" sz="3000" b="1" spc="-300" dirty="0"/>
          </a:p>
          <a:p>
            <a:endParaRPr kumimoji="1"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8CFE2C-5A16-B182-01F0-CDA4E5B1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92EC35E-DA78-2EA1-490C-5483CE73CF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505C-7605-4DD6-B9B6-56CD1DC0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12943"/>
            <a:ext cx="7772400" cy="3492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72843-7B93-F907-BBE9-0949AF146594}"/>
              </a:ext>
            </a:extLst>
          </p:cNvPr>
          <p:cNvSpPr txBox="1"/>
          <p:nvPr/>
        </p:nvSpPr>
        <p:spPr>
          <a:xfrm>
            <a:off x="3354071" y="4825726"/>
            <a:ext cx="4753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목적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생성자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D(G(z))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로 만들기 위해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D(G(z))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D(x)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잘 구분하기 위해</a:t>
            </a:r>
          </a:p>
        </p:txBody>
      </p:sp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0FCA4-6A50-F85D-EE82-07D6F6F9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1" y="1927343"/>
            <a:ext cx="11003698" cy="4082288"/>
          </a:xfrm>
          <a:prstGeom prst="rect">
            <a:avLst/>
          </a:prstGeom>
        </p:spPr>
      </p:pic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98F80A7D-EC7F-D7CF-B634-8140C2080B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의료AI | 의료 합성데이터와 GAN 모델">
            <a:extLst>
              <a:ext uri="{FF2B5EF4-FFF2-40B4-BE49-F238E27FC236}">
                <a16:creationId xmlns:a16="http://schemas.microsoft.com/office/drawing/2014/main" id="{7DB6913C-1A97-3CE9-0EC1-323055C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9" y="770538"/>
            <a:ext cx="7505981" cy="43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E5E11-BEBF-49CB-6059-8BA958BDC3E0}"/>
              </a:ext>
            </a:extLst>
          </p:cNvPr>
          <p:cNvSpPr txBox="1"/>
          <p:nvPr/>
        </p:nvSpPr>
        <p:spPr>
          <a:xfrm>
            <a:off x="1182466" y="5389689"/>
            <a:ext cx="998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민감한 정보를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규정하고 있는 만큼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많은 학습 데이터를 필요로 하는 의료 인공지능 분야</a:t>
            </a:r>
            <a:endParaRPr kumimoji="1"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848D-019B-D408-A568-C24838C83BF1}"/>
              </a:ext>
            </a:extLst>
          </p:cNvPr>
          <p:cNvSpPr txBox="1"/>
          <p:nvPr/>
        </p:nvSpPr>
        <p:spPr>
          <a:xfrm>
            <a:off x="473938" y="6022931"/>
            <a:ext cx="1140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정보 주체의 프라이버시를 침해하지 않을 수 있는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규제에서 비교적 자유롭다고 여겨지는 합성데이터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53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FA83D3-24E1-375E-5C7E-0B23F54D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511"/>
            <a:ext cx="6403476" cy="3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EC964B-1A2E-DD22-CBA6-4D8B5D73ED92}"/>
              </a:ext>
            </a:extLst>
          </p:cNvPr>
          <p:cNvSpPr txBox="1"/>
          <p:nvPr/>
        </p:nvSpPr>
        <p:spPr>
          <a:xfrm>
            <a:off x="166067" y="1054752"/>
            <a:ext cx="675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모드 붕괴 </a:t>
            </a:r>
            <a:r>
              <a:rPr kumimoji="1" lang="en-US" altLang="ko-KR" sz="2000" b="1" dirty="0"/>
              <a:t>(Mode </a:t>
            </a:r>
            <a:r>
              <a:rPr kumimoji="1" lang="en" altLang="ko-KR" sz="2000" b="1" dirty="0"/>
              <a:t>C</a:t>
            </a:r>
            <a:r>
              <a:rPr lang="en" altLang="ko-KR" sz="2000" b="1" dirty="0">
                <a:effectLst/>
              </a:rPr>
              <a:t>ollapse</a:t>
            </a:r>
            <a:r>
              <a:rPr kumimoji="1" lang="en-US" altLang="ko-KR" sz="2000" b="1" dirty="0">
                <a:effectLst/>
              </a:rPr>
              <a:t>)</a:t>
            </a:r>
          </a:p>
          <a:p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생성자가 입력 값을 하나의 </a:t>
            </a:r>
            <a:r>
              <a:rPr lang="en" altLang="ko-KR" sz="2000" b="1" i="0" u="none" strike="noStrike" dirty="0">
                <a:effectLst/>
                <a:ea typeface="NanumGothic" panose="020D0604000000000000" pitchFamily="34" charset="-127"/>
              </a:rPr>
              <a:t>mode</a:t>
            </a:r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에 치우쳐 변환시키는 현상</a:t>
            </a:r>
            <a:endParaRPr lang="ko-KR" altLang="en-US" sz="2000" b="1" i="0" u="none" strike="noStrike" dirty="0">
              <a:effectLst/>
            </a:endParaRPr>
          </a:p>
          <a:p>
            <a:endParaRPr lang="en" altLang="ko-KR" sz="2000" b="1" dirty="0">
              <a:effectLst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AA5C94-6942-C4F1-7297-301CE487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75" y="1893377"/>
            <a:ext cx="5077800" cy="3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9888C-56DE-9E27-D496-92AE516B3D21}"/>
              </a:ext>
            </a:extLst>
          </p:cNvPr>
          <p:cNvSpPr txBox="1"/>
          <p:nvPr/>
        </p:nvSpPr>
        <p:spPr>
          <a:xfrm>
            <a:off x="5838533" y="5614300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수렴 </a:t>
            </a:r>
            <a:r>
              <a:rPr kumimoji="1" lang="en-US" altLang="ko-KR" sz="2000" b="1" dirty="0"/>
              <a:t>(convergence)</a:t>
            </a:r>
          </a:p>
          <a:p>
            <a:r>
              <a:rPr kumimoji="1" lang="ko-KR" altLang="en-US" sz="2000" b="1" dirty="0"/>
              <a:t>판별자와 생성자 간의 학습이 비슷하게 이뤄지는 지점</a:t>
            </a:r>
            <a:endParaRPr kumimoji="1" lang="en-US" altLang="ko-KR" sz="2000" b="1" dirty="0"/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관련 연구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(SNGAN)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D93378F6-B767-A86A-52FF-672625D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770538"/>
            <a:ext cx="4709906" cy="5825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437A-80D5-3E2C-2C19-80523426A8A6}"/>
              </a:ext>
            </a:extLst>
          </p:cNvPr>
          <p:cNvSpPr txBox="1"/>
          <p:nvPr/>
        </p:nvSpPr>
        <p:spPr>
          <a:xfrm>
            <a:off x="5568043" y="1927342"/>
            <a:ext cx="3853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z = </a:t>
            </a:r>
            <a:r>
              <a:rPr kumimoji="1" lang="ko-KR" altLang="en-US" sz="2000" b="1" dirty="0"/>
              <a:t>노이즈 벡터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 = </a:t>
            </a:r>
            <a:r>
              <a:rPr kumimoji="1" lang="ko-KR" altLang="en-US" sz="2000" b="1" dirty="0"/>
              <a:t>생성자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Disc = </a:t>
            </a:r>
            <a:r>
              <a:rPr kumimoji="1" lang="ko-KR" altLang="en-US" sz="2000" b="1" dirty="0" err="1"/>
              <a:t>판별자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Gen(x) = </a:t>
            </a:r>
            <a:r>
              <a:rPr kumimoji="1" lang="ko-KR" altLang="en-US" sz="2000" b="1" dirty="0"/>
              <a:t>거짓 데이터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x = </a:t>
            </a:r>
            <a:r>
              <a:rPr kumimoji="1" lang="ko-KR" altLang="en-US" sz="2000" b="1" dirty="0"/>
              <a:t>실제 데이터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65BF2-5A5C-C6A7-50C4-3883F374CCAB}"/>
              </a:ext>
            </a:extLst>
          </p:cNvPr>
          <p:cNvSpPr txBox="1"/>
          <p:nvPr/>
        </p:nvSpPr>
        <p:spPr>
          <a:xfrm>
            <a:off x="5562436" y="4930658"/>
            <a:ext cx="6156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Disc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Spectral Normalization</a:t>
            </a:r>
            <a:r>
              <a:rPr kumimoji="1" lang="ko-KR" altLang="en-US" sz="2000" b="1" dirty="0"/>
              <a:t>을 통해 제약을 두어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Disc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Gen</a:t>
            </a:r>
            <a:r>
              <a:rPr kumimoji="1" lang="ko-KR" altLang="en-US" sz="2000" b="1" dirty="0"/>
              <a:t>에 비해 강해지는 것을 막는 것이 목적</a:t>
            </a:r>
            <a:r>
              <a:rPr kumimoji="1" lang="en-US" altLang="ko-KR" sz="2000" b="1" dirty="0"/>
              <a:t>!</a:t>
            </a:r>
            <a:endParaRPr kumimoji="1" lang="ko-KR" altLang="en-US" sz="2000" b="1" dirty="0"/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271DECCD-5722-7F17-D70A-8B9B2EF10FE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9011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(Parallel Generator)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17C89C-E3E2-BBCD-70F2-F5F24053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017242"/>
            <a:ext cx="4525593" cy="482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1BF07-90C8-8CDD-DE06-4ED4A6F928EA}"/>
              </a:ext>
            </a:extLst>
          </p:cNvPr>
          <p:cNvSpPr txBox="1"/>
          <p:nvPr/>
        </p:nvSpPr>
        <p:spPr>
          <a:xfrm>
            <a:off x="5615053" y="1797784"/>
            <a:ext cx="3853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Gen1 =</a:t>
            </a:r>
            <a:r>
              <a:rPr kumimoji="1" lang="ko-KR" altLang="en-US" sz="2000" b="1" dirty="0"/>
              <a:t> 생성자</a:t>
            </a:r>
            <a:r>
              <a:rPr kumimoji="1" lang="en-US" altLang="ko-KR" sz="2000" b="1" dirty="0"/>
              <a:t>1</a:t>
            </a:r>
          </a:p>
          <a:p>
            <a:r>
              <a:rPr kumimoji="1" lang="en-US" altLang="ko-KR" sz="2000" b="1" dirty="0"/>
              <a:t>Gen2 = </a:t>
            </a:r>
            <a:r>
              <a:rPr kumimoji="1" lang="ko-KR" altLang="en-US" sz="2000" b="1" dirty="0"/>
              <a:t>생성자</a:t>
            </a:r>
            <a:r>
              <a:rPr kumimoji="1" lang="en-US" altLang="ko-KR" sz="2000" b="1" dirty="0"/>
              <a:t>2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Gen1(z) = </a:t>
            </a:r>
            <a:r>
              <a:rPr kumimoji="1" lang="ko-KR" altLang="en-US" sz="2000" b="1" dirty="0"/>
              <a:t>거짓 데이터</a:t>
            </a:r>
            <a:r>
              <a:rPr kumimoji="1" lang="en-US" altLang="ko-KR" sz="2000" b="1" dirty="0"/>
              <a:t>1</a:t>
            </a:r>
          </a:p>
          <a:p>
            <a:r>
              <a:rPr kumimoji="1" lang="en-US" altLang="ko-KR" sz="2000" b="1" dirty="0"/>
              <a:t>Gen2(z) = </a:t>
            </a:r>
            <a:r>
              <a:rPr kumimoji="1" lang="ko-KR" altLang="en-US" sz="2000" b="1" dirty="0"/>
              <a:t>거짓 데이터</a:t>
            </a:r>
            <a:r>
              <a:rPr kumimoji="1" lang="en-US" altLang="ko-KR" sz="20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66ED8-B126-507C-04BE-3830CB2A22FE}"/>
              </a:ext>
            </a:extLst>
          </p:cNvPr>
          <p:cNvSpPr txBox="1"/>
          <p:nvPr/>
        </p:nvSpPr>
        <p:spPr>
          <a:xfrm>
            <a:off x="5615053" y="3986272"/>
            <a:ext cx="5920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기존 </a:t>
            </a:r>
            <a:r>
              <a:rPr kumimoji="1" lang="en-US" altLang="ko-KR" sz="2000" b="1" dirty="0"/>
              <a:t>GAN</a:t>
            </a:r>
            <a:r>
              <a:rPr kumimoji="1" lang="ko-KR" altLang="en-US" sz="2000" b="1" dirty="0"/>
              <a:t>의 방법론과는 다르게</a:t>
            </a:r>
            <a:r>
              <a:rPr kumimoji="1" lang="en-US" altLang="ko-KR" sz="2000" b="1" dirty="0"/>
              <a:t>(2</a:t>
            </a:r>
            <a:r>
              <a:rPr kumimoji="1" lang="ko-KR" altLang="en-US" sz="2000" b="1" dirty="0"/>
              <a:t>개 데이터</a:t>
            </a:r>
            <a:r>
              <a:rPr kumimoji="1" lang="en-US" altLang="ko-KR" sz="2000" b="1" dirty="0"/>
              <a:t>)</a:t>
            </a:r>
          </a:p>
          <a:p>
            <a:r>
              <a:rPr kumimoji="1" lang="ko-KR" altLang="en-US" sz="2000" b="1" dirty="0"/>
              <a:t>판별자에 총 세 개의 데이터가 분류기에 진입한다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판별자의 분류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real – 1</a:t>
            </a:r>
            <a:r>
              <a:rPr kumimoji="1" lang="ko-KR" altLang="en-US" sz="2000" b="1" dirty="0"/>
              <a:t>개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fake – 2</a:t>
            </a:r>
            <a:r>
              <a:rPr kumimoji="1" lang="ko-KR" altLang="en-US" sz="2000" b="1" dirty="0"/>
              <a:t>개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897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5E4CC-0FB9-437F-C4FC-77636F7F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792755"/>
            <a:ext cx="72263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46CF3-464D-76BA-5AA1-BB8AD9A2C5E5}"/>
              </a:ext>
            </a:extLst>
          </p:cNvPr>
          <p:cNvSpPr txBox="1"/>
          <p:nvPr/>
        </p:nvSpPr>
        <p:spPr>
          <a:xfrm>
            <a:off x="7730484" y="2197333"/>
            <a:ext cx="2875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판별자의 분류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real – 1</a:t>
            </a:r>
            <a:r>
              <a:rPr kumimoji="1" lang="ko-KR" altLang="en-US" sz="2000" b="1" dirty="0"/>
              <a:t>개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fake – 2</a:t>
            </a:r>
            <a:r>
              <a:rPr kumimoji="1" lang="ko-KR" altLang="en-US" sz="2000" b="1" dirty="0"/>
              <a:t>개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11104-4AA0-2B32-8E03-9063D5856DA3}"/>
              </a:ext>
            </a:extLst>
          </p:cNvPr>
          <p:cNvSpPr txBox="1"/>
          <p:nvPr/>
        </p:nvSpPr>
        <p:spPr>
          <a:xfrm>
            <a:off x="7730484" y="3175210"/>
            <a:ext cx="35785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Gen1</a:t>
            </a:r>
            <a:r>
              <a:rPr kumimoji="1" lang="ko-KR" altLang="en-US" sz="2000" b="1" dirty="0"/>
              <a:t>이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Gen2, x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Gen2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 : Gen1, x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x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 : Gen1, Gen2</a:t>
            </a:r>
            <a:r>
              <a:rPr kumimoji="1" lang="ko-KR" altLang="en-US" sz="2000" b="1" dirty="0"/>
              <a:t>의 평균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340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350</Words>
  <Application>Microsoft Macintosh PowerPoint</Application>
  <PresentationFormat>와이드스크린</PresentationFormat>
  <Paragraphs>90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inherit</vt:lpstr>
      <vt:lpstr>NotoSerifKR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36</cp:revision>
  <dcterms:created xsi:type="dcterms:W3CDTF">2023-11-12T18:36:09Z</dcterms:created>
  <dcterms:modified xsi:type="dcterms:W3CDTF">2023-11-14T04:47:57Z</dcterms:modified>
</cp:coreProperties>
</file>