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22525" cy="21386800"/>
  <p:notesSz cx="7104063" cy="10234613"/>
  <p:defaultTextStyle>
    <a:defPPr>
      <a:defRPr lang="ko-KR"/>
    </a:defPPr>
    <a:lvl1pPr marL="0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056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111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168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224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279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335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390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446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25" autoAdjust="0"/>
  </p:normalViewPr>
  <p:slideViewPr>
    <p:cSldViewPr>
      <p:cViewPr>
        <p:scale>
          <a:sx n="80" d="100"/>
          <a:sy n="80" d="100"/>
        </p:scale>
        <p:origin x="78" y="-240"/>
      </p:cViewPr>
      <p:guideLst>
        <p:guide orient="horz" pos="6736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195D0D1-6FED-47CF-AD44-22CF245B53EC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F579431-F535-487C-8B94-F473FDFC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07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B7F8531-161D-45EE-9284-47011EF8FB23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768350"/>
            <a:ext cx="27130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398CC31-3C5B-4A2B-A2BA-7A5051408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6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43056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86111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29168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72224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15279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335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390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446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CC31-3C5B-4A2B-A2BA-7A5051408C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4190" y="6643772"/>
            <a:ext cx="12854146" cy="45843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1"/>
            <a:ext cx="15122525" cy="2138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62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963831" y="856465"/>
            <a:ext cx="3402568" cy="1824808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6127" y="856465"/>
            <a:ext cx="9955662" cy="182480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4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940" y="4844571"/>
            <a:ext cx="13610273" cy="14114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4576" y="13743001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76" y="9064640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05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11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1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2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2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3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39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4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6127" y="4990255"/>
            <a:ext cx="6679115" cy="14114300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7284" y="4990255"/>
            <a:ext cx="6679115" cy="14114300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6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6" y="4787278"/>
            <a:ext cx="6681742" cy="199511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3056" indent="0">
              <a:buNone/>
              <a:defRPr sz="4600" b="1"/>
            </a:lvl2pPr>
            <a:lvl3pPr marL="2086111" indent="0">
              <a:buNone/>
              <a:defRPr sz="4100" b="1"/>
            </a:lvl3pPr>
            <a:lvl4pPr marL="3129168" indent="0">
              <a:buNone/>
              <a:defRPr sz="3700" b="1"/>
            </a:lvl4pPr>
            <a:lvl5pPr marL="4172224" indent="0">
              <a:buNone/>
              <a:defRPr sz="3700" b="1"/>
            </a:lvl5pPr>
            <a:lvl6pPr marL="5215279" indent="0">
              <a:buNone/>
              <a:defRPr sz="3700" b="1"/>
            </a:lvl6pPr>
            <a:lvl7pPr marL="6258335" indent="0">
              <a:buNone/>
              <a:defRPr sz="3700" b="1"/>
            </a:lvl7pPr>
            <a:lvl8pPr marL="7301390" indent="0">
              <a:buNone/>
              <a:defRPr sz="3700" b="1"/>
            </a:lvl8pPr>
            <a:lvl9pPr marL="8344446" indent="0">
              <a:buNone/>
              <a:defRPr sz="3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2" cy="12322165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82034" y="4787278"/>
            <a:ext cx="6684366" cy="199511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3056" indent="0">
              <a:buNone/>
              <a:defRPr sz="4600" b="1"/>
            </a:lvl2pPr>
            <a:lvl3pPr marL="2086111" indent="0">
              <a:buNone/>
              <a:defRPr sz="4100" b="1"/>
            </a:lvl3pPr>
            <a:lvl4pPr marL="3129168" indent="0">
              <a:buNone/>
              <a:defRPr sz="3700" b="1"/>
            </a:lvl4pPr>
            <a:lvl5pPr marL="4172224" indent="0">
              <a:buNone/>
              <a:defRPr sz="3700" b="1"/>
            </a:lvl5pPr>
            <a:lvl6pPr marL="5215279" indent="0">
              <a:buNone/>
              <a:defRPr sz="3700" b="1"/>
            </a:lvl6pPr>
            <a:lvl7pPr marL="6258335" indent="0">
              <a:buNone/>
              <a:defRPr sz="3700" b="1"/>
            </a:lvl7pPr>
            <a:lvl8pPr marL="7301390" indent="0">
              <a:buNone/>
              <a:defRPr sz="3700" b="1"/>
            </a:lvl8pPr>
            <a:lvl9pPr marL="8344446" indent="0">
              <a:buNone/>
              <a:defRPr sz="3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5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5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27" y="851511"/>
            <a:ext cx="4975207" cy="3623875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2488" y="851513"/>
            <a:ext cx="8453911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56127" y="4475387"/>
            <a:ext cx="4975207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43056" indent="0">
              <a:buNone/>
              <a:defRPr sz="2800"/>
            </a:lvl2pPr>
            <a:lvl3pPr marL="2086111" indent="0">
              <a:buNone/>
              <a:defRPr sz="2300"/>
            </a:lvl3pPr>
            <a:lvl4pPr marL="3129168" indent="0">
              <a:buNone/>
              <a:defRPr sz="2000"/>
            </a:lvl4pPr>
            <a:lvl5pPr marL="4172224" indent="0">
              <a:buNone/>
              <a:defRPr sz="2000"/>
            </a:lvl5pPr>
            <a:lvl6pPr marL="5215279" indent="0">
              <a:buNone/>
              <a:defRPr sz="2000"/>
            </a:lvl6pPr>
            <a:lvl7pPr marL="6258335" indent="0">
              <a:buNone/>
              <a:defRPr sz="2000"/>
            </a:lvl7pPr>
            <a:lvl8pPr marL="7301390" indent="0">
              <a:buNone/>
              <a:defRPr sz="2000"/>
            </a:lvl8pPr>
            <a:lvl9pPr marL="8344446" indent="0">
              <a:buNone/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4120" y="14970760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4120" y="1910951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056" indent="0">
              <a:buNone/>
              <a:defRPr sz="6400"/>
            </a:lvl2pPr>
            <a:lvl3pPr marL="2086111" indent="0">
              <a:buNone/>
              <a:defRPr sz="5400"/>
            </a:lvl3pPr>
            <a:lvl4pPr marL="3129168" indent="0">
              <a:buNone/>
              <a:defRPr sz="4600"/>
            </a:lvl4pPr>
            <a:lvl5pPr marL="4172224" indent="0">
              <a:buNone/>
              <a:defRPr sz="4600"/>
            </a:lvl5pPr>
            <a:lvl6pPr marL="5215279" indent="0">
              <a:buNone/>
              <a:defRPr sz="4600"/>
            </a:lvl6pPr>
            <a:lvl7pPr marL="6258335" indent="0">
              <a:buNone/>
              <a:defRPr sz="4600"/>
            </a:lvl7pPr>
            <a:lvl8pPr marL="7301390" indent="0">
              <a:buNone/>
              <a:defRPr sz="4600"/>
            </a:lvl8pPr>
            <a:lvl9pPr marL="8344446" indent="0">
              <a:buNone/>
              <a:defRPr sz="4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4120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056" indent="0">
              <a:buNone/>
              <a:defRPr sz="2800"/>
            </a:lvl2pPr>
            <a:lvl3pPr marL="2086111" indent="0">
              <a:buNone/>
              <a:defRPr sz="2300"/>
            </a:lvl3pPr>
            <a:lvl4pPr marL="3129168" indent="0">
              <a:buNone/>
              <a:defRPr sz="2000"/>
            </a:lvl4pPr>
            <a:lvl5pPr marL="4172224" indent="0">
              <a:buNone/>
              <a:defRPr sz="2000"/>
            </a:lvl5pPr>
            <a:lvl6pPr marL="5215279" indent="0">
              <a:buNone/>
              <a:defRPr sz="2000"/>
            </a:lvl6pPr>
            <a:lvl7pPr marL="6258335" indent="0">
              <a:buNone/>
              <a:defRPr sz="2000"/>
            </a:lvl7pPr>
            <a:lvl8pPr marL="7301390" indent="0">
              <a:buNone/>
              <a:defRPr sz="2000"/>
            </a:lvl8pPr>
            <a:lvl9pPr marL="8344446" indent="0">
              <a:buNone/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11" tIns="104305" rIns="208611" bIns="1043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300"/>
          </a:xfrm>
          <a:prstGeom prst="rect">
            <a:avLst/>
          </a:prstGeom>
        </p:spPr>
        <p:txBody>
          <a:bodyPr vert="horz" lIns="208611" tIns="104305" rIns="208611" bIns="1043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127" y="19822397"/>
            <a:ext cx="3528589" cy="1138649"/>
          </a:xfrm>
          <a:prstGeom prst="rect">
            <a:avLst/>
          </a:prstGeom>
        </p:spPr>
        <p:txBody>
          <a:bodyPr vert="horz" lIns="208611" tIns="104305" rIns="208611" bIns="104305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1FA4-B5A5-49A0-B573-95E96E17500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863" y="19822397"/>
            <a:ext cx="4788800" cy="1138649"/>
          </a:xfrm>
          <a:prstGeom prst="rect">
            <a:avLst/>
          </a:prstGeom>
        </p:spPr>
        <p:txBody>
          <a:bodyPr vert="horz" lIns="208611" tIns="104305" rIns="208611" bIns="104305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810" y="19822397"/>
            <a:ext cx="3528589" cy="1138649"/>
          </a:xfrm>
          <a:prstGeom prst="rect">
            <a:avLst/>
          </a:prstGeom>
        </p:spPr>
        <p:txBody>
          <a:bodyPr vert="horz" lIns="208611" tIns="104305" rIns="208611" bIns="104305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086111" rtl="0" eaLnBrk="1" latinLnBrk="1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292" indent="-782292" algn="l" defTabSz="2086111" rtl="0" eaLnBrk="1" latinLnBrk="1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966" indent="-651910" algn="l" defTabSz="2086111" rtl="0" eaLnBrk="1" latinLnBrk="1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639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696" indent="-521528" algn="l" defTabSz="2086111" rtl="0" eaLnBrk="1" latinLnBrk="1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751" indent="-521528" algn="l" defTabSz="2086111" rtl="0" eaLnBrk="1" latinLnBrk="1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6807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9863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2918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5974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056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111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168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224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279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335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390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446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2824" y="1386133"/>
            <a:ext cx="15122525" cy="1729219"/>
          </a:xfrm>
        </p:spPr>
        <p:txBody>
          <a:bodyPr>
            <a:noAutofit/>
          </a:bodyPr>
          <a:lstStyle/>
          <a:p>
            <a:r>
              <a:rPr lang="ko-KR" altLang="en-US" sz="5700" b="1" dirty="0" err="1" smtClean="0">
                <a:latin typeface="나눔고딕 ExtraBold" pitchFamily="50" charset="-127"/>
                <a:ea typeface="나눔고딕 ExtraBold" pitchFamily="50" charset="-127"/>
              </a:rPr>
              <a:t>농아인을</a:t>
            </a:r>
            <a:r>
              <a:rPr lang="ko-KR" altLang="en-US" sz="5700" b="1" dirty="0" smtClean="0">
                <a:latin typeface="나눔고딕 ExtraBold" pitchFamily="50" charset="-127"/>
                <a:ea typeface="나눔고딕 ExtraBold" pitchFamily="50" charset="-127"/>
              </a:rPr>
              <a:t> 위한 운전보조시스템</a:t>
            </a:r>
            <a:r>
              <a:rPr lang="en-US" altLang="ko-KR" sz="5700" b="1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5700" b="1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5700" b="1" dirty="0" smtClean="0">
                <a:latin typeface="나눔고딕 ExtraBold" pitchFamily="50" charset="-127"/>
                <a:ea typeface="나눔고딕 ExtraBold" pitchFamily="50" charset="-127"/>
              </a:rPr>
              <a:t>(DADM : Driving Assistant Deaf Mutism)</a:t>
            </a:r>
            <a:endParaRPr lang="ko-KR" altLang="en-US" sz="57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6608" y="2606759"/>
            <a:ext cx="13781683" cy="1118906"/>
          </a:xfrm>
        </p:spPr>
        <p:txBody>
          <a:bodyPr anchor="b">
            <a:noAutofit/>
          </a:bodyPr>
          <a:lstStyle/>
          <a:p>
            <a:pPr algn="r"/>
            <a:r>
              <a:rPr lang="ko-KR" altLang="en-US" sz="25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아샘</a:t>
            </a:r>
            <a:r>
              <a:rPr lang="ko-KR" altLang="en-US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박준영</a:t>
            </a:r>
            <a:r>
              <a:rPr lang="en-US" altLang="ko-KR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팀장</a:t>
            </a:r>
            <a:r>
              <a:rPr lang="en-US" altLang="ko-KR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송범진</a:t>
            </a:r>
            <a:r>
              <a:rPr lang="en-US" altLang="ko-KR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전현성</a:t>
            </a:r>
            <a:endParaRPr lang="en-US" altLang="ko-KR" sz="2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9357" y="4041191"/>
            <a:ext cx="13441978" cy="553171"/>
          </a:xfrm>
          <a:prstGeom prst="roundRect">
            <a:avLst/>
          </a:prstGeom>
          <a:solidFill>
            <a:srgbClr val="051D5E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4612" tIns="32306" rIns="64612" bIns="32306">
            <a:spAutoFit/>
          </a:bodyPr>
          <a:lstStyle/>
          <a:p>
            <a:r>
              <a:rPr lang="en-US" altLang="ko-KR" sz="2800" b="1" spc="-4" dirty="0" smtClean="0">
                <a:latin typeface="나눔고딕 ExtraBold" pitchFamily="50" charset="-127"/>
                <a:ea typeface="나눔고딕 ExtraBold" pitchFamily="50" charset="-127"/>
                <a:cs typeface="맑은 고딕"/>
              </a:rPr>
              <a:t>Motivation</a:t>
            </a:r>
            <a:endParaRPr lang="en-US" altLang="ko-KR" sz="2800" b="1" spc="-4" dirty="0">
              <a:latin typeface="나눔고딕 ExtraBold" pitchFamily="50" charset="-127"/>
              <a:ea typeface="나눔고딕 ExtraBold" pitchFamily="50" charset="-127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37659" y="8404728"/>
            <a:ext cx="130623" cy="695626"/>
          </a:xfrm>
          <a:prstGeom prst="rect">
            <a:avLst/>
          </a:prstGeom>
          <a:noFill/>
        </p:spPr>
        <p:txBody>
          <a:bodyPr wrap="none" lIns="64612" tIns="32306" rIns="64612" bIns="32306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1190" y="4742853"/>
            <a:ext cx="13289228" cy="1911902"/>
          </a:xfrm>
          <a:prstGeom prst="rect">
            <a:avLst/>
          </a:prstGeom>
          <a:noFill/>
        </p:spPr>
        <p:txBody>
          <a:bodyPr wrap="square" lIns="64612" tIns="32306" rIns="64612" bIns="32306" rtlCol="0">
            <a:spAutoFit/>
          </a:bodyPr>
          <a:lstStyle/>
          <a:p>
            <a:pPr marL="8974"/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최근 정부는 장애인의 운전면허 취득을 위한 복지 사업을 확대하고 있다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장애인에게 높기만 했던 운전면허 취득의 벽이 허물면서 장애인 차별에 대한 폭을 좁히는 노력을 하고 있으나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여전히 도로 위에서는 장애인이라는 구분이 존재한다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신체적 결함이 있는 지체 장애인의 경우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특수 제작된 차량 등의 기술적인 복지가 실행되고 있지만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청각 장애인의 경우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스티커 부착을 통해 다른 사람의 배려를 유도하는 제도적 복지만 실행되고 있다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우리는 본 프로젝트를 통해 청각 장애인과 언어 장애인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이하 농아인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들이 가지고 있는 신체적 장애를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IoT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기술을 활용하여 보다 편리하고 안전한 운전환경을 제공하고자 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2000" dirty="0">
              <a:latin typeface="나눔고딕" pitchFamily="50" charset="-127"/>
              <a:ea typeface="나눔고딕" pitchFamily="50" charset="-127"/>
              <a:cs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1765" y="10388244"/>
            <a:ext cx="13441978" cy="553171"/>
          </a:xfrm>
          <a:prstGeom prst="roundRect">
            <a:avLst/>
          </a:prstGeom>
          <a:solidFill>
            <a:srgbClr val="051D5E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4612" tIns="32306" rIns="64612" bIns="32306">
            <a:spAutoFit/>
          </a:bodyPr>
          <a:lstStyle/>
          <a:p>
            <a:r>
              <a:rPr lang="en-US" altLang="ko-KR" sz="2800" b="1" spc="-4" dirty="0" smtClean="0">
                <a:latin typeface="나눔고딕 ExtraBold" pitchFamily="50" charset="-127"/>
                <a:ea typeface="나눔고딕 ExtraBold" pitchFamily="50" charset="-127"/>
                <a:cs typeface="맑은 고딕"/>
              </a:rPr>
              <a:t>Application</a:t>
            </a:r>
            <a:endParaRPr lang="en-US" altLang="ko-KR" sz="2800" b="1" spc="-4" dirty="0">
              <a:latin typeface="나눔고딕 ExtraBold" pitchFamily="50" charset="-127"/>
              <a:ea typeface="나눔고딕 ExtraBold" pitchFamily="50" charset="-127"/>
              <a:cs typeface="맑은 고딕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7762521" y="16694806"/>
            <a:ext cx="2408" cy="31024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89357" y="16593088"/>
            <a:ext cx="6636357" cy="553171"/>
          </a:xfrm>
          <a:prstGeom prst="roundRect">
            <a:avLst/>
          </a:prstGeom>
          <a:solidFill>
            <a:srgbClr val="051D5E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4612" tIns="32306" rIns="64612" bIns="32306">
            <a:spAutoFit/>
          </a:bodyPr>
          <a:lstStyle/>
          <a:p>
            <a:r>
              <a:rPr lang="en-US" altLang="ko-KR" sz="2800" b="1" spc="-4" dirty="0" smtClean="0">
                <a:latin typeface="나눔고딕 ExtraBold" pitchFamily="50" charset="-127"/>
                <a:ea typeface="나눔고딕 ExtraBold" pitchFamily="50" charset="-127"/>
                <a:cs typeface="맑은 고딕"/>
              </a:rPr>
              <a:t>Technology</a:t>
            </a:r>
            <a:endParaRPr lang="en-US" altLang="ko-KR" sz="2800" b="1" spc="-4" dirty="0">
              <a:latin typeface="나눔고딕 ExtraBold" pitchFamily="50" charset="-127"/>
              <a:ea typeface="나눔고딕 ExtraBold" pitchFamily="50" charset="-127"/>
              <a:cs typeface="맑은 고딕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98021"/>
              </p:ext>
            </p:extLst>
          </p:nvPr>
        </p:nvGraphicFramePr>
        <p:xfrm>
          <a:off x="840274" y="17443681"/>
          <a:ext cx="6517322" cy="231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16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10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Mobile</a:t>
                      </a:r>
                      <a:r>
                        <a:rPr sz="1700" b="1" spc="-60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devic</a:t>
                      </a:r>
                      <a:r>
                        <a:rPr lang="en-US" sz="1700" b="1" spc="15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700" b="1" dirty="0">
                        <a:solidFill>
                          <a:srgbClr val="051D5E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b="1" spc="5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Android</a:t>
                      </a:r>
                      <a:r>
                        <a:rPr sz="1700" b="1" spc="-90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700" b="1" dirty="0">
                        <a:solidFill>
                          <a:srgbClr val="051D5E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Embedded</a:t>
                      </a:r>
                      <a:r>
                        <a:rPr lang="en-US" altLang="ko-KR" sz="17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device</a:t>
                      </a:r>
                      <a:endParaRPr lang="en-US" altLang="ko-KR" sz="1700" b="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ko-KR" sz="17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Raspberry Pi 3, Arduino Due/Uno</a:t>
                      </a: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50">
                <a:tc>
                  <a:txBody>
                    <a:bodyPr/>
                    <a:lstStyle/>
                    <a:p>
                      <a:pPr marL="52705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spc="1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lang="en-US" altLang="ko-KR" sz="1700" spc="-6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1700" spc="1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device</a:t>
                      </a:r>
                      <a:endParaRPr lang="en-US" altLang="ko-KR" sz="1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323850" indent="0" algn="l" defTabSz="2086111" rtl="0" eaLnBrk="1" fontAlgn="auto" latinLnBrk="1" hangingPunct="1">
                        <a:lnSpc>
                          <a:spcPct val="101299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Android</a:t>
                      </a:r>
                      <a:r>
                        <a:rPr lang="en-US" altLang="ko-KR" sz="1700" spc="-6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1700" spc="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tablet or phone</a:t>
                      </a:r>
                      <a:endParaRPr lang="en-US" altLang="ko-KR" sz="1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Sensor</a:t>
                      </a: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Sound,</a:t>
                      </a:r>
                      <a:r>
                        <a:rPr lang="en-US" altLang="ko-KR" sz="17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Gesture, Vibration, Acceleration</a:t>
                      </a:r>
                      <a:endParaRPr lang="en-US" altLang="ko-KR" sz="1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Communication</a:t>
                      </a: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Bluetooth, LAN, Serial</a:t>
                      </a:r>
                      <a:endParaRPr lang="en-US" altLang="ko-KR" sz="1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marL="52705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spc="1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Languages</a:t>
                      </a:r>
                      <a:endParaRPr lang="en-US" altLang="ko-KR" sz="1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C, C++,</a:t>
                      </a:r>
                      <a:r>
                        <a:rPr lang="en-US" altLang="ko-KR" sz="17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Java</a:t>
                      </a:r>
                      <a:endParaRPr lang="en-US" altLang="ko-KR" sz="1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marL="52705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spc="1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Toolkit</a:t>
                      </a:r>
                      <a:endParaRPr lang="en-US" altLang="ko-KR" sz="1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0" indent="0" algn="l" defTabSz="2086111" rtl="0" eaLnBrk="1" fontAlgn="auto" latinLnBrk="1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spc="2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Android</a:t>
                      </a:r>
                      <a:r>
                        <a:rPr lang="en-US" altLang="ko-KR" sz="1700" spc="2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Studio, QT 5</a:t>
                      </a:r>
                      <a:endParaRPr lang="en-US" altLang="ko-KR" sz="1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91190" y="11197545"/>
            <a:ext cx="13289228" cy="5568288"/>
          </a:xfrm>
          <a:prstGeom prst="rect">
            <a:avLst/>
          </a:prstGeom>
          <a:noFill/>
        </p:spPr>
        <p:txBody>
          <a:bodyPr wrap="square" lIns="64612" tIns="32306" rIns="64612" bIns="3230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본 시스템은 차량 내부에 내장된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임베디드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시스템으로 제공된다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차량 외부에서 발생하는 소리를 시각화 하여 운전자에게 제공한다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 Sound Sensor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통해 실시간으로 소리 발생시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Display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통해 사용자가 인지할 수 있도록 하였다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또한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사고가 발생하게 되면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자동으로 구조기관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보호자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보험사에 신고하여 사고처리가 진행되도록 하였다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300" b="1" dirty="0" smtClean="0">
                <a:ln w="3175">
                  <a:noFill/>
                </a:ln>
                <a:solidFill>
                  <a:srgbClr val="051D5E"/>
                </a:solidFill>
                <a:latin typeface="나눔고딕 ExtraBold" pitchFamily="50" charset="-127"/>
                <a:ea typeface="나눔고딕 ExtraBold" pitchFamily="50" charset="-127"/>
              </a:rPr>
              <a:t>S2V, SGC, AAR</a:t>
            </a:r>
            <a:endParaRPr lang="en-US" altLang="ko-KR" sz="2300" b="1" dirty="0">
              <a:ln w="3175">
                <a:noFill/>
              </a:ln>
              <a:solidFill>
                <a:srgbClr val="051D5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S2V(Sound to Vision system)           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차량 외부에서 소리가 발생하면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Display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통해 시각화한다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SGC(Smart Gesture Controller)          –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운전 중 사용자가 제스처를 통해 시스템을 조작한다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AAR(Auto Accident Report system)  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사고 발생 시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사고 유형에 따라 자동으로 신고 및 통보한다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300" b="1" dirty="0" smtClean="0">
                <a:ln w="3175">
                  <a:noFill/>
                </a:ln>
                <a:solidFill>
                  <a:srgbClr val="051D5E"/>
                </a:solidFill>
                <a:latin typeface="나눔고딕 ExtraBold" pitchFamily="50" charset="-127"/>
                <a:ea typeface="나눔고딕 ExtraBold" pitchFamily="50" charset="-127"/>
              </a:rPr>
              <a:t>기능별 소개</a:t>
            </a:r>
            <a:endParaRPr lang="en-US" altLang="ko-KR" sz="2300" b="1" dirty="0" smtClean="0">
              <a:ln w="3175">
                <a:noFill/>
              </a:ln>
              <a:solidFill>
                <a:srgbClr val="051D5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S2V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는 여러 개의 사운드 센서를 통해 위치와 소리의 크기를 파악한 후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Display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를 통해 방향과 크기의 정도를 </a:t>
            </a:r>
            <a:r>
              <a:rPr lang="ko-KR" altLang="en-US" sz="2000" dirty="0">
                <a:ln w="3175">
                  <a:noFill/>
                </a:ln>
                <a:latin typeface="나눔고딕 ExtraBold" pitchFamily="50" charset="-127"/>
                <a:ea typeface="나눔고딕"/>
              </a:rPr>
              <a:t>사용자에게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알려준다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SGC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는 제스처 센서를 통해 왼쪽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오른쪽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위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아래에 대한 제스처를 인식하여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 시스템을 조작할 수 있도록 하였다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.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  </a:t>
            </a:r>
            <a:endParaRPr lang="en-US" altLang="ko-KR" sz="2000" dirty="0" smtClean="0">
              <a:ln w="3175">
                <a:noFill/>
              </a:ln>
              <a:latin typeface="나눔고딕 ExtraBold" pitchFamily="50" charset="-127"/>
              <a:ea typeface="나눔고딕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AAR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은 가속도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진동센서를 통해 사고 발생 시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사고 유형을 알고리즘을 통해 파악한다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.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사고 유형에 따라 정해진 프로세스를 통해 구조대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경찰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보험사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,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보호자에게 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SMS </a:t>
            </a:r>
            <a:r>
              <a:rPr lang="ko-KR" altLang="en-US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메시지로 사고 소식을 전달한다</a:t>
            </a:r>
            <a:r>
              <a:rPr lang="en-US" altLang="ko-KR" sz="2000" dirty="0" smtClean="0">
                <a:ln w="3175">
                  <a:noFill/>
                </a:ln>
                <a:latin typeface="나눔고딕 ExtraBold" pitchFamily="50" charset="-127"/>
                <a:ea typeface="나눔고딕"/>
              </a:rPr>
              <a:t>.</a:t>
            </a:r>
            <a:endParaRPr lang="en-US" altLang="ko-KR" sz="2000" dirty="0">
              <a:ln w="3175">
                <a:noFill/>
              </a:ln>
              <a:latin typeface="나눔고딕 ExtraBold" pitchFamily="50" charset="-127"/>
              <a:ea typeface="나눔고딕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40274" y="17406838"/>
            <a:ext cx="6486708" cy="0"/>
          </a:xfrm>
          <a:prstGeom prst="line">
            <a:avLst/>
          </a:prstGeom>
          <a:ln w="76200">
            <a:solidFill>
              <a:srgbClr val="051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736726" y="14466844"/>
            <a:ext cx="1124002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168774" y="12738652"/>
            <a:ext cx="1080797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Administrator\Desktop\cm24000279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9" y="20452392"/>
            <a:ext cx="5110126" cy="59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068" y="20458400"/>
            <a:ext cx="2236016" cy="5654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38" y="6892599"/>
            <a:ext cx="4896544" cy="328790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19" y="16658695"/>
            <a:ext cx="5911833" cy="3322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45" y="6828496"/>
            <a:ext cx="5722674" cy="34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335</Words>
  <Application>Microsoft Office PowerPoint</Application>
  <PresentationFormat>사용자 지정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나눔고딕 ExtraBold</vt:lpstr>
      <vt:lpstr>맑은 고딕</vt:lpstr>
      <vt:lpstr>Arial</vt:lpstr>
      <vt:lpstr>Office 테마</vt:lpstr>
      <vt:lpstr>농아인을 위한 운전보조시스템 (DADM : Driving Assistant Deaf Mutism)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최재영</cp:lastModifiedBy>
  <cp:revision>33</cp:revision>
  <cp:lastPrinted>2016-11-28T07:56:44Z</cp:lastPrinted>
  <dcterms:created xsi:type="dcterms:W3CDTF">2016-11-15T02:52:24Z</dcterms:created>
  <dcterms:modified xsi:type="dcterms:W3CDTF">2016-12-02T01:21:50Z</dcterms:modified>
</cp:coreProperties>
</file>