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286" r:id="rId2"/>
    <p:sldId id="1311" r:id="rId3"/>
    <p:sldId id="1312" r:id="rId4"/>
    <p:sldId id="1349" r:id="rId5"/>
    <p:sldId id="1313" r:id="rId6"/>
    <p:sldId id="1335" r:id="rId7"/>
    <p:sldId id="1334" r:id="rId8"/>
    <p:sldId id="1314" r:id="rId9"/>
    <p:sldId id="1317" r:id="rId10"/>
  </p:sldIdLst>
  <p:sldSz cx="9144000" cy="6858000" type="screen4x3"/>
  <p:notesSz cx="7086600" cy="102235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5pPr>
    <a:lvl6pPr marL="2286000" algn="r" defTabSz="914400" rtl="1" eaLnBrk="1" latinLnBrk="0" hangingPunct="1"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6pPr>
    <a:lvl7pPr marL="2743200" algn="r" defTabSz="914400" rtl="1" eaLnBrk="1" latinLnBrk="0" hangingPunct="1"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7pPr>
    <a:lvl8pPr marL="3200400" algn="r" defTabSz="914400" rtl="1" eaLnBrk="1" latinLnBrk="0" hangingPunct="1"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8pPr>
    <a:lvl9pPr marL="3657600" algn="r" defTabSz="914400" rtl="1" eaLnBrk="1" latinLnBrk="0" hangingPunct="1">
      <a:defRPr sz="3800" b="1" kern="1200">
        <a:solidFill>
          <a:schemeClr val="tx2"/>
        </a:solidFill>
        <a:latin typeface="Arial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orient="horz" pos="2352">
          <p15:clr>
            <a:srgbClr val="A4A3A4"/>
          </p15:clr>
        </p15:guide>
        <p15:guide id="3" orient="horz" pos="96">
          <p15:clr>
            <a:srgbClr val="A4A3A4"/>
          </p15:clr>
        </p15:guide>
        <p15:guide id="4" pos="2880">
          <p15:clr>
            <a:srgbClr val="A4A3A4"/>
          </p15:clr>
        </p15:guide>
        <p15:guide id="5" pos="1152">
          <p15:clr>
            <a:srgbClr val="A4A3A4"/>
          </p15:clr>
        </p15:guide>
        <p15:guide id="6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507B1"/>
    <a:srgbClr val="FF3300"/>
    <a:srgbClr val="CC5130"/>
    <a:srgbClr val="81C7E1"/>
    <a:srgbClr val="996633"/>
    <a:srgbClr val="9E9E9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94646" autoAdjust="0"/>
  </p:normalViewPr>
  <p:slideViewPr>
    <p:cSldViewPr>
      <p:cViewPr varScale="1">
        <p:scale>
          <a:sx n="62" d="100"/>
          <a:sy n="62" d="100"/>
        </p:scale>
        <p:origin x="926" y="45"/>
      </p:cViewPr>
      <p:guideLst>
        <p:guide orient="horz" pos="768"/>
        <p:guide orient="horz" pos="2352"/>
        <p:guide orient="horz" pos="96"/>
        <p:guide pos="2880"/>
        <p:guide pos="1152"/>
        <p:guide pos="5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618"/>
    </p:cViewPr>
  </p:sorterViewPr>
  <p:notesViewPr>
    <p:cSldViewPr>
      <p:cViewPr varScale="1">
        <p:scale>
          <a:sx n="120" d="100"/>
          <a:sy n="120" d="100"/>
        </p:scale>
        <p:origin x="-2896" y="-112"/>
      </p:cViewPr>
      <p:guideLst>
        <p:guide orient="horz" pos="3220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15433" y="0"/>
            <a:ext cx="3071167" cy="51049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39" y="0"/>
            <a:ext cx="3071167" cy="51049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7D3980-F917-4832-A4CD-FB094B964A27}" type="datetimeFigureOut">
              <a:rPr lang="ar-JO" smtClean="0"/>
              <a:pPr/>
              <a:t>06/06/1442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15433" y="9711312"/>
            <a:ext cx="3071167" cy="51049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39" y="9711312"/>
            <a:ext cx="3071167" cy="51049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629FE59-E95D-4069-B095-4DF4AB1AB9FB}" type="slidenum">
              <a:rPr lang="ar-JO" smtClean="0"/>
              <a:pPr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5548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3" y="0"/>
            <a:ext cx="3071167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281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265" y="4854811"/>
            <a:ext cx="5198070" cy="460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00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3" y="9713002"/>
            <a:ext cx="3071167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EACDB6-C8E4-41BE-A8BA-08CD44F279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7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1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2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8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3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7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4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5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6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0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7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9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8822F-8253-4A9D-ACFD-5C360683495A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413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700" name="Notes Placeholder 2"/>
          <p:cNvSpPr>
            <a:spLocks noGrp="1"/>
          </p:cNvSpPr>
          <p:nvPr>
            <p:ph type="body" idx="1"/>
          </p:nvPr>
        </p:nvSpPr>
        <p:spPr>
          <a:xfrm>
            <a:off x="708968" y="4854811"/>
            <a:ext cx="5668665" cy="460125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413701" name="Slide Number Placeholder 3"/>
          <p:cNvSpPr txBox="1">
            <a:spLocks noGrp="1"/>
          </p:cNvSpPr>
          <p:nvPr/>
        </p:nvSpPr>
        <p:spPr bwMode="auto">
          <a:xfrm>
            <a:off x="4013895" y="9711312"/>
            <a:ext cx="3071168" cy="51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C1F95F2-6A7B-403F-A06C-7B1717B7EE3E}" type="slidenum">
              <a:rPr lang="ar-SA" sz="1300" b="0">
                <a:solidFill>
                  <a:schemeClr val="tx1"/>
                </a:solidFill>
                <a:latin typeface="Calibri" pitchFamily="34" charset="0"/>
              </a:rPr>
              <a:pPr algn="r" defTabSz="990600"/>
              <a:t>8</a:t>
            </a:fld>
            <a:endParaRPr lang="en-US" sz="1300" b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4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F2FC20-D573-4EE8-9D7A-11BD260EA44F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76CB62-8BF2-4A82-B684-A0ACADAAE56E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3134C7-6384-432E-9726-6A43B6F45E58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229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4229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BC25850-9C2C-4D3F-8F11-9CAE90ABE186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E1ED27E-ABC8-42C3-A66E-65A7DDA67D21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DF4B813-2ED7-4718-BF1E-A74CF053D017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1C8C54-B43F-4B6A-AB3C-53CDB551F71F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AE4AE7-2EF1-4126-BB99-5DF05349005C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93D08AE-D7AF-4FF6-86FE-FF1CBEF74199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1084D02-B182-4502-8088-F682A03DBF0B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Line 3"/>
          <p:cNvSpPr>
            <a:spLocks noChangeShapeType="1"/>
          </p:cNvSpPr>
          <p:nvPr userDrawn="1"/>
        </p:nvSpPr>
        <p:spPr bwMode="auto">
          <a:xfrm>
            <a:off x="1447800" y="1524000"/>
            <a:ext cx="7696200" cy="0"/>
          </a:xfrm>
          <a:prstGeom prst="line">
            <a:avLst/>
          </a:prstGeom>
          <a:noFill/>
          <a:ln w="76200">
            <a:solidFill>
              <a:srgbClr val="CC5130">
                <a:alpha val="7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ar-SA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8475" y="63309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8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0CEF70C-C2AB-46C5-B0F4-8EC9DEE621E8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24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reserved.</a:t>
            </a:r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76200">
            <a:solidFill>
              <a:srgbClr val="CC5130">
                <a:alpha val="7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ar-SA"/>
          </a:p>
        </p:txBody>
      </p:sp>
      <p:sp>
        <p:nvSpPr>
          <p:cNvPr id="2151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1512" name="Picture 28" descr="ppt_art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50800" y="0"/>
            <a:ext cx="154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itchFamily="34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13-</a:t>
            </a:r>
            <a:fld id="{7412EA7B-1B0D-4A81-9C47-E7119BFF7597}" type="slidenum">
              <a:rPr lang="en-US">
                <a:latin typeface="Arial" pitchFamily="34" charset="0"/>
                <a:cs typeface="Arial" pitchFamily="34" charset="0"/>
              </a:rPr>
              <a:pPr/>
              <a:t>0</a:t>
            </a:fld>
            <a:endParaRPr lang="en-US">
              <a:latin typeface="Arial" pitchFamily="34" charset="0"/>
            </a:endParaRPr>
          </a:p>
        </p:txBody>
      </p:sp>
      <p:sp>
        <p:nvSpPr>
          <p:cNvPr id="273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© 2011 Pearson Addison-Wesley. All rights reserved.</a:t>
            </a: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Area Under the </a:t>
            </a:r>
            <a:br>
              <a:rPr lang="en-US" dirty="0" smtClean="0">
                <a:solidFill>
                  <a:srgbClr val="FF3300"/>
                </a:solidFill>
              </a:rPr>
            </a:br>
            <a:r>
              <a:rPr lang="en-US" dirty="0" smtClean="0">
                <a:solidFill>
                  <a:srgbClr val="FF3300"/>
                </a:solidFill>
              </a:rPr>
              <a:t>ROC Curve</a:t>
            </a:r>
          </a:p>
        </p:txBody>
      </p:sp>
      <p:sp>
        <p:nvSpPr>
          <p:cNvPr id="273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4400" b="1" dirty="0" smtClean="0">
              <a:solidFill>
                <a:srgbClr val="CC513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4400" b="1" dirty="0" smtClean="0">
                <a:solidFill>
                  <a:srgbClr val="0000CC"/>
                </a:solidFill>
              </a:rPr>
              <a:t>Binary Dependent Variables:</a:t>
            </a:r>
          </a:p>
          <a:p>
            <a:pPr algn="ctr" eaLnBrk="1" hangingPunct="1">
              <a:buFontTx/>
              <a:buNone/>
            </a:pPr>
            <a:r>
              <a:rPr lang="en-US" sz="4400" b="1" dirty="0" smtClean="0">
                <a:solidFill>
                  <a:srgbClr val="0000CC"/>
                </a:solidFill>
              </a:rPr>
              <a:t>Evaluating a Logistic Regression Model</a:t>
            </a:r>
            <a:endParaRPr lang="en-US" sz="4400" dirty="0" smtClean="0">
              <a:solidFill>
                <a:srgbClr val="CC51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Regression Model</a:t>
            </a:r>
            <a:endParaRPr lang="en-US" sz="3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1" y="1676400"/>
            <a:ext cx="933365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Regression Model:</a:t>
            </a:r>
            <a:br>
              <a:rPr lang="en-US" sz="2400" dirty="0" smtClean="0"/>
            </a:br>
            <a:r>
              <a:rPr lang="en-US" sz="2400" dirty="0" smtClean="0"/>
              <a:t>Receiver Operating Characteristic Curve</a:t>
            </a:r>
            <a:endParaRPr lang="en-US" sz="3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31" y="1752600"/>
            <a:ext cx="5994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Regression Model:</a:t>
            </a:r>
            <a:br>
              <a:rPr lang="en-US" sz="2400" dirty="0" smtClean="0"/>
            </a:br>
            <a:r>
              <a:rPr lang="en-US" sz="2400" dirty="0" smtClean="0"/>
              <a:t>Receiver Operating Characteristic Curve</a:t>
            </a:r>
            <a:endParaRPr lang="en-US" sz="3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0" y="1813129"/>
            <a:ext cx="9492480" cy="4130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079" y="1600200"/>
            <a:ext cx="3228796" cy="2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Regression Model</a:t>
            </a:r>
            <a:endParaRPr lang="en-US" sz="3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7" y="2362200"/>
            <a:ext cx="758137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</a:t>
            </a:r>
            <a:r>
              <a:rPr lang="en-US" sz="2400" dirty="0"/>
              <a:t>Regression Model:</a:t>
            </a:r>
            <a:br>
              <a:rPr lang="en-US" sz="2400" dirty="0"/>
            </a:br>
            <a:r>
              <a:rPr lang="en-US" sz="2400" dirty="0"/>
              <a:t>Receiver Operating Characteristic Curve</a:t>
            </a:r>
            <a:endParaRPr lang="en-US" sz="3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61111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</a:t>
            </a:r>
            <a:r>
              <a:rPr lang="en-US" sz="2400" dirty="0"/>
              <a:t>Regression Model:</a:t>
            </a:r>
            <a:br>
              <a:rPr lang="en-US" sz="2400" dirty="0"/>
            </a:br>
            <a:r>
              <a:rPr lang="en-US" sz="2400" dirty="0"/>
              <a:t>Receiver Operating Characteristic Curve</a:t>
            </a:r>
            <a:endParaRPr lang="en-US" sz="3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98" y="1828799"/>
            <a:ext cx="6178602" cy="41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</a:t>
            </a:r>
            <a:r>
              <a:rPr lang="en-US" sz="2400" dirty="0"/>
              <a:t>Regression Model:</a:t>
            </a:r>
            <a:br>
              <a:rPr lang="en-US" sz="2400" dirty="0"/>
            </a:br>
            <a:r>
              <a:rPr lang="en-US" sz="2400" dirty="0"/>
              <a:t>Receiver Operating Characteristic Curve</a:t>
            </a:r>
            <a:endParaRPr lang="en-US" sz="3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06400" y="1058864"/>
                <a:ext cx="8356600" cy="49609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9255" lvl="1" indent="0">
                  <a:buFontTx/>
                  <a:buNone/>
                </a:pPr>
                <a:endParaRPr lang="en-US" b="0" kern="0" dirty="0" smtClean="0"/>
              </a:p>
              <a:p>
                <a:r>
                  <a:rPr lang="en-US" sz="2800" b="0" kern="0" dirty="0" smtClean="0"/>
                  <a:t>How to Compute the Area </a:t>
                </a:r>
                <a:r>
                  <a:rPr lang="en-US" sz="2800" b="0" kern="0" dirty="0"/>
                  <a:t>Under the Curve: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kern="0">
                        <a:latin typeface="Cambria Math" panose="02040503050406030204" pitchFamily="18" charset="0"/>
                      </a:rPr>
                      <m:t>Â=</m:t>
                    </m:r>
                    <m:r>
                      <a:rPr lang="en-US" sz="2400" b="1" i="1" ker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1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ker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ker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ker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ker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0" i="1" ker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ker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ker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2400" b="1" i="1" ker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sz="2400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b="0" kern="0" dirty="0"/>
                  <a:t> for a sample with </a:t>
                </a:r>
                <a14:m>
                  <m:oMath xmlns:m="http://schemas.openxmlformats.org/officeDocument/2006/math">
                    <m:r>
                      <a:rPr lang="en-US" sz="2400" b="0" i="1" ker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0" kern="0" dirty="0"/>
                  <a:t> observed scores of negatives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0" kern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ker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0" kern="0" dirty="0"/>
                  <a:t> scores of positives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b="0" kern="0" dirty="0" smtClean="0"/>
                  <a:t>.</a:t>
                </a:r>
              </a:p>
              <a:p>
                <a:pPr lvl="1"/>
                <a:r>
                  <a:rPr lang="en-US" sz="2400" b="0" kern="0" dirty="0" smtClean="0"/>
                  <a:t>This means: For all pairs of predictions from the positive (D = 1) and negative (D = 0) observations, find the fraction that have a higher prediction for the positive observations. </a:t>
                </a:r>
                <a:endParaRPr lang="en-US" sz="2400" b="0" kern="0" dirty="0"/>
              </a:p>
              <a:p>
                <a:endParaRPr lang="en-US" sz="1800" b="0" kern="0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058864"/>
                <a:ext cx="8356600" cy="4960935"/>
              </a:xfrm>
              <a:prstGeom prst="rect">
                <a:avLst/>
              </a:prstGeom>
              <a:blipFill>
                <a:blip r:embed="rId3"/>
                <a:stretch>
                  <a:fillRect l="-1313" r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7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1-</a:t>
            </a:r>
            <a:fld id="{B15166DB-7BC1-45A7-9F37-35DA8AADCA84}" type="slidenum">
              <a:rPr lang="en-US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150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2011 Pearson Addison-Wesley. All rights reserved.</a:t>
            </a:r>
          </a:p>
        </p:txBody>
      </p:sp>
      <p:sp>
        <p:nvSpPr>
          <p:cNvPr id="15053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239000" cy="109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Evaluating a Logistic </a:t>
            </a:r>
            <a:r>
              <a:rPr lang="en-US" sz="2400" dirty="0"/>
              <a:t>Regression Model:</a:t>
            </a:r>
            <a:br>
              <a:rPr lang="en-US" sz="2400" dirty="0"/>
            </a:br>
            <a:r>
              <a:rPr lang="en-US" sz="2400" dirty="0"/>
              <a:t>Receiver Operating Characteristic Curve</a:t>
            </a:r>
            <a:endParaRPr lang="en-US" sz="3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06400" y="1058864"/>
                <a:ext cx="8356600" cy="47323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5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9255" lvl="1" indent="0">
                  <a:buFontTx/>
                  <a:buNone/>
                </a:pPr>
                <a:endParaRPr lang="en-US" sz="2400" b="0" kern="0" dirty="0" smtClean="0"/>
              </a:p>
              <a:p>
                <a:r>
                  <a:rPr lang="en-US" sz="2400" b="0" kern="0" dirty="0" smtClean="0"/>
                  <a:t>Said another way:</a:t>
                </a:r>
                <a:endParaRPr lang="en-US" sz="2400" b="0" kern="0" dirty="0"/>
              </a:p>
              <a:p>
                <a:pPr lvl="1"/>
                <a:r>
                  <a:rPr lang="en-US" sz="2400" b="0" kern="0" dirty="0"/>
                  <a:t>Given any pair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kern="0" dirty="0"/>
                  <a:t>, drawn at random,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b="0" kern="0" dirty="0"/>
                  <a:t> is positive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0" kern="0" dirty="0"/>
                  <a:t> is negative,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2400" b="0" kern="0" dirty="0"/>
                  <a:t> is the probability that the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b="0" kern="0" dirty="0"/>
                  <a:t> is assigned a higher score than the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ker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0" kern="0" dirty="0"/>
                  <a:t>.</a:t>
                </a:r>
              </a:p>
              <a:p>
                <a:pPr lvl="1"/>
                <a:r>
                  <a:rPr lang="en-US" sz="2400" b="0" kern="0" dirty="0"/>
                  <a:t>i.e. </a:t>
                </a:r>
                <a14:m>
                  <m:oMath xmlns:m="http://schemas.openxmlformats.org/officeDocument/2006/math">
                    <m:r>
                      <a:rPr lang="en-US" sz="24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kern="0" dirty="0"/>
                  <a:t> is the probability that the ranking is correct for any randomly drawn pair of scores, excluding ties.</a:t>
                </a:r>
              </a:p>
              <a:p>
                <a:r>
                  <a:rPr lang="en-US" sz="2400" b="0" kern="0" dirty="0"/>
                  <a:t>Notation:</a:t>
                </a:r>
              </a:p>
              <a:p>
                <a:pPr marL="349255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0">
                          <a:latin typeface="Cambria Math" panose="02040503050406030204" pitchFamily="18" charset="0"/>
                        </a:rPr>
                        <m:t>Â= </m:t>
                      </m:r>
                      <m:f>
                        <m:fPr>
                          <m:ctrlPr>
                            <a:rPr lang="en-US" sz="2400" b="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ker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0" i="1" ker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ker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0" i="1" ker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ker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0" i="1" ker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sz="2400" b="0" i="1" ker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400" b="1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kern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  <m:t>𝒚𝒙</m:t>
                          </m:r>
                        </m:sub>
                      </m:sSub>
                      <m:r>
                        <a:rPr lang="en-US" sz="2400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  <m:t>𝑷𝒓𝒐𝒃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0" kern="0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058864"/>
                <a:ext cx="8356600" cy="4732335"/>
              </a:xfrm>
              <a:prstGeom prst="rect">
                <a:avLst/>
              </a:prstGeom>
              <a:blipFill>
                <a:blip r:embed="rId3"/>
                <a:stretch>
                  <a:fillRect l="-1021" b="-10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The Islamic University of Gaza &amp;#x0D;&amp;#x0A;Faculty of Commerce&amp;#x0D;&amp;#x0A;Department of Economics and Political Sciences &amp;#x0D;&amp;#x0A;&amp;#x0D;&amp;#x0A;&amp;#x0D;&amp;#x0A;&amp;quot;&quot;/&gt;&lt;property id=&quot;20307&quot; value=&quot;735&quot;/&gt;&lt;/object&gt;&lt;object type=&quot;3&quot; unique_id=&quot;10005&quot;&gt;&lt;property id=&quot;20148&quot; value=&quot;5&quot;/&gt;&lt;property id=&quot;20300&quot; value=&quot;Slide 2 - &amp;quot;Text Books&amp;quot;&quot;/&gt;&lt;property id=&quot;20307&quot; value=&quot;736&quot;/&gt;&lt;/object&gt;&lt;object type=&quot;3&quot; unique_id=&quot;10006&quot;&gt;&lt;property id=&quot;20148&quot; value=&quot;5&quot;/&gt;&lt;property id=&quot;20300&quot; value=&quot;Slide 3 - &amp;quot;Chapter 1&amp;quot;&quot;/&gt;&lt;property id=&quot;20307&quot; value=&quot;739&quot;/&gt;&lt;/object&gt;&lt;object type=&quot;3&quot; unique_id=&quot;10007&quot;&gt;&lt;property id=&quot;20148&quot; value=&quot;5&quot;/&gt;&lt;property id=&quot;20300&quot; value=&quot;Slide 4 - &amp;quot; What is Econometrics? &amp;#x0D;&amp;#x0A;&amp;quot;&quot;/&gt;&lt;property id=&quot;20307&quot; value=&quot;738&quot;/&gt;&lt;/object&gt;&lt;object type=&quot;3&quot; unique_id=&quot;10008&quot;&gt;&lt;property id=&quot;20148&quot; value=&quot;5&quot;/&gt;&lt;property id=&quot;20300&quot; value=&quot;Slide 5 - &amp;quot; &amp;#x0D;&amp;#x0A;What is Econometrics? (cont.)&amp;#x0D;&amp;#x0A;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 Example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What is Regression Analysis?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What is Regression Analysis? (cont.)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Example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ingle-Equation Linear Model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Figure 1.1&amp;#x0D;&amp;#x0A; Graphical Representation of the &amp;#x0D;&amp;#x0A;Coefficients of the Regression Line&amp;quot;&quot;/&gt;&lt;property id=&quot;20307&quot; value=&quot;272&quot;/&gt;&lt;/object&gt;&lt;object type=&quot;3&quot; unique_id=&quot;10015&quot;&gt;&lt;property id=&quot;20148&quot; value=&quot;5&quot;/&gt;&lt;property id=&quot;20300&quot; value=&quot;Slide 12 - &amp;quot;Single-Equation Linear Models (cont.)&amp;quot;&quot;/&gt;&lt;property id=&quot;20307&quot; value=&quot;273&quot;/&gt;&lt;/object&gt;&lt;object type=&quot;3&quot; unique_id=&quot;10016&quot;&gt;&lt;property id=&quot;20148&quot; value=&quot;5&quot;/&gt;&lt;property id=&quot;20300&quot; value=&quot;Slide 13 - &amp;quot;Single-Equation Linear Models (cont.)&amp;quot;&quot;/&gt;&lt;property id=&quot;20307&quot; value=&quot;274&quot;/&gt;&lt;/object&gt;&lt;object type=&quot;3&quot; unique_id=&quot;10017&quot;&gt;&lt;property id=&quot;20148&quot; value=&quot;5&quot;/&gt;&lt;property id=&quot;20300&quot; value=&quot;Slide 14 - &amp;quot;Single-Equation Linear Models (cont.)&amp;quot;&quot;/&gt;&lt;property id=&quot;20307&quot; value=&quot;275&quot;/&gt;&lt;/object&gt;&lt;object type=&quot;3&quot; unique_id=&quot;10018&quot;&gt;&lt;property id=&quot;20148&quot; value=&quot;5&quot;/&gt;&lt;property id=&quot;20300&quot; value=&quot;Slide 15 - &amp;quot;Example: Aggregate &amp;#x0D;&amp;#x0A;Consumption Function&amp;quot;&quot;/&gt;&lt;property id=&quot;20307&quot; value=&quot;276&quot;/&gt;&lt;/object&gt;&lt;object type=&quot;3&quot; unique_id=&quot;10019&quot;&gt;&lt;property id=&quot;20148&quot; value=&quot;5&quot;/&gt;&lt;property id=&quot;20300&quot; value=&quot;Slide 16 - &amp;quot;Figure 1.2 &amp;#x0D;&amp;#x0A;Errors Caused by Using a Linear Functional Form to Model a Nonlinear Relationship&amp;quot;&quot;/&gt;&lt;property id=&quot;20307&quot; value=&quot;277&quot;/&gt;&lt;/object&gt;&lt;object type=&quot;3&quot; unique_id=&quot;10020&quot;&gt;&lt;property id=&quot;20148&quot; value=&quot;5&quot;/&gt;&lt;property id=&quot;20300&quot; value=&quot;Slide 17 - &amp;quot;Extending the Notation&amp;quot;&quot;/&gt;&lt;property id=&quot;20307&quot; value=&quot;278&quot;/&gt;&lt;/object&gt;&lt;object type=&quot;3&quot; unique_id=&quot;10021&quot;&gt;&lt;property id=&quot;20148&quot; value=&quot;5&quot;/&gt;&lt;property id=&quot;20300&quot; value=&quot;Slide 18 - &amp;quot;Extending the Notation (cont.)&amp;quot;&quot;/&gt;&lt;property id=&quot;20307&quot; value=&quot;279&quot;/&gt;&lt;/object&gt;&lt;object type=&quot;3&quot; unique_id=&quot;10022&quot;&gt;&lt;property id=&quot;20148&quot; value=&quot;5&quot;/&gt;&lt;property id=&quot;20300&quot; value=&quot;Slide 19 - &amp;quot;Example: Wage Regression&amp;quot;&quot;/&gt;&lt;property id=&quot;20307&quot; value=&quot;280&quot;/&gt;&lt;/object&gt;&lt;object type=&quot;3&quot; unique_id=&quot;10023&quot;&gt;&lt;property id=&quot;20148&quot; value=&quot;5&quot;/&gt;&lt;property id=&quot;20300&quot; value=&quot;Slide 20 - &amp;quot; Indexing Conventions&amp;quot;&quot;/&gt;&lt;property id=&quot;20307&quot; value=&quot;281&quot;/&gt;&lt;/object&gt;&lt;object type=&quot;3&quot; unique_id=&quot;10024&quot;&gt;&lt;property id=&quot;20148&quot; value=&quot;5&quot;/&gt;&lt;property id=&quot;20300&quot; value=&quot;Slide 21 - &amp;quot;The Estimated Regression Equation&amp;quot;&quot;/&gt;&lt;property id=&quot;20307&quot; value=&quot;282&quot;/&gt;&lt;/object&gt;&lt;object type=&quot;3&quot; unique_id=&quot;10025&quot;&gt;&lt;property id=&quot;20148&quot; value=&quot;5&quot;/&gt;&lt;property id=&quot;20300&quot; value=&quot;Slide 22 - &amp;quot;The Estimated Regression Equation (cont.)&amp;quot;&quot;/&gt;&lt;property id=&quot;20307&quot; value=&quot;283&quot;/&gt;&lt;/object&gt;&lt;object type=&quot;3&quot; unique_id=&quot;10026&quot;&gt;&lt;property id=&quot;20148&quot; value=&quot;5&quot;/&gt;&lt;property id=&quot;20300&quot; value=&quot;Slide 23 - &amp;quot;The Estimated Regression Equation (cont.)&amp;quot;&quot;/&gt;&lt;property id=&quot;20307&quot; value=&quot;284&quot;/&gt;&lt;/object&gt;&lt;object type=&quot;3&quot; unique_id=&quot;10027&quot;&gt;&lt;property id=&quot;20148&quot; value=&quot;5&quot;/&gt;&lt;property id=&quot;20300&quot; value=&quot;Slide 24 - &amp;quot;Figure 1.3 &amp;#x0D;&amp;#x0A;True and Estimated Regression Lines&amp;quot;&quot;/&gt;&lt;property id=&quot;20307&quot; value=&quot;285&quot;/&gt;&lt;/object&gt;&lt;object type=&quot;3&quot; unique_id=&quot;10028&quot;&gt;&lt;property id=&quot;20148&quot; value=&quot;5&quot;/&gt;&lt;property id=&quot;20300&quot; value=&quot;Slide 25 - &amp;quot;Example: Using Regression to Explain Housing prices&amp;quot;&quot;/&gt;&lt;property id=&quot;20307&quot; value=&quot;286&quot;/&gt;&lt;/object&gt;&lt;object type=&quot;3&quot; unique_id=&quot;10029&quot;&gt;&lt;property id=&quot;20148&quot; value=&quot;5&quot;/&gt;&lt;property id=&quot;20300&quot; value=&quot;Slide 26 - &amp;quot;Example: Using Regression to Explain Housing prices (cont.)&amp;quot;&quot;/&gt;&lt;property id=&quot;20307&quot; value=&quot;287&quot;/&gt;&lt;/object&gt;&lt;object type=&quot;3&quot; unique_id=&quot;10030&quot;&gt;&lt;property id=&quot;20148&quot; value=&quot;5&quot;/&gt;&lt;property id=&quot;20300&quot; value=&quot;Slide 27 - &amp;quot;Figure 1.5 A Cross-Sectional Model of Housing Prices&amp;quot;&quot;/&gt;&lt;property id=&quot;20307&quot; value=&quot;288&quot;/&gt;&lt;/object&gt;&lt;object type=&quot;3&quot; unique_id=&quot;10031&quot;&gt;&lt;property id=&quot;20148&quot; value=&quot;5&quot;/&gt;&lt;property id=&quot;20300&quot; value=&quot;Slide 28 - &amp;quot;Example: Using Regression to Explain Housing prices (cont.)&amp;quot;&quot;/&gt;&lt;property id=&quot;20307&quot; value=&quot;289&quot;/&gt;&lt;/object&gt;&lt;object type=&quot;3&quot; unique_id=&quot;10032&quot;&gt;&lt;property id=&quot;20148&quot; value=&quot;5&quot;/&gt;&lt;property id=&quot;20300&quot; value=&quot;Slide 29 - &amp;quot;Example: Using Regression to Explain Housing prices (cont.)&amp;quot;&quot;/&gt;&lt;property id=&quot;20307&quot; value=&quot;290&quot;/&gt;&lt;/object&gt;&lt;object type=&quot;3&quot; unique_id=&quot;10033&quot;&gt;&lt;property id=&quot;20148&quot; value=&quot;5&quot;/&gt;&lt;property id=&quot;20300&quot; value=&quot;Slide 30 - &amp;quot;Chapter 2&amp;quot;&quot;/&gt;&lt;property id=&quot;20307&quot; value=&quot;740&quot;/&gt;&lt;/object&gt;&lt;object type=&quot;3&quot; unique_id=&quot;10034&quot;&gt;&lt;property id=&quot;20148&quot; value=&quot;5&quot;/&gt;&lt;property id=&quot;20300&quot; value=&quot;Slide 31 - &amp;quot;Estimating Single-Independent-Variable Models with OLS&amp;quot;&quot;/&gt;&lt;property id=&quot;20307&quot; value=&quot;298&quot;/&gt;&lt;/object&gt;&lt;object type=&quot;3&quot; unique_id=&quot;10035&quot;&gt;&lt;property id=&quot;20148&quot; value=&quot;5&quot;/&gt;&lt;property id=&quot;20300&quot; value=&quot;Slide 32 - &amp;quot;Estimating Single-Independent-Variable Models with OLS (cont.)&amp;quot;&quot;/&gt;&lt;property id=&quot;20307&quot; value=&quot;299&quot;/&gt;&lt;/object&gt;&lt;object type=&quot;3&quot; unique_id=&quot;10036&quot;&gt;&lt;property id=&quot;20148&quot; value=&quot;5&quot;/&gt;&lt;property id=&quot;20300&quot; value=&quot;Slide 33 - &amp;quot;Estimating Single-Independent-Variable Models with OLS (cont.)&amp;quot;&quot;/&gt;&lt;property id=&quot;20307&quot; value=&quot;300&quot;/&gt;&lt;/object&gt;&lt;object type=&quot;3&quot; unique_id=&quot;10037&quot;&gt;&lt;property id=&quot;20148&quot; value=&quot;5&quot;/&gt;&lt;property id=&quot;20300&quot; value=&quot;Slide 34 - &amp;quot;Estimating Single-Independent-Variable Models with OLS (cont.)&amp;quot;&quot;/&gt;&lt;property id=&quot;20307&quot; value=&quot;301&quot;/&gt;&lt;/object&gt;&lt;object type=&quot;3&quot; unique_id=&quot;10038&quot;&gt;&lt;property id=&quot;20148&quot; value=&quot;5&quot;/&gt;&lt;property id=&quot;20300&quot; value=&quot;Slide 35 - &amp;quot;Estimating Single-Independent-Variable Models with OLS (cont.)&amp;quot;&quot;/&gt;&lt;property id=&quot;20307&quot; value=&quot;302&quot;/&gt;&lt;/object&gt;&lt;object type=&quot;3&quot; unique_id=&quot;10039&quot;&gt;&lt;property id=&quot;20148&quot; value=&quot;5&quot;/&gt;&lt;property id=&quot;20300&quot; value=&quot;Slide 36 - &amp;quot;Estimating Multivariate Regression Models with OLS&amp;quot;&quot;/&gt;&lt;property id=&quot;20307&quot; value=&quot;303&quot;/&gt;&lt;/object&gt;&lt;object type=&quot;3&quot; unique_id=&quot;10040&quot;&gt;&lt;property id=&quot;20148&quot; value=&quot;5&quot;/&gt;&lt;property id=&quot;20300&quot; value=&quot;Slide 37 - &amp;quot;Estimating Multivariate Regression Models with OLS (cont.)&amp;quot;&quot;/&gt;&lt;property id=&quot;20307&quot; value=&quot;304&quot;/&gt;&lt;/object&gt;&lt;object type=&quot;3&quot; unique_id=&quot;10041&quot;&gt;&lt;property id=&quot;20148&quot; value=&quot;5&quot;/&gt;&lt;property id=&quot;20300&quot; value=&quot;Slide 38 - &amp;quot;Example: financial aid awards at a liberal arts college&amp;quot;&quot;/&gt;&lt;property id=&quot;20307&quot; value=&quot;305&quot;/&gt;&lt;/object&gt;&lt;object type=&quot;3&quot; unique_id=&quot;10042&quot;&gt;&lt;property id=&quot;20148&quot; value=&quot;5&quot;/&gt;&lt;property id=&quot;20300&quot; value=&quot;Slide 39 - &amp;quot;Example: financial aid awards at a liberal arts college&amp;quot;&quot;/&gt;&lt;property id=&quot;20307&quot; value=&quot;306&quot;/&gt;&lt;/object&gt;&lt;object type=&quot;3&quot; unique_id=&quot;10043&quot;&gt;&lt;property id=&quot;20148&quot; value=&quot;5&quot;/&gt;&lt;property id=&quot;20300&quot; value=&quot;Slide 40 - &amp;quot;Example: financial aid awards at a liberal arts college (cont.)&amp;quot;&quot;/&gt;&lt;property id=&quot;20307&quot; value=&quot;307&quot;/&gt;&lt;/object&gt;&lt;object type=&quot;3&quot; unique_id=&quot;10044&quot;&gt;&lt;property id=&quot;20148&quot; value=&quot;5&quot;/&gt;&lt;property id=&quot;20300&quot; value=&quot;Slide 41 - &amp;quot;Figure 2.1 Financial Aid as a Function of Parents’ Ability to Pay&amp;quot;&quot;/&gt;&lt;property id=&quot;20307&quot; value=&quot;308&quot;/&gt;&lt;/object&gt;&lt;object type=&quot;3&quot; unique_id=&quot;10045&quot;&gt;&lt;property id=&quot;20148&quot; value=&quot;5&quot;/&gt;&lt;property id=&quot;20300&quot; value=&quot;Slide 42 - &amp;quot;Figure 2.2 Financial Aid as a Function of High School Rank&amp;quot;&quot;/&gt;&lt;property id=&quot;20307&quot; value=&quot;309&quot;/&gt;&lt;/object&gt;&lt;object type=&quot;3&quot; unique_id=&quot;10046&quot;&gt;&lt;property id=&quot;20148&quot; value=&quot;5&quot;/&gt;&lt;property id=&quot;20300&quot; value=&quot;Slide 43 - &amp;quot;Total, Explained, and Residual Sums of Squares&amp;quot;&quot;/&gt;&lt;property id=&quot;20307&quot; value=&quot;310&quot;/&gt;&lt;/object&gt;&lt;object type=&quot;3&quot; unique_id=&quot;10047&quot;&gt;&lt;property id=&quot;20148&quot; value=&quot;5&quot;/&gt;&lt;property id=&quot;20300&quot; value=&quot;Slide 44 - &amp;quot; Figure 2.3 Decomposition of the Variance in Y&amp;quot;&quot;/&gt;&lt;property id=&quot;20307&quot; value=&quot;311&quot;/&gt;&lt;/object&gt;&lt;object type=&quot;3&quot; unique_id=&quot;10048&quot;&gt;&lt;property id=&quot;20148&quot; value=&quot;5&quot;/&gt;&lt;property id=&quot;20300&quot; value=&quot;Slide 45 - &amp;quot;Evaluating the Quality of a Regression Equation&amp;quot;&quot;/&gt;&lt;property id=&quot;20307&quot; value=&quot;312&quot;/&gt;&lt;/object&gt;&lt;object type=&quot;3&quot; unique_id=&quot;10049&quot;&gt;&lt;property id=&quot;20148&quot; value=&quot;5&quot;/&gt;&lt;property id=&quot;20300&quot; value=&quot;Slide 46 - &amp;quot;Describing the Overall Fit of the Estimated Model&amp;quot;&quot;/&gt;&lt;property id=&quot;20307&quot; value=&quot;313&quot;/&gt;&lt;/object&gt;&lt;object type=&quot;3&quot; unique_id=&quot;10050&quot;&gt;&lt;property id=&quot;20148&quot; value=&quot;5&quot;/&gt;&lt;property id=&quot;20300&quot; value=&quot;Slide 47 - &amp;quot;Figure 2.4 Illustration of Case Where R2 = 0&amp;quot;&quot;/&gt;&lt;property id=&quot;20307&quot; value=&quot;314&quot;/&gt;&lt;/object&gt;&lt;object type=&quot;3&quot; unique_id=&quot;10051&quot;&gt;&lt;property id=&quot;20148&quot; value=&quot;5&quot;/&gt;&lt;property id=&quot;20300&quot; value=&quot;Slide 48&quot;/&gt;&lt;property id=&quot;20307&quot; value=&quot;315&quot;/&gt;&lt;/object&gt;&lt;object type=&quot;3&quot; unique_id=&quot;10052&quot;&gt;&lt;property id=&quot;20148&quot; value=&quot;5&quot;/&gt;&lt;property id=&quot;20300&quot; value=&quot;Slide 49&quot;/&gt;&lt;property id=&quot;20307&quot; value=&quot;316&quot;/&gt;&lt;/object&gt;&lt;object type=&quot;3&quot; unique_id=&quot;10053&quot;&gt;&lt;property id=&quot;20148&quot; value=&quot;5&quot;/&gt;&lt;property id=&quot;20300&quot; value=&quot;Slide 50 - &amp;quot;The Simple Correlation Coefficient, r&amp;quot;&quot;/&gt;&lt;property id=&quot;20307&quot; value=&quot;317&quot;/&gt;&lt;/object&gt;&lt;object type=&quot;3&quot; unique_id=&quot;10054&quot;&gt;&lt;property id=&quot;20148&quot; value=&quot;5&quot;/&gt;&lt;property id=&quot;20300&quot; value=&quot;Slide 51 - &amp;quot;The adjusted coefficient of determination &amp;quot;&quot;/&gt;&lt;property id=&quot;20307&quot; value=&quot;318&quot;/&gt;&lt;/object&gt;&lt;object type=&quot;3&quot; unique_id=&quot;10055&quot;&gt;&lt;property id=&quot;20148&quot; value=&quot;5&quot;/&gt;&lt;property id=&quot;20300&quot; value=&quot;Slide 52 - &amp;quot;The adjusted coefficient of determination (cont.)&amp;quot;&quot;/&gt;&lt;property id=&quot;20307&quot; value=&quot;319&quot;/&gt;&lt;/object&gt;&lt;object type=&quot;3&quot; unique_id=&quot;10056&quot;&gt;&lt;property id=&quot;20148&quot; value=&quot;5&quot;/&gt;&lt;property id=&quot;20300&quot; value=&quot;Slide 53 - &amp;quot;Chapter 3&amp;quot;&quot;/&gt;&lt;property id=&quot;20307&quot; value=&quot;358&quot;/&gt;&lt;/object&gt;&lt;object type=&quot;3&quot; unique_id=&quot;10057&quot;&gt;&lt;property id=&quot;20148&quot; value=&quot;5&quot;/&gt;&lt;property id=&quot;20300&quot; value=&quot;Slide 54 - &amp;quot;Steps in Applied &amp;#x0D;&amp;#x0A;Regression Analysis&amp;quot;&quot;/&gt;&lt;property id=&quot;20307&quot; value=&quot;328&quot;/&gt;&lt;/object&gt;&lt;object type=&quot;3&quot; unique_id=&quot;10058&quot;&gt;&lt;property id=&quot;20148&quot; value=&quot;5&quot;/&gt;&lt;property id=&quot;20300&quot; value=&quot;Slide 55 - &amp;quot;Step 1: Review the Literature and Develop the Theoretical Model&amp;quot;&quot;/&gt;&lt;property id=&quot;20307&quot; value=&quot;329&quot;/&gt;&lt;/object&gt;&lt;object type=&quot;3&quot; unique_id=&quot;10059&quot;&gt;&lt;property id=&quot;20148&quot; value=&quot;5&quot;/&gt;&lt;property id=&quot;20300&quot; value=&quot;Slide 56 - &amp;quot;Step 2: Specify the Model: Independent Variables and Functional Form&amp;quot;&quot;/&gt;&lt;property id=&quot;20307&quot; value=&quot;330&quot;/&gt;&lt;/object&gt;&lt;object type=&quot;3&quot; unique_id=&quot;10060&quot;&gt;&lt;property id=&quot;20148&quot; value=&quot;5&quot;/&gt;&lt;property id=&quot;20300&quot; value=&quot;Slide 57 - &amp;quot;Step 2: Specify the Model: Independent Variables and &amp;#x0D;&amp;#x0A;Functional Form (cont.)&amp;quot;&quot;/&gt;&lt;property id=&quot;20307&quot; value=&quot;331&quot;/&gt;&lt;/object&gt;&lt;object type=&quot;3&quot; unique_id=&quot;10061&quot;&gt;&lt;property id=&quot;20148&quot; value=&quot;5&quot;/&gt;&lt;property id=&quot;20300&quot; value=&quot;Slide 58 - &amp;quot;Step 3: Hypothesize the Expected Signs of the Coefficients&amp;quot;&quot;/&gt;&lt;property id=&quot;20307&quot; value=&quot;332&quot;/&gt;&lt;/object&gt;&lt;object type=&quot;3&quot; unique_id=&quot;10062&quot;&gt;&lt;property id=&quot;20148&quot; value=&quot;5&quot;/&gt;&lt;property id=&quot;20300&quot; value=&quot;Slide 59 - &amp;quot;Step 4: Collect the Data &amp;amp; Inspect and Clean the Data&amp;quot;&quot;/&gt;&lt;property id=&quot;20307&quot; value=&quot;333&quot;/&gt;&lt;/object&gt;&lt;object type=&quot;3&quot; unique_id=&quot;10063&quot;&gt;&lt;property id=&quot;20148&quot; value=&quot;5&quot;/&gt;&lt;property id=&quot;20300&quot; value=&quot;Slide 60 - &amp;quot;Figure 3.1 Mathematical Fit of a Line to Two Points&amp;quot;&quot;/&gt;&lt;property id=&quot;20307&quot; value=&quot;334&quot;/&gt;&lt;/object&gt;&lt;object type=&quot;3&quot; unique_id=&quot;10064&quot;&gt;&lt;property id=&quot;20148&quot; value=&quot;5&quot;/&gt;&lt;property id=&quot;20300&quot; value=&quot;Slide 61 - &amp;quot;Figure 3.2 Statistical Fit of a Line to Three Points&amp;quot;&quot;/&gt;&lt;property id=&quot;20307&quot; value=&quot;335&quot;/&gt;&lt;/object&gt;&lt;object type=&quot;3&quot; unique_id=&quot;10065&quot;&gt;&lt;property id=&quot;20148&quot; value=&quot;5&quot;/&gt;&lt;property id=&quot;20300&quot; value=&quot;Slide 62 - &amp;quot;Step 4: Collect the Data &amp;amp; Inspect and Clean the Data (cont.)&amp;quot;&quot;/&gt;&lt;property id=&quot;20307&quot; value=&quot;336&quot;/&gt;&lt;/object&gt;&lt;object type=&quot;3&quot; unique_id=&quot;10066&quot;&gt;&lt;property id=&quot;20148&quot; value=&quot;5&quot;/&gt;&lt;property id=&quot;20300&quot; value=&quot;Slide 63 - &amp;quot;Step 5: Estimate and Evaluate the Equation&amp;quot;&quot;/&gt;&lt;property id=&quot;20307&quot; value=&quot;337&quot;/&gt;&lt;/object&gt;&lt;object type=&quot;3&quot; unique_id=&quot;10067&quot;&gt;&lt;property id=&quot;20148&quot; value=&quot;5&quot;/&gt;&lt;property id=&quot;20300&quot; value=&quot;Slide 64 - &amp;quot;Step 6: Document the Results&amp;quot;&quot;/&gt;&lt;property id=&quot;20307&quot; value=&quot;338&quot;/&gt;&lt;/object&gt;&lt;object type=&quot;3&quot; unique_id=&quot;10068&quot;&gt;&lt;property id=&quot;20148&quot; value=&quot;5&quot;/&gt;&lt;property id=&quot;20300&quot; value=&quot;Slide 65 - &amp;quot;Case Study: Using Regression Analysis to Pick Restaurant Locations&amp;quot;&quot;/&gt;&lt;property id=&quot;20307&quot; value=&quot;339&quot;/&gt;&lt;/object&gt;&lt;object type=&quot;3&quot; unique_id=&quot;10069&quot;&gt;&lt;property id=&quot;20148&quot; value=&quot;5&quot;/&gt;&lt;property id=&quot;20300&quot; value=&quot;Slide 66 - &amp;quot;Step 1: Review the Literature and Develop the Theoretical Model&amp;quot;&quot;/&gt;&lt;property id=&quot;20307&quot; value=&quot;340&quot;/&gt;&lt;/object&gt;&lt;object type=&quot;3&quot; unique_id=&quot;10070&quot;&gt;&lt;property id=&quot;20148&quot; value=&quot;5&quot;/&gt;&lt;property id=&quot;20300&quot; value=&quot;Slide 67 - &amp;quot;Step 2: Specify the Model: Independent Variables and Functional Form&amp;quot;&quot;/&gt;&lt;property id=&quot;20307&quot; value=&quot;341&quot;/&gt;&lt;/object&gt;&lt;object type=&quot;3&quot; unique_id=&quot;10071&quot;&gt;&lt;property id=&quot;20148&quot; value=&quot;5&quot;/&gt;&lt;property id=&quot;20300&quot; value=&quot;Slide 68 - &amp;quot;Step 2: Specify the Model: Independent Variables and Functional Form (cont.)&amp;quot;&quot;/&gt;&lt;property id=&quot;20307&quot; value=&quot;342&quot;/&gt;&lt;/object&gt;&lt;object type=&quot;3&quot; unique_id=&quot;10072&quot;&gt;&lt;property id=&quot;20148&quot; value=&quot;5&quot;/&gt;&lt;property id=&quot;20300&quot; value=&quot;Slide 69 - &amp;quot;Step 3: Hypothesize the Expected Signs of the Coefficients&amp;quot;&quot;/&gt;&lt;property id=&quot;20307&quot; value=&quot;343&quot;/&gt;&lt;/object&gt;&lt;object type=&quot;3&quot; unique_id=&quot;10073&quot;&gt;&lt;property id=&quot;20148&quot; value=&quot;5&quot;/&gt;&lt;property id=&quot;20300&quot; value=&quot;Slide 70 - &amp;quot;Step 4: Collect the Data &amp;amp; Inspect and Clean the Data&amp;quot;&quot;/&gt;&lt;property id=&quot;20307&quot; value=&quot;344&quot;/&gt;&lt;/object&gt;&lt;object type=&quot;3&quot; unique_id=&quot;10074&quot;&gt;&lt;property id=&quot;20148&quot; value=&quot;5&quot;/&gt;&lt;property id=&quot;20300&quot; value=&quot;Slide 71 - &amp;quot;Step 5: Estimate and Evaluate the Equation&amp;quot;&quot;/&gt;&lt;property id=&quot;20307&quot; value=&quot;345&quot;/&gt;&lt;/object&gt;&lt;object type=&quot;3&quot; unique_id=&quot;10075&quot;&gt;&lt;property id=&quot;20148&quot; value=&quot;5&quot;/&gt;&lt;property id=&quot;20300&quot; value=&quot;Slide 72 - &amp;quot;Step 6: Document the Results&amp;quot;&quot;/&gt;&lt;property id=&quot;20307&quot; value=&quot;346&quot;/&gt;&lt;/object&gt;&lt;object type=&quot;3&quot; unique_id=&quot;10076&quot;&gt;&lt;property id=&quot;20148&quot; value=&quot;5&quot;/&gt;&lt;property id=&quot;20300&quot; value=&quot;Slide 73 - &amp;quot;Chapter 4&amp;quot;&quot;/&gt;&lt;property id=&quot;20307&quot; value=&quot;383&quot;/&gt;&lt;/object&gt;&lt;object type=&quot;3&quot; unique_id=&quot;10077&quot;&gt;&lt;property id=&quot;20148&quot; value=&quot;5&quot;/&gt;&lt;property id=&quot;20300&quot; value=&quot;Slide 74 - &amp;quot;The Classical Assumptions&amp;quot;&quot;/&gt;&lt;property id=&quot;20307&quot; value=&quot;361&quot;/&gt;&lt;/object&gt;&lt;object type=&quot;3&quot; unique_id=&quot;10078&quot;&gt;&lt;property id=&quot;20148&quot; value=&quot;5&quot;/&gt;&lt;property id=&quot;20300&quot; value=&quot;Slide 75 - &amp;quot;I: linear, correctly specified, additive error term&amp;quot;&quot;/&gt;&lt;property id=&quot;20307&quot; value=&quot;362&quot;/&gt;&lt;/object&gt;&lt;object type=&quot;3&quot; unique_id=&quot;10079&quot;&gt;&lt;property id=&quot;20148&quot; value=&quot;5&quot;/&gt;&lt;property id=&quot;20300&quot; value=&quot;Slide 76 - &amp;quot;II: Error term has a zero population mean&amp;quot;&quot;/&gt;&lt;property id=&quot;20307&quot; value=&quot;363&quot;/&gt;&lt;/object&gt;&lt;object type=&quot;3&quot; unique_id=&quot;10080&quot;&gt;&lt;property id=&quot;20148&quot; value=&quot;5&quot;/&gt;&lt;property id=&quot;20300&quot; value=&quot;Slide 77 - &amp;quot;Figure 4.1  An Error Term Distribution with a Mean of Zero&amp;quot;&quot;/&gt;&lt;property id=&quot;20307&quot; value=&quot;364&quot;/&gt;&lt;/object&gt;&lt;object type=&quot;3&quot; unique_id=&quot;10081&quot;&gt;&lt;property id=&quot;20148&quot; value=&quot;5&quot;/&gt;&lt;property id=&quot;20300&quot; value=&quot;Slide 78 - &amp;quot;III: All explanatory variables are uncorrelated with the error term&amp;quot;&quot;/&gt;&lt;property id=&quot;20307&quot; value=&quot;365&quot;/&gt;&lt;/object&gt;&lt;object type=&quot;3&quot; unique_id=&quot;10082&quot;&gt;&lt;property id=&quot;20148&quot; value=&quot;5&quot;/&gt;&lt;property id=&quot;20300&quot; value=&quot;Slide 79 - &amp;quot;IV: No serial correlation of &amp;#x0D;&amp;#x0A;error term&amp;quot;&quot;/&gt;&lt;property id=&quot;20307&quot; value=&quot;366&quot;/&gt;&lt;/object&gt;&lt;object type=&quot;3&quot; unique_id=&quot;10083&quot;&gt;&lt;property id=&quot;20148&quot; value=&quot;5&quot;/&gt;&lt;property id=&quot;20300&quot; value=&quot;Slide 80 - &amp;quot;V: Constant variance / No heteroskedasticity in error term&amp;quot;&quot;/&gt;&lt;property id=&quot;20307&quot; value=&quot;367&quot;/&gt;&lt;/object&gt;&lt;object type=&quot;3&quot; unique_id=&quot;10084&quot;&gt;&lt;property id=&quot;20148&quot; value=&quot;5&quot;/&gt;&lt;property id=&quot;20300&quot; value=&quot;Slide 81 - &amp;quot;Figure 4.2 An Error Term Whose Variance Increases as Z Increases (Heteroskedasticity)&amp;quot;&quot;/&gt;&lt;property id=&quot;20307&quot; value=&quot;368&quot;/&gt;&lt;/object&gt;&lt;object type=&quot;3&quot; unique_id=&quot;10085&quot;&gt;&lt;property id=&quot;20148&quot; value=&quot;5&quot;/&gt;&lt;property id=&quot;20300&quot; value=&quot;Slide 82 - &amp;quot;VI: No perfect multicollinearity&amp;quot;&quot;/&gt;&lt;property id=&quot;20307&quot; value=&quot;369&quot;/&gt;&lt;/object&gt;&lt;object type=&quot;3&quot; unique_id=&quot;10086&quot;&gt;&lt;property id=&quot;20148&quot; value=&quot;5&quot;/&gt;&lt;property id=&quot;20300&quot; value=&quot;Slide 83 - &amp;quot;VII: The error term is normally distributed&amp;quot;&quot;/&gt;&lt;property id=&quot;20307&quot; value=&quot;370&quot;/&gt;&lt;/object&gt;&lt;object type=&quot;3&quot; unique_id=&quot;10087&quot;&gt;&lt;property id=&quot;20148&quot; value=&quot;5&quot;/&gt;&lt;property id=&quot;20300&quot; value=&quot;Slide 84 - &amp;quot;Figure 4.3 &amp;#x0D;&amp;#x0A;Normal Distributions &amp;quot;&quot;/&gt;&lt;property id=&quot;20307&quot; value=&quot;371&quot;/&gt;&lt;/object&gt;&lt;object type=&quot;3&quot; unique_id=&quot;10088&quot;&gt;&lt;property id=&quot;20148&quot; value=&quot;5&quot;/&gt;&lt;property id=&quot;20300&quot; value=&quot;Slide 85 - &amp;quot;The Sampling &amp;#x0D;&amp;#x0A;Distribution of &amp;quot;&quot;/&gt;&lt;property id=&quot;20307&quot; value=&quot;372&quot;/&gt;&lt;/object&gt;&lt;object type=&quot;3&quot; unique_id=&quot;10089&quot;&gt;&lt;property id=&quot;20148&quot; value=&quot;5&quot;/&gt;&lt;property id=&quot;20300&quot; value=&quot;Slide 86 - &amp;quot;Properties of the Mean&amp;quot;&quot;/&gt;&lt;property id=&quot;20307&quot; value=&quot;373&quot;/&gt;&lt;/object&gt;&lt;object type=&quot;3&quot; unique_id=&quot;10090&quot;&gt;&lt;property id=&quot;20148&quot; value=&quot;5&quot;/&gt;&lt;property id=&quot;20300&quot; value=&quot;Slide 87 - &amp;quot;Properties of the Variance&amp;quot;&quot;/&gt;&lt;property id=&quot;20307&quot; value=&quot;374&quot;/&gt;&lt;/object&gt;&lt;object type=&quot;3&quot; unique_id=&quot;10091&quot;&gt;&lt;property id=&quot;20148&quot; value=&quot;5&quot;/&gt;&lt;property id=&quot;20300&quot; value=&quot;Slide 88 - &amp;quot;Figure 4.4&amp;#x0D;&amp;#x0A;Distributions of &amp;quot;&quot;/&gt;&lt;property id=&quot;20307&quot; value=&quot;375&quot;/&gt;&lt;/object&gt;&lt;object type=&quot;3&quot; unique_id=&quot;10092&quot;&gt;&lt;property id=&quot;20148&quot; value=&quot;5&quot;/&gt;&lt;property id=&quot;20300&quot; value=&quot;Slide 89 - &amp;quot;Figure 4.5 Sampling Distribution of    &amp;#x0D;&amp;#x0A;for Various Observations (N) &amp;quot;&quot;/&gt;&lt;property id=&quot;20307&quot; value=&quot;376&quot;/&gt;&lt;/object&gt;&lt;object type=&quot;3&quot; unique_id=&quot;10093&quot;&gt;&lt;property id=&quot;20148&quot; value=&quot;5&quot;/&gt;&lt;property id=&quot;20300&quot; value=&quot;Slide 90 - &amp;quot;Properties of the &amp;#x0D;&amp;#x0A;Standard Error&amp;quot;&quot;/&gt;&lt;property id=&quot;20307&quot; value=&quot;377&quot;/&gt;&lt;/object&gt;&lt;object type=&quot;3&quot; unique_id=&quot;10094&quot;&gt;&lt;property id=&quot;20148&quot; value=&quot;5&quot;/&gt;&lt;property id=&quot;20300&quot; value=&quot;Slide 91 - &amp;quot;The Gauss-Markov Theorem and the Properties of OLS Estimators&amp;quot;&quot;/&gt;&lt;property id=&quot;20307&quot; value=&quot;378&quot;/&gt;&lt;/object&gt;&lt;object type=&quot;3&quot; unique_id=&quot;10095&quot;&gt;&lt;property id=&quot;20148&quot; value=&quot;5&quot;/&gt;&lt;property id=&quot;20300&quot; value=&quot;Slide 92 - &amp;quot;The Gauss-Markov Theorem and the Properties of OLS Estimators (cont.)&amp;quot;&quot;/&gt;&lt;property id=&quot;20307&quot; value=&quot;379&quot;/&gt;&lt;/object&gt;&lt;object type=&quot;3&quot; unique_id=&quot;10096&quot;&gt;&lt;property id=&quot;20148&quot; value=&quot;5&quot;/&gt;&lt;property id=&quot;20300&quot; value=&quot;Slide 93 - &amp;quot;Chapter 5&amp;quot;&quot;/&gt;&lt;property id=&quot;20307&quot; value=&quot;384&quot;/&gt;&lt;/object&gt;&lt;object type=&quot;3&quot; unique_id=&quot;10097&quot;&gt;&lt;property id=&quot;20148&quot; value=&quot;5&quot;/&gt;&lt;property id=&quot;20300&quot; value=&quot;Slide 94 - &amp;quot;What Is Hypothesis Testing?&amp;quot;&quot;/&gt;&lt;property id=&quot;20307&quot; value=&quot;385&quot;/&gt;&lt;/object&gt;&lt;object type=&quot;3&quot; unique_id=&quot;10098&quot;&gt;&lt;property id=&quot;20148&quot; value=&quot;5&quot;/&gt;&lt;property id=&quot;20300&quot; value=&quot;Slide 95 - &amp;quot;Classical Null and Alternative Hypotheses&amp;quot;&quot;/&gt;&lt;property id=&quot;20307&quot; value=&quot;386&quot;/&gt;&lt;/object&gt;&lt;object type=&quot;3&quot; unique_id=&quot;10099&quot;&gt;&lt;property id=&quot;20148&quot; value=&quot;5&quot;/&gt;&lt;property id=&quot;20300&quot; value=&quot;Slide 96 - &amp;quot;Type I and Type II Errors&amp;quot;&quot;/&gt;&lt;property id=&quot;20307&quot; value=&quot;387&quot;/&gt;&lt;/object&gt;&lt;object type=&quot;3&quot; unique_id=&quot;10100&quot;&gt;&lt;property id=&quot;20148&quot; value=&quot;5&quot;/&gt;&lt;property id=&quot;20300&quot; value=&quot;Slide 97 - &amp;quot;Figure 5.1 Rejecting a True Null Hypothesis Is a Type I Error&amp;quot;&quot;/&gt;&lt;property id=&quot;20307&quot; value=&quot;388&quot;/&gt;&lt;/object&gt;&lt;object type=&quot;3&quot; unique_id=&quot;10101&quot;&gt;&lt;property id=&quot;20148&quot; value=&quot;5&quot;/&gt;&lt;property id=&quot;20300&quot; value=&quot;Slide 98 - &amp;quot;Type I and Type II Errors (cont.)&amp;quot;&quot;/&gt;&lt;property id=&quot;20307&quot; value=&quot;389&quot;/&gt;&lt;/object&gt;&lt;object type=&quot;3&quot; unique_id=&quot;10102&quot;&gt;&lt;property id=&quot;20148&quot; value=&quot;5&quot;/&gt;&lt;property id=&quot;20300&quot; value=&quot;Slide 99 - &amp;quot;Figure 5.2 Failure to Reject a False Null Hypothesis Is a Type II Error&amp;quot;&quot;/&gt;&lt;property id=&quot;20307&quot; value=&quot;390&quot;/&gt;&lt;/object&gt;&lt;object type=&quot;3&quot; unique_id=&quot;10103&quot;&gt;&lt;property id=&quot;20148&quot; value=&quot;5&quot;/&gt;&lt;property id=&quot;20300&quot; value=&quot;Slide 100 - &amp;quot;Decision Rules of &amp;#x0D;&amp;#x0A;Hypothesis Testing&amp;quot;&quot;/&gt;&lt;property id=&quot;20307&quot; value=&quot;391&quot;/&gt;&lt;/object&gt;&lt;object type=&quot;3&quot; unique_id=&quot;10104&quot;&gt;&lt;property id=&quot;20148&quot; value=&quot;5&quot;/&gt;&lt;property id=&quot;20300&quot; value=&quot;Slide 101 - &amp;quot;Figure 5.3 “Acceptance” and Rejection Regions for a One-Sided Test of β&amp;quot;&quot;/&gt;&lt;property id=&quot;20307&quot; value=&quot;392&quot;/&gt;&lt;/object&gt;&lt;object type=&quot;3&quot; unique_id=&quot;10105&quot;&gt;&lt;property id=&quot;20148&quot; value=&quot;5&quot;/&gt;&lt;property id=&quot;20300&quot; value=&quot;Slide 102 - &amp;quot;Figure 5.4 “Acceptance” and Rejection Regions for a Two-Sided Test of β&amp;quot;&quot;/&gt;&lt;property id=&quot;20307&quot; value=&quot;393&quot;/&gt;&lt;/object&gt;&lt;object type=&quot;3&quot; unique_id=&quot;10106&quot;&gt;&lt;property id=&quot;20148&quot; value=&quot;5&quot;/&gt;&lt;property id=&quot;20300&quot; value=&quot;Slide 103 - &amp;quot;The t-Test&amp;quot;&quot;/&gt;&lt;property id=&quot;20307&quot; value=&quot;394&quot;/&gt;&lt;/object&gt;&lt;object type=&quot;3&quot; unique_id=&quot;10107&quot;&gt;&lt;property id=&quot;20148&quot; value=&quot;5&quot;/&gt;&lt;property id=&quot;20300&quot; value=&quot;Slide 104 - &amp;quot;The t-Statistic&amp;quot;&quot;/&gt;&lt;property id=&quot;20307&quot; value=&quot;395&quot;/&gt;&lt;/object&gt;&lt;object type=&quot;3&quot; unique_id=&quot;10108&quot;&gt;&lt;property id=&quot;20148&quot; value=&quot;5&quot;/&gt;&lt;property id=&quot;20300&quot; value=&quot;Slide 105 - &amp;quot;The Critical t-Value and the &amp;#x0D;&amp;#x0A;t-Test Decision Rule&amp;quot;&quot;/&gt;&lt;property id=&quot;20307&quot; value=&quot;396&quot;/&gt;&lt;/object&gt;&lt;object type=&quot;3&quot; unique_id=&quot;10109&quot;&gt;&lt;property id=&quot;20148&quot; value=&quot;5&quot;/&gt;&lt;property id=&quot;20300&quot; value=&quot;Slide 106 - &amp;quot;The Critical t-Value and the &amp;#x0D;&amp;#x0A;t-Test Decision Rule (cont.)&amp;quot;&quot;/&gt;&lt;property id=&quot;20307&quot; value=&quot;397&quot;/&gt;&lt;/object&gt;&lt;object type=&quot;3&quot; unique_id=&quot;10110&quot;&gt;&lt;property id=&quot;20148&quot; value=&quot;5&quot;/&gt;&lt;property id=&quot;20300&quot; value=&quot;Slide 107 - &amp;quot;The Critical t-Value and the t-Test Decision Rule (cont.)&amp;quot;&quot;/&gt;&lt;property id=&quot;20307&quot; value=&quot;398&quot;/&gt;&lt;/object&gt;&lt;object type=&quot;3&quot; unique_id=&quot;10111&quot;&gt;&lt;property id=&quot;20148&quot; value=&quot;5&quot;/&gt;&lt;property id=&quot;20300&quot; value=&quot;Slide 108 - &amp;quot;The Critical t-Value and the t-Test Decision Rule (cont.)&amp;quot;&quot;/&gt;&lt;property id=&quot;20307&quot; value=&quot;399&quot;/&gt;&lt;/object&gt;&lt;object type=&quot;3&quot; unique_id=&quot;10112&quot;&gt;&lt;property id=&quot;20148&quot; value=&quot;5&quot;/&gt;&lt;property id=&quot;20300&quot; value=&quot;Slide 109 - &amp;quot;Figure 5.5 One-Sided and &amp;#x0D;&amp;#x0A;Two-Sided t-Tests&amp;quot;&quot;/&gt;&lt;property id=&quot;20307&quot; value=&quot;400&quot;/&gt;&lt;/object&gt;&lt;object type=&quot;3&quot; unique_id=&quot;10113&quot;&gt;&lt;property id=&quot;20148&quot; value=&quot;5&quot;/&gt;&lt;property id=&quot;20300&quot; value=&quot;Slide 110 - &amp;quot;Choosing a Level of Significance&amp;quot;&quot;/&gt;&lt;property id=&quot;20307&quot; value=&quot;401&quot;/&gt;&lt;/object&gt;&lt;object type=&quot;3&quot; unique_id=&quot;10114&quot;&gt;&lt;property id=&quot;20148&quot; value=&quot;5&quot;/&gt;&lt;property id=&quot;20300&quot; value=&quot;Slide 111 - &amp;quot;Confidence Intervals&amp;quot;&quot;/&gt;&lt;property id=&quot;20307&quot; value=&quot;402&quot;/&gt;&lt;/object&gt;&lt;object type=&quot;3&quot; unique_id=&quot;10115&quot;&gt;&lt;property id=&quot;20148&quot; value=&quot;5&quot;/&gt;&lt;property id=&quot;20300&quot; value=&quot;Slide 112 - &amp;quot;p-Values&amp;quot;&quot;/&gt;&lt;property id=&quot;20307&quot; value=&quot;403&quot;/&gt;&lt;/object&gt;&lt;object type=&quot;3&quot; unique_id=&quot;10116&quot;&gt;&lt;property id=&quot;20148&quot; value=&quot;5&quot;/&gt;&lt;property id=&quot;20300&quot; value=&quot;Slide 113 - &amp;quot;Examples of t-Tests: &amp;#x0D;&amp;#x0A;One-Sided&amp;quot;&quot;/&gt;&lt;property id=&quot;20307&quot; value=&quot;404&quot;/&gt;&lt;/object&gt;&lt;object type=&quot;3&quot; unique_id=&quot;10117&quot;&gt;&lt;property id=&quot;20148&quot; value=&quot;5&quot;/&gt;&lt;property id=&quot;20300&quot; value=&quot;Slide 114 - &amp;quot;Examples of t-Tests: &amp;#x0D;&amp;#x0A;One-Sided (cont.)&amp;quot;&quot;/&gt;&lt;property id=&quot;20307&quot; value=&quot;405&quot;/&gt;&lt;/object&gt;&lt;object type=&quot;3&quot; unique_id=&quot;10118&quot;&gt;&lt;property id=&quot;20148&quot; value=&quot;5&quot;/&gt;&lt;property id=&quot;20300&quot; value=&quot;Slide 115 - &amp;quot;Step 1: Set up the null and alternative hypotheses&amp;quot;&quot;/&gt;&lt;property id=&quot;20307&quot; value=&quot;406&quot;/&gt;&lt;/object&gt;&lt;object type=&quot;3&quot; unique_id=&quot;10119&quot;&gt;&lt;property id=&quot;20148&quot; value=&quot;5&quot;/&gt;&lt;property id=&quot;20300&quot; value=&quot;Slide 116 - &amp;quot;Step 2: Choose a level of significance and therefore a critical t-value&amp;quot;&quot;/&gt;&lt;property id=&quot;20307&quot; value=&quot;407&quot;/&gt;&lt;/object&gt;&lt;object type=&quot;3&quot; unique_id=&quot;10120&quot;&gt;&lt;property id=&quot;20148&quot; value=&quot;5&quot;/&gt;&lt;property id=&quot;20300&quot; value=&quot;Slide 117 - &amp;quot;Step 3: Run the regression and obtain an estimated t-value&amp;quot;&quot;/&gt;&lt;property id=&quot;20307&quot; value=&quot;408&quot;/&gt;&lt;/object&gt;&lt;object type=&quot;3&quot; unique_id=&quot;10121&quot;&gt;&lt;property id=&quot;20148&quot; value=&quot;5&quot;/&gt;&lt;property id=&quot;20300&quot; value=&quot;Slide 118 - &amp;quot;Step 4: Apply the t–test &amp;#x0D;&amp;#x0A;decision rule&amp;quot;&quot;/&gt;&lt;property id=&quot;20307&quot; value=&quot;409&quot;/&gt;&lt;/object&gt;&lt;object type=&quot;3&quot; unique_id=&quot;10122&quot;&gt;&lt;property id=&quot;20148&quot; value=&quot;5&quot;/&gt;&lt;property id=&quot;20300&quot; value=&quot;Slide 119 - &amp;quot;Figure 5.6a One-Sided t-Tests of the Coefficients of the New Car Sales Model&amp;quot;&quot;/&gt;&lt;property id=&quot;20307&quot; value=&quot;410&quot;/&gt;&lt;/object&gt;&lt;object type=&quot;3&quot; unique_id=&quot;10123&quot;&gt;&lt;property id=&quot;20148&quot; value=&quot;5&quot;/&gt;&lt;property id=&quot;20300&quot; value=&quot;Slide 120 - &amp;quot;Figure 5.6b One-Sided t-Tests of the Coefficients of the New Car Sales Model&amp;quot;&quot;/&gt;&lt;property id=&quot;20307&quot; value=&quot;411&quot;/&gt;&lt;/object&gt;&lt;object type=&quot;3&quot; unique_id=&quot;10124&quot;&gt;&lt;property id=&quot;20148&quot; value=&quot;5&quot;/&gt;&lt;property id=&quot;20300&quot; value=&quot;Slide 121 - &amp;quot;Examples of t-Tests: &amp;#x0D;&amp;#x0A;Two-Sided&amp;quot;&quot;/&gt;&lt;property id=&quot;20307&quot; value=&quot;412&quot;/&gt;&lt;/object&gt;&lt;object type=&quot;3&quot; unique_id=&quot;10125&quot;&gt;&lt;property id=&quot;20148&quot; value=&quot;5&quot;/&gt;&lt;property id=&quot;20300&quot; value=&quot;Slide 122 - &amp;quot;Examples of t-Tests: &amp;#x0D;&amp;#x0A;Two-Sided (cont.)&amp;quot;&quot;/&gt;&lt;property id=&quot;20307&quot; value=&quot;413&quot;/&gt;&lt;/object&gt;&lt;object type=&quot;3&quot; unique_id=&quot;10126&quot;&gt;&lt;property id=&quot;20148&quot; value=&quot;5&quot;/&gt;&lt;property id=&quot;20300&quot; value=&quot;Slide 123 - &amp;quot;Figure 5.7 Two-Sided t-Test of the Coefficient of Income in the Woody’s Model&amp;quot;&quot;/&gt;&lt;property id=&quot;20307&quot; value=&quot;414&quot;/&gt;&lt;/object&gt;&lt;object type=&quot;3&quot; unique_id=&quot;10127&quot;&gt;&lt;property id=&quot;20148&quot; value=&quot;5&quot;/&gt;&lt;property id=&quot;20300&quot; value=&quot;Slide 124 - &amp;quot;Examples of t-Tests: &amp;#x0D;&amp;#x0A;Two-Sided (cont.)&amp;quot;&quot;/&gt;&lt;property id=&quot;20307&quot; value=&quot;415&quot;/&gt;&lt;/object&gt;&lt;object type=&quot;3&quot; unique_id=&quot;10128&quot;&gt;&lt;property id=&quot;20148&quot; value=&quot;5&quot;/&gt;&lt;property id=&quot;20300&quot; value=&quot;Slide 125 - &amp;quot;The F-Test of Overall Significance &amp;quot;&quot;/&gt;&lt;property id=&quot;20307&quot; value=&quot;730&quot;/&gt;&lt;/object&gt;&lt;object type=&quot;3&quot; unique_id=&quot;10129&quot;&gt;&lt;property id=&quot;20148&quot; value=&quot;5&quot;/&gt;&lt;property id=&quot;20300&quot; value=&quot;Slide 126 - &amp;quot;F Tables&amp;quot;&quot;/&gt;&lt;property id=&quot;20307&quot; value=&quot;732&quot;/&gt;&lt;/object&gt;&lt;object type=&quot;3&quot; unique_id=&quot;10130&quot;&gt;&lt;property id=&quot;20148&quot; value=&quot;5&quot;/&gt;&lt;property id=&quot;20300&quot; value=&quot;Slide 127 - &amp;quot;F Test Hypotheses&amp;quot;&quot;/&gt;&lt;property id=&quot;20307&quot; value=&quot;733&quot;/&gt;&lt;/object&gt;&lt;object type=&quot;3&quot; unique_id=&quot;10131&quot;&gt;&lt;property id=&quot;20148&quot; value=&quot;5&quot;/&gt;&lt;property id=&quot;20300&quot; value=&quot;Slide 128 - &amp;quot;Example: The Woody's restaurant&amp;quot;&quot;/&gt;&lt;property id=&quot;20307&quot; value=&quot;734&quot;/&gt;&lt;/object&gt;&lt;object type=&quot;3&quot; unique_id=&quot;10132&quot;&gt;&lt;property id=&quot;20148&quot; value=&quot;5&quot;/&gt;&lt;property id=&quot;20300&quot; value=&quot;Slide 129 - &amp;quot;Chapter 6&amp;quot;&quot;/&gt;&lt;property id=&quot;20307&quot; value=&quot;419&quot;/&gt;&lt;/object&gt;&lt;object type=&quot;3&quot; unique_id=&quot;10133&quot;&gt;&lt;property id=&quot;20148&quot; value=&quot;5&quot;/&gt;&lt;property id=&quot;20300&quot; value=&quot;Slide 130 - &amp;quot;Specifying an Econometric Equation and Specification Error&amp;quot;&quot;/&gt;&lt;property id=&quot;20307&quot; value=&quot;420&quot;/&gt;&lt;/object&gt;&lt;object type=&quot;3&quot; unique_id=&quot;10134&quot;&gt;&lt;property id=&quot;20148&quot; value=&quot;5&quot;/&gt;&lt;property id=&quot;20300&quot; value=&quot;Slide 131 - &amp;quot;Omitted Variables&amp;quot;&quot;/&gt;&lt;property id=&quot;20307&quot; value=&quot;421&quot;/&gt;&lt;/object&gt;&lt;object type=&quot;3&quot; unique_id=&quot;10135&quot;&gt;&lt;property id=&quot;20148&quot; value=&quot;5&quot;/&gt;&lt;property id=&quot;20300&quot; value=&quot;Slide 132 - &amp;quot;The Consequences of an &amp;#x0D;&amp;#x0A;Omitted Variable&amp;quot;&quot;/&gt;&lt;property id=&quot;20307&quot; value=&quot;422&quot;/&gt;&lt;/object&gt;&lt;object type=&quot;3&quot; unique_id=&quot;10136&quot;&gt;&lt;property id=&quot;20148&quot; value=&quot;5&quot;/&gt;&lt;property id=&quot;20300&quot; value=&quot;Slide 133 - &amp;quot;The Consequences of an Omitted Variable (cont.)&amp;quot;&quot;/&gt;&lt;property id=&quot;20307&quot; value=&quot;423&quot;/&gt;&lt;/object&gt;&lt;object type=&quot;3&quot; unique_id=&quot;10137&quot;&gt;&lt;property id=&quot;20148&quot; value=&quot;5&quot;/&gt;&lt;property id=&quot;20300&quot; value=&quot;Slide 134 - &amp;quot;Correcting for an Omitted Variable&amp;quot;&quot;/&gt;&lt;property id=&quot;20307&quot; value=&quot;424&quot;/&gt;&lt;/object&gt;&lt;object type=&quot;3&quot; unique_id=&quot;10138&quot;&gt;&lt;property id=&quot;20148&quot; value=&quot;5&quot;/&gt;&lt;property id=&quot;20300&quot; value=&quot;Slide 135 - &amp;quot;Correcting for an Omitted Variable (cont.)&amp;quot;&quot;/&gt;&lt;property id=&quot;20307&quot; value=&quot;425&quot;/&gt;&lt;/object&gt;&lt;object type=&quot;3&quot; unique_id=&quot;10139&quot;&gt;&lt;property id=&quot;20148&quot; value=&quot;5&quot;/&gt;&lt;property id=&quot;20300&quot; value=&quot;Slide 136 - &amp;quot;Correcting for an Omitted Variable (cont.)&amp;quot;&quot;/&gt;&lt;property id=&quot;20307&quot; value=&quot;426&quot;/&gt;&lt;/object&gt;&lt;object type=&quot;3&quot; unique_id=&quot;10140&quot;&gt;&lt;property id=&quot;20148&quot; value=&quot;5&quot;/&gt;&lt;property id=&quot;20300&quot; value=&quot;Slide 137 - &amp;quot;Irrelevant Variables&amp;quot;&quot;/&gt;&lt;property id=&quot;20307&quot; value=&quot;427&quot;/&gt;&lt;/object&gt;&lt;object type=&quot;3&quot; unique_id=&quot;10141&quot;&gt;&lt;property id=&quot;20148&quot; value=&quot;5&quot;/&gt;&lt;property id=&quot;20300&quot; value=&quot;Slide 138 - &amp;quot;Irrelevant Variables (cont.)&amp;quot;&quot;/&gt;&lt;property id=&quot;20307&quot; value=&quot;428&quot;/&gt;&lt;/object&gt;&lt;object type=&quot;3&quot; unique_id=&quot;10142&quot;&gt;&lt;property id=&quot;20148&quot; value=&quot;5&quot;/&gt;&lt;property id=&quot;20300&quot; value=&quot;Slide 139 - &amp;quot;Table 6.1 Effect of Omitted Variables and Irrelevant Variables on the Coefficient Estimates&amp;quot;&quot;/&gt;&lt;property id=&quot;20307&quot; value=&quot;429&quot;/&gt;&lt;/object&gt;&lt;object type=&quot;3&quot; unique_id=&quot;10143&quot;&gt;&lt;property id=&quot;20148&quot; value=&quot;5&quot;/&gt;&lt;property id=&quot;20300&quot; value=&quot;Slide 140 - &amp;quot;Four Important Specification Criteria&amp;quot;&quot;/&gt;&lt;property id=&quot;20307&quot; value=&quot;430&quot;/&gt;&lt;/object&gt;&lt;object type=&quot;3&quot; unique_id=&quot;10144&quot;&gt;&lt;property id=&quot;20148&quot; value=&quot;5&quot;/&gt;&lt;property id=&quot;20300&quot; value=&quot;Slide 141 - &amp;quot;Specification Searches&amp;quot;&quot;/&gt;&lt;property id=&quot;20307&quot; value=&quot;431&quot;/&gt;&lt;/object&gt;&lt;object type=&quot;3&quot; unique_id=&quot;10145&quot;&gt;&lt;property id=&quot;20148&quot; value=&quot;5&quot;/&gt;&lt;property id=&quot;20300&quot; value=&quot;Slide 142 - &amp;quot;Sequential Specification Searches&amp;quot;&quot;/&gt;&lt;property id=&quot;20307&quot; value=&quot;432&quot;/&gt;&lt;/object&gt;&lt;object type=&quot;3&quot; unique_id=&quot;10146&quot;&gt;&lt;property id=&quot;20148&quot; value=&quot;5&quot;/&gt;&lt;property id=&quot;20300&quot; value=&quot;Slide 143 - &amp;quot;Bias Caused by Relying on the &amp;#x0D;&amp;#x0A;t-Test to Choose Variables&amp;quot;&quot;/&gt;&lt;property id=&quot;20307&quot; value=&quot;433&quot;/&gt;&lt;/object&gt;&lt;object type=&quot;3&quot; unique_id=&quot;10147&quot;&gt;&lt;property id=&quot;20148&quot; value=&quot;5&quot;/&gt;&lt;property id=&quot;20300&quot; value=&quot;Slide 144 - &amp;quot;Chapter 7&amp;quot;&quot;/&gt;&lt;property id=&quot;20307&quot; value=&quot;464&quot;/&gt;&lt;/object&gt;&lt;object type=&quot;3&quot; unique_id=&quot;10148&quot;&gt;&lt;property id=&quot;20148&quot; value=&quot;5&quot;/&gt;&lt;property id=&quot;20300&quot; value=&quot;Slide 145 - &amp;quot;The Use and Interpretation of &amp;#x0D;&amp;#x0A;the Constant Term&amp;quot;&quot;/&gt;&lt;property id=&quot;20307&quot; value=&quot;438&quot;/&gt;&lt;/object&gt;&lt;object type=&quot;3&quot; unique_id=&quot;10149&quot;&gt;&lt;property id=&quot;20148&quot; value=&quot;5&quot;/&gt;&lt;property id=&quot;20300&quot; value=&quot;Slide 146 - &amp;quot;Figure 7.1 The Harmful Effect of Suppressing the Constant Term&amp;quot;&quot;/&gt;&lt;property id=&quot;20307&quot; value=&quot;439&quot;/&gt;&lt;/object&gt;&lt;object type=&quot;3&quot; unique_id=&quot;10150&quot;&gt;&lt;property id=&quot;20148&quot; value=&quot;5&quot;/&gt;&lt;property id=&quot;20300&quot; value=&quot;Slide 147 - &amp;quot;Alternative Functional Forms&amp;quot;&quot;/&gt;&lt;property id=&quot;20307&quot; value=&quot;440&quot;/&gt;&lt;/object&gt;&lt;object type=&quot;3&quot; unique_id=&quot;10151&quot;&gt;&lt;property id=&quot;20148&quot; value=&quot;5&quot;/&gt;&lt;property id=&quot;20300&quot; value=&quot;Slide 148&quot;/&gt;&lt;property id=&quot;20307&quot; value=&quot;441&quot;/&gt;&lt;/object&gt;&lt;object type=&quot;3&quot; unique_id=&quot;10152&quot;&gt;&lt;property id=&quot;20148&quot; value=&quot;5&quot;/&gt;&lt;property id=&quot;20300&quot; value=&quot;Slide 149 - &amp;quot;Linear Form&amp;quot;&quot;/&gt;&lt;property id=&quot;20307&quot; value=&quot;442&quot;/&gt;&lt;/object&gt;&lt;object type=&quot;3&quot; unique_id=&quot;10153&quot;&gt;&lt;property id=&quot;20148&quot; value=&quot;5&quot;/&gt;&lt;property id=&quot;20300&quot; value=&quot;Slide 150 - &amp;quot;What Is a Log?&amp;quot;&quot;/&gt;&lt;property id=&quot;20307&quot; value=&quot;443&quot;/&gt;&lt;/object&gt;&lt;object type=&quot;3&quot; unique_id=&quot;10154&quot;&gt;&lt;property id=&quot;20148&quot; value=&quot;5&quot;/&gt;&lt;property id=&quot;20300&quot; value=&quot;Slide 151 - &amp;quot;What Is a Log? (cont.)&amp;quot;&quot;/&gt;&lt;property id=&quot;20307&quot; value=&quot;444&quot;/&gt;&lt;/object&gt;&lt;object type=&quot;3&quot; unique_id=&quot;10155&quot;&gt;&lt;property id=&quot;20148&quot; value=&quot;5&quot;/&gt;&lt;property id=&quot;20300&quot; value=&quot;Slide 152 - &amp;quot;Double-Log Form&amp;quot;&quot;/&gt;&lt;property id=&quot;20307&quot; value=&quot;445&quot;/&gt;&lt;/object&gt;&lt;object type=&quot;3&quot; unique_id=&quot;10156&quot;&gt;&lt;property id=&quot;20148&quot; value=&quot;5&quot;/&gt;&lt;property id=&quot;20300&quot; value=&quot;Slide 153 - &amp;quot;Figure 7.2 &amp;#x0D;&amp;#x0A;Double-Log Functions&amp;quot;&quot;/&gt;&lt;property id=&quot;20307&quot; value=&quot;446&quot;/&gt;&lt;/object&gt;&lt;object type=&quot;3&quot; unique_id=&quot;10157&quot;&gt;&lt;property id=&quot;20148&quot; value=&quot;5&quot;/&gt;&lt;property id=&quot;20300&quot; value=&quot;Slide 154 - &amp;quot;Semilog Form&amp;quot;&quot;/&gt;&lt;property id=&quot;20307&quot; value=&quot;447&quot;/&gt;&lt;/object&gt;&lt;object type=&quot;3&quot; unique_id=&quot;10158&quot;&gt;&lt;property id=&quot;20148&quot; value=&quot;5&quot;/&gt;&lt;property id=&quot;20300&quot; value=&quot;Slide 155 - &amp;quot;Figure 7.3 &amp;#x0D;&amp;#x0A;Semilog Functions&amp;quot;&quot;/&gt;&lt;property id=&quot;20307&quot; value=&quot;448&quot;/&gt;&lt;/object&gt;&lt;object type=&quot;3&quot; unique_id=&quot;10159&quot;&gt;&lt;property id=&quot;20148&quot; value=&quot;5&quot;/&gt;&lt;property id=&quot;20300&quot; value=&quot;Slide 156 - &amp;quot;Polynomial Form&amp;quot;&quot;/&gt;&lt;property id=&quot;20307&quot; value=&quot;449&quot;/&gt;&lt;/object&gt;&lt;object type=&quot;3&quot; unique_id=&quot;10160&quot;&gt;&lt;property id=&quot;20148&quot; value=&quot;5&quot;/&gt;&lt;property id=&quot;20300&quot; value=&quot;Slide 157 - &amp;quot;Figure 7.4 &amp;#x0D;&amp;#x0A;Polynomial Functions&amp;quot;&quot;/&gt;&lt;property id=&quot;20307&quot; value=&quot;450&quot;/&gt;&lt;/object&gt;&lt;object type=&quot;3&quot; unique_id=&quot;10161&quot;&gt;&lt;property id=&quot;20148&quot; value=&quot;5&quot;/&gt;&lt;property id=&quot;20300&quot; value=&quot;Slide 158 - &amp;quot;Inverse Form&amp;quot;&quot;/&gt;&lt;property id=&quot;20307&quot; value=&quot;451&quot;/&gt;&lt;/object&gt;&lt;object type=&quot;3&quot; unique_id=&quot;10162&quot;&gt;&lt;property id=&quot;20148&quot; value=&quot;5&quot;/&gt;&lt;property id=&quot;20300&quot; value=&quot;Slide 159 - &amp;quot;Figure 7.5 Inverse Functions&amp;quot;&quot;/&gt;&lt;property id=&quot;20307&quot; value=&quot;452&quot;/&gt;&lt;/object&gt;&lt;object type=&quot;3&quot; unique_id=&quot;10163&quot;&gt;&lt;property id=&quot;20148&quot; value=&quot;5&quot;/&gt;&lt;property id=&quot;20300&quot; value=&quot;Slide 160 - &amp;quot;Table 7.1 Summary of Alternative Functional Forms&amp;quot;&quot;/&gt;&lt;property id=&quot;20307&quot; value=&quot;453&quot;/&gt;&lt;/object&gt;&lt;object type=&quot;3&quot; unique_id=&quot;10164&quot;&gt;&lt;property id=&quot;20148&quot; value=&quot;5&quot;/&gt;&lt;property id=&quot;20300&quot; value=&quot;Slide 161 - &amp;quot;Lagged Independent Variables&amp;quot;&quot;/&gt;&lt;property id=&quot;20307&quot; value=&quot;454&quot;/&gt;&lt;/object&gt;&lt;object type=&quot;3&quot; unique_id=&quot;10165&quot;&gt;&lt;property id=&quot;20148&quot; value=&quot;5&quot;/&gt;&lt;property id=&quot;20300&quot; value=&quot;Slide 162 - &amp;quot;Using Dummy Variables&amp;quot;&quot;/&gt;&lt;property id=&quot;20307&quot; value=&quot;455&quot;/&gt;&lt;/object&gt;&lt;object type=&quot;3&quot; unique_id=&quot;10166&quot;&gt;&lt;property id=&quot;20148&quot; value=&quot;5&quot;/&gt;&lt;property id=&quot;20300&quot; value=&quot;Slide 163 - &amp;quot;Figure 7.6 &amp;#x0D;&amp;#x0A;An Intercept Dummy&amp;quot;&quot;/&gt;&lt;property id=&quot;20307&quot; value=&quot;456&quot;/&gt;&lt;/object&gt;&lt;object type=&quot;3&quot; unique_id=&quot;10167&quot;&gt;&lt;property id=&quot;20148&quot; value=&quot;5&quot;/&gt;&lt;property id=&quot;20300&quot; value=&quot;Slide 164 - &amp;quot;Slope Dummy Variables&amp;quot;&quot;/&gt;&lt;property id=&quot;20307&quot; value=&quot;457&quot;/&gt;&lt;/object&gt;&lt;object type=&quot;3&quot; unique_id=&quot;10168&quot;&gt;&lt;property id=&quot;20148&quot; value=&quot;5&quot;/&gt;&lt;property id=&quot;20300&quot; value=&quot;Slide 165 - &amp;quot;Figure 7.7 Slope and &amp;#x0D;&amp;#x0A;Intercept Dummies&amp;quot;&quot;/&gt;&lt;property id=&quot;20307&quot; value=&quot;458&quot;/&gt;&lt;/object&gt;&lt;object type=&quot;3&quot; unique_id=&quot;10169&quot;&gt;&lt;property id=&quot;20148&quot; value=&quot;5&quot;/&gt;&lt;property id=&quot;20300&quot; value=&quot;Slide 166 - &amp;quot;Problems with Incorrect Functional Forms&amp;quot;&quot;/&gt;&lt;property id=&quot;20307&quot; value=&quot;459&quot;/&gt;&lt;/object&gt;&lt;object type=&quot;3&quot; unique_id=&quot;10170&quot;&gt;&lt;property id=&quot;20148&quot; value=&quot;5&quot;/&gt;&lt;property id=&quot;20300&quot; value=&quot;Slide 167 - &amp;quot;Figure 7.8a Incorrect Functional Forms Outside the Sample Range&amp;quot;&quot;/&gt;&lt;property id=&quot;20307&quot; value=&quot;460&quot;/&gt;&lt;/object&gt;&lt;object type=&quot;3&quot; unique_id=&quot;10171&quot;&gt;&lt;property id=&quot;20148&quot; value=&quot;5&quot;/&gt;&lt;property id=&quot;20300&quot; value=&quot;Slide 168 - &amp;quot;Figure 7.8b Incorrect Functional Forms Outside the Sample Range&amp;quot;&quot;/&gt;&lt;property id=&quot;20307&quot; value=&quot;461&quot;/&gt;&lt;/object&gt;&lt;object type=&quot;3&quot; unique_id=&quot;10172&quot;&gt;&lt;property id=&quot;20148&quot; value=&quot;5&quot;/&gt;&lt;property id=&quot;20300&quot; value=&quot;Slide 169 - &amp;quot;Chapter 8&amp;quot;&quot;/&gt;&lt;property id=&quot;20307&quot; value=&quot;465&quot;/&gt;&lt;/object&gt;&lt;object type=&quot;3&quot; unique_id=&quot;10173&quot;&gt;&lt;property id=&quot;20148&quot; value=&quot;5&quot;/&gt;&lt;property id=&quot;20300&quot; value=&quot;Slide 170 - &amp;quot;Introduction and Overview&amp;quot;&quot;/&gt;&lt;property id=&quot;20307&quot; value=&quot;466&quot;/&gt;&lt;/object&gt;&lt;object type=&quot;3&quot; unique_id=&quot;10174&quot;&gt;&lt;property id=&quot;20148&quot; value=&quot;5&quot;/&gt;&lt;property id=&quot;20300&quot; value=&quot;Slide 171 - &amp;quot;Perfect Multicollinearity&amp;quot;&quot;/&gt;&lt;property id=&quot;20307&quot; value=&quot;467&quot;/&gt;&lt;/object&gt;&lt;object type=&quot;3&quot; unique_id=&quot;10175&quot;&gt;&lt;property id=&quot;20148&quot; value=&quot;5&quot;/&gt;&lt;property id=&quot;20300&quot; value=&quot;Slide 172 - &amp;quot;Figure 8.1 &amp;#x0D;&amp;#x0A;Perfect Multicollinearity&amp;quot;&quot;/&gt;&lt;property id=&quot;20307&quot; value=&quot;468&quot;/&gt;&lt;/object&gt;&lt;object type=&quot;3&quot; unique_id=&quot;10176&quot;&gt;&lt;property id=&quot;20148&quot; value=&quot;5&quot;/&gt;&lt;property id=&quot;20300&quot; value=&quot;Slide 173 - &amp;quot;Perfect Multicollinearity (cont.)&amp;quot;&quot;/&gt;&lt;property id=&quot;20307&quot; value=&quot;469&quot;/&gt;&lt;/object&gt;&lt;object type=&quot;3&quot; unique_id=&quot;10177&quot;&gt;&lt;property id=&quot;20148&quot; value=&quot;5&quot;/&gt;&lt;property id=&quot;20300&quot; value=&quot;Slide 174 - &amp;quot;Imperfect Multicollinearity&amp;quot;&quot;/&gt;&lt;property id=&quot;20307&quot; value=&quot;470&quot;/&gt;&lt;/object&gt;&lt;object type=&quot;3&quot; unique_id=&quot;10178&quot;&gt;&lt;property id=&quot;20148&quot; value=&quot;5&quot;/&gt;&lt;property id=&quot;20300&quot; value=&quot;Slide 175 - &amp;quot;Figure 8.2 &amp;#x0D;&amp;#x0A;Imperfect Multicollinearity&amp;quot;&quot;/&gt;&lt;property id=&quot;20307&quot; value=&quot;471&quot;/&gt;&lt;/object&gt;&lt;object type=&quot;3&quot; unique_id=&quot;10179&quot;&gt;&lt;property id=&quot;20148&quot; value=&quot;5&quot;/&gt;&lt;property id=&quot;20300&quot; value=&quot;Slide 176 - &amp;quot;The Consequences of Multicollinearity&amp;quot;&quot;/&gt;&lt;property id=&quot;20307&quot; value=&quot;472&quot;/&gt;&lt;/object&gt;&lt;object type=&quot;3&quot; unique_id=&quot;10180&quot;&gt;&lt;property id=&quot;20148&quot; value=&quot;5&quot;/&gt;&lt;property id=&quot;20300&quot; value=&quot;Slide 177 - &amp;quot;Figure 8.3 Severe Multicollinearity Increases the Variances of the    s&amp;quot;&quot;/&gt;&lt;property id=&quot;20307&quot; value=&quot;473&quot;/&gt;&lt;/object&gt;&lt;object type=&quot;3&quot; unique_id=&quot;10181&quot;&gt;&lt;property id=&quot;20148&quot; value=&quot;5&quot;/&gt;&lt;property id=&quot;20300&quot; value=&quot;Slide 178 - &amp;quot;The Consequences of Multicollinearity (cont.)&amp;quot;&quot;/&gt;&lt;property id=&quot;20307&quot; value=&quot;474&quot;/&gt;&lt;/object&gt;&lt;object type=&quot;3&quot; unique_id=&quot;10182&quot;&gt;&lt;property id=&quot;20148&quot; value=&quot;5&quot;/&gt;&lt;property id=&quot;20300&quot; value=&quot;Slide 179 - &amp;quot;The Detection of Multicollinearity&amp;quot;&quot;/&gt;&lt;property id=&quot;20307&quot; value=&quot;475&quot;/&gt;&lt;/object&gt;&lt;object type=&quot;3&quot; unique_id=&quot;10183&quot;&gt;&lt;property id=&quot;20148&quot; value=&quot;5&quot;/&gt;&lt;property id=&quot;20300&quot; value=&quot;Slide 180 - &amp;quot;High Simple Correlation Coefficients&amp;quot;&quot;/&gt;&lt;property id=&quot;20307&quot; value=&quot;476&quot;/&gt;&lt;/object&gt;&lt;object type=&quot;3&quot; unique_id=&quot;10184&quot;&gt;&lt;property id=&quot;20148&quot; value=&quot;5&quot;/&gt;&lt;property id=&quot;20300&quot; value=&quot;Slide 181 - &amp;quot;High Variance Inflation Factors (VIFs)&amp;quot;&quot;/&gt;&lt;property id=&quot;20307&quot; value=&quot;477&quot;/&gt;&lt;/object&gt;&lt;object type=&quot;3&quot; unique_id=&quot;10185&quot;&gt;&lt;property id=&quot;20148&quot; value=&quot;5&quot;/&gt;&lt;property id=&quot;20300&quot; value=&quot;Slide 182 - &amp;quot;High Variance Inflation Factors (VIFs) (cont.)&amp;quot;&quot;/&gt;&lt;property id=&quot;20307&quot; value=&quot;478&quot;/&gt;&lt;/object&gt;&lt;object type=&quot;3&quot; unique_id=&quot;10186&quot;&gt;&lt;property id=&quot;20148&quot; value=&quot;5&quot;/&gt;&lt;property id=&quot;20300&quot; value=&quot;Slide 183 - &amp;quot;Remedies for Multicollinearity&amp;quot;&quot;/&gt;&lt;property id=&quot;20307&quot; value=&quot;479&quot;/&gt;&lt;/object&gt;&lt;object type=&quot;3&quot; unique_id=&quot;10187&quot;&gt;&lt;property id=&quot;20148&quot; value=&quot;5&quot;/&gt;&lt;property id=&quot;20300&quot; value=&quot;Slide 184 - &amp;quot;Remedies for Multicollinearity (cont.)&amp;quot;&quot;/&gt;&lt;property id=&quot;20307&quot; value=&quot;480&quot;/&gt;&lt;/object&gt;&lt;object type=&quot;3&quot; unique_id=&quot;10188&quot;&gt;&lt;property id=&quot;20148&quot; value=&quot;5&quot;/&gt;&lt;property id=&quot;20300&quot; value=&quot;Slide 185 - &amp;quot;Chapter 9&amp;quot;&quot;/&gt;&lt;property id=&quot;20307&quot; value=&quot;490&quot;/&gt;&lt;/object&gt;&lt;object type=&quot;3&quot; unique_id=&quot;10189&quot;&gt;&lt;property id=&quot;20148&quot; value=&quot;5&quot;/&gt;&lt;property id=&quot;20300&quot; value=&quot;Slide 186 - &amp;quot;Pure Serial Correlation&amp;quot;&quot;/&gt;&lt;property id=&quot;20307&quot; value=&quot;491&quot;/&gt;&lt;/object&gt;&lt;object type=&quot;3&quot; unique_id=&quot;10190&quot;&gt;&lt;property id=&quot;20148&quot; value=&quot;5&quot;/&gt;&lt;property id=&quot;20300&quot; value=&quot;Slide 187 - &amp;quot;Pure Serial Correlation (cont.)&amp;quot;&quot;/&gt;&lt;property id=&quot;20307&quot; value=&quot;492&quot;/&gt;&lt;/object&gt;&lt;object type=&quot;3&quot; unique_id=&quot;10191&quot;&gt;&lt;property id=&quot;20148&quot; value=&quot;5&quot;/&gt;&lt;property id=&quot;20300&quot; value=&quot;Slide 188&quot;/&gt;&lt;property id=&quot;20307&quot; value=&quot;493&quot;/&gt;&lt;/object&gt;&lt;object type=&quot;3&quot; unique_id=&quot;10192&quot;&gt;&lt;property id=&quot;20148&quot; value=&quot;5&quot;/&gt;&lt;property id=&quot;20300&quot; value=&quot;Slide 189 - &amp;quot;Figure 9.1a &amp;#x0D;&amp;#x0A;Positive Serial Correlation&amp;quot;&quot;/&gt;&lt;property id=&quot;20307&quot; value=&quot;494&quot;/&gt;&lt;/object&gt;&lt;object type=&quot;3&quot; unique_id=&quot;10193&quot;&gt;&lt;property id=&quot;20148&quot; value=&quot;5&quot;/&gt;&lt;property id=&quot;20300&quot; value=&quot;Slide 190 - &amp;quot;Figure 9.1b &amp;#x0D;&amp;#x0A;Positive Serial Correlation&amp;quot;&quot;/&gt;&lt;property id=&quot;20307&quot; value=&quot;495&quot;/&gt;&lt;/object&gt;&lt;object type=&quot;3&quot; unique_id=&quot;10194&quot;&gt;&lt;property id=&quot;20148&quot; value=&quot;5&quot;/&gt;&lt;property id=&quot;20300&quot; value=&quot;Slide 191 - &amp;quot;Figure 9.2 &amp;#x0D;&amp;#x0A;No Serial Correlation&amp;quot;&quot;/&gt;&lt;property id=&quot;20307&quot; value=&quot;496&quot;/&gt;&lt;/object&gt;&lt;object type=&quot;3&quot; unique_id=&quot;10195&quot;&gt;&lt;property id=&quot;20148&quot; value=&quot;5&quot;/&gt;&lt;property id=&quot;20300&quot; value=&quot;Slide 192 - &amp;quot;Figure 9.3a &amp;#x0D;&amp;#x0A;Negative Serial Correlation&amp;quot;&quot;/&gt;&lt;property id=&quot;20307&quot; value=&quot;497&quot;/&gt;&lt;/object&gt;&lt;object type=&quot;3&quot; unique_id=&quot;10196&quot;&gt;&lt;property id=&quot;20148&quot; value=&quot;5&quot;/&gt;&lt;property id=&quot;20300&quot; value=&quot;Slide 193 - &amp;quot;Figure 9.3b &amp;#x0D;&amp;#x0A;Negative Serial Correlation&amp;quot;&quot;/&gt;&lt;property id=&quot;20307&quot; value=&quot;498&quot;/&gt;&lt;/object&gt;&lt;object type=&quot;3&quot; unique_id=&quot;10197&quot;&gt;&lt;property id=&quot;20148&quot; value=&quot;5&quot;/&gt;&lt;property id=&quot;20300&quot; value=&quot;Slide 194 - &amp;quot;Impure Serial Correlation&amp;quot;&quot;/&gt;&lt;property id=&quot;20307&quot; value=&quot;499&quot;/&gt;&lt;/object&gt;&lt;object type=&quot;3&quot; unique_id=&quot;10198&quot;&gt;&lt;property id=&quot;20148&quot; value=&quot;5&quot;/&gt;&lt;property id=&quot;20300&quot; value=&quot;Slide 195 - &amp;quot;Impure Serial Correlation (cont.)&amp;quot;&quot;/&gt;&lt;property id=&quot;20307&quot; value=&quot;500&quot;/&gt;&lt;/object&gt;&lt;object type=&quot;3&quot; unique_id=&quot;10199&quot;&gt;&lt;property id=&quot;20148&quot; value=&quot;5&quot;/&gt;&lt;property id=&quot;20300&quot; value=&quot;Slide 196 - &amp;quot;Figure 9.4 U.S. Disposable Income as a Function of Time&amp;quot;&quot;/&gt;&lt;property id=&quot;20307&quot; value=&quot;501&quot;/&gt;&lt;/object&gt;&lt;object type=&quot;3&quot; unique_id=&quot;10200&quot;&gt;&lt;property id=&quot;20148&quot; value=&quot;5&quot;/&gt;&lt;property id=&quot;20300&quot; value=&quot;Slide 197 - &amp;quot;Impure Serial Correlation (cont.)&amp;quot;&quot;/&gt;&lt;property id=&quot;20307&quot; value=&quot;502&quot;/&gt;&lt;/object&gt;&lt;object type=&quot;3&quot; unique_id=&quot;10201&quot;&gt;&lt;property id=&quot;20148&quot; value=&quot;5&quot;/&gt;&lt;property id=&quot;20300&quot; value=&quot;Slide 198 - &amp;quot;Figure 9.5a Incorrect Functional Form as a Source of Impure Serial Correlation&amp;quot;&quot;/&gt;&lt;property id=&quot;20307&quot; value=&quot;503&quot;/&gt;&lt;/object&gt;&lt;object type=&quot;3&quot; unique_id=&quot;10202&quot;&gt;&lt;property id=&quot;20148&quot; value=&quot;5&quot;/&gt;&lt;property id=&quot;20300&quot; value=&quot;Slide 199 - &amp;quot;Figure 9.5b Incorrect Functional Form as a Source of Impure Serial Correlation&amp;quot;&quot;/&gt;&lt;property id=&quot;20307&quot; value=&quot;504&quot;/&gt;&lt;/object&gt;&lt;object type=&quot;3&quot; unique_id=&quot;10203&quot;&gt;&lt;property id=&quot;20148&quot; value=&quot;5&quot;/&gt;&lt;property id=&quot;20300&quot; value=&quot;Slide 200 - &amp;quot;The Consequences of Serial Correlation&amp;quot;&quot;/&gt;&lt;property id=&quot;20307&quot; value=&quot;505&quot;/&gt;&lt;/object&gt;&lt;object type=&quot;3&quot; unique_id=&quot;10204&quot;&gt;&lt;property id=&quot;20148&quot; value=&quot;5&quot;/&gt;&lt;property id=&quot;20300&quot; value=&quot;Slide 201 - &amp;quot;The Durbin–Watson d Test&amp;quot;&quot;/&gt;&lt;property id=&quot;20307&quot; value=&quot;506&quot;/&gt;&lt;/object&gt;&lt;object type=&quot;3&quot; unique_id=&quot;10205&quot;&gt;&lt;property id=&quot;20148&quot; value=&quot;5&quot;/&gt;&lt;property id=&quot;20300&quot; value=&quot;Slide 202&quot;/&gt;&lt;property id=&quot;20307&quot; value=&quot;507&quot;/&gt;&lt;/object&gt;&lt;object type=&quot;3&quot; unique_id=&quot;10206&quot;&gt;&lt;property id=&quot;20148&quot; value=&quot;5&quot;/&gt;&lt;property id=&quot;20300&quot; value=&quot;Slide 203&quot;/&gt;&lt;property id=&quot;20307&quot; value=&quot;508&quot;/&gt;&lt;/object&gt;&lt;object type=&quot;3&quot; unique_id=&quot;10207&quot;&gt;&lt;property id=&quot;20148&quot; value=&quot;5&quot;/&gt;&lt;property id=&quot;20300&quot; value=&quot;Slide 204&quot;/&gt;&lt;property id=&quot;20307&quot; value=&quot;509&quot;/&gt;&lt;/object&gt;&lt;object type=&quot;3&quot; unique_id=&quot;10208&quot;&gt;&lt;property id=&quot;20148&quot; value=&quot;5&quot;/&gt;&lt;property id=&quot;20300&quot; value=&quot;Slide 205&quot;/&gt;&lt;property id=&quot;20307&quot; value=&quot;510&quot;/&gt;&lt;/object&gt;&lt;object type=&quot;3&quot; unique_id=&quot;10209&quot;&gt;&lt;property id=&quot;20148&quot; value=&quot;5&quot;/&gt;&lt;property id=&quot;20300&quot; value=&quot;Slide 206 - &amp;quot;Figure 9.6 An Example of a One-Sided Durbin–Watson d Test&amp;quot;&quot;/&gt;&lt;property id=&quot;20307&quot; value=&quot;511&quot;/&gt;&lt;/object&gt;&lt;object type=&quot;3&quot; unique_id=&quot;10210&quot;&gt;&lt;property id=&quot;20148&quot; value=&quot;5&quot;/&gt;&lt;property id=&quot;20300&quot; value=&quot;Slide 207 - &amp;quot;Remedies for Serial Correlation&amp;quot;&quot;/&gt;&lt;property id=&quot;20307&quot; value=&quot;512&quot;/&gt;&lt;/object&gt;&lt;object type=&quot;3&quot; unique_id=&quot;10211&quot;&gt;&lt;property id=&quot;20148&quot; value=&quot;5&quot;/&gt;&lt;property id=&quot;20300&quot; value=&quot;Slide 208 - &amp;quot;Generalized Least Squares&amp;quot;&quot;/&gt;&lt;property id=&quot;20307&quot; value=&quot;513&quot;/&gt;&lt;/object&gt;&lt;object type=&quot;3&quot; unique_id=&quot;10212&quot;&gt;&lt;property id=&quot;20148&quot; value=&quot;5&quot;/&gt;&lt;property id=&quot;20300&quot; value=&quot;Slide 209 - &amp;quot;Generalized Least Squares (cont.)&amp;quot;&quot;/&gt;&lt;property id=&quot;20307&quot; value=&quot;514&quot;/&gt;&lt;/object&gt;&lt;object type=&quot;3&quot; unique_id=&quot;10213&quot;&gt;&lt;property id=&quot;20148&quot; value=&quot;5&quot;/&gt;&lt;property id=&quot;20300&quot; value=&quot;Slide 210 - &amp;quot;Generalized Least Squares (cont.)&amp;quot;&quot;/&gt;&lt;property id=&quot;20307&quot; value=&quot;515&quot;/&gt;&lt;/object&gt;&lt;object type=&quot;3&quot; unique_id=&quot;10214&quot;&gt;&lt;property id=&quot;20148&quot; value=&quot;5&quot;/&gt;&lt;property id=&quot;20300&quot; value=&quot;Slide 211 - &amp;quot;Generalized Least Squares (cont.)&amp;quot;&quot;/&gt;&lt;property id=&quot;20307&quot; value=&quot;516&quot;/&gt;&lt;/object&gt;&lt;object type=&quot;3&quot; unique_id=&quot;10215&quot;&gt;&lt;property id=&quot;20148&quot; value=&quot;5&quot;/&gt;&lt;property id=&quot;20300&quot; value=&quot;Slide 212 - &amp;quot;The Cochrane–Orcutt Method&amp;quot;&quot;/&gt;&lt;property id=&quot;20307&quot; value=&quot;517&quot;/&gt;&lt;/object&gt;&lt;object type=&quot;3&quot; unique_id=&quot;10216&quot;&gt;&lt;property id=&quot;20148&quot; value=&quot;5&quot;/&gt;&lt;property id=&quot;20300&quot; value=&quot;Slide 213 - &amp;quot;The AR(1) Method&amp;quot;&quot;/&gt;&lt;property id=&quot;20307&quot; value=&quot;518&quot;/&gt;&lt;/object&gt;&lt;object type=&quot;3&quot; unique_id=&quot;10217&quot;&gt;&lt;property id=&quot;20148&quot; value=&quot;5&quot;/&gt;&lt;property id=&quot;20300&quot; value=&quot;Slide 214 - &amp;quot;Newey–West Standard Errors&amp;quot;&quot;/&gt;&lt;property id=&quot;20307&quot; value=&quot;519&quot;/&gt;&lt;/object&gt;&lt;object type=&quot;3&quot; unique_id=&quot;10218&quot;&gt;&lt;property id=&quot;20148&quot; value=&quot;5&quot;/&gt;&lt;property id=&quot;20300&quot; value=&quot;Slide 215 - &amp;quot;Newey–West Standard Errors (cont.)&amp;quot;&quot;/&gt;&lt;property id=&quot;20307&quot; value=&quot;520&quot;/&gt;&lt;/object&gt;&lt;object type=&quot;3&quot; unique_id=&quot;10219&quot;&gt;&lt;property id=&quot;20148&quot; value=&quot;5&quot;/&gt;&lt;property id=&quot;20300&quot; value=&quot;Slide 216 - &amp;quot;Chapter 10&amp;quot;&quot;/&gt;&lt;property id=&quot;20307&quot; value=&quot;522&quot;/&gt;&lt;/object&gt;&lt;object type=&quot;3&quot; unique_id=&quot;10220&quot;&gt;&lt;property id=&quot;20148&quot; value=&quot;5&quot;/&gt;&lt;property id=&quot;20300&quot; value=&quot;Slide 217 - &amp;quot;Pure Heteroskedasticity&amp;quot;&quot;/&gt;&lt;property id=&quot;20307&quot; value=&quot;523&quot;/&gt;&lt;/object&gt;&lt;object type=&quot;3&quot; unique_id=&quot;10221&quot;&gt;&lt;property id=&quot;20148&quot; value=&quot;5&quot;/&gt;&lt;property id=&quot;20300&quot; value=&quot;Slide 218 - &amp;quot;Pure Heteroskedasticity (cont.)&amp;quot;&quot;/&gt;&lt;property id=&quot;20307&quot; value=&quot;524&quot;/&gt;&lt;/object&gt;&lt;object type=&quot;3&quot; unique_id=&quot;10222&quot;&gt;&lt;property id=&quot;20148&quot; value=&quot;5&quot;/&gt;&lt;property id=&quot;20300&quot; value=&quot;Slide 219 - &amp;quot;Figure 10.1a Homoskedasticity versus Discrete Heteroskedasticity&amp;quot;&quot;/&gt;&lt;property id=&quot;20307&quot; value=&quot;525&quot;/&gt;&lt;/object&gt;&lt;object type=&quot;3&quot; unique_id=&quot;10223&quot;&gt;&lt;property id=&quot;20148&quot; value=&quot;5&quot;/&gt;&lt;property id=&quot;20300&quot; value=&quot;Slide 220 - &amp;quot;Figure 10.1b Homoskedasticity versus Discrete Heteroskedasticity&amp;quot;&quot;/&gt;&lt;property id=&quot;20307&quot; value=&quot;526&quot;/&gt;&lt;/object&gt;&lt;object type=&quot;3&quot; unique_id=&quot;10224&quot;&gt;&lt;property id=&quot;20148&quot; value=&quot;5&quot;/&gt;&lt;property id=&quot;20300&quot; value=&quot;Slide 221 - &amp;quot;Pure Heteroskedasticity (cont.)&amp;quot;&quot;/&gt;&lt;property id=&quot;20307&quot; value=&quot;527&quot;/&gt;&lt;/object&gt;&lt;object type=&quot;3&quot; unique_id=&quot;10225&quot;&gt;&lt;property id=&quot;20148&quot; value=&quot;5&quot;/&gt;&lt;property id=&quot;20300&quot; value=&quot;Slide 222 - &amp;quot;Figure 10.2 A Homoskedastic Error Term with Respect to Zi&amp;quot;&quot;/&gt;&lt;property id=&quot;20307&quot; value=&quot;528&quot;/&gt;&lt;/object&gt;&lt;object type=&quot;3&quot; unique_id=&quot;10226&quot;&gt;&lt;property id=&quot;20148&quot; value=&quot;5&quot;/&gt;&lt;property id=&quot;20300&quot; value=&quot;Slide 223 - &amp;quot;Figure 10.3 A Heteroskedastic Error Term with Respect to Zi&amp;quot;&quot;/&gt;&lt;property id=&quot;20307&quot; value=&quot;529&quot;/&gt;&lt;/object&gt;&lt;object type=&quot;3&quot; unique_id=&quot;10227&quot;&gt;&lt;property id=&quot;20148&quot; value=&quot;5&quot;/&gt;&lt;property id=&quot;20300&quot; value=&quot;Slide 224 - &amp;quot;Impure Heteroskedasticity&amp;quot;&quot;/&gt;&lt;property id=&quot;20307&quot; value=&quot;530&quot;/&gt;&lt;/object&gt;&lt;object type=&quot;3&quot; unique_id=&quot;10228&quot;&gt;&lt;property id=&quot;20148&quot; value=&quot;5&quot;/&gt;&lt;property id=&quot;20300&quot; value=&quot;Slide 225 - &amp;quot;The Consequences of Heteroskedasticity&amp;quot;&quot;/&gt;&lt;property id=&quot;20307&quot; value=&quot;531&quot;/&gt;&lt;/object&gt;&lt;object type=&quot;3&quot; unique_id=&quot;10229&quot;&gt;&lt;property id=&quot;20148&quot; value=&quot;5&quot;/&gt;&lt;property id=&quot;20300&quot; value=&quot;Slide 226 - &amp;quot;Testing for Heteroskedasticity&amp;quot;&quot;/&gt;&lt;property id=&quot;20307&quot; value=&quot;532&quot;/&gt;&lt;/object&gt;&lt;object type=&quot;3&quot; unique_id=&quot;10230&quot;&gt;&lt;property id=&quot;20148&quot; value=&quot;5&quot;/&gt;&lt;property id=&quot;20300&quot; value=&quot;Slide 227 - &amp;quot;Figure 10.4 Eyeballing Residuals for Possible Heteroskedasticity&amp;quot;&quot;/&gt;&lt;property id=&quot;20307&quot; value=&quot;533&quot;/&gt;&lt;/object&gt;&lt;object type=&quot;3&quot; unique_id=&quot;10231&quot;&gt;&lt;property id=&quot;20148&quot; value=&quot;5&quot;/&gt;&lt;property id=&quot;20300&quot; value=&quot;Slide 228 - &amp;quot;The Park Test&amp;quot;&quot;/&gt;&lt;property id=&quot;20307&quot; value=&quot;534&quot;/&gt;&lt;/object&gt;&lt;object type=&quot;3&quot; unique_id=&quot;10232&quot;&gt;&lt;property id=&quot;20148&quot; value=&quot;5&quot;/&gt;&lt;property id=&quot;20300&quot; value=&quot;Slide 229 - &amp;quot;The Park Test&amp;quot;&quot;/&gt;&lt;property id=&quot;20307&quot; value=&quot;535&quot;/&gt;&lt;/object&gt;&lt;object type=&quot;3&quot; unique_id=&quot;10233&quot;&gt;&lt;property id=&quot;20148&quot; value=&quot;5&quot;/&gt;&lt;property id=&quot;20300&quot; value=&quot;Slide 230 - &amp;quot;The White Test&amp;quot;&quot;/&gt;&lt;property id=&quot;20307&quot; value=&quot;536&quot;/&gt;&lt;/object&gt;&lt;object type=&quot;3&quot; unique_id=&quot;10234&quot;&gt;&lt;property id=&quot;20148&quot; value=&quot;5&quot;/&gt;&lt;property id=&quot;20300&quot; value=&quot;Slide 231 - &amp;quot;The White Test (cont.)&amp;quot;&quot;/&gt;&lt;property id=&quot;20307&quot; value=&quot;537&quot;/&gt;&lt;/object&gt;&lt;object type=&quot;3&quot; unique_id=&quot;10235&quot;&gt;&lt;property id=&quot;20148&quot; value=&quot;5&quot;/&gt;&lt;property id=&quot;20300&quot; value=&quot;Slide 232 - &amp;quot;Remedies for Heteroskedasticity&amp;quot;&quot;/&gt;&lt;property id=&quot;20307&quot; value=&quot;538&quot;/&gt;&lt;/object&gt;&lt;object type=&quot;3&quot; unique_id=&quot;10236&quot;&gt;&lt;property id=&quot;20148&quot; value=&quot;5&quot;/&gt;&lt;property id=&quot;20300&quot; value=&quot;Slide 233 - &amp;quot;Heteroskedasticity-Corrected Standard Errors&amp;quot;&quot;/&gt;&lt;property id=&quot;20307&quot; value=&quot;539&quot;/&gt;&lt;/object&gt;&lt;object type=&quot;3&quot; unique_id=&quot;10237&quot;&gt;&lt;property id=&quot;20148&quot; value=&quot;5&quot;/&gt;&lt;property id=&quot;20300&quot; value=&quot;Slide 234 - &amp;quot;Heteroskedasticity-Corrected Standard Errors (cont.)&amp;quot;&quot;/&gt;&lt;property id=&quot;20307&quot; value=&quot;540&quot;/&gt;&lt;/object&gt;&lt;object type=&quot;3&quot; unique_id=&quot;10238&quot;&gt;&lt;property id=&quot;20148&quot; value=&quot;5&quot;/&gt;&lt;property id=&quot;20300&quot; value=&quot;Slide 235 - &amp;quot;Redefining the Variables&amp;quot;&quot;/&gt;&lt;property id=&quot;20307&quot; value=&quot;541&quot;/&gt;&lt;/object&gt;&lt;object type=&quot;3&quot; unique_id=&quot;10239&quot;&gt;&lt;property id=&quot;20148&quot; value=&quot;5&quot;/&gt;&lt;property id=&quot;20300&quot; value=&quot;Slide 236 - &amp;quot;Redefining the Variables (cont.)&amp;quot;&quot;/&gt;&lt;property id=&quot;20307&quot; value=&quot;542&quot;/&gt;&lt;/object&gt;&lt;object type=&quot;3&quot; unique_id=&quot;10240&quot;&gt;&lt;property id=&quot;20148&quot; value=&quot;5&quot;/&gt;&lt;property id=&quot;20300&quot; value=&quot;Slide 237 - &amp;quot;Redefining the Variables (cont.)&amp;quot;&quot;/&gt;&lt;property id=&quot;20307&quot; value=&quot;543&quot;/&gt;&lt;/object&gt;&lt;object type=&quot;3&quot; unique_id=&quot;10241&quot;&gt;&lt;property id=&quot;20148&quot; value=&quot;5&quot;/&gt;&lt;property id=&quot;20300&quot; value=&quot;Slide 238 - &amp;quot;Figure 10.5 An Aggregate City Expenditures Function&amp;quot;&quot;/&gt;&lt;property id=&quot;20307&quot; value=&quot;544&quot;/&gt;&lt;/object&gt;&lt;object type=&quot;3&quot; unique_id=&quot;10242&quot;&gt;&lt;property id=&quot;20148&quot; value=&quot;5&quot;/&gt;&lt;property id=&quot;20300&quot; value=&quot;Slide 239 - &amp;quot;Figure 10.6 A Per Capita City Expenditures Function&amp;quot;&quot;/&gt;&lt;property id=&quot;20307&quot; value=&quot;545&quot;/&gt;&lt;/object&gt;&lt;object type=&quot;3&quot; unique_id=&quot;10243&quot;&gt;&lt;property id=&quot;20148&quot; value=&quot;5&quot;/&gt;&lt;property id=&quot;20300&quot; value=&quot;Slide 240 - &amp;quot;Chapter 12&amp;quot;&quot;/&gt;&lt;property id=&quot;20307&quot; value=&quot;590&quot;/&gt;&lt;/object&gt;&lt;object type=&quot;3&quot; unique_id=&quot;10244&quot;&gt;&lt;property id=&quot;20148&quot; value=&quot;5&quot;/&gt;&lt;property id=&quot;20300&quot; value=&quot;Slide 241 - &amp;quot;Dynamic Models: &amp;#x0D;&amp;#x0A;Distributed Lag Models&amp;quot;&quot;/&gt;&lt;property id=&quot;20307&quot; value=&quot;591&quot;/&gt;&lt;/object&gt;&lt;object type=&quot;3&quot; unique_id=&quot;10245&quot;&gt;&lt;property id=&quot;20148&quot; value=&quot;5&quot;/&gt;&lt;property id=&quot;20300&quot; value=&quot;Slide 242 - &amp;quot;Dynamic Models: &amp;#x0D;&amp;#x0A;Distributed Lag Models (cont.)&amp;quot;&quot;/&gt;&lt;property id=&quot;20307&quot; value=&quot;592&quot;/&gt;&lt;/object&gt;&lt;object type=&quot;3&quot; unique_id=&quot;10246&quot;&gt;&lt;property id=&quot;20148&quot; value=&quot;5&quot;/&gt;&lt;property id=&quot;20300&quot; value=&quot;Slide 243 - &amp;quot;What Is a Dynamic Model?&amp;quot;&quot;/&gt;&lt;property id=&quot;20307&quot; value=&quot;593&quot;/&gt;&lt;/object&gt;&lt;object type=&quot;3&quot; unique_id=&quot;10247&quot;&gt;&lt;property id=&quot;20148&quot; value=&quot;5&quot;/&gt;&lt;property id=&quot;20300&quot; value=&quot;Slide 244 - &amp;quot;What Is a Dynamic Model? (cont.)&amp;quot;&quot;/&gt;&lt;property id=&quot;20307&quot; value=&quot;594&quot;/&gt;&lt;/object&gt;&lt;object type=&quot;3&quot; unique_id=&quot;10248&quot;&gt;&lt;property id=&quot;20148&quot; value=&quot;5&quot;/&gt;&lt;property id=&quot;20300&quot; value=&quot;Slide 245 - &amp;quot;Figure 12.1 Geometric Weighting Schemes for Various Dynamic Models&amp;quot;&quot;/&gt;&lt;property id=&quot;20307&quot; value=&quot;595&quot;/&gt;&lt;/object&gt;&lt;object type=&quot;3&quot; unique_id=&quot;10249&quot;&gt;&lt;property id=&quot;20148&quot; value=&quot;5&quot;/&gt;&lt;property id=&quot;20300&quot; value=&quot;Slide 246 - &amp;quot;Serial Correlation and &amp;#x0D;&amp;#x0A;Dynamic Models&amp;quot;&quot;/&gt;&lt;property id=&quot;20307&quot; value=&quot;596&quot;/&gt;&lt;/object&gt;&lt;object type=&quot;3&quot; unique_id=&quot;10250&quot;&gt;&lt;property id=&quot;20148&quot; value=&quot;5&quot;/&gt;&lt;property id=&quot;20300&quot; value=&quot;Slide 247 - &amp;quot;Testing for Serial Correlation in Dynamic Models&amp;quot;&quot;/&gt;&lt;property id=&quot;20307&quot; value=&quot;597&quot;/&gt;&lt;/object&gt;&lt;object type=&quot;3&quot; unique_id=&quot;10251&quot;&gt;&lt;property id=&quot;20148&quot; value=&quot;5&quot;/&gt;&lt;property id=&quot;20300&quot; value=&quot;Slide 248 - &amp;quot;Testing for Serial Correlation in Dynamic Models (cont.)&amp;quot;&quot;/&gt;&lt;property id=&quot;20307&quot; value=&quot;598&quot;/&gt;&lt;/object&gt;&lt;object type=&quot;3&quot; unique_id=&quot;10252&quot;&gt;&lt;property id=&quot;20148&quot; value=&quot;5&quot;/&gt;&lt;property id=&quot;20300&quot; value=&quot;Slide 249 - &amp;quot;Correcting for Serial Correlation in Dynamic Models&amp;quot;&quot;/&gt;&lt;property id=&quot;20307&quot; value=&quot;599&quot;/&gt;&lt;/object&gt;&lt;object type=&quot;3&quot; unique_id=&quot;10253&quot;&gt;&lt;property id=&quot;20148&quot; value=&quot;5&quot;/&gt;&lt;property id=&quot;20300&quot; value=&quot;Slide 250 - &amp;quot;Granger Causality&amp;quot;&quot;/&gt;&lt;property id=&quot;20307&quot; value=&quot;600&quot;/&gt;&lt;/object&gt;&lt;object type=&quot;3&quot; unique_id=&quot;10254&quot;&gt;&lt;property id=&quot;20148&quot; value=&quot;5&quot;/&gt;&lt;property id=&quot;20300&quot; value=&quot;Slide 251 - &amp;quot;Granger Causality (cont.)&amp;quot;&quot;/&gt;&lt;property id=&quot;20307&quot; value=&quot;601&quot;/&gt;&lt;/object&gt;&lt;object type=&quot;3&quot; unique_id=&quot;10255&quot;&gt;&lt;property id=&quot;20148&quot; value=&quot;5&quot;/&gt;&lt;property id=&quot;20300&quot; value=&quot;Slide 252&quot;/&gt;&lt;property id=&quot;20307&quot; value=&quot;602&quot;/&gt;&lt;/object&gt;&lt;object type=&quot;3&quot; unique_id=&quot;10256&quot;&gt;&lt;property id=&quot;20148&quot; value=&quot;5&quot;/&gt;&lt;property id=&quot;20300&quot; value=&quot;Slide 253 - &amp;quot;Spurious Correlation and Nonstationarity&amp;quot;&quot;/&gt;&lt;property id=&quot;20307&quot; value=&quot;603&quot;/&gt;&lt;/object&gt;&lt;object type=&quot;3&quot; unique_id=&quot;10257&quot;&gt;&lt;property id=&quot;20148&quot; value=&quot;5&quot;/&gt;&lt;property id=&quot;20300&quot; value=&quot;Slide 254 - &amp;quot;Stationary and Nonstationary Time Series&amp;quot;&quot;/&gt;&lt;property id=&quot;20307&quot; value=&quot;604&quot;/&gt;&lt;/object&gt;&lt;object type=&quot;3&quot; unique_id=&quot;10258&quot;&gt;&lt;property id=&quot;20148&quot; value=&quot;5&quot;/&gt;&lt;property id=&quot;20300&quot; value=&quot;Slide 255 - &amp;quot;Stationary and Nonstationary Time Series (cont.)&amp;quot;&quot;/&gt;&lt;property id=&quot;20307&quot; value=&quot;605&quot;/&gt;&lt;/object&gt;&lt;object type=&quot;3&quot; unique_id=&quot;10259&quot;&gt;&lt;property id=&quot;20148&quot; value=&quot;5&quot;/&gt;&lt;property id=&quot;20300&quot; value=&quot;Slide 256 - &amp;quot;Stationary and Nonstationary Time Series (cont.)&amp;quot;&quot;/&gt;&lt;property id=&quot;20307&quot; value=&quot;606&quot;/&gt;&lt;/object&gt;&lt;object type=&quot;3&quot; unique_id=&quot;10260&quot;&gt;&lt;property id=&quot;20148&quot; value=&quot;5&quot;/&gt;&lt;property id=&quot;20300&quot; value=&quot;Slide 257 - &amp;quot;The Dickey–Fuller Test&amp;quot;&quot;/&gt;&lt;property id=&quot;20307&quot; value=&quot;607&quot;/&gt;&lt;/object&gt;&lt;object type=&quot;3&quot; unique_id=&quot;10261&quot;&gt;&lt;property id=&quot;20148&quot; value=&quot;5&quot;/&gt;&lt;property id=&quot;20300&quot; value=&quot;Slide 258 - &amp;quot;The Dickey–Fuller Test (cont.)&amp;quot;&quot;/&gt;&lt;property id=&quot;20307&quot; value=&quot;608&quot;/&gt;&lt;/object&gt;&lt;object type=&quot;3&quot; unique_id=&quot;10262&quot;&gt;&lt;property id=&quot;20148&quot; value=&quot;5&quot;/&gt;&lt;property id=&quot;20300&quot; value=&quot;Slide 259 - &amp;quot;The Dickey–Fuller Test (cont.)&amp;quot;&quot;/&gt;&lt;property id=&quot;20307&quot; value=&quot;609&quot;/&gt;&lt;/object&gt;&lt;object type=&quot;3&quot; unique_id=&quot;10263&quot;&gt;&lt;property id=&quot;20148&quot; value=&quot;5&quot;/&gt;&lt;property id=&quot;20300&quot; value=&quot;Slide 260 - &amp;quot;Table 12.1 Large-Sample Critical Values for the Dickey–Fuller Test&amp;quot;&quot;/&gt;&lt;property id=&quot;20307&quot; value=&quot;610&quot;/&gt;&lt;/object&gt;&lt;object type=&quot;3&quot; unique_id=&quot;10264&quot;&gt;&lt;property id=&quot;20148&quot; value=&quot;5&quot;/&gt;&lt;property id=&quot;20300&quot; value=&quot;Slide 261 - &amp;quot;Cointegration&amp;quot;&quot;/&gt;&lt;property id=&quot;20307&quot; value=&quot;611&quot;/&gt;&lt;/object&gt;&lt;object type=&quot;3&quot; unique_id=&quot;10265&quot;&gt;&lt;property id=&quot;20148&quot; value=&quot;5&quot;/&gt;&lt;property id=&quot;20300&quot; value=&quot;Slide 262 - &amp;quot;Cointegration (cont.)&amp;quot;&quot;/&gt;&lt;property id=&quot;20307&quot; value=&quot;612&quot;/&gt;&lt;/object&gt;&lt;object type=&quot;3&quot; unique_id=&quot;10266&quot;&gt;&lt;property id=&quot;20148&quot; value=&quot;5&quot;/&gt;&lt;property id=&quot;20300&quot; value=&quot;Slide 263 - &amp;quot;Cointegration (cont.)&amp;quot;&quot;/&gt;&lt;property id=&quot;20307&quot; value=&quot;613&quot;/&gt;&lt;/object&gt;&lt;object type=&quot;3&quot; unique_id=&quot;10267&quot;&gt;&lt;property id=&quot;20148&quot; value=&quot;5&quot;/&gt;&lt;property id=&quot;20300&quot; value=&quot;Slide 264 - &amp;quot;A Standard Sequence of Steps for Dealing with Nonstationary Time Series&amp;quot;&quot;/&gt;&lt;property id=&quot;20307&quot; value=&quot;614&quot;/&gt;&lt;/object&gt;&lt;object type=&quot;3&quot; unique_id=&quot;10268&quot;&gt;&lt;property id=&quot;20148&quot; value=&quot;5&quot;/&gt;&lt;property id=&quot;20300&quot; value=&quot;Slide 265 - &amp;quot;Chapter 13&amp;quot;&quot;/&gt;&lt;property id=&quot;20307&quot; value=&quot;616&quot;/&gt;&lt;/object&gt;&lt;object type=&quot;3&quot; unique_id=&quot;10269&quot;&gt;&lt;property id=&quot;20148&quot; value=&quot;5&quot;/&gt;&lt;property id=&quot;20300&quot; value=&quot;Slide 266 - &amp;quot;The Linear Probability Model&amp;quot;&quot;/&gt;&lt;property id=&quot;20307&quot; value=&quot;741&quot;/&gt;&lt;/object&gt;&lt;object type=&quot;3&quot; unique_id=&quot;10270&quot;&gt;&lt;property id=&quot;20148&quot; value=&quot;5&quot;/&gt;&lt;property id=&quot;20300&quot; value=&quot;Slide 267 - &amp;quot;Problems with the Linear Probability Model&amp;quot;&quot;/&gt;&lt;property id=&quot;20307&quot; value=&quot;742&quot;/&gt;&lt;/object&gt;&lt;object type=&quot;3&quot; unique_id=&quot;10271&quot;&gt;&lt;property id=&quot;20148&quot; value=&quot;5&quot;/&gt;&lt;property id=&quot;20300&quot; value=&quot;Slide 268 - &amp;quot;Figure 13.1 &amp;#x0D;&amp;#x0A;A Linear Probability Model&amp;quot;&quot;/&gt;&lt;property id=&quot;20307&quot; value=&quot;743&quot;/&gt;&lt;/object&gt;&lt;object type=&quot;3&quot; unique_id=&quot;10272&quot;&gt;&lt;property id=&quot;20148&quot; value=&quot;5&quot;/&gt;&lt;property id=&quot;20300&quot; value=&quot;Slide 269 - &amp;quot;The Binomial Logit Model&amp;quot;&quot;/&gt;&lt;property id=&quot;20307&quot; value=&quot;744&quot;/&gt;&lt;/object&gt;&lt;object type=&quot;3&quot; unique_id=&quot;10273&quot;&gt;&lt;property id=&quot;20148&quot; value=&quot;5&quot;/&gt;&lt;property id=&quot;20300&quot; value=&quot;Slide 270 - &amp;quot;Figure 13.2      Is Bounded by 0 and 1 in a Binomial Logit Model&amp;quot;&quot;/&gt;&lt;property id=&quot;20307&quot; value=&quot;745&quot;/&gt;&lt;/object&gt;&lt;object type=&quot;3&quot; unique_id=&quot;10274&quot;&gt;&lt;property id=&quot;20148&quot; value=&quot;5&quot;/&gt;&lt;property id=&quot;20300&quot; value=&quot;Slide 271 - &amp;quot;Interpreting Estimated &amp;#x0D;&amp;#x0A;Logit Coefficients&amp;quot;&quot;/&gt;&lt;property id=&quot;20307&quot; value=&quot;746&quot;/&gt;&lt;/object&gt;&lt;object type=&quot;3&quot; unique_id=&quot;10275&quot;&gt;&lt;property id=&quot;20148&quot; value=&quot;5&quot;/&gt;&lt;property id=&quot;20300&quot; value=&quot;Slide 272 - &amp;quot;Interpreting Estimated Logit Coefficients (cont.)&amp;quot;&quot;/&gt;&lt;property id=&quot;20307&quot; value=&quot;747&quot;/&gt;&lt;/object&gt;&lt;object type=&quot;3&quot; unique_id=&quot;10276&quot;&gt;&lt;property id=&quot;20148&quot; value=&quot;5&quot;/&gt;&lt;property id=&quot;20300&quot; value=&quot;Slide 273 - &amp;quot;Other Dummy Dependent Variable Techniques&amp;quot;&quot;/&gt;&lt;property id=&quot;20307&quot; value=&quot;74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HD:Users:Lynn:Desktop:Keown_Ch01 copy.ppt</Template>
  <TotalTime>100945</TotalTime>
  <Words>472</Words>
  <Application>Microsoft Office PowerPoint</Application>
  <PresentationFormat>On-screen Show (4:3)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ヒラギノ角ゴ Pro W3</vt:lpstr>
      <vt:lpstr>Blank Presentation</vt:lpstr>
      <vt:lpstr>Area Under the  ROC Curve</vt:lpstr>
      <vt:lpstr>Evaluating a Logistic Regression Model</vt:lpstr>
      <vt:lpstr>Evaluating a Logistic Regression Model: Receiver Operating Characteristic Curve</vt:lpstr>
      <vt:lpstr>Evaluating a Logistic Regression Model: Receiver Operating Characteristic Curve</vt:lpstr>
      <vt:lpstr>Evaluating a Logistic Regression Model</vt:lpstr>
      <vt:lpstr>Evaluating a Logistic Regression Model: Receiver Operating Characteristic Curve</vt:lpstr>
      <vt:lpstr>Evaluating a Logistic Regression Model: Receiver Operating Characteristic Curve</vt:lpstr>
      <vt:lpstr>Evaluating a Logistic Regression Model: Receiver Operating Characteristic Curve</vt:lpstr>
      <vt:lpstr>Evaluating a Logistic Regression Model: Receiver Operating Characteristic Curve</vt:lpstr>
    </vt:vector>
  </TitlesOfParts>
  <Company>Lynn L'Heureux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L'Heureux</dc:creator>
  <cp:lastModifiedBy>Lealand Morin</cp:lastModifiedBy>
  <cp:revision>819</cp:revision>
  <dcterms:created xsi:type="dcterms:W3CDTF">2010-02-21T17:33:09Z</dcterms:created>
  <dcterms:modified xsi:type="dcterms:W3CDTF">2021-01-19T21:59:15Z</dcterms:modified>
</cp:coreProperties>
</file>