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7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59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98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0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6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2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5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4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A331-969A-4FAB-8526-4D25DF0BA0E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EAE0-F59E-4971-89EE-22CA0BF19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5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1850-7D40-DA29-9C7C-0B317F8FC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298" y="1585459"/>
            <a:ext cx="9448800" cy="253648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000" dirty="0">
                <a:latin typeface="Aptos" panose="020B0004020202020204" pitchFamily="34" charset="0"/>
              </a:rPr>
              <a:t>Develop </a:t>
            </a:r>
            <a:r>
              <a:rPr lang="en-US" sz="4000">
                <a:latin typeface="Aptos" panose="020B0004020202020204" pitchFamily="34" charset="0"/>
              </a:rPr>
              <a:t>a strategic </a:t>
            </a:r>
            <a:r>
              <a:rPr lang="en-US" sz="4000" dirty="0">
                <a:latin typeface="Aptos" panose="020B0004020202020204" pitchFamily="34" charset="0"/>
              </a:rPr>
              <a:t>data-driven marketing recommendation aimed at converting Casual members to Annual membership thereby maximizing the overall number of annual subscriptions for </a:t>
            </a:r>
            <a:r>
              <a:rPr lang="en-US" sz="4000" dirty="0" err="1">
                <a:latin typeface="Aptos" panose="020B0004020202020204" pitchFamily="34" charset="0"/>
              </a:rPr>
              <a:t>cyclistics</a:t>
            </a:r>
            <a:r>
              <a:rPr lang="en-US" sz="4000" dirty="0"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3CF30-AB84-7AAB-F2D5-3244C994E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390" y="4872341"/>
            <a:ext cx="8144134" cy="1117687"/>
          </a:xfrm>
        </p:spPr>
        <p:txBody>
          <a:bodyPr>
            <a:normAutofit/>
          </a:bodyPr>
          <a:lstStyle/>
          <a:p>
            <a:r>
              <a:rPr lang="en-US" dirty="0"/>
              <a:t>Presenter: </a:t>
            </a:r>
            <a:r>
              <a:rPr lang="en-US" b="1" dirty="0"/>
              <a:t>Mr Matthew </a:t>
            </a:r>
            <a:r>
              <a:rPr lang="en-US" b="1" dirty="0" err="1"/>
              <a:t>Ternenge</a:t>
            </a:r>
            <a:r>
              <a:rPr lang="en-US" b="1" dirty="0"/>
              <a:t> Beeun</a:t>
            </a:r>
          </a:p>
          <a:p>
            <a:r>
              <a:rPr lang="en-US" dirty="0"/>
              <a:t>Date Updated: </a:t>
            </a:r>
            <a:r>
              <a:rPr lang="en-US" b="1" dirty="0"/>
              <a:t>Friday, 17</a:t>
            </a:r>
            <a:r>
              <a:rPr lang="en-US" b="1" baseline="30000" dirty="0"/>
              <a:t>th</a:t>
            </a:r>
            <a:r>
              <a:rPr lang="en-US" b="1" dirty="0"/>
              <a:t> October, 2025</a:t>
            </a:r>
          </a:p>
        </p:txBody>
      </p:sp>
    </p:spTree>
    <p:extLst>
      <p:ext uri="{BB962C8B-B14F-4D97-AF65-F5344CB8AC3E}">
        <p14:creationId xmlns:p14="http://schemas.microsoft.com/office/powerpoint/2010/main" val="418067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4DED-D484-6704-5004-3A7B29C6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36EFF-BACA-37B8-0C14-428FA39D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252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5CED-9849-54C2-BF6B-18CFF6F3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E430-5BD8-6A32-4EAC-97E2D713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Title of Presentation</a:t>
            </a:r>
          </a:p>
          <a:p>
            <a:r>
              <a:rPr lang="en-US" dirty="0"/>
              <a:t>2. Table of Content</a:t>
            </a:r>
          </a:p>
          <a:p>
            <a:r>
              <a:rPr lang="en-US" dirty="0"/>
              <a:t>3. Goal of the Analysis</a:t>
            </a:r>
          </a:p>
          <a:p>
            <a:r>
              <a:rPr lang="en-US" dirty="0"/>
              <a:t>4. Data Analysis</a:t>
            </a:r>
          </a:p>
          <a:p>
            <a:r>
              <a:rPr lang="en-US" dirty="0"/>
              <a:t>5.  Recommendations/Conclusion</a:t>
            </a:r>
          </a:p>
          <a:p>
            <a:r>
              <a:rPr lang="en-US" dirty="0"/>
              <a:t>6. Appendix</a:t>
            </a:r>
          </a:p>
        </p:txBody>
      </p:sp>
    </p:spTree>
    <p:extLst>
      <p:ext uri="{BB962C8B-B14F-4D97-AF65-F5344CB8AC3E}">
        <p14:creationId xmlns:p14="http://schemas.microsoft.com/office/powerpoint/2010/main" val="81164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E2B-34B0-4B3D-F69C-2EDFA5E5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94" y="450166"/>
            <a:ext cx="9613861" cy="20029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Goal:</a:t>
            </a:r>
            <a:br>
              <a:rPr lang="en-US" dirty="0"/>
            </a:br>
            <a:r>
              <a:rPr lang="en-US" dirty="0"/>
              <a:t>Understand how casual and annual members use </a:t>
            </a:r>
            <a:r>
              <a:rPr lang="en-US" dirty="0" err="1"/>
              <a:t>Cyclistic</a:t>
            </a:r>
            <a:r>
              <a:rPr lang="en-US" dirty="0"/>
              <a:t> differently to inform a new marketing strategy focused on conversion.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8099E-E68E-1A69-CED7-E1919F30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795" y="2674498"/>
            <a:ext cx="9613861" cy="3599316"/>
          </a:xfrm>
        </p:spPr>
        <p:txBody>
          <a:bodyPr>
            <a:normAutofit/>
          </a:bodyPr>
          <a:lstStyle/>
          <a:p>
            <a:r>
              <a:rPr lang="en-US" sz="2000" dirty="0"/>
              <a:t>Top line findings: </a:t>
            </a:r>
            <a:r>
              <a:rPr lang="en-US" sz="2000" b="1" dirty="0"/>
              <a:t>Two distinct products, two distinct users.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400" b="1" dirty="0"/>
              <a:t>Annual</a:t>
            </a:r>
            <a:r>
              <a:rPr lang="en-US" b="1" dirty="0"/>
              <a:t> Members:</a:t>
            </a:r>
            <a:r>
              <a:rPr lang="en-US" dirty="0"/>
              <a:t> Use the service as a </a:t>
            </a:r>
            <a:r>
              <a:rPr lang="en-US" b="1" dirty="0"/>
              <a:t>Utility (Commuting)</a:t>
            </a:r>
            <a:r>
              <a:rPr lang="en-US" dirty="0"/>
              <a:t>.</a:t>
            </a:r>
          </a:p>
          <a:p>
            <a:r>
              <a:rPr lang="en-US" b="1" dirty="0"/>
              <a:t>Casual Riders:</a:t>
            </a:r>
            <a:r>
              <a:rPr lang="en-US" dirty="0"/>
              <a:t> Use the service as </a:t>
            </a:r>
            <a:r>
              <a:rPr lang="en-US" b="1" dirty="0"/>
              <a:t>Leisure (Recreation)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sz="2000" b="1" dirty="0"/>
              <a:t>The Opportunity:</a:t>
            </a:r>
            <a:br>
              <a:rPr lang="en-US" b="1" dirty="0"/>
            </a:br>
            <a:r>
              <a:rPr lang="en-US" sz="2800" dirty="0"/>
              <a:t>By targeting the high-value </a:t>
            </a:r>
            <a:r>
              <a:rPr lang="en-US" sz="2800" i="1" dirty="0"/>
              <a:t>leisure</a:t>
            </a:r>
            <a:r>
              <a:rPr lang="en-US" sz="2800" dirty="0"/>
              <a:t> usage, we can convert a significant portion of the Casual Rider base.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A744-1552-161E-5C89-ED6680F5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309489"/>
            <a:ext cx="9613861" cy="2518117"/>
          </a:xfrm>
        </p:spPr>
        <p:txBody>
          <a:bodyPr>
            <a:normAutofit fontScale="90000"/>
          </a:bodyPr>
          <a:lstStyle/>
          <a:p>
            <a:r>
              <a:rPr lang="en-US" dirty="0"/>
              <a:t>Casual riders are not just infrequent users; they are users who pay a significant premium for their long trips, creating a major cost-saving incentive for conversion.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8986-41FC-8721-4CDE-2FB4FA7E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716701"/>
            <a:ext cx="4698358" cy="3599316"/>
          </a:xfrm>
        </p:spPr>
        <p:txBody>
          <a:bodyPr/>
          <a:lstStyle/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1800" dirty="0"/>
              <a:t>Total ride length</a:t>
            </a: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5400" dirty="0"/>
              <a:t>10.8M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2D17E-D3C9-988F-6544-DD401DF4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3" y="2716701"/>
            <a:ext cx="4700058" cy="35993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  Annual Avg.		    Casual Avg.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b="1" dirty="0"/>
              <a:t>11.47		38.48</a:t>
            </a:r>
          </a:p>
        </p:txBody>
      </p:sp>
    </p:spTree>
    <p:extLst>
      <p:ext uri="{BB962C8B-B14F-4D97-AF65-F5344CB8AC3E}">
        <p14:creationId xmlns:p14="http://schemas.microsoft.com/office/powerpoint/2010/main" val="7155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52D1-8DDC-5303-55AF-81329D25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Rides by days of the Week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1364FC-2429-946E-F282-C4BEB0AF0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96" y="2110976"/>
            <a:ext cx="6703555" cy="39937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5ED13-1AA3-B569-99A2-BF5E4C7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7949" y="2208628"/>
            <a:ext cx="4229303" cy="3727563"/>
          </a:xfrm>
        </p:spPr>
        <p:txBody>
          <a:bodyPr>
            <a:normAutofit fontScale="55000" lnSpcReduction="20000"/>
          </a:bodyPr>
          <a:lstStyle/>
          <a:p>
            <a:endParaRPr lang="en-US" sz="2600" b="1" dirty="0"/>
          </a:p>
          <a:p>
            <a:pPr algn="ctr"/>
            <a:r>
              <a:rPr lang="en-US" sz="3200" b="1" dirty="0"/>
              <a:t>Annual Members (Blue):</a:t>
            </a:r>
            <a:r>
              <a:rPr lang="en-US" sz="3200" dirty="0"/>
              <a:t> Peak usage occurs Mon-Fri, with a clear drop-off on weekends. </a:t>
            </a:r>
            <a:r>
              <a:rPr lang="en-US" sz="3200" b="1" dirty="0"/>
              <a:t>(Utility)</a:t>
            </a:r>
            <a:endParaRPr lang="en-US" sz="3200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/>
              <a:t>Casual Riders (Orange):</a:t>
            </a:r>
            <a:r>
              <a:rPr lang="en-US" sz="3200" dirty="0"/>
              <a:t> Peak usage occurs dramatically on </a:t>
            </a:r>
            <a:r>
              <a:rPr lang="en-US" sz="3200" b="1" dirty="0"/>
              <a:t>Saturday and Sunday</a:t>
            </a:r>
            <a:r>
              <a:rPr lang="en-US" sz="3200" dirty="0"/>
              <a:t>. </a:t>
            </a:r>
            <a:r>
              <a:rPr lang="en-US" sz="3200" b="1" dirty="0"/>
              <a:t>(Leisure)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/>
              <a:t>Conclusion:</a:t>
            </a:r>
            <a:r>
              <a:rPr lang="en-US" sz="3800" dirty="0"/>
              <a:t> The highest-value conversion moment is on the weekend, when riders are actively engaged in their longest, most expensive trips.</a:t>
            </a:r>
          </a:p>
          <a:p>
            <a:pPr algn="ctr"/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2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74CB-6BE7-2429-FD6E-158EB51C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Duration by Rider Type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77A49C-9EA3-915B-1EBB-1AFB1911C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065" y="2082018"/>
            <a:ext cx="2377440" cy="43750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3EFC5-695E-676F-D3D1-616FFD694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4653036" cy="3923250"/>
          </a:xfrm>
        </p:spPr>
        <p:txBody>
          <a:bodyPr/>
          <a:lstStyle/>
          <a:p>
            <a:pPr algn="ctr"/>
            <a:r>
              <a:rPr lang="en-US" sz="2000" b="1" dirty="0"/>
              <a:t>Analysis:</a:t>
            </a:r>
            <a:r>
              <a:rPr lang="en-US" sz="2000" dirty="0"/>
              <a:t> Average ride duration for Casual Riders is </a:t>
            </a:r>
            <a:r>
              <a:rPr lang="en-US" sz="2000" b="1" dirty="0"/>
              <a:t>over 3x longer</a:t>
            </a:r>
            <a:r>
              <a:rPr lang="en-US" sz="2000" dirty="0"/>
              <a:t> than for Annual Members</a:t>
            </a:r>
          </a:p>
          <a:p>
            <a:pPr algn="ctr"/>
            <a:r>
              <a:rPr lang="en-US" sz="2000" dirty="0"/>
              <a:t>Casual Riders pay by the minute/hour after the first 30 minutes, they are overpaying for their chosen usage style.</a:t>
            </a:r>
          </a:p>
          <a:p>
            <a:pPr algn="ctr"/>
            <a:r>
              <a:rPr lang="en-US" sz="2000" b="1" dirty="0"/>
              <a:t>Recommendation Focus:</a:t>
            </a:r>
            <a:r>
              <a:rPr lang="en-US" sz="2000" dirty="0"/>
              <a:t> Our strategy must directly communicate the cost efficiency of membership for their existing weekend leisure habit.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3C0C-3C6D-A99B-D8F7-6AE869A4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ride Difference across weeks for the two members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58CE80-77A4-2120-7A61-EBF8F684B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22" y="2336800"/>
            <a:ext cx="4462105" cy="37687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FDE7F-3F1E-DD4A-993E-BF26A9FBA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83" y="2336872"/>
            <a:ext cx="4462105" cy="3767900"/>
          </a:xfrm>
        </p:spPr>
        <p:txBody>
          <a:bodyPr>
            <a:normAutofit fontScale="92500"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Casual riders are more active on </a:t>
            </a:r>
            <a:r>
              <a:rPr lang="en-US" sz="2400" dirty="0" err="1"/>
              <a:t>weekeneds</a:t>
            </a:r>
            <a:r>
              <a:rPr lang="en-US" sz="2400" dirty="0"/>
              <a:t> than week days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It only proves one thing that they don’t use their bikes for commuting but leisure.</a:t>
            </a:r>
          </a:p>
          <a:p>
            <a:pPr algn="ctr"/>
            <a:r>
              <a:rPr lang="en-US" sz="2400" dirty="0"/>
              <a:t>We can engage them in activities that we force them to come out during weekdays too by discounting and notifying them the saving cost of commuting </a:t>
            </a:r>
          </a:p>
        </p:txBody>
      </p:sp>
    </p:spTree>
    <p:extLst>
      <p:ext uri="{BB962C8B-B14F-4D97-AF65-F5344CB8AC3E}">
        <p14:creationId xmlns:p14="http://schemas.microsoft.com/office/powerpoint/2010/main" val="13886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541D-753A-11B7-B343-835B78B3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Actionable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9CE97-E2A6-DE5D-CC16-EF8BDC62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083" y="1774155"/>
            <a:ext cx="3699803" cy="1391065"/>
          </a:xfrm>
        </p:spPr>
        <p:txBody>
          <a:bodyPr/>
          <a:lstStyle/>
          <a:p>
            <a:pPr algn="ctr"/>
            <a:r>
              <a:rPr lang="en-US" dirty="0"/>
              <a:t>Introduce the weekend Pass: Targeting Existing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D6FCF-D187-3CA3-D6DA-42F78112A40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69235" y="3826412"/>
            <a:ext cx="3655651" cy="210977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b="1" dirty="0"/>
              <a:t>What:</a:t>
            </a:r>
            <a:r>
              <a:rPr lang="en-US" sz="1800" dirty="0"/>
              <a:t> A discounted, auto-renewing membership covering Friday evening through Sunday.</a:t>
            </a:r>
            <a:endParaRPr lang="en-US" dirty="0"/>
          </a:p>
          <a:p>
            <a:pPr algn="ctr"/>
            <a:r>
              <a:rPr lang="en-US" sz="1800" b="1" dirty="0"/>
              <a:t>Why:</a:t>
            </a:r>
            <a:r>
              <a:rPr lang="en-US" sz="1800" dirty="0"/>
              <a:t> Meets the Casual Rider where they are, offering a low-friction entry point that directly saves them money on their current primary usage pattern.</a:t>
            </a:r>
          </a:p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CB09C-CFB8-F8CF-F96F-95A0618A2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39376" y="2353950"/>
            <a:ext cx="3655651" cy="1080938"/>
          </a:xfrm>
        </p:spPr>
        <p:txBody>
          <a:bodyPr/>
          <a:lstStyle/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Real Time Cost Saving Communication: Driving Immediate Conversion</a:t>
            </a:r>
            <a:r>
              <a:rPr lang="en-US" sz="1800" dirty="0"/>
              <a:t>	</a:t>
            </a:r>
          </a:p>
          <a:p>
            <a:pPr algn="ctr"/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642D6E-8E43-08E1-943F-6436BD12CCB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039377" y="3727938"/>
            <a:ext cx="3655651" cy="221798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800" b="1" dirty="0"/>
              <a:t>What:</a:t>
            </a:r>
            <a:r>
              <a:rPr lang="en-US" sz="1800" dirty="0"/>
              <a:t> Integrate a mobile app/email notification that triggers immediately after a long, expensive casual trip.</a:t>
            </a:r>
          </a:p>
          <a:p>
            <a:pPr algn="ctr"/>
            <a:r>
              <a:rPr lang="en-US" sz="1800" b="1" dirty="0"/>
              <a:t>Why:</a:t>
            </a:r>
            <a:r>
              <a:rPr lang="en-US" sz="1800" dirty="0"/>
              <a:t> Leverages the moment of financial pain by showing: "You just spent $X. An Annual Membership would save you $Y after only Z more similar rides."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0FB7EC-BAED-F3D3-A6D3-E0D24881D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9519" y="1864779"/>
            <a:ext cx="3810394" cy="1427052"/>
          </a:xfrm>
        </p:spPr>
        <p:txBody>
          <a:bodyPr/>
          <a:lstStyle/>
          <a:p>
            <a:r>
              <a:rPr lang="en-US" dirty="0"/>
              <a:t>Geo targeted Locations: Intercepting users at their 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60F498-85E2-10F9-50DA-264068DC153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09520" y="3826412"/>
            <a:ext cx="3810394" cy="211950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900" b="1" dirty="0"/>
              <a:t>What:</a:t>
            </a:r>
            <a:r>
              <a:rPr lang="en-US" sz="1900" dirty="0"/>
              <a:t> Focus digital and physical advertising at stations identified as high-casual-volume tourist and leisure hubs (e.g., parks, lakefronts).</a:t>
            </a:r>
          </a:p>
          <a:p>
            <a:pPr algn="ctr"/>
            <a:r>
              <a:rPr lang="en-US" sz="1900" b="1" dirty="0"/>
              <a:t>Why:</a:t>
            </a:r>
            <a:r>
              <a:rPr lang="en-US" sz="1900" dirty="0"/>
              <a:t> Intercepts the target user pool immediately before or after they begin their expensive leisure trip.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94DA-5B70-0837-E811-AD3C30FF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Impact and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A1106-B79D-0DB7-0E57-2B6B8EE64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239" y="3028949"/>
            <a:ext cx="5225123" cy="294982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Expected Impact:</a:t>
            </a:r>
          </a:p>
          <a:p>
            <a:pPr marL="0" indent="0" algn="ctr">
              <a:buNone/>
            </a:pPr>
            <a:r>
              <a:rPr lang="en-US" dirty="0"/>
              <a:t>A 10% conversion of our current Casual Rider volume through the Weekend Pass alone could increase our annual recurring revenue (ARR) by [X amount, based on subscription pricing].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9514C-3C91-C56A-5F15-240596E7F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1256" y="2813538"/>
            <a:ext cx="5225123" cy="31652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Pilot the Weekend Pass in Q1 [Next Year].</a:t>
            </a:r>
          </a:p>
          <a:p>
            <a:r>
              <a:rPr lang="en-US" dirty="0"/>
              <a:t>Develop the A/B testing framework for the Real-Time Savings notification.</a:t>
            </a:r>
          </a:p>
          <a:p>
            <a:r>
              <a:rPr lang="en-US" dirty="0"/>
              <a:t>Utilize start station data to finalize the Geo-Targeting locations for Q2 marketing campaigns.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159</TotalTime>
  <Words>647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Trebuchet MS</vt:lpstr>
      <vt:lpstr>Berlin</vt:lpstr>
      <vt:lpstr>Develop a strategic data-driven marketing recommendation aimed at converting Casual members to Annual membership thereby maximizing the overall number of annual subscriptions for cyclistics.</vt:lpstr>
      <vt:lpstr>Table of contents</vt:lpstr>
      <vt:lpstr>Goal: Understand how casual and annual members use Cyclistic differently to inform a new marketing strategy focused on conversion. </vt:lpstr>
      <vt:lpstr>Casual riders are not just infrequent users; they are users who pay a significant premium for their long trips, creating a major cost-saving incentive for conversion. </vt:lpstr>
      <vt:lpstr>Total Rides by days of the Week</vt:lpstr>
      <vt:lpstr>Average Duration by Rider Type</vt:lpstr>
      <vt:lpstr>Average ride Difference across weeks for the two members</vt:lpstr>
      <vt:lpstr>Actionable Recommendations</vt:lpstr>
      <vt:lpstr>Expected Impact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Beeun</dc:creator>
  <cp:lastModifiedBy>Matthew Beeun</cp:lastModifiedBy>
  <cp:revision>28</cp:revision>
  <dcterms:created xsi:type="dcterms:W3CDTF">2025-10-17T11:24:07Z</dcterms:created>
  <dcterms:modified xsi:type="dcterms:W3CDTF">2025-10-19T19:59:50Z</dcterms:modified>
</cp:coreProperties>
</file>