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EEA32E3-CD22-4C12-84D6-CEA5596F80B2}">
  <a:tblStyle styleId="{3EEA32E3-CD22-4C12-84D6-CEA5596F80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f64f9edb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f64f9edb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f64f9edb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f64f9edb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f64f9edb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f64f9edb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f64f9edb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f64f9edb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f64f9edb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f64f9edb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f64f9edb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f64f9edb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f64f9edb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f64f9edb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64f9edb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64f9edb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64f9edb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64f9edb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f64f9edb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f64f9edb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64f9edb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64f9edb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f64f9edb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f64f9edb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f64f9edb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f64f9edb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f64f9edb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f64f9edb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f64f9edb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f64f9edb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f64f9edb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f64f9edb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Concurrency with Shared Variables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공</a:t>
            </a:r>
            <a:r>
              <a:rPr lang="en"/>
              <a:t>유 변수를 이용한 동시성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상호 배제: sync.Mutex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50650" y="1279475"/>
            <a:ext cx="3364200" cy="15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func </a:t>
            </a:r>
            <a:r>
              <a:rPr lang="en" sz="900">
                <a:solidFill>
                  <a:srgbClr val="FFC66D"/>
                </a:solidFill>
                <a:highlight>
                  <a:schemeClr val="lt1"/>
                </a:highlight>
              </a:rPr>
              <a:t>Withdraw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(amount 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int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) 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bool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{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Deposit(amount)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if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Balance() &lt; </a:t>
            </a:r>
            <a:r>
              <a:rPr lang="en" sz="900">
                <a:solidFill>
                  <a:srgbClr val="6897BB"/>
                </a:solidFill>
                <a:highlight>
                  <a:schemeClr val="lt1"/>
                </a:highlight>
              </a:rPr>
              <a:t>0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{	</a:t>
            </a:r>
            <a:r>
              <a:rPr lang="en" sz="900">
                <a:solidFill>
                  <a:srgbClr val="FF0000"/>
                </a:solidFill>
                <a:highlight>
                  <a:schemeClr val="lt1"/>
                </a:highlight>
              </a:rPr>
              <a:t>// not atomic</a:t>
            </a:r>
            <a:endParaRPr sz="900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   Deposit(amount)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  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return </a:t>
            </a:r>
            <a:r>
              <a:rPr i="1" lang="en" sz="900">
                <a:solidFill>
                  <a:srgbClr val="9876AA"/>
                </a:solidFill>
                <a:highlight>
                  <a:schemeClr val="lt1"/>
                </a:highlight>
              </a:rPr>
              <a:t>false </a:t>
            </a:r>
            <a:r>
              <a:rPr lang="en" sz="900">
                <a:solidFill>
                  <a:srgbClr val="808080"/>
                </a:solidFill>
                <a:highlight>
                  <a:schemeClr val="lt1"/>
                </a:highlight>
              </a:rPr>
              <a:t>// insufficient funds</a:t>
            </a:r>
            <a:endParaRPr sz="900">
              <a:solidFill>
                <a:srgbClr val="808080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80"/>
                </a:solidFill>
                <a:highlight>
                  <a:schemeClr val="lt1"/>
                </a:highlight>
              </a:rPr>
              <a:t> 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return </a:t>
            </a:r>
            <a:r>
              <a:rPr i="1" lang="en" sz="900">
                <a:solidFill>
                  <a:srgbClr val="9876AA"/>
                </a:solidFill>
                <a:highlight>
                  <a:schemeClr val="lt1"/>
                </a:highlight>
              </a:rPr>
              <a:t>true</a:t>
            </a:r>
            <a:endParaRPr i="1" sz="900">
              <a:solidFill>
                <a:srgbClr val="9876AA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0" y="3137525"/>
            <a:ext cx="3824100" cy="19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func </a:t>
            </a:r>
            <a:r>
              <a:rPr lang="en" sz="900">
                <a:solidFill>
                  <a:srgbClr val="FFC66D"/>
                </a:solidFill>
                <a:highlight>
                  <a:schemeClr val="lt1"/>
                </a:highlight>
              </a:rPr>
              <a:t>Withdraw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(amount 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int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) 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bool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{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mu.Lock()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defer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mu.Unlock()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Deposit(amount)	</a:t>
            </a:r>
            <a:r>
              <a:rPr lang="en" sz="900">
                <a:solidFill>
                  <a:srgbClr val="FF0000"/>
                </a:solidFill>
                <a:highlight>
                  <a:schemeClr val="lt1"/>
                </a:highlight>
              </a:rPr>
              <a:t>// re-entrant</a:t>
            </a:r>
            <a:endParaRPr sz="900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if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Balance() &lt; </a:t>
            </a:r>
            <a:r>
              <a:rPr lang="en" sz="900">
                <a:solidFill>
                  <a:srgbClr val="6897BB"/>
                </a:solidFill>
                <a:highlight>
                  <a:schemeClr val="lt1"/>
                </a:highlight>
              </a:rPr>
              <a:t>0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{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   Deposit(amount)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  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return </a:t>
            </a:r>
            <a:r>
              <a:rPr i="1" lang="en" sz="900">
                <a:solidFill>
                  <a:srgbClr val="9876AA"/>
                </a:solidFill>
                <a:highlight>
                  <a:schemeClr val="lt1"/>
                </a:highlight>
              </a:rPr>
              <a:t>false </a:t>
            </a:r>
            <a:r>
              <a:rPr lang="en" sz="900">
                <a:solidFill>
                  <a:srgbClr val="808080"/>
                </a:solidFill>
                <a:highlight>
                  <a:schemeClr val="lt1"/>
                </a:highlight>
              </a:rPr>
              <a:t>// insufficient funds</a:t>
            </a:r>
            <a:endParaRPr sz="900">
              <a:solidFill>
                <a:srgbClr val="808080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08080"/>
                </a:solidFill>
                <a:highlight>
                  <a:schemeClr val="lt1"/>
                </a:highlight>
              </a:rPr>
              <a:t> 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return </a:t>
            </a:r>
            <a:r>
              <a:rPr i="1" lang="en" sz="900">
                <a:solidFill>
                  <a:srgbClr val="9876AA"/>
                </a:solidFill>
                <a:highlight>
                  <a:schemeClr val="lt1"/>
                </a:highlight>
              </a:rPr>
              <a:t>true</a:t>
            </a:r>
            <a:endParaRPr i="1" sz="900">
              <a:solidFill>
                <a:srgbClr val="9876AA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492800" y="1017725"/>
            <a:ext cx="3981000" cy="3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func </a:t>
            </a:r>
            <a:r>
              <a:rPr lang="en" sz="900">
                <a:solidFill>
                  <a:srgbClr val="FFC66D"/>
                </a:solidFill>
                <a:highlight>
                  <a:schemeClr val="lt1"/>
                </a:highlight>
              </a:rPr>
              <a:t>Withdraw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(amount 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int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) 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bool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{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mu.Lock()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defer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mu.Unlock()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deposit(amount)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if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balance &lt; </a:t>
            </a:r>
            <a:r>
              <a:rPr lang="en" sz="900">
                <a:solidFill>
                  <a:srgbClr val="6897BB"/>
                </a:solidFill>
                <a:highlight>
                  <a:schemeClr val="lt1"/>
                </a:highlight>
              </a:rPr>
              <a:t>0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{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   deposit(amount)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  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return </a:t>
            </a:r>
            <a:r>
              <a:rPr i="1" lang="en" sz="900">
                <a:solidFill>
                  <a:srgbClr val="9876AA"/>
                </a:solidFill>
                <a:highlight>
                  <a:schemeClr val="lt1"/>
                </a:highlight>
              </a:rPr>
              <a:t>false </a:t>
            </a:r>
            <a:r>
              <a:rPr lang="en" sz="900">
                <a:solidFill>
                  <a:srgbClr val="808080"/>
                </a:solidFill>
                <a:highlight>
                  <a:schemeClr val="lt1"/>
                </a:highlight>
              </a:rPr>
              <a:t>// insufficient funds</a:t>
            </a:r>
            <a:endParaRPr sz="900">
              <a:solidFill>
                <a:srgbClr val="808080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08080"/>
                </a:solidFill>
                <a:highlight>
                  <a:schemeClr val="lt1"/>
                </a:highlight>
              </a:rPr>
              <a:t> 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return </a:t>
            </a:r>
            <a:r>
              <a:rPr i="1" lang="en" sz="900">
                <a:solidFill>
                  <a:srgbClr val="9876AA"/>
                </a:solidFill>
                <a:highlight>
                  <a:schemeClr val="lt1"/>
                </a:highlight>
              </a:rPr>
              <a:t>true</a:t>
            </a:r>
            <a:endParaRPr i="1" sz="900">
              <a:solidFill>
                <a:srgbClr val="9876AA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func </a:t>
            </a:r>
            <a:r>
              <a:rPr lang="en" sz="900">
                <a:solidFill>
                  <a:srgbClr val="FFC66D"/>
                </a:solidFill>
                <a:highlight>
                  <a:schemeClr val="lt1"/>
                </a:highlight>
              </a:rPr>
              <a:t>Deposit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(amount 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int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) {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mu.Lock()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defer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mu.Unlock()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deposit(amount)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func </a:t>
            </a:r>
            <a:r>
              <a:rPr lang="en" sz="900">
                <a:solidFill>
                  <a:srgbClr val="FFC66D"/>
                </a:solidFill>
                <a:highlight>
                  <a:schemeClr val="lt1"/>
                </a:highlight>
              </a:rPr>
              <a:t>Balance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() 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int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{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mu.Lock()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defer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mu.Unlock()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return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balance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08080"/>
                </a:solidFill>
                <a:highlight>
                  <a:schemeClr val="lt1"/>
                </a:highlight>
              </a:rPr>
              <a:t>// This function requires that the lock be held.</a:t>
            </a:r>
            <a:endParaRPr sz="900">
              <a:solidFill>
                <a:srgbClr val="808080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func </a:t>
            </a:r>
            <a:r>
              <a:rPr lang="en" sz="900">
                <a:solidFill>
                  <a:srgbClr val="FFC66D"/>
                </a:solidFill>
                <a:highlight>
                  <a:schemeClr val="lt1"/>
                </a:highlight>
              </a:rPr>
              <a:t>deposit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(amount 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int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) { balance += amount }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541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3661850" y="2487625"/>
            <a:ext cx="1157100" cy="78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읽</a:t>
            </a:r>
            <a:r>
              <a:rPr lang="en"/>
              <a:t>기/쓰기 뮤텍스: sync.RWMutex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416300" y="1413525"/>
            <a:ext cx="2779800" cy="19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C7832"/>
                </a:solidFill>
                <a:highlight>
                  <a:schemeClr val="lt1"/>
                </a:highlight>
              </a:rPr>
              <a:t>var </a:t>
            </a:r>
            <a:r>
              <a:rPr lang="en" sz="1200">
                <a:solidFill>
                  <a:srgbClr val="A9B7C6"/>
                </a:solidFill>
                <a:highlight>
                  <a:schemeClr val="lt1"/>
                </a:highlight>
              </a:rPr>
              <a:t>mu sync.</a:t>
            </a:r>
            <a:r>
              <a:rPr lang="en" sz="1200">
                <a:solidFill>
                  <a:srgbClr val="FFFF00"/>
                </a:solidFill>
                <a:highlight>
                  <a:schemeClr val="lt1"/>
                </a:highlight>
              </a:rPr>
              <a:t>RWMutex</a:t>
            </a:r>
            <a:endParaRPr sz="1200">
              <a:solidFill>
                <a:srgbClr val="FFFF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C7832"/>
                </a:solidFill>
                <a:highlight>
                  <a:schemeClr val="lt1"/>
                </a:highlight>
              </a:rPr>
              <a:t>var </a:t>
            </a:r>
            <a:r>
              <a:rPr lang="en" sz="1200">
                <a:solidFill>
                  <a:srgbClr val="A9B7C6"/>
                </a:solidFill>
                <a:highlight>
                  <a:schemeClr val="lt1"/>
                </a:highlight>
              </a:rPr>
              <a:t>balance </a:t>
            </a:r>
            <a:r>
              <a:rPr lang="en" sz="1200">
                <a:solidFill>
                  <a:srgbClr val="769AA5"/>
                </a:solidFill>
                <a:highlight>
                  <a:schemeClr val="lt1"/>
                </a:highlight>
              </a:rPr>
              <a:t>int</a:t>
            </a:r>
            <a:endParaRPr sz="1200">
              <a:solidFill>
                <a:srgbClr val="769AA5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CC7832"/>
                </a:solidFill>
                <a:highlight>
                  <a:schemeClr val="lt1"/>
                </a:highlight>
              </a:rPr>
              <a:t>func </a:t>
            </a:r>
            <a:r>
              <a:rPr lang="en" sz="1200">
                <a:solidFill>
                  <a:srgbClr val="FFC66D"/>
                </a:solidFill>
                <a:highlight>
                  <a:schemeClr val="lt1"/>
                </a:highlight>
              </a:rPr>
              <a:t>Balance</a:t>
            </a:r>
            <a:r>
              <a:rPr lang="en" sz="1200">
                <a:solidFill>
                  <a:srgbClr val="A9B7C6"/>
                </a:solidFill>
                <a:highlight>
                  <a:schemeClr val="lt1"/>
                </a:highlight>
              </a:rPr>
              <a:t>() </a:t>
            </a:r>
            <a:r>
              <a:rPr lang="en" sz="1200">
                <a:solidFill>
                  <a:srgbClr val="769AA5"/>
                </a:solidFill>
                <a:highlight>
                  <a:schemeClr val="lt1"/>
                </a:highlight>
              </a:rPr>
              <a:t>int </a:t>
            </a:r>
            <a:r>
              <a:rPr lang="en" sz="1200">
                <a:solidFill>
                  <a:srgbClr val="A9B7C6"/>
                </a:solidFill>
                <a:highlight>
                  <a:schemeClr val="lt1"/>
                </a:highlight>
              </a:rPr>
              <a:t>{</a:t>
            </a:r>
            <a:endParaRPr sz="12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B7C6"/>
                </a:solidFill>
                <a:highlight>
                  <a:schemeClr val="lt1"/>
                </a:highlight>
              </a:rPr>
              <a:t>  mu.</a:t>
            </a:r>
            <a:r>
              <a:rPr lang="en" sz="1200">
                <a:solidFill>
                  <a:srgbClr val="FFFF00"/>
                </a:solidFill>
                <a:highlight>
                  <a:schemeClr val="lt1"/>
                </a:highlight>
              </a:rPr>
              <a:t>R</a:t>
            </a:r>
            <a:r>
              <a:rPr lang="en" sz="1200">
                <a:solidFill>
                  <a:srgbClr val="A9B7C6"/>
                </a:solidFill>
                <a:highlight>
                  <a:schemeClr val="lt1"/>
                </a:highlight>
              </a:rPr>
              <a:t>Lock()              </a:t>
            </a:r>
            <a:r>
              <a:rPr lang="en" sz="1200">
                <a:solidFill>
                  <a:srgbClr val="808080"/>
                </a:solidFill>
                <a:highlight>
                  <a:schemeClr val="lt1"/>
                </a:highlight>
              </a:rPr>
              <a:t>// readers lock</a:t>
            </a:r>
            <a:endParaRPr sz="1200">
              <a:solidFill>
                <a:srgbClr val="80808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808080"/>
                </a:solidFill>
                <a:highlight>
                  <a:schemeClr val="lt1"/>
                </a:highlight>
              </a:rPr>
              <a:t>  </a:t>
            </a:r>
            <a:r>
              <a:rPr b="1" lang="en" sz="1200">
                <a:solidFill>
                  <a:srgbClr val="CC7832"/>
                </a:solidFill>
                <a:highlight>
                  <a:schemeClr val="lt1"/>
                </a:highlight>
              </a:rPr>
              <a:t>defer </a:t>
            </a:r>
            <a:r>
              <a:rPr lang="en" sz="1200">
                <a:solidFill>
                  <a:srgbClr val="A9B7C6"/>
                </a:solidFill>
                <a:highlight>
                  <a:schemeClr val="lt1"/>
                </a:highlight>
              </a:rPr>
              <a:t>mu.</a:t>
            </a:r>
            <a:r>
              <a:rPr lang="en" sz="1200">
                <a:solidFill>
                  <a:srgbClr val="FFFF00"/>
                </a:solidFill>
                <a:highlight>
                  <a:schemeClr val="lt1"/>
                </a:highlight>
              </a:rPr>
              <a:t>R</a:t>
            </a:r>
            <a:r>
              <a:rPr lang="en" sz="1200">
                <a:solidFill>
                  <a:srgbClr val="A9B7C6"/>
                </a:solidFill>
                <a:highlight>
                  <a:schemeClr val="lt1"/>
                </a:highlight>
              </a:rPr>
              <a:t>Unlock()</a:t>
            </a:r>
            <a:endParaRPr sz="12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B7C6"/>
                </a:solidFill>
                <a:highlight>
                  <a:schemeClr val="lt1"/>
                </a:highlight>
              </a:rPr>
              <a:t>  </a:t>
            </a:r>
            <a:r>
              <a:rPr b="1" lang="en" sz="1200">
                <a:solidFill>
                  <a:srgbClr val="CC7832"/>
                </a:solidFill>
                <a:highlight>
                  <a:schemeClr val="lt1"/>
                </a:highlight>
              </a:rPr>
              <a:t>return </a:t>
            </a:r>
            <a:r>
              <a:rPr lang="en" sz="1200">
                <a:solidFill>
                  <a:srgbClr val="A9B7C6"/>
                </a:solidFill>
                <a:highlight>
                  <a:schemeClr val="lt1"/>
                </a:highlight>
              </a:rPr>
              <a:t>balance</a:t>
            </a:r>
            <a:endParaRPr sz="12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9B7C6"/>
                </a:solidFill>
                <a:highlight>
                  <a:schemeClr val="lt1"/>
                </a:highlight>
              </a:rPr>
              <a:t>}</a:t>
            </a:r>
            <a:endParaRPr sz="12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메모</a:t>
            </a:r>
            <a:r>
              <a:rPr lang="en"/>
              <a:t>리 동기화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3180900" cy="22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var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x</a:t>
            </a:r>
            <a:r>
              <a:rPr lang="en" sz="900">
                <a:solidFill>
                  <a:srgbClr val="CC7832"/>
                </a:solidFill>
                <a:highlight>
                  <a:schemeClr val="lt1"/>
                </a:highlight>
              </a:rPr>
              <a:t>,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y 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int</a:t>
            </a:r>
            <a:endParaRPr sz="900">
              <a:solidFill>
                <a:srgbClr val="769AA5"/>
              </a:solidFill>
              <a:highlight>
                <a:schemeClr val="lt1"/>
              </a:highlight>
            </a:endParaRPr>
          </a:p>
          <a:p>
            <a:pPr indent="16383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769AA5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go func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() {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x = </a:t>
            </a:r>
            <a:r>
              <a:rPr lang="en" sz="900">
                <a:solidFill>
                  <a:srgbClr val="6897BB"/>
                </a:solidFill>
                <a:highlight>
                  <a:schemeClr val="lt1"/>
                </a:highlight>
              </a:rPr>
              <a:t>1                           </a:t>
            </a:r>
            <a:r>
              <a:rPr lang="en" sz="900">
                <a:solidFill>
                  <a:srgbClr val="808080"/>
                </a:solidFill>
                <a:highlight>
                  <a:schemeClr val="lt1"/>
                </a:highlight>
              </a:rPr>
              <a:t>// A1</a:t>
            </a:r>
            <a:endParaRPr sz="900">
              <a:solidFill>
                <a:srgbClr val="80808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80"/>
                </a:solidFill>
                <a:highlight>
                  <a:schemeClr val="lt1"/>
                </a:highlight>
              </a:rPr>
              <a:t> 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fmt.Print(</a:t>
            </a:r>
            <a:r>
              <a:rPr lang="en" sz="900">
                <a:solidFill>
                  <a:srgbClr val="6A8759"/>
                </a:solidFill>
                <a:highlight>
                  <a:schemeClr val="lt1"/>
                </a:highlight>
              </a:rPr>
              <a:t>"y:"</a:t>
            </a:r>
            <a:r>
              <a:rPr lang="en" sz="900">
                <a:solidFill>
                  <a:srgbClr val="CC7832"/>
                </a:solidFill>
                <a:highlight>
                  <a:schemeClr val="lt1"/>
                </a:highlight>
              </a:rPr>
              <a:t>,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y</a:t>
            </a:r>
            <a:r>
              <a:rPr lang="en" sz="900">
                <a:solidFill>
                  <a:srgbClr val="CC7832"/>
                </a:solidFill>
                <a:highlight>
                  <a:schemeClr val="lt1"/>
                </a:highlight>
              </a:rPr>
              <a:t>, </a:t>
            </a:r>
            <a:r>
              <a:rPr lang="en" sz="900">
                <a:solidFill>
                  <a:srgbClr val="6A8759"/>
                </a:solidFill>
                <a:highlight>
                  <a:schemeClr val="lt1"/>
                </a:highlight>
              </a:rPr>
              <a:t>" "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)    </a:t>
            </a:r>
            <a:r>
              <a:rPr lang="en" sz="900">
                <a:solidFill>
                  <a:srgbClr val="808080"/>
                </a:solidFill>
                <a:highlight>
                  <a:schemeClr val="lt1"/>
                </a:highlight>
              </a:rPr>
              <a:t>// A2</a:t>
            </a:r>
            <a:endParaRPr sz="900">
              <a:solidFill>
                <a:srgbClr val="80808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}()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go func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() {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y = </a:t>
            </a:r>
            <a:r>
              <a:rPr lang="en" sz="900">
                <a:solidFill>
                  <a:srgbClr val="6897BB"/>
                </a:solidFill>
                <a:highlight>
                  <a:schemeClr val="lt1"/>
                </a:highlight>
              </a:rPr>
              <a:t>1                           </a:t>
            </a:r>
            <a:r>
              <a:rPr lang="en" sz="900">
                <a:solidFill>
                  <a:srgbClr val="808080"/>
                </a:solidFill>
                <a:highlight>
                  <a:schemeClr val="lt1"/>
                </a:highlight>
              </a:rPr>
              <a:t>// B1</a:t>
            </a:r>
            <a:endParaRPr sz="900">
              <a:solidFill>
                <a:srgbClr val="80808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80"/>
                </a:solidFill>
                <a:highlight>
                  <a:schemeClr val="lt1"/>
                </a:highlight>
              </a:rPr>
              <a:t> 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fmt.Print(</a:t>
            </a:r>
            <a:r>
              <a:rPr lang="en" sz="900">
                <a:solidFill>
                  <a:srgbClr val="6A8759"/>
                </a:solidFill>
                <a:highlight>
                  <a:schemeClr val="lt1"/>
                </a:highlight>
              </a:rPr>
              <a:t>"x:"</a:t>
            </a:r>
            <a:r>
              <a:rPr lang="en" sz="900">
                <a:solidFill>
                  <a:srgbClr val="CC7832"/>
                </a:solidFill>
                <a:highlight>
                  <a:schemeClr val="lt1"/>
                </a:highlight>
              </a:rPr>
              <a:t>,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x</a:t>
            </a:r>
            <a:r>
              <a:rPr lang="en" sz="900">
                <a:solidFill>
                  <a:srgbClr val="CC7832"/>
                </a:solidFill>
                <a:highlight>
                  <a:schemeClr val="lt1"/>
                </a:highlight>
              </a:rPr>
              <a:t>, </a:t>
            </a:r>
            <a:r>
              <a:rPr lang="en" sz="900">
                <a:solidFill>
                  <a:srgbClr val="6A8759"/>
                </a:solidFill>
                <a:highlight>
                  <a:schemeClr val="lt1"/>
                </a:highlight>
              </a:rPr>
              <a:t>" "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)    </a:t>
            </a:r>
            <a:r>
              <a:rPr lang="en" sz="900">
                <a:solidFill>
                  <a:srgbClr val="808080"/>
                </a:solidFill>
                <a:highlight>
                  <a:schemeClr val="lt1"/>
                </a:highlight>
              </a:rPr>
              <a:t>// B2</a:t>
            </a:r>
            <a:endParaRPr sz="900">
              <a:solidFill>
                <a:srgbClr val="80808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}()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2490600" y="1170075"/>
            <a:ext cx="2582388" cy="280335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FFFFF"/>
                </a:solidFill>
              </a:rPr>
              <a:t>y:0 x:1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FFFFF"/>
                </a:solidFill>
              </a:rPr>
              <a:t>x:0 y:1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FFFFF"/>
                </a:solidFill>
              </a:rPr>
              <a:t>x:1 y:1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FFFFF"/>
                </a:solidFill>
              </a:rPr>
              <a:t>y:1 x:1</a:t>
            </a:r>
            <a:endParaRPr sz="2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6307650" y="1824400"/>
            <a:ext cx="1905000" cy="1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A9B7C6"/>
                </a:solidFill>
                <a:highlight>
                  <a:schemeClr val="lt1"/>
                </a:highlight>
              </a:rPr>
              <a:t>x:</a:t>
            </a:r>
            <a:r>
              <a:rPr lang="en" sz="2400">
                <a:solidFill>
                  <a:srgbClr val="6897BB"/>
                </a:solidFill>
                <a:highlight>
                  <a:schemeClr val="lt1"/>
                </a:highlight>
              </a:rPr>
              <a:t>0 </a:t>
            </a:r>
            <a:r>
              <a:rPr lang="en" sz="2400">
                <a:solidFill>
                  <a:srgbClr val="A9B7C6"/>
                </a:solidFill>
                <a:highlight>
                  <a:schemeClr val="lt1"/>
                </a:highlight>
              </a:rPr>
              <a:t>y:</a:t>
            </a:r>
            <a:r>
              <a:rPr lang="en" sz="2400">
                <a:solidFill>
                  <a:srgbClr val="6897BB"/>
                </a:solidFill>
                <a:highlight>
                  <a:schemeClr val="lt1"/>
                </a:highlight>
              </a:rPr>
              <a:t>0 </a:t>
            </a:r>
            <a:r>
              <a:rPr lang="en" sz="2400">
                <a:solidFill>
                  <a:srgbClr val="FFFF00"/>
                </a:solidFill>
                <a:highlight>
                  <a:schemeClr val="lt1"/>
                </a:highlight>
              </a:rPr>
              <a:t>?</a:t>
            </a:r>
            <a:endParaRPr sz="2400">
              <a:solidFill>
                <a:srgbClr val="FFFF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9B7C6"/>
                </a:solidFill>
                <a:highlight>
                  <a:schemeClr val="lt1"/>
                </a:highlight>
              </a:rPr>
              <a:t>y:</a:t>
            </a:r>
            <a:r>
              <a:rPr lang="en" sz="2400">
                <a:solidFill>
                  <a:srgbClr val="6897BB"/>
                </a:solidFill>
                <a:highlight>
                  <a:schemeClr val="lt1"/>
                </a:highlight>
              </a:rPr>
              <a:t>0 </a:t>
            </a:r>
            <a:r>
              <a:rPr lang="en" sz="2400">
                <a:solidFill>
                  <a:srgbClr val="A9B7C6"/>
                </a:solidFill>
                <a:highlight>
                  <a:schemeClr val="lt1"/>
                </a:highlight>
              </a:rPr>
              <a:t>x:</a:t>
            </a:r>
            <a:r>
              <a:rPr lang="en" sz="2400">
                <a:solidFill>
                  <a:srgbClr val="6897BB"/>
                </a:solidFill>
                <a:highlight>
                  <a:schemeClr val="lt1"/>
                </a:highlight>
              </a:rPr>
              <a:t>0 </a:t>
            </a:r>
            <a:r>
              <a:rPr lang="en" sz="2400">
                <a:solidFill>
                  <a:srgbClr val="FFFF00"/>
                </a:solidFill>
                <a:highlight>
                  <a:schemeClr val="lt1"/>
                </a:highlight>
              </a:rPr>
              <a:t>?</a:t>
            </a:r>
            <a:endParaRPr sz="2400">
              <a:solidFill>
                <a:srgbClr val="FFFF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6897BB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메모리 동기화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311700" y="1152475"/>
            <a:ext cx="3405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ADADAD"/>
                </a:solidFill>
              </a:rPr>
              <a:t>class Something {</a:t>
            </a: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	private int x = 0;</a:t>
            </a: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	private int y = 0;</a:t>
            </a: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	</a:t>
            </a: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	public void write() {</a:t>
            </a: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		</a:t>
            </a:r>
            <a:r>
              <a:rPr lang="en" sz="1000">
                <a:solidFill>
                  <a:srgbClr val="FFFF00"/>
                </a:solidFill>
              </a:rPr>
              <a:t>x = 100;</a:t>
            </a:r>
            <a:br>
              <a:rPr lang="en" sz="1000">
                <a:solidFill>
                  <a:srgbClr val="FFFF00"/>
                </a:solidFill>
              </a:rPr>
            </a:br>
            <a:r>
              <a:rPr lang="en" sz="1000">
                <a:solidFill>
                  <a:srgbClr val="FFFF00"/>
                </a:solidFill>
              </a:rPr>
              <a:t>		y = 50;</a:t>
            </a: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	}</a:t>
            </a: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	</a:t>
            </a: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	public void read() {</a:t>
            </a: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		if (</a:t>
            </a:r>
            <a:r>
              <a:rPr lang="en" sz="1000">
                <a:solidFill>
                  <a:srgbClr val="FFFF00"/>
                </a:solidFill>
              </a:rPr>
              <a:t>x &lt; y</a:t>
            </a:r>
            <a:r>
              <a:rPr lang="en" sz="1000">
                <a:solidFill>
                  <a:srgbClr val="ADADAD"/>
                </a:solidFill>
              </a:rPr>
              <a:t>) {</a:t>
            </a: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			System.out.println("x &lt; y");</a:t>
            </a: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		}</a:t>
            </a: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	}</a:t>
            </a: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}</a:t>
            </a:r>
            <a:endParaRPr sz="1000">
              <a:solidFill>
                <a:srgbClr val="ADADAD"/>
              </a:solidFill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4076400" y="1152475"/>
            <a:ext cx="3746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ADADAD"/>
                </a:solidFill>
              </a:rPr>
              <a:t>public class Reorder {</a:t>
            </a:r>
            <a:br>
              <a:rPr lang="en" sz="1000">
                <a:solidFill>
                  <a:srgbClr val="ADADAD"/>
                </a:solidFill>
              </a:rPr>
            </a:b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	public static void main(String[] args) {</a:t>
            </a: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		final Something obj = new Something();</a:t>
            </a: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		</a:t>
            </a: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		new Thread() {	// Thread A</a:t>
            </a: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			public void run() {</a:t>
            </a: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				obj.</a:t>
            </a:r>
            <a:r>
              <a:rPr lang="en" sz="1000">
                <a:solidFill>
                  <a:srgbClr val="FFFF00"/>
                </a:solidFill>
              </a:rPr>
              <a:t>write</a:t>
            </a:r>
            <a:r>
              <a:rPr lang="en" sz="1000">
                <a:solidFill>
                  <a:srgbClr val="ADADAD"/>
                </a:solidFill>
              </a:rPr>
              <a:t>();</a:t>
            </a: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			}</a:t>
            </a: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		}.start();</a:t>
            </a:r>
            <a:br>
              <a:rPr lang="en" sz="1000">
                <a:solidFill>
                  <a:srgbClr val="ADADAD"/>
                </a:solidFill>
              </a:rPr>
            </a:b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		new Thread() {	// Thread B</a:t>
            </a: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			public void run() {</a:t>
            </a: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				obj.</a:t>
            </a:r>
            <a:r>
              <a:rPr lang="en" sz="1000">
                <a:solidFill>
                  <a:srgbClr val="FFFF00"/>
                </a:solidFill>
              </a:rPr>
              <a:t>read</a:t>
            </a:r>
            <a:r>
              <a:rPr lang="en" sz="1000">
                <a:solidFill>
                  <a:srgbClr val="ADADAD"/>
                </a:solidFill>
              </a:rPr>
              <a:t>();</a:t>
            </a: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			}</a:t>
            </a: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		}.start();</a:t>
            </a: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	}</a:t>
            </a:r>
            <a:br>
              <a:rPr lang="en" sz="1000">
                <a:solidFill>
                  <a:srgbClr val="ADADAD"/>
                </a:solidFill>
              </a:rPr>
            </a:br>
            <a:r>
              <a:rPr lang="en" sz="1000">
                <a:solidFill>
                  <a:srgbClr val="ADADAD"/>
                </a:solidFill>
              </a:rPr>
              <a:t>}</a:t>
            </a:r>
            <a:endParaRPr sz="1000">
              <a:solidFill>
                <a:srgbClr val="ADADAD"/>
              </a:solidFill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410650" y="4266525"/>
            <a:ext cx="3451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Java에서 “</a:t>
            </a:r>
            <a:r>
              <a:rPr lang="en">
                <a:solidFill>
                  <a:srgbClr val="FFFF00"/>
                </a:solidFill>
              </a:rPr>
              <a:t>x &lt; y”라</a:t>
            </a:r>
            <a:r>
              <a:rPr lang="en">
                <a:solidFill>
                  <a:srgbClr val="FFFF00"/>
                </a:solidFill>
              </a:rPr>
              <a:t>고 </a:t>
            </a:r>
            <a:r>
              <a:rPr lang="en">
                <a:solidFill>
                  <a:srgbClr val="FFFF00"/>
                </a:solidFill>
              </a:rPr>
              <a:t>출력될 수 있을까?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게으른 초기화: sync.Once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3251400" cy="31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func </a:t>
            </a:r>
            <a:r>
              <a:rPr lang="en" sz="900">
                <a:solidFill>
                  <a:srgbClr val="FFC66D"/>
                </a:solidFill>
                <a:highlight>
                  <a:schemeClr val="lt1"/>
                </a:highlight>
              </a:rPr>
              <a:t>loadIcons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() {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icons =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map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[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string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]image.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Image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{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   </a:t>
            </a:r>
            <a:r>
              <a:rPr lang="en" sz="900">
                <a:solidFill>
                  <a:srgbClr val="6A8759"/>
                </a:solidFill>
                <a:highlight>
                  <a:schemeClr val="lt1"/>
                </a:highlight>
              </a:rPr>
              <a:t>"spades.png"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: loadIcon(</a:t>
            </a:r>
            <a:r>
              <a:rPr lang="en" sz="900">
                <a:solidFill>
                  <a:srgbClr val="6A8759"/>
                </a:solidFill>
                <a:highlight>
                  <a:schemeClr val="lt1"/>
                </a:highlight>
              </a:rPr>
              <a:t>"spades.png"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)</a:t>
            </a:r>
            <a:r>
              <a:rPr lang="en" sz="900">
                <a:solidFill>
                  <a:srgbClr val="CC7832"/>
                </a:solidFill>
                <a:highlight>
                  <a:schemeClr val="lt1"/>
                </a:highlight>
              </a:rPr>
              <a:t>,</a:t>
            </a:r>
            <a:endParaRPr sz="900">
              <a:solidFill>
                <a:srgbClr val="CC783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chemeClr val="lt1"/>
                </a:highlight>
              </a:rPr>
              <a:t>     </a:t>
            </a:r>
            <a:r>
              <a:rPr lang="en" sz="900">
                <a:solidFill>
                  <a:srgbClr val="6A8759"/>
                </a:solidFill>
                <a:highlight>
                  <a:schemeClr val="lt1"/>
                </a:highlight>
              </a:rPr>
              <a:t>"hearts.png"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: loadIcon(</a:t>
            </a:r>
            <a:r>
              <a:rPr lang="en" sz="900">
                <a:solidFill>
                  <a:srgbClr val="6A8759"/>
                </a:solidFill>
                <a:highlight>
                  <a:schemeClr val="lt1"/>
                </a:highlight>
              </a:rPr>
              <a:t>"hearts.png"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)</a:t>
            </a:r>
            <a:r>
              <a:rPr lang="en" sz="900">
                <a:solidFill>
                  <a:srgbClr val="CC7832"/>
                </a:solidFill>
                <a:highlight>
                  <a:schemeClr val="lt1"/>
                </a:highlight>
              </a:rPr>
              <a:t>,</a:t>
            </a:r>
            <a:endParaRPr sz="900">
              <a:solidFill>
                <a:srgbClr val="CC783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chemeClr val="lt1"/>
                </a:highlight>
              </a:rPr>
              <a:t>     </a:t>
            </a:r>
            <a:r>
              <a:rPr lang="en" sz="900">
                <a:solidFill>
                  <a:srgbClr val="6A8759"/>
                </a:solidFill>
                <a:highlight>
                  <a:schemeClr val="lt1"/>
                </a:highlight>
              </a:rPr>
              <a:t>"diamonds.png"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: loadIcon(</a:t>
            </a:r>
            <a:r>
              <a:rPr lang="en" sz="900">
                <a:solidFill>
                  <a:srgbClr val="6A8759"/>
                </a:solidFill>
                <a:highlight>
                  <a:schemeClr val="lt1"/>
                </a:highlight>
              </a:rPr>
              <a:t>"diamonds.png"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)</a:t>
            </a:r>
            <a:r>
              <a:rPr lang="en" sz="900">
                <a:solidFill>
                  <a:srgbClr val="CC7832"/>
                </a:solidFill>
                <a:highlight>
                  <a:schemeClr val="lt1"/>
                </a:highlight>
              </a:rPr>
              <a:t>,</a:t>
            </a:r>
            <a:endParaRPr sz="900">
              <a:solidFill>
                <a:srgbClr val="CC783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chemeClr val="lt1"/>
                </a:highlight>
              </a:rPr>
              <a:t>     </a:t>
            </a:r>
            <a:r>
              <a:rPr lang="en" sz="900">
                <a:solidFill>
                  <a:srgbClr val="6A8759"/>
                </a:solidFill>
                <a:highlight>
                  <a:schemeClr val="lt1"/>
                </a:highlight>
              </a:rPr>
              <a:t>"clubs.png"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: loadIcon(</a:t>
            </a:r>
            <a:r>
              <a:rPr lang="en" sz="900">
                <a:solidFill>
                  <a:srgbClr val="6A8759"/>
                </a:solidFill>
                <a:highlight>
                  <a:schemeClr val="lt1"/>
                </a:highlight>
              </a:rPr>
              <a:t>"clubs.png"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)</a:t>
            </a:r>
            <a:r>
              <a:rPr lang="en" sz="900">
                <a:solidFill>
                  <a:srgbClr val="CC7832"/>
                </a:solidFill>
                <a:highlight>
                  <a:schemeClr val="lt1"/>
                </a:highlight>
              </a:rPr>
              <a:t>,</a:t>
            </a:r>
            <a:endParaRPr sz="900">
              <a:solidFill>
                <a:srgbClr val="CC783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CC7832"/>
                </a:solidFill>
                <a:highlight>
                  <a:schemeClr val="lt1"/>
                </a:highlight>
              </a:rPr>
              <a:t> 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00"/>
                </a:solidFill>
                <a:highlight>
                  <a:schemeClr val="lt1"/>
                </a:highlight>
              </a:rPr>
              <a:t>// NOTE: not concurrency safe!</a:t>
            </a:r>
            <a:endParaRPr sz="900">
              <a:solidFill>
                <a:srgbClr val="FFFF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func </a:t>
            </a:r>
            <a:r>
              <a:rPr lang="en" sz="900">
                <a:solidFill>
                  <a:srgbClr val="FFC66D"/>
                </a:solidFill>
                <a:highlight>
                  <a:schemeClr val="lt1"/>
                </a:highlight>
              </a:rPr>
              <a:t>Icon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(name 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string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) image.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Image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{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if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icons == nil {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   loadIcons()       	</a:t>
            </a:r>
            <a:r>
              <a:rPr lang="en" sz="900">
                <a:solidFill>
                  <a:srgbClr val="FFFF00"/>
                </a:solidFill>
                <a:highlight>
                  <a:schemeClr val="lt1"/>
                </a:highlight>
              </a:rPr>
              <a:t>// onetime</a:t>
            </a:r>
            <a:endParaRPr sz="900">
              <a:solidFill>
                <a:srgbClr val="FFFF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808080"/>
                </a:solidFill>
                <a:highlight>
                  <a:schemeClr val="lt1"/>
                </a:highlight>
              </a:rPr>
              <a:t>    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initialization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}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return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icons[name]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5304225" y="1604125"/>
            <a:ext cx="2647500" cy="22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var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loadIconsOnce </a:t>
            </a:r>
            <a:r>
              <a:rPr lang="en" sz="900">
                <a:solidFill>
                  <a:srgbClr val="A9B7C6"/>
                </a:solidFill>
                <a:highlight>
                  <a:srgbClr val="FFFF00"/>
                </a:highlight>
              </a:rPr>
              <a:t>sync.</a:t>
            </a:r>
            <a:r>
              <a:rPr lang="en" sz="900">
                <a:solidFill>
                  <a:srgbClr val="769AA5"/>
                </a:solidFill>
                <a:highlight>
                  <a:srgbClr val="FFFF00"/>
                </a:highlight>
              </a:rPr>
              <a:t>Once</a:t>
            </a:r>
            <a:endParaRPr sz="900">
              <a:solidFill>
                <a:srgbClr val="769AA5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var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icons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map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[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string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]image.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Image</a:t>
            </a:r>
            <a:endParaRPr sz="900">
              <a:solidFill>
                <a:srgbClr val="769AA5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69AA5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00"/>
                </a:solidFill>
                <a:highlight>
                  <a:schemeClr val="lt1"/>
                </a:highlight>
              </a:rPr>
              <a:t>// Concurrency safe.</a:t>
            </a:r>
            <a:endParaRPr sz="900">
              <a:solidFill>
                <a:srgbClr val="FFFF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func </a:t>
            </a:r>
            <a:r>
              <a:rPr lang="en" sz="900">
                <a:solidFill>
                  <a:srgbClr val="FFC66D"/>
                </a:solidFill>
                <a:highlight>
                  <a:schemeClr val="lt1"/>
                </a:highlight>
              </a:rPr>
              <a:t>Icon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(name 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string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) image.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Image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{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loadIconsOnce.Do(loadIcons)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return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icons[name]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/>
          <p:nvPr/>
        </p:nvSpPr>
        <p:spPr>
          <a:xfrm>
            <a:off x="3810000" y="2163075"/>
            <a:ext cx="874800" cy="52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경쟁 상태 검출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241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-race !!!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4780400" y="1226325"/>
            <a:ext cx="3921600" cy="3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WARNING: DATA RACE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u="sng">
                <a:solidFill>
                  <a:srgbClr val="A9B7C6"/>
                </a:solidFill>
                <a:highlight>
                  <a:schemeClr val="lt1"/>
                </a:highlight>
              </a:rPr>
              <a:t>Write by goroutine </a:t>
            </a:r>
            <a:r>
              <a:rPr lang="en" sz="900" u="sng">
                <a:solidFill>
                  <a:srgbClr val="6897BB"/>
                </a:solidFill>
                <a:highlight>
                  <a:schemeClr val="lt1"/>
                </a:highlight>
              </a:rPr>
              <a:t>36</a:t>
            </a:r>
            <a:r>
              <a:rPr lang="en" sz="900" u="sng">
                <a:solidFill>
                  <a:srgbClr val="A9B7C6"/>
                </a:solidFill>
                <a:highlight>
                  <a:schemeClr val="lt1"/>
                </a:highlight>
              </a:rPr>
              <a:t>:</a:t>
            </a:r>
            <a:endParaRPr sz="900" u="sng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runtime.mapassign1()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~/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go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/src/runtime/hashmap.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go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:</a:t>
            </a:r>
            <a:r>
              <a:rPr lang="en" sz="900">
                <a:solidFill>
                  <a:srgbClr val="6897BB"/>
                </a:solidFill>
                <a:highlight>
                  <a:schemeClr val="lt1"/>
                </a:highlight>
              </a:rPr>
              <a:t>411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+0x0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gopl.io/ch9/memo1.(*Memo).Get()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~/gobook2/src/gopl.io/ch9/memo1/memo.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go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:</a:t>
            </a:r>
            <a:r>
              <a:rPr lang="en" sz="900">
                <a:solidFill>
                  <a:srgbClr val="6897BB"/>
                </a:solidFill>
                <a:highlight>
                  <a:schemeClr val="lt1"/>
                </a:highlight>
              </a:rPr>
              <a:t>32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+0x205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...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u="sng">
                <a:solidFill>
                  <a:srgbClr val="A9B7C6"/>
                </a:solidFill>
                <a:highlight>
                  <a:schemeClr val="lt1"/>
                </a:highlight>
              </a:rPr>
              <a:t>Previous write by goroutine </a:t>
            </a:r>
            <a:r>
              <a:rPr lang="en" sz="900" u="sng">
                <a:solidFill>
                  <a:srgbClr val="6897BB"/>
                </a:solidFill>
                <a:highlight>
                  <a:schemeClr val="lt1"/>
                </a:highlight>
              </a:rPr>
              <a:t>35</a:t>
            </a:r>
            <a:r>
              <a:rPr lang="en" sz="900" u="sng">
                <a:solidFill>
                  <a:srgbClr val="A9B7C6"/>
                </a:solidFill>
                <a:highlight>
                  <a:schemeClr val="lt1"/>
                </a:highlight>
              </a:rPr>
              <a:t>:</a:t>
            </a:r>
            <a:endParaRPr sz="900" u="sng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runtime.mapassign1()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~/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go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/src/runtime/hashmap.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go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:</a:t>
            </a:r>
            <a:r>
              <a:rPr lang="en" sz="900">
                <a:solidFill>
                  <a:srgbClr val="6897BB"/>
                </a:solidFill>
                <a:highlight>
                  <a:schemeClr val="lt1"/>
                </a:highlight>
              </a:rPr>
              <a:t>411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+0x0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gopl.io/ch9/memo1.(*Memo).Get()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~/gobook2/src/gopl.io/ch9/memo1/memo.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go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:</a:t>
            </a:r>
            <a:r>
              <a:rPr lang="en" sz="900">
                <a:solidFill>
                  <a:srgbClr val="6897BB"/>
                </a:solidFill>
                <a:highlight>
                  <a:schemeClr val="lt1"/>
                </a:highlight>
              </a:rPr>
              <a:t>32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+0x205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...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Found </a:t>
            </a:r>
            <a:r>
              <a:rPr lang="en" sz="900">
                <a:solidFill>
                  <a:srgbClr val="6897BB"/>
                </a:solidFill>
                <a:highlight>
                  <a:schemeClr val="lt1"/>
                </a:highlight>
              </a:rPr>
              <a:t>1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data race(s)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FAIL gopl.io/ch9/memo1 </a:t>
            </a:r>
            <a:r>
              <a:rPr lang="en" sz="900">
                <a:solidFill>
                  <a:srgbClr val="6897BB"/>
                </a:solidFill>
                <a:highlight>
                  <a:schemeClr val="lt1"/>
                </a:highlight>
              </a:rPr>
              <a:t>2.393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s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예제: 동시 넌블로킹 캐시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동시성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중</a:t>
            </a:r>
            <a:r>
              <a:rPr lang="en"/>
              <a:t>복 억제(duplicate suppression)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넌블로킹 캐시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199" y="1152475"/>
            <a:ext cx="377995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고루틴과 스레드</a:t>
            </a:r>
            <a:endParaRPr/>
          </a:p>
        </p:txBody>
      </p:sp>
      <p:graphicFrame>
        <p:nvGraphicFramePr>
          <p:cNvPr id="168" name="Google Shape;168;p29"/>
          <p:cNvGraphicFramePr/>
          <p:nvPr/>
        </p:nvGraphicFramePr>
        <p:xfrm>
          <a:off x="508000" y="141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{3EEA32E3-CD22-4C12-84D6-CEA5596F80B2}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Go Routine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9D9D9"/>
                          </a:solidFill>
                        </a:rPr>
                        <a:t>Thread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가변스택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2KB ~ ?GB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2MB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스케줄링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m:n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Context swiching cost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GOMAXPROCS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간단히 제어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...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식별자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00"/>
                          </a:solidFill>
                        </a:rPr>
                        <a:t>없다. 단순하다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남용되는 경향??? 글쎄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장에서 배울 수 있는 것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경쟁 상태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상</a:t>
            </a:r>
            <a:r>
              <a:rPr lang="en"/>
              <a:t>호 배제: sync.Mutex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읽기/쓰기 뮤텍스: sync.RWMutex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메모리 동기화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게으른 초기화: sync.Once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경쟁 상태 검출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예제: 동시 넌블로킹 캐시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고루틴과 스레드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933" y="1152475"/>
            <a:ext cx="408336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경쟁 상태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Concurrent?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Concurrency-safe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동시</a:t>
            </a:r>
            <a:r>
              <a:rPr lang="en"/>
              <a:t>에 호출할 수 없는 원인?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Deadlock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Livelock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Resource starvation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경</a:t>
            </a:r>
            <a:r>
              <a:rPr lang="en"/>
              <a:t>쟁 상태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두 go routine이 같은 변수를 동시에 접근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그 중 최소 한 개의 접근에서 변수를 갱신(write)</a:t>
            </a:r>
            <a:endParaRPr/>
          </a:p>
        </p:txBody>
      </p:sp>
      <p:pic>
        <p:nvPicPr>
          <p:cNvPr descr="03FIG01_0.gif"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600" y="2147675"/>
            <a:ext cx="6870699" cy="22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경</a:t>
            </a:r>
            <a:r>
              <a:rPr lang="en"/>
              <a:t>쟁 상태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6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피하</a:t>
            </a:r>
            <a:r>
              <a:rPr lang="en"/>
              <a:t>기 1 - 변수를 갱신하지 않는 것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398275" y="2117100"/>
            <a:ext cx="3403200" cy="24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93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C7832"/>
                </a:solidFill>
                <a:highlight>
                  <a:srgbClr val="2B2B2B"/>
                </a:highlight>
              </a:rPr>
              <a:t>var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icons =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make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(</a:t>
            </a:r>
            <a:r>
              <a:rPr b="1" lang="en" sz="1100">
                <a:solidFill>
                  <a:srgbClr val="CC7832"/>
                </a:solidFill>
                <a:highlight>
                  <a:srgbClr val="2B2B2B"/>
                </a:highlight>
              </a:rPr>
              <a:t>map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[</a:t>
            </a:r>
            <a:r>
              <a:rPr lang="en" sz="1100">
                <a:solidFill>
                  <a:srgbClr val="769AA5"/>
                </a:solidFill>
                <a:highlight>
                  <a:srgbClr val="2B2B2B"/>
                </a:highlight>
              </a:rPr>
              <a:t>string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]image.</a:t>
            </a:r>
            <a:r>
              <a:rPr lang="en" sz="1100">
                <a:solidFill>
                  <a:srgbClr val="769AA5"/>
                </a:solidFill>
                <a:highlight>
                  <a:srgbClr val="2B2B2B"/>
                </a:highlight>
              </a:rPr>
              <a:t>Image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393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C7832"/>
                </a:solidFill>
                <a:highlight>
                  <a:srgbClr val="2B2B2B"/>
                </a:highlight>
              </a:rPr>
              <a:t>func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loadIcon(name string) image.Image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393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393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 NOTE: not concurrencysafe!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393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C7832"/>
                </a:solidFill>
                <a:highlight>
                  <a:srgbClr val="2B2B2B"/>
                </a:highlight>
              </a:rPr>
              <a:t>func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Icon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(name </a:t>
            </a:r>
            <a:r>
              <a:rPr lang="en" sz="1100">
                <a:solidFill>
                  <a:srgbClr val="769AA5"/>
                </a:solidFill>
                <a:highlight>
                  <a:srgbClr val="2B2B2B"/>
                </a:highlight>
              </a:rPr>
              <a:t>string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) image.</a:t>
            </a:r>
            <a:r>
              <a:rPr lang="en" sz="1100">
                <a:solidFill>
                  <a:srgbClr val="769AA5"/>
                </a:solidFill>
                <a:highlight>
                  <a:srgbClr val="2B2B2B"/>
                </a:highlight>
              </a:rPr>
              <a:t>Image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393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  icon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,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ok := icons[name]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393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  </a:t>
            </a:r>
            <a:r>
              <a:rPr b="1" lang="en" sz="1100">
                <a:solidFill>
                  <a:srgbClr val="CC7832"/>
                </a:solidFill>
                <a:highlight>
                  <a:srgbClr val="2B2B2B"/>
                </a:highlight>
              </a:rPr>
              <a:t>if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!ok 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393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     icon = loadIcon(name)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393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     icons[name] = icon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393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  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393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  </a:t>
            </a:r>
            <a:r>
              <a:rPr b="1" lang="en" sz="1100">
                <a:solidFill>
                  <a:srgbClr val="CC7832"/>
                </a:solidFill>
                <a:highlight>
                  <a:srgbClr val="2B2B2B"/>
                </a:highlight>
              </a:rPr>
              <a:t>return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icon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393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515900" y="2117100"/>
            <a:ext cx="3864300" cy="24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93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C7832"/>
                </a:solidFill>
                <a:highlight>
                  <a:srgbClr val="2B2B2B"/>
                </a:highlight>
              </a:rPr>
              <a:t>var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icons = </a:t>
            </a:r>
            <a:r>
              <a:rPr b="1" lang="en" sz="1100">
                <a:solidFill>
                  <a:srgbClr val="CC7832"/>
                </a:solidFill>
                <a:highlight>
                  <a:srgbClr val="2B2B2B"/>
                </a:highlight>
              </a:rPr>
              <a:t>map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[</a:t>
            </a:r>
            <a:r>
              <a:rPr lang="en" sz="1100">
                <a:solidFill>
                  <a:srgbClr val="769AA5"/>
                </a:solidFill>
                <a:highlight>
                  <a:srgbClr val="2B2B2B"/>
                </a:highlight>
              </a:rPr>
              <a:t>string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]image.</a:t>
            </a:r>
            <a:r>
              <a:rPr lang="en" sz="1100">
                <a:solidFill>
                  <a:srgbClr val="769AA5"/>
                </a:solidFill>
                <a:highlight>
                  <a:srgbClr val="2B2B2B"/>
                </a:highlight>
              </a:rPr>
              <a:t>Image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393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  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"spades.png"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: loadIcon(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"spades.png"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393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"hearts.png"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: loadIcon(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"hearts.png"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393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"diamonds.png"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: loadIcon(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"diamonds.png"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393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  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"clubs.png"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: loadIcon(</a:t>
            </a:r>
            <a:r>
              <a:rPr lang="en" sz="1100">
                <a:solidFill>
                  <a:srgbClr val="6A8759"/>
                </a:solidFill>
                <a:highlight>
                  <a:srgbClr val="2B2B2B"/>
                </a:highlight>
              </a:rPr>
              <a:t>"clubs.png"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)</a:t>
            </a:r>
            <a:r>
              <a:rPr lang="en" sz="1100">
                <a:solidFill>
                  <a:srgbClr val="CC7832"/>
                </a:solidFill>
                <a:highlight>
                  <a:srgbClr val="2B2B2B"/>
                </a:highlight>
              </a:rPr>
              <a:t>,</a:t>
            </a:r>
            <a:endParaRPr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393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393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393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08080"/>
                </a:solidFill>
                <a:highlight>
                  <a:srgbClr val="2B2B2B"/>
                </a:highlight>
              </a:rPr>
              <a:t>// Concurrencysafe.</a:t>
            </a:r>
            <a:endParaRPr sz="1100">
              <a:solidFill>
                <a:srgbClr val="808080"/>
              </a:solidFill>
              <a:highlight>
                <a:srgbClr val="2B2B2B"/>
              </a:highlight>
            </a:endParaRPr>
          </a:p>
          <a:p>
            <a:pPr indent="393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C7832"/>
                </a:solidFill>
                <a:highlight>
                  <a:srgbClr val="2B2B2B"/>
                </a:highlight>
              </a:rPr>
              <a:t>func </a:t>
            </a:r>
            <a:r>
              <a:rPr lang="en" sz="1100">
                <a:solidFill>
                  <a:srgbClr val="FFC66D"/>
                </a:solidFill>
                <a:highlight>
                  <a:srgbClr val="2B2B2B"/>
                </a:highlight>
              </a:rPr>
              <a:t>Icon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(name </a:t>
            </a:r>
            <a:r>
              <a:rPr lang="en" sz="1100">
                <a:solidFill>
                  <a:srgbClr val="769AA5"/>
                </a:solidFill>
                <a:highlight>
                  <a:srgbClr val="2B2B2B"/>
                </a:highlight>
              </a:rPr>
              <a:t>string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) image.</a:t>
            </a:r>
            <a:r>
              <a:rPr lang="en" sz="1100">
                <a:solidFill>
                  <a:srgbClr val="769AA5"/>
                </a:solidFill>
                <a:highlight>
                  <a:srgbClr val="2B2B2B"/>
                </a:highlight>
              </a:rPr>
              <a:t>Image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{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393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  </a:t>
            </a:r>
            <a:r>
              <a:rPr b="1" lang="en" sz="1100">
                <a:solidFill>
                  <a:srgbClr val="CC7832"/>
                </a:solidFill>
                <a:highlight>
                  <a:srgbClr val="2B2B2B"/>
                </a:highlight>
              </a:rPr>
              <a:t>return </a:t>
            </a: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icons[name]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393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9B7C6"/>
                </a:solidFill>
                <a:highlight>
                  <a:srgbClr val="2B2B2B"/>
                </a:highlight>
              </a:rPr>
              <a:t>}</a:t>
            </a:r>
            <a:endParaRPr sz="110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indent="393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경쟁 상태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567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피하기 2 - 여</a:t>
            </a:r>
            <a:r>
              <a:rPr lang="en"/>
              <a:t>러 고루틴에서의 변수 접근을 피하는 것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384175" y="1651450"/>
            <a:ext cx="79836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308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var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deposits = </a:t>
            </a:r>
            <a:r>
              <a:rPr lang="en" sz="900">
                <a:solidFill>
                  <a:srgbClr val="FFC66D"/>
                </a:solidFill>
                <a:highlight>
                  <a:schemeClr val="lt1"/>
                </a:highlight>
              </a:rPr>
              <a:t>make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(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chan 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int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) </a:t>
            </a:r>
            <a:r>
              <a:rPr lang="en" sz="900">
                <a:solidFill>
                  <a:srgbClr val="808080"/>
                </a:solidFill>
                <a:highlight>
                  <a:schemeClr val="lt1"/>
                </a:highlight>
              </a:rPr>
              <a:t>// send amount to deposit</a:t>
            </a:r>
            <a:endParaRPr sz="900">
              <a:solidFill>
                <a:srgbClr val="808080"/>
              </a:solidFill>
              <a:highlight>
                <a:schemeClr val="lt1"/>
              </a:highlight>
            </a:endParaRPr>
          </a:p>
          <a:p>
            <a:pPr indent="1308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var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balances = </a:t>
            </a:r>
            <a:r>
              <a:rPr lang="en" sz="900">
                <a:solidFill>
                  <a:srgbClr val="FFC66D"/>
                </a:solidFill>
                <a:highlight>
                  <a:schemeClr val="lt1"/>
                </a:highlight>
              </a:rPr>
              <a:t>make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(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chan 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int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) </a:t>
            </a:r>
            <a:r>
              <a:rPr lang="en" sz="900">
                <a:solidFill>
                  <a:srgbClr val="808080"/>
                </a:solidFill>
                <a:highlight>
                  <a:schemeClr val="lt1"/>
                </a:highlight>
              </a:rPr>
              <a:t>// receive balance</a:t>
            </a:r>
            <a:endParaRPr sz="900">
              <a:solidFill>
                <a:srgbClr val="808080"/>
              </a:solidFill>
              <a:highlight>
                <a:schemeClr val="lt1"/>
              </a:highlight>
            </a:endParaRPr>
          </a:p>
          <a:p>
            <a:pPr indent="1308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808080"/>
              </a:solidFill>
              <a:highlight>
                <a:schemeClr val="lt1"/>
              </a:highlight>
            </a:endParaRPr>
          </a:p>
          <a:p>
            <a:pPr indent="1308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func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Deposit(amount 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int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) {  deposits &lt;- amount }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308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func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Balance() 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int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{ 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return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&lt;- balances }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308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308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func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teller() {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308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var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balance 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int </a:t>
            </a:r>
            <a:r>
              <a:rPr lang="en" sz="900">
                <a:solidFill>
                  <a:srgbClr val="808080"/>
                </a:solidFill>
                <a:highlight>
                  <a:schemeClr val="lt1"/>
                </a:highlight>
              </a:rPr>
              <a:t>// balance is confined to teller goroutine</a:t>
            </a:r>
            <a:endParaRPr sz="900">
              <a:solidFill>
                <a:srgbClr val="808080"/>
              </a:solidFill>
              <a:highlight>
                <a:schemeClr val="lt1"/>
              </a:highlight>
            </a:endParaRPr>
          </a:p>
          <a:p>
            <a:pPr indent="1308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08080"/>
                </a:solidFill>
                <a:highlight>
                  <a:schemeClr val="lt1"/>
                </a:highlight>
              </a:rPr>
              <a:t> 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for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{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308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  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select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{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308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  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case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amount := &lt;deposits: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308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      balance += amount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308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  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case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balances &lt;balance: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308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   }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308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}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308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308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308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func </a:t>
            </a:r>
            <a:r>
              <a:rPr lang="en" sz="900">
                <a:solidFill>
                  <a:srgbClr val="FFC66D"/>
                </a:solidFill>
                <a:highlight>
                  <a:schemeClr val="lt1"/>
                </a:highlight>
              </a:rPr>
              <a:t>init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() {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308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go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teller() </a:t>
            </a:r>
            <a:r>
              <a:rPr lang="en" sz="900">
                <a:solidFill>
                  <a:srgbClr val="808080"/>
                </a:solidFill>
                <a:highlight>
                  <a:schemeClr val="lt1"/>
                </a:highlight>
              </a:rPr>
              <a:t>// start the monitor goroutine</a:t>
            </a:r>
            <a:endParaRPr sz="900">
              <a:solidFill>
                <a:srgbClr val="808080"/>
              </a:solidFill>
              <a:highlight>
                <a:schemeClr val="lt1"/>
              </a:highlight>
            </a:endParaRPr>
          </a:p>
          <a:p>
            <a:pPr indent="1308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393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CC7832"/>
              </a:solidFill>
              <a:highlight>
                <a:srgbClr val="2B2B2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경쟁 상태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피하</a:t>
            </a:r>
            <a:r>
              <a:rPr lang="en"/>
              <a:t>기 3 - 여러 고루틴에서의 변수 접근은 허용하지만 한 번에 하나씩만 접근. 상호배제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상</a:t>
            </a:r>
            <a:r>
              <a:rPr lang="en"/>
              <a:t>호 배제: sync.Mutex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398300" y="1270450"/>
            <a:ext cx="7983600" cy="32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016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import </a:t>
            </a:r>
            <a:r>
              <a:rPr lang="en" sz="900">
                <a:solidFill>
                  <a:srgbClr val="6A8759"/>
                </a:solidFill>
                <a:highlight>
                  <a:schemeClr val="lt1"/>
                </a:highlight>
              </a:rPr>
              <a:t>"sync"</a:t>
            </a:r>
            <a:endParaRPr sz="900">
              <a:solidFill>
                <a:srgbClr val="6A8759"/>
              </a:solidFill>
              <a:highlight>
                <a:schemeClr val="lt1"/>
              </a:highlight>
            </a:endParaRPr>
          </a:p>
          <a:p>
            <a:pPr indent="1016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A8759"/>
              </a:solidFill>
              <a:highlight>
                <a:schemeClr val="lt1"/>
              </a:highlight>
            </a:endParaRPr>
          </a:p>
          <a:p>
            <a:pPr indent="1016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var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(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16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mu </a:t>
            </a:r>
            <a:r>
              <a:rPr lang="en" sz="900">
                <a:solidFill>
                  <a:srgbClr val="A9B7C6"/>
                </a:solidFill>
                <a:highlight>
                  <a:srgbClr val="FFFF00"/>
                </a:highlight>
              </a:rPr>
              <a:t>sync.</a:t>
            </a:r>
            <a:r>
              <a:rPr lang="en" sz="900">
                <a:solidFill>
                  <a:srgbClr val="769AA5"/>
                </a:solidFill>
                <a:highlight>
                  <a:srgbClr val="FFFF00"/>
                </a:highlight>
              </a:rPr>
              <a:t>Mutex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 </a:t>
            </a:r>
            <a:r>
              <a:rPr lang="en" sz="900">
                <a:solidFill>
                  <a:srgbClr val="808080"/>
                </a:solidFill>
                <a:highlight>
                  <a:schemeClr val="lt1"/>
                </a:highlight>
              </a:rPr>
              <a:t>// guards balance</a:t>
            </a:r>
            <a:endParaRPr sz="900">
              <a:solidFill>
                <a:srgbClr val="808080"/>
              </a:solidFill>
              <a:highlight>
                <a:schemeClr val="lt1"/>
              </a:highlight>
            </a:endParaRPr>
          </a:p>
          <a:p>
            <a:pPr indent="1016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08080"/>
                </a:solidFill>
                <a:highlight>
                  <a:schemeClr val="lt1"/>
                </a:highlight>
              </a:rPr>
              <a:t> 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balance 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int</a:t>
            </a:r>
            <a:endParaRPr sz="900">
              <a:solidFill>
                <a:srgbClr val="769AA5"/>
              </a:solidFill>
              <a:highlight>
                <a:schemeClr val="lt1"/>
              </a:highlight>
            </a:endParaRPr>
          </a:p>
          <a:p>
            <a:pPr indent="1016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16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16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func </a:t>
            </a:r>
            <a:r>
              <a:rPr lang="en" sz="900">
                <a:solidFill>
                  <a:srgbClr val="FFC66D"/>
                </a:solidFill>
                <a:highlight>
                  <a:schemeClr val="lt1"/>
                </a:highlight>
              </a:rPr>
              <a:t>Deposit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(amount 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int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) {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16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mu.Lock()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16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balance = balance + amount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16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mu.Unlock()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16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16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16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func </a:t>
            </a:r>
            <a:r>
              <a:rPr lang="en" sz="900">
                <a:solidFill>
                  <a:srgbClr val="FFC66D"/>
                </a:solidFill>
                <a:highlight>
                  <a:schemeClr val="lt1"/>
                </a:highlight>
              </a:rPr>
              <a:t>Balance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() 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int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{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16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mu.Lock()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16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b := balance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16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mu.Unlock()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16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return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b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1016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}</a:t>
            </a:r>
            <a:endParaRPr>
              <a:solidFill>
                <a:srgbClr val="FFFFF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상호 배제: sync.Mutex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뮤텍스에 보호되는 변수는 뮤텍스 선언 뒤에 - </a:t>
            </a:r>
            <a:r>
              <a:rPr lang="en">
                <a:solidFill>
                  <a:srgbClr val="FFFF00"/>
                </a:solidFill>
                <a:highlight>
                  <a:srgbClr val="000000"/>
                </a:highlight>
              </a:rPr>
              <a:t>관행</a:t>
            </a:r>
            <a:endParaRPr>
              <a:solidFill>
                <a:srgbClr val="FFFF00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어길시 문서화라도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임계 영역(Critical Scection)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defer 사용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4299400" y="1757050"/>
            <a:ext cx="16032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func </a:t>
            </a:r>
            <a:r>
              <a:rPr lang="en" sz="900">
                <a:solidFill>
                  <a:srgbClr val="FFC66D"/>
                </a:solidFill>
                <a:highlight>
                  <a:schemeClr val="lt1"/>
                </a:highlight>
              </a:rPr>
              <a:t>Balance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() </a:t>
            </a:r>
            <a:r>
              <a:rPr lang="en" sz="900">
                <a:solidFill>
                  <a:srgbClr val="769AA5"/>
                </a:solidFill>
                <a:highlight>
                  <a:schemeClr val="lt1"/>
                </a:highlight>
              </a:rPr>
              <a:t>int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{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 mu.Lock()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   </a:t>
            </a:r>
            <a:r>
              <a:rPr b="1" lang="en" sz="900">
                <a:solidFill>
                  <a:srgbClr val="CC7832"/>
                </a:solidFill>
                <a:highlight>
                  <a:srgbClr val="FFFF00"/>
                </a:highlight>
              </a:rPr>
              <a:t>defer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mu.Unlock()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   </a:t>
            </a:r>
            <a:r>
              <a:rPr b="1" lang="en" sz="900">
                <a:solidFill>
                  <a:srgbClr val="CC7832"/>
                </a:solidFill>
                <a:highlight>
                  <a:schemeClr val="lt1"/>
                </a:highlight>
              </a:rPr>
              <a:t>return </a:t>
            </a: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balance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9B7C6"/>
                </a:solidFill>
                <a:highlight>
                  <a:schemeClr val="lt1"/>
                </a:highlight>
              </a:rPr>
              <a:t>}</a:t>
            </a:r>
            <a:endParaRPr sz="900">
              <a:solidFill>
                <a:srgbClr val="A9B7C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