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7624BC-3314-49CE-B98F-83126949695C}">
  <a:tblStyle styleId="{237624BC-3314-49CE-B98F-8312694969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c613e2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c613e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c613e29d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c613e2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c613e29d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c613e2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c613e29d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c613e29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c613e29d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c613e29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c613e29d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c613e29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c613e29d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c613e29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c613e29d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c613e29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len vs. utf8.RuneCountInString: 바이트 길이, 룬의 갯수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utf8.DecodeRuneInString(slice) returns rune, size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c613e29d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c613e2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[]rune (fixed size, better indexing)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c613e29d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c613e29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c613e29d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c613e29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c613e2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c613e2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c613e29d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3c613e29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c613e29d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3c613e29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c613e29d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c613e29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613e29d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613e29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c613e2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c613e2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숫자 데이터 타입: integer, floating-point number, complex number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●"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값과 부호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613e29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c613e2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rune: int32과 같음 - unicode code 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byte: uint8과 같음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uintptr:low-level programming, 어떠한 포인터형 bit pattern도 다 담김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vs uint: 32또는64 비트형이다. 같은 하드웨어라도 컴파일러에 따라서 다르게 설정됨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c613e2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c613e2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0101 &amp;^ 0011 == 0100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&amp;, |, ^, &amp;^ 는 carry나 sign 없음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c613e29d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c613e2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c613e29d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c613e2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c613e29d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c613e2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613e29d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613e29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play.space" TargetMode="External"/><Relationship Id="rId4" Type="http://schemas.openxmlformats.org/officeDocument/2006/relationships/hyperlink" Target="https://goplay.space/#j3zb-86kx56" TargetMode="External"/><Relationship Id="rId5" Type="http://schemas.openxmlformats.org/officeDocument/2006/relationships/hyperlink" Target="https://goplay.space/#lQnYRsU1v4F" TargetMode="External"/><Relationship Id="rId6" Type="http://schemas.openxmlformats.org/officeDocument/2006/relationships/hyperlink" Target="https://goplay.space/#EyASD6VtiIW" TargetMode="External"/><Relationship Id="rId7" Type="http://schemas.openxmlformats.org/officeDocument/2006/relationships/hyperlink" Target="https://goplay.space/#CEjlAJvf7BA" TargetMode="External"/><Relationship Id="rId8" Type="http://schemas.openxmlformats.org/officeDocument/2006/relationships/hyperlink" Target="https://goplay.space/#VGvmE2LSV5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Data Type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2019. 1. 24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Boolean</a:t>
            </a:r>
            <a:endParaRPr/>
          </a:p>
        </p:txBody>
      </p:sp>
      <p:sp>
        <p:nvSpPr>
          <p:cNvPr id="172" name="Google Shape;172;p34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4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true, false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비교 operator 결과값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! 는 negation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간단한 x == true 표현은 x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&amp;&amp; 또는 || 연산이 사용되면, short circuit behavior을 한다. 결과값을 결정 할 수 있을 때 연산이 종료 됨.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&amp;&amp; &gt; ||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C와 달리, 0이 false, 1이 true 가 아님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</a:t>
            </a:r>
            <a:endParaRPr/>
          </a:p>
        </p:txBody>
      </p:sp>
      <p:sp>
        <p:nvSpPr>
          <p:cNvPr id="179" name="Google Shape;179;p35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변하지 않는 바이트형 배열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 번째 바이트가 i 번째 문자일 필요가 없다. UTF-8 인코딩을 기본으로 사용하며, ASCII 코드가 아닌 문자 (2바이트 이상)일 수 있으므로...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s[i:j] 는 i부터 시작해서  j번째 이전 바이트까지 나타낸다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+ 는 문자열을 이어주는 연산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문자열 비교는 바이트 단위로 적용하므로, 자연스럽게 사전식 순서이다.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 := “abc”, s[0] = ‘k’ // 컴파일 에러, string은 불변이다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Literal</a:t>
            </a:r>
            <a:endParaRPr/>
          </a:p>
        </p:txBody>
      </p:sp>
      <p:sp>
        <p:nvSpPr>
          <p:cNvPr id="186" name="Google Shape;186;p36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6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쌍따옴표로 된 문자열을 지칭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\ 가 escape (e.g \n, \b, \r, \x0291 [16진수], \o939 [옥텟숫자], …)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raw string literal은 ` (backquote)를 사용한다, 정규식 표현에 유용하다 (\가 많으므로)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Unicode</a:t>
            </a:r>
            <a:endParaRPr/>
          </a:p>
        </p:txBody>
      </p:sp>
      <p:sp>
        <p:nvSpPr>
          <p:cNvPr id="193" name="Google Shape;193;p37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7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ASCII(American Standard Code for Information Interchage)와 달리 유니코드는 세계의 모든 글자 시스템을 포함한다 (악센트까지 포함)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각각의 문자는 Unicode Code Point에 할당되고, Go에서는 rune이라고 부른다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UTF-8</a:t>
            </a:r>
            <a:endParaRPr/>
          </a:p>
        </p:txBody>
      </p:sp>
      <p:sp>
        <p:nvSpPr>
          <p:cNvPr id="200" name="Google Shape;200;p38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유니코드 코드포인트를 가변길이의 바이트형태로의 인코딩 방식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rune을 표현하기 위하여 1 - 4 바이트가 사용된다.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첫번째 바이트만 쓰이면 기존 ASCII와 동일하다.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2, 3바이트로 되있는 rune이 대부분 쓰이는 rune이다.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가장 왼쪽 비트들은 rune에 쓰이는 바이트 수를 나타낸다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가장 왼쪽 0 은 ASCII 코드를 나타냄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가장 왼쪽 10, 110, 1110은 각각 2, 3, 4 바이트를 쓴다 (Wikipedia)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UTF-8 continued</a:t>
            </a:r>
            <a:endParaRPr/>
          </a:p>
        </p:txBody>
      </p:sp>
      <p:sp>
        <p:nvSpPr>
          <p:cNvPr id="206" name="Google Shape;206;p39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9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n번째 문자에 직접 접근이 불가능하다 (단점)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애매모호성이 없고, Lookahead 가 필요 없다 (deterministic)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어떠한 rune도 다른 룬의 부분 문자열 일 수가 없다.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Sorting이 자연스러움.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읽을 수 없는 rune도 있기 때문에, 숫자로 rune을 나타낼수 있다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\u</a:t>
            </a:r>
            <a:r>
              <a:rPr i="1"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hhhh</a:t>
            </a: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또는 \U</a:t>
            </a:r>
            <a:r>
              <a:rPr i="1"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hhhhhhhh</a:t>
            </a: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는 16진수 수를 나타냄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UTF-8 continued</a:t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0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256보다 작은 코드포인트는 \x로 나타낼수 있지만, 그보다 큰 값은 \u나 \U를 반드시 이용해야한다.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len vs. utf8.RuneCountInString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utf8.DecodeRuneInString(slice)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UTF-8 continued</a:t>
            </a:r>
            <a:endParaRPr/>
          </a:p>
        </p:txBody>
      </p:sp>
      <p:sp>
        <p:nvSpPr>
          <p:cNvPr id="220" name="Google Shape;220;p41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Replacement character - 검정색 물음표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[]rune(string) 은 string을 rune배열로 바꾸어 준다.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string(runes) 각 룬의 인코딩버전을 하나의 string으로 붙혀줌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string(integer) 는 인풋 integer를 rune값으로 인식한다.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유효하지 않은값은 검은색 물음표가 나옴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and Byte slice</a:t>
            </a:r>
            <a:endParaRPr/>
          </a:p>
        </p:txBody>
      </p:sp>
      <p:sp>
        <p:nvSpPr>
          <p:cNvPr id="227" name="Google Shape;227;p42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bytes, strings, strconv, unicode 패키지는 문자열을 위하여 중요한 패키지이다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bytes.buffer 는 큰 크기의 string처리를 위하여 유용함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strconv 패키지는 string을 기본 타입으로 바꾸기 위해 유용함.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unicode 패키지는 rune을 분류하기에 유용함.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IsDigit, IsLetter, IsUpper, IsLower, ToUpper, ToLower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Conversion between strings and numbers</a:t>
            </a:r>
            <a:endParaRPr/>
          </a:p>
        </p:txBody>
      </p:sp>
      <p:sp>
        <p:nvSpPr>
          <p:cNvPr id="234" name="Google Shape;234;p43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3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fmt.Sprintf(“%d”, x), strconv.Itoa(num)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strconv.FormatInt(integer, base)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strconv.Atoi(string), strconv.ParseInt(string, base, size)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순서</a:t>
            </a:r>
            <a:endParaRPr/>
          </a:p>
        </p:txBody>
      </p:sp>
      <p:sp>
        <p:nvSpPr>
          <p:cNvPr id="119" name="Google Shape;119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Integer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Floating-point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Complex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Constants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Constant</a:t>
            </a:r>
            <a:endParaRPr/>
          </a:p>
        </p:txBody>
      </p:sp>
      <p:sp>
        <p:nvSpPr>
          <p:cNvPr id="241" name="Google Shape;241;p44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4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constants는 컴파일 할 때, 상수라고 확정할수 있는 값 또는 표현을 말한다. (런타임이 아님)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constants를 operends로 쓰면 결과값은 언제나 constant이다.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len, cap, real, imag, complex, unsafe.Sizeof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constant를 컴파일러가 이미 알기때문에, type에도 쓰일수 있음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constant를 선언할때 값뿐만아니라 타입또한 선언할수 있다.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타입이 명시가 안되어있으면, 컴파일러가 추론한다.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constant 그룹에서 생략되어있으면, 이전값과 동일함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Iota</a:t>
            </a:r>
            <a:endParaRPr/>
          </a:p>
        </p:txBody>
      </p:sp>
      <p:sp>
        <p:nvSpPr>
          <p:cNvPr id="248" name="Google Shape;248;p45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5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constant generator는 iota부터 시작 (0) 해서 1씩 증가 - enumeration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복잡한 경우에도 쓸수 있음 (1 &lt;&lt; iota)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Untyped constant</a:t>
            </a:r>
            <a:endParaRPr/>
          </a:p>
        </p:txBody>
      </p:sp>
      <p:sp>
        <p:nvSpPr>
          <p:cNvPr id="255" name="Google Shape;255;p46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6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untyped boolean, integer, rune, floating-point, complex, string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commit을 막고 늦게 함으로써, 정확성이 더욱 향상됨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%T는 타입을 보여주는 formatter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  <p:sp>
        <p:nvSpPr>
          <p:cNvPr id="262" name="Google Shape;262;p47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7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Go playgroud 대체제: </a:t>
            </a:r>
            <a:r>
              <a:rPr lang="en-GB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https://goplay.space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[type]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https://goplay.space/#j3zb-86kx56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[modulo] </a:t>
            </a:r>
            <a:r>
              <a:rPr lang="en-GB" sz="1800" u="sng">
                <a:solidFill>
                  <a:schemeClr val="hlink"/>
                </a:solidFill>
                <a:hlinkClick r:id="rId5"/>
              </a:rPr>
              <a:t>https://goplay.space/#lQnYRsU1v4F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-GB" sz="1800">
                <a:solidFill>
                  <a:srgbClr val="666666"/>
                </a:solidFill>
              </a:rPr>
              <a:t>[overflow] </a:t>
            </a:r>
            <a:r>
              <a:rPr lang="en-GB" sz="1800" u="sng">
                <a:solidFill>
                  <a:schemeClr val="hlink"/>
                </a:solidFill>
                <a:hlinkClick r:id="rId6"/>
              </a:rPr>
              <a:t>https://goplay.space/#EyASD6VtiIW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-GB" sz="1800">
                <a:solidFill>
                  <a:srgbClr val="666666"/>
                </a:solidFill>
              </a:rPr>
              <a:t>[uint] </a:t>
            </a:r>
            <a:r>
              <a:rPr lang="en-GB" sz="1800" u="sng">
                <a:solidFill>
                  <a:schemeClr val="hlink"/>
                </a:solidFill>
                <a:hlinkClick r:id="rId7"/>
              </a:rPr>
              <a:t>https://goplay.space/#CEjlAJvf7BA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-GB" sz="1800">
                <a:solidFill>
                  <a:srgbClr val="666666"/>
                </a:solidFill>
              </a:rPr>
              <a:t>[iota] </a:t>
            </a:r>
            <a:r>
              <a:rPr lang="en-GB" sz="1800" u="sng">
                <a:solidFill>
                  <a:schemeClr val="hlink"/>
                </a:solidFill>
                <a:hlinkClick r:id="rId8"/>
              </a:rPr>
              <a:t>https://goplay.space/#VGvmE2LSV5h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Category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60950" y="1901975"/>
            <a:ext cx="8232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Go언어의 4가지 타입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기본 타입 (basic type): number, string, boolean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집합 타입 (aggregate type): array, struct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참조 타입 (reference type): slice, map, function, channel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인터페이스 타입 (interface type): interface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Integer</a:t>
            </a:r>
            <a:endParaRPr/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460950" y="1901975"/>
            <a:ext cx="8232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int8, int16, int32, int64 vs uint8, uint16, uint32, uint64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 (2의보수) vs uint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byte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uintptr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내림차순 Operator</a:t>
            </a:r>
            <a:endParaRPr/>
          </a:p>
        </p:txBody>
      </p:sp>
      <p:graphicFrame>
        <p:nvGraphicFramePr>
          <p:cNvPr id="137" name="Google Shape;137;p29"/>
          <p:cNvGraphicFramePr/>
          <p:nvPr/>
        </p:nvGraphicFramePr>
        <p:xfrm>
          <a:off x="622425" y="19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{237624BC-3314-49CE-B98F-83126949695C}</a:tableStyleId>
              </a:tblPr>
              <a:tblGrid>
                <a:gridCol w="458925"/>
                <a:gridCol w="458925"/>
                <a:gridCol w="458925"/>
                <a:gridCol w="458925"/>
                <a:gridCol w="458925"/>
                <a:gridCol w="458925"/>
                <a:gridCol w="458925"/>
              </a:tblGrid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/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&gt;&gt;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&amp;^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^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&amp;&amp;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||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p29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같은행은 식에서 왼쪽부터 계산하기 때문에, 괄호를 추가하자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첫 두행은 =와 축약형으로도 쓰임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% 는 오직 integer만 지원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% 의 결과값 부호는 피제수 (나누어지는 수) 의 부호와 같음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나눗셈은 operand에 따라 타입 결정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오버플로우시 high order bit 무시됨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Integer continued</a:t>
            </a:r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기본 타입 - 비교가능(Comparable), 배열가능(Orderable)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기본 타입 외의 몇 타입은 비교 가능하지만, 다른 모든 타입들은 배열 불가능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unsigned 값들에 대하여 bit operation은 일반적이지만, signed에서 음수의 경우 right shift때 주의해야한다.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unsigned int는 non-negative integer에 잘 쓰이지 않는다.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(i := 10; i &gt; 0; i--) 의 경우 무한루프 생김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bit sets, parsing binary files, hashing, cryptography등에서 잘 쓰임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Floating-point number</a:t>
            </a:r>
            <a:endParaRPr/>
          </a:p>
        </p:txBody>
      </p:sp>
      <p:sp>
        <p:nvSpPr>
          <p:cNvPr id="151" name="Google Shape;151;p31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float32, float64 두가지 제공 (IEEE 754)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max value = math.MaxFloat32 (3.4e38), math.MaxFloat64 (1.8e304)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min value = 1.4e-45, 4.9e-324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float32 - 6 digits, float64 - 15 digits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floating number 는 소수점으로 표현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Floating-point number continued</a:t>
            </a:r>
            <a:endParaRPr/>
          </a:p>
        </p:txBody>
      </p:sp>
      <p:sp>
        <p:nvSpPr>
          <p:cNvPr id="158" name="Google Shape;158;p32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2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소수점 이전/이후 생략가능 (.5, 1.)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매우작거나 큰값은 scientific 방법으로 표기 선호 (e, E)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special values: +inf, -inf, NaN (not a number e.g. 0/0, sqrt(-1))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NaN이 포함된 비교는 항상 false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math.IsNaN(), math.NaN()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 number</a:t>
            </a:r>
            <a:endParaRPr/>
          </a:p>
        </p:txBody>
      </p:sp>
      <p:sp>
        <p:nvSpPr>
          <p:cNvPr id="165" name="Google Shape;165;p33"/>
          <p:cNvSpPr txBox="1"/>
          <p:nvPr/>
        </p:nvSpPr>
        <p:spPr>
          <a:xfrm>
            <a:off x="4282675" y="1973050"/>
            <a:ext cx="4411200" cy="26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3"/>
          <p:cNvSpPr txBox="1"/>
          <p:nvPr/>
        </p:nvSpPr>
        <p:spPr>
          <a:xfrm>
            <a:off x="471900" y="1973050"/>
            <a:ext cx="80625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complex64, complex128 (float32, float64)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complex(1, 2)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-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 + 2i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