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5ede770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5ede770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72db3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72db3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72db3f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72db3f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5ede770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5ede770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72db3f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72db3f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72db3f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72db3f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72db3f3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72db3f3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2db3f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2db3f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e5a3fdb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e5a3fdb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e5a3fdb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e5a3fdb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47cf40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47cf40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47cf40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47cf40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iota is a predeclared identifier representing the untyped integer ordinal</a:t>
            </a:r>
            <a:br>
              <a:rPr lang="en"/>
            </a:br>
            <a:r>
              <a:rPr lang="en"/>
              <a:t>// number of the current const specification in a (usually parenthesized)</a:t>
            </a:r>
            <a:br>
              <a:rPr lang="en"/>
            </a:br>
            <a:r>
              <a:rPr lang="en"/>
              <a:t>// const declaration. It is zero-indexed.</a:t>
            </a:r>
            <a:br>
              <a:rPr lang="en"/>
            </a:br>
            <a:r>
              <a:rPr lang="en"/>
              <a:t>const iota = 0 // Untyped int.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47cf40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47cf40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5da3d05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5da3d05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5da3d05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5da3d05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5da3d05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5da3d05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5da3d05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5da3d05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5ede770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5ede770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복</a:t>
            </a:r>
            <a:r>
              <a:rPr lang="en"/>
              <a:t>합 타입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맵(1)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94650" y="2097000"/>
            <a:ext cx="32538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ages :=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</a:rPr>
              <a:t>map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"alice"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31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"charlie"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34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94650" y="3355200"/>
            <a:ext cx="32538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ages :=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</a:rPr>
              <a:t>make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</a:rPr>
              <a:t>map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or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ages :=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</a:rPr>
              <a:t>map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{}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"alice"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 =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31</a:t>
            </a:r>
            <a:endParaRPr sz="10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"charlie"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 =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34</a:t>
            </a:r>
            <a:endParaRPr sz="10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007275" y="1332900"/>
            <a:ext cx="32538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fmt.Println(ages[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"alice"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])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// "31"</a:t>
            </a:r>
            <a:endParaRPr sz="10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delete(ages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"alice"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)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// remove element ages["alice"]</a:t>
            </a:r>
            <a:endParaRPr sz="10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007275" y="2654975"/>
            <a:ext cx="42408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"bob"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 = 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"bob"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 +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1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// happy birthday!</a:t>
            </a:r>
            <a:endParaRPr sz="10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or 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"bob"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 +=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endParaRPr sz="10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or 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"bob"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]++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_ = &amp;ages[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"bob"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]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</a:rPr>
              <a:t>// compile error: cannot take address of map element</a:t>
            </a:r>
            <a:endParaRPr sz="10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94650" y="1332900"/>
            <a:ext cx="28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map</a:t>
            </a:r>
            <a:r>
              <a:rPr lang="en" sz="1400">
                <a:solidFill>
                  <a:srgbClr val="38761D"/>
                </a:solidFill>
              </a:rPr>
              <a:t>[K]</a:t>
            </a:r>
            <a:r>
              <a:rPr lang="en" sz="1400">
                <a:solidFill>
                  <a:srgbClr val="FFFF00"/>
                </a:solidFill>
              </a:rPr>
              <a:t>V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999999"/>
                </a:solidFill>
              </a:rPr>
              <a:t>K</a:t>
            </a:r>
            <a:r>
              <a:rPr lang="en" sz="1400">
                <a:solidFill>
                  <a:srgbClr val="999999"/>
                </a:solidFill>
              </a:rPr>
              <a:t>는 == 로 비교할 수 있어야 한다.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맵(2)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49650" y="3677996"/>
            <a:ext cx="34755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 ages map[string]int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fmt.Println(ages == nil) // "true"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fmt.Println(len(ages) == 0) // "true"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0000"/>
                </a:solidFill>
              </a:rPr>
              <a:t>ages["carol"] = 21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// panic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78275" y="1283400"/>
            <a:ext cx="39069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name, age</a:t>
            </a:r>
            <a:r>
              <a:rPr lang="en">
                <a:solidFill>
                  <a:srgbClr val="FFFFFF"/>
                </a:solidFill>
              </a:rPr>
              <a:t> := range </a:t>
            </a:r>
            <a:r>
              <a:rPr lang="en">
                <a:solidFill>
                  <a:srgbClr val="38761D"/>
                </a:solidFill>
              </a:rPr>
              <a:t>ages</a:t>
            </a:r>
            <a:r>
              <a:rPr lang="en">
                <a:solidFill>
                  <a:srgbClr val="FFFFFF"/>
                </a:solidFill>
              </a:rPr>
              <a:t>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fmt.Printf("%s\t%d\n", name, age)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var names []string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name</a:t>
            </a:r>
            <a:r>
              <a:rPr lang="en">
                <a:solidFill>
                  <a:srgbClr val="FFFFFF"/>
                </a:solidFill>
              </a:rPr>
              <a:t> := range </a:t>
            </a:r>
            <a:r>
              <a:rPr lang="en">
                <a:solidFill>
                  <a:srgbClr val="38761D"/>
                </a:solidFill>
              </a:rPr>
              <a:t>ages</a:t>
            </a:r>
            <a:r>
              <a:rPr lang="en">
                <a:solidFill>
                  <a:srgbClr val="FFFFFF"/>
                </a:solidFill>
              </a:rPr>
              <a:t>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names = append(names, name)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285175" y="1385875"/>
            <a:ext cx="39069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ages := map[string]int{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"alice" : 0,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fmt.Println(ages["alice"])	</a:t>
            </a:r>
            <a:r>
              <a:rPr lang="en">
                <a:solidFill>
                  <a:srgbClr val="38761D"/>
                </a:solidFill>
              </a:rPr>
              <a:t>// 0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fmt.Println(ages["bob"])		</a:t>
            </a:r>
            <a:r>
              <a:rPr lang="en">
                <a:solidFill>
                  <a:srgbClr val="FFFF00"/>
                </a:solidFill>
              </a:rPr>
              <a:t>// 0 why???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285175" y="3176350"/>
            <a:ext cx="39069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age, </a:t>
            </a:r>
            <a:r>
              <a:rPr lang="en">
                <a:solidFill>
                  <a:srgbClr val="FFFF00"/>
                </a:solidFill>
              </a:rPr>
              <a:t>ok</a:t>
            </a:r>
            <a:r>
              <a:rPr lang="en">
                <a:solidFill>
                  <a:srgbClr val="FFFFFF"/>
                </a:solidFill>
              </a:rPr>
              <a:t> := ages["bob"]; </a:t>
            </a:r>
            <a:r>
              <a:rPr lang="en">
                <a:solidFill>
                  <a:srgbClr val="FFFF00"/>
                </a:solidFill>
              </a:rPr>
              <a:t>ok</a:t>
            </a:r>
            <a:r>
              <a:rPr lang="en">
                <a:solidFill>
                  <a:srgbClr val="FFFFFF"/>
                </a:solidFill>
              </a:rPr>
              <a:t>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fmt.Println("bob's age is ", age)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 else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fmt.Println("no one")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49650" y="3061800"/>
            <a:ext cx="334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맵</a:t>
            </a:r>
            <a:r>
              <a:rPr lang="en"/>
              <a:t>에 유일하게 허용된 비교</a:t>
            </a:r>
            <a:br>
              <a:rPr lang="en"/>
            </a:br>
            <a:r>
              <a:rPr lang="en" sz="1400">
                <a:solidFill>
                  <a:srgbClr val="FFFFFF"/>
                </a:solidFill>
              </a:rPr>
              <a:t>if </a:t>
            </a:r>
            <a:r>
              <a:rPr lang="en" sz="1400">
                <a:solidFill>
                  <a:schemeClr val="dk1"/>
                </a:solidFill>
              </a:rPr>
              <a:t>ages</a:t>
            </a:r>
            <a:r>
              <a:rPr lang="en" sz="1400">
                <a:solidFill>
                  <a:srgbClr val="FFFFFF"/>
                </a:solidFill>
              </a:rPr>
              <a:t> </a:t>
            </a:r>
            <a:r>
              <a:rPr lang="en" sz="1400">
                <a:solidFill>
                  <a:srgbClr val="FFFF00"/>
                </a:solidFill>
              </a:rPr>
              <a:t>== nil</a:t>
            </a:r>
            <a:r>
              <a:rPr lang="en" sz="1400">
                <a:solidFill>
                  <a:srgbClr val="FFFFFF"/>
                </a:solidFill>
              </a:rPr>
              <a:t> { /* ... */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맵(3)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71125" y="1310125"/>
            <a:ext cx="46437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맵 활용 1 : Set타입은 없지만…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seen := make(map[</a:t>
            </a:r>
            <a:r>
              <a:rPr lang="en">
                <a:solidFill>
                  <a:srgbClr val="38761D"/>
                </a:solidFill>
              </a:rPr>
              <a:t>string</a:t>
            </a:r>
            <a:r>
              <a:rPr lang="en">
                <a:solidFill>
                  <a:srgbClr val="FFFFFF"/>
                </a:solidFill>
              </a:rPr>
              <a:t>]</a:t>
            </a:r>
            <a:r>
              <a:rPr lang="en">
                <a:solidFill>
                  <a:srgbClr val="FFFF00"/>
                </a:solidFill>
              </a:rPr>
              <a:t>bool</a:t>
            </a:r>
            <a:r>
              <a:rPr lang="en">
                <a:solidFill>
                  <a:srgbClr val="FFFFFF"/>
                </a:solidFill>
              </a:rPr>
              <a:t>) // a set of strings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71125" y="2181925"/>
            <a:ext cx="51135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맵 활용 2 : slice, map</a:t>
            </a:r>
            <a:r>
              <a:rPr lang="en">
                <a:solidFill>
                  <a:srgbClr val="FFFFFF"/>
                </a:solidFill>
              </a:rPr>
              <a:t>은 key로 사용 할 수 없지만...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 m = make(map[string]int)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38761D"/>
                </a:solidFill>
              </a:rPr>
              <a:t>func k(list []string) string { return fmt.Sprintf("%q", list) 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func Add(list []string) { </a:t>
            </a:r>
            <a:r>
              <a:rPr lang="en">
                <a:solidFill>
                  <a:srgbClr val="FFFF00"/>
                </a:solidFill>
              </a:rPr>
              <a:t>m[k(list)]</a:t>
            </a:r>
            <a:r>
              <a:rPr lang="en">
                <a:solidFill>
                  <a:srgbClr val="FFFFFF"/>
                </a:solidFill>
              </a:rPr>
              <a:t>++ 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func Count(list []string) int { return </a:t>
            </a:r>
            <a:r>
              <a:rPr lang="en">
                <a:solidFill>
                  <a:srgbClr val="FFFF00"/>
                </a:solidFill>
              </a:rPr>
              <a:t>m[k(list)] </a:t>
            </a: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44825" y="3707825"/>
            <a:ext cx="51135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맵 활용 3 : </a:t>
            </a:r>
            <a:r>
              <a:rPr lang="en">
                <a:solidFill>
                  <a:srgbClr val="FFFFFF"/>
                </a:solidFill>
              </a:rPr>
              <a:t>값 타입을 복합타입으로...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 graph = make(map[string]</a:t>
            </a:r>
            <a:r>
              <a:rPr lang="en">
                <a:solidFill>
                  <a:srgbClr val="38761D"/>
                </a:solidFill>
              </a:rPr>
              <a:t>map[string]bool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구조체(1)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739475" y="1644525"/>
            <a:ext cx="33987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혹</a:t>
            </a:r>
            <a:r>
              <a:rPr lang="en" sz="1200"/>
              <a:t>은 Name, Address string</a:t>
            </a:r>
            <a:endParaRPr sz="1200"/>
          </a:p>
        </p:txBody>
      </p:sp>
      <p:sp>
        <p:nvSpPr>
          <p:cNvPr id="160" name="Google Shape;160;p25"/>
          <p:cNvSpPr txBox="1"/>
          <p:nvPr/>
        </p:nvSpPr>
        <p:spPr>
          <a:xfrm>
            <a:off x="150350" y="1235625"/>
            <a:ext cx="27861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Employee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struct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ID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Name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Address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DoB time.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Time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Position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Salary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ManagerID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dilbert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Employee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67800" y="3324525"/>
            <a:ext cx="48333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dilbert</a:t>
            </a:r>
            <a:r>
              <a:rPr lang="en" sz="1200">
                <a:solidFill>
                  <a:srgbClr val="FFFF00"/>
                </a:solidFill>
              </a:rPr>
              <a:t>.Salary</a:t>
            </a:r>
            <a:r>
              <a:rPr lang="en" sz="1200">
                <a:solidFill>
                  <a:srgbClr val="FFFFFF"/>
                </a:solidFill>
              </a:rPr>
              <a:t> -= 5000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var employeeOfTheMonth = </a:t>
            </a:r>
            <a:r>
              <a:rPr lang="en" sz="1200">
                <a:solidFill>
                  <a:srgbClr val="38761D"/>
                </a:solidFill>
              </a:rPr>
              <a:t>&amp;dilbert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employeeOfTheMonth</a:t>
            </a:r>
            <a:r>
              <a:rPr lang="en" sz="1200">
                <a:solidFill>
                  <a:srgbClr val="FFFF00"/>
                </a:solidFill>
              </a:rPr>
              <a:t>.Position</a:t>
            </a:r>
            <a:r>
              <a:rPr lang="en" sz="1200">
                <a:solidFill>
                  <a:srgbClr val="FFFFFF"/>
                </a:solidFill>
              </a:rPr>
              <a:t> += " (proactive team player)"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454975" y="1373625"/>
            <a:ext cx="4377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필드 순서 중요 - 순서가 바뀌면 다른 타입으로 인식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필</a:t>
            </a:r>
            <a:r>
              <a:rPr lang="en" sz="1200">
                <a:solidFill>
                  <a:srgbClr val="FFFFFF"/>
                </a:solidFill>
              </a:rPr>
              <a:t>드 이름이 대문자 - 외부 export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자기자신을 필드로 사용할 수 없다. 단, 포인터는 가능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999500" y="2097650"/>
            <a:ext cx="336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type tree struct {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	value int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FF00"/>
                </a:solidFill>
              </a:rPr>
              <a:t>left, right *tree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454975" y="2963175"/>
            <a:ext cx="3872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구조체의 제로 값은 각 필드의 제로 값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구조</a:t>
            </a:r>
            <a:r>
              <a:rPr lang="en"/>
              <a:t>체(2)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11700" y="1228500"/>
            <a:ext cx="3093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type Point struct{ X, Y int }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AutoNum type="arabicPeriod"/>
            </a:pPr>
            <a:r>
              <a:rPr lang="en" sz="1200">
                <a:solidFill>
                  <a:srgbClr val="38761D"/>
                </a:solidFill>
              </a:rPr>
              <a:t>p := Point{1, 2}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AutoNum type="arabicPeriod"/>
            </a:pPr>
            <a:r>
              <a:rPr lang="en" sz="1200">
                <a:solidFill>
                  <a:srgbClr val="38761D"/>
                </a:solidFill>
              </a:rPr>
              <a:t>p := Point{Y: 2, X: 1}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11700" y="1911125"/>
            <a:ext cx="42573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package </a:t>
            </a:r>
            <a:r>
              <a:rPr lang="en" sz="1200">
                <a:solidFill>
                  <a:srgbClr val="38761D"/>
                </a:solidFill>
              </a:rPr>
              <a:t>p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type T struct{ </a:t>
            </a:r>
            <a:r>
              <a:rPr lang="en" sz="1200">
                <a:solidFill>
                  <a:srgbClr val="FFFF00"/>
                </a:solidFill>
              </a:rPr>
              <a:t>a, b</a:t>
            </a:r>
            <a:r>
              <a:rPr lang="en" sz="1200">
                <a:solidFill>
                  <a:srgbClr val="FFFFFF"/>
                </a:solidFill>
              </a:rPr>
              <a:t> int } // not exported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package </a:t>
            </a:r>
            <a:r>
              <a:rPr lang="en" sz="1200">
                <a:solidFill>
                  <a:srgbClr val="38761D"/>
                </a:solidFill>
              </a:rPr>
              <a:t>q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38761D"/>
                </a:solidFill>
              </a:rPr>
              <a:t>import "p"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var _ = p.T{a: 1, b: 2} // compile </a:t>
            </a:r>
            <a:r>
              <a:rPr lang="en" sz="1200">
                <a:solidFill>
                  <a:srgbClr val="FF0000"/>
                </a:solidFill>
              </a:rPr>
              <a:t>error: can't reference</a:t>
            </a:r>
            <a:r>
              <a:rPr lang="en" sz="1200">
                <a:solidFill>
                  <a:srgbClr val="FFFFFF"/>
                </a:solidFill>
              </a:rPr>
              <a:t> a, b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var _ = p.T{1, 2} // compile </a:t>
            </a:r>
            <a:r>
              <a:rPr lang="en" sz="1200">
                <a:solidFill>
                  <a:srgbClr val="FF0000"/>
                </a:solidFill>
              </a:rPr>
              <a:t>error: can't reference</a:t>
            </a:r>
            <a:r>
              <a:rPr lang="en" sz="1200">
                <a:solidFill>
                  <a:srgbClr val="FFFFFF"/>
                </a:solidFill>
              </a:rPr>
              <a:t> a, b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66550" y="3417075"/>
            <a:ext cx="36636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func Scale(</a:t>
            </a:r>
            <a:r>
              <a:rPr lang="en" sz="1200">
                <a:solidFill>
                  <a:srgbClr val="FFFF00"/>
                </a:solidFill>
              </a:rPr>
              <a:t>p Point</a:t>
            </a:r>
            <a:r>
              <a:rPr lang="en" sz="1200">
                <a:solidFill>
                  <a:srgbClr val="FFFFFF"/>
                </a:solidFill>
              </a:rPr>
              <a:t>, factor int) </a:t>
            </a:r>
            <a:r>
              <a:rPr lang="en" sz="1200">
                <a:solidFill>
                  <a:srgbClr val="FFFF00"/>
                </a:solidFill>
              </a:rPr>
              <a:t>Point</a:t>
            </a:r>
            <a:r>
              <a:rPr lang="en" sz="1200">
                <a:solidFill>
                  <a:srgbClr val="FFFFFF"/>
                </a:solidFill>
              </a:rPr>
              <a:t> {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	return Point{p.X * factor, p.Y * factor}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func Bonus(</a:t>
            </a:r>
            <a:r>
              <a:rPr lang="en" sz="1200">
                <a:solidFill>
                  <a:srgbClr val="FFFF00"/>
                </a:solidFill>
              </a:rPr>
              <a:t>e *Employee</a:t>
            </a:r>
            <a:r>
              <a:rPr lang="en" sz="1200">
                <a:solidFill>
                  <a:schemeClr val="dk1"/>
                </a:solidFill>
              </a:rPr>
              <a:t>, percent int) int {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	return e.Salary * percent / 100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}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099175" y="1228500"/>
            <a:ext cx="31935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pp := &amp;Point{1, 2}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pp := new(Point)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*pp = Point{1, 2}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38761D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5099175" y="2490175"/>
            <a:ext cx="29352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type Point struct{ X, Y int }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p := Point{1, 2}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q := Point{2, 1}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fmt.Println(p </a:t>
            </a:r>
            <a:r>
              <a:rPr lang="en" sz="1200">
                <a:solidFill>
                  <a:srgbClr val="FFFF00"/>
                </a:solidFill>
              </a:rPr>
              <a:t>==</a:t>
            </a:r>
            <a:r>
              <a:rPr lang="en" sz="1200">
                <a:solidFill>
                  <a:srgbClr val="FFFFFF"/>
                </a:solidFill>
              </a:rPr>
              <a:t> q)		</a:t>
            </a:r>
            <a:r>
              <a:rPr lang="en" sz="1200">
                <a:solidFill>
                  <a:srgbClr val="38761D"/>
                </a:solidFill>
              </a:rPr>
              <a:t>// "false"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5142250" y="4050550"/>
            <a:ext cx="29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hits := make(map[</a:t>
            </a:r>
            <a:r>
              <a:rPr lang="en" sz="1200">
                <a:solidFill>
                  <a:srgbClr val="FFFF00"/>
                </a:solidFill>
              </a:rPr>
              <a:t>Point</a:t>
            </a:r>
            <a:r>
              <a:rPr lang="en" sz="1200">
                <a:solidFill>
                  <a:srgbClr val="FFFFFF"/>
                </a:solidFill>
              </a:rPr>
              <a:t>]int)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구조</a:t>
            </a:r>
            <a:r>
              <a:rPr lang="en"/>
              <a:t>체(3)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412425" y="1192725"/>
            <a:ext cx="2935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Point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struct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X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Y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12425" y="1950075"/>
            <a:ext cx="2935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Circle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struct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38761D"/>
                </a:solidFill>
                <a:highlight>
                  <a:srgbClr val="2B2B2B"/>
                </a:highlight>
              </a:rPr>
              <a:t>Center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Point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Radius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Wheel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struct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38761D"/>
                </a:solidFill>
                <a:highlight>
                  <a:srgbClr val="2B2B2B"/>
                </a:highlight>
              </a:rPr>
              <a:t>Circle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Circle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Spokes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991375" y="1950075"/>
            <a:ext cx="2935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Circle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struct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Point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Radius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Wheel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struct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Circle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Spokes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78625" y="3567950"/>
            <a:ext cx="29352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 Wheel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</a:t>
            </a:r>
            <a:r>
              <a:rPr lang="en" sz="900">
                <a:solidFill>
                  <a:srgbClr val="FFFF00"/>
                </a:solidFill>
                <a:highlight>
                  <a:srgbClr val="2B2B2B"/>
                </a:highlight>
              </a:rPr>
              <a:t>Circle.Center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.X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endParaRPr sz="9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</a:t>
            </a:r>
            <a:r>
              <a:rPr lang="en" sz="900">
                <a:solidFill>
                  <a:srgbClr val="FFFF00"/>
                </a:solidFill>
                <a:highlight>
                  <a:srgbClr val="2B2B2B"/>
                </a:highlight>
              </a:rPr>
              <a:t>Circle.Center.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Y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endParaRPr sz="9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</a:t>
            </a:r>
            <a:r>
              <a:rPr lang="en" sz="900">
                <a:solidFill>
                  <a:srgbClr val="FFFF00"/>
                </a:solidFill>
                <a:highlight>
                  <a:srgbClr val="2B2B2B"/>
                </a:highlight>
              </a:rPr>
              <a:t>Circle.Radius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endParaRPr sz="9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w.Spokes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20</a:t>
            </a:r>
            <a:endParaRPr sz="9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991375" y="3567950"/>
            <a:ext cx="29352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 Wheel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w.X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 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</a:rPr>
              <a:t>// equivalent to w.Circle.Point.X = 8</a:t>
            </a:r>
            <a:endParaRPr sz="9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w.Y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 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</a:rPr>
              <a:t>// equivalent to w.Circle.Point.Y = 8</a:t>
            </a:r>
            <a:endParaRPr sz="9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w.Radius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5 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</a:rPr>
              <a:t>// equivalent to w.Circle.Radius = 5</a:t>
            </a:r>
            <a:endParaRPr sz="9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w.Spokes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20</a:t>
            </a:r>
            <a:endParaRPr sz="9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D9D9D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1968325" y="2396300"/>
            <a:ext cx="6609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005775" y="3769925"/>
            <a:ext cx="660900" cy="3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4568800" y="2003450"/>
            <a:ext cx="3880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 = Wheel{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20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 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</a:rPr>
              <a:t>// </a:t>
            </a:r>
            <a:r>
              <a:rPr lang="en" sz="900">
                <a:solidFill>
                  <a:srgbClr val="FF0000"/>
                </a:solidFill>
                <a:highlight>
                  <a:srgbClr val="2B2B2B"/>
                </a:highlight>
              </a:rPr>
              <a:t>compile error</a:t>
            </a:r>
            <a:endParaRPr sz="900">
              <a:solidFill>
                <a:srgbClr val="FF0000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 = Wheel{X: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Y: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Radius: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Spokes: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20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 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</a:rPr>
              <a:t>// </a:t>
            </a:r>
            <a:r>
              <a:rPr lang="en" sz="900">
                <a:solidFill>
                  <a:srgbClr val="FF0000"/>
                </a:solidFill>
                <a:highlight>
                  <a:srgbClr val="2B2B2B"/>
                </a:highlight>
              </a:rPr>
              <a:t>compile error</a:t>
            </a:r>
            <a:endParaRPr sz="900">
              <a:solidFill>
                <a:srgbClr val="FF0000"/>
              </a:solidFill>
              <a:highlight>
                <a:srgbClr val="2B2B2B"/>
              </a:highlight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5030525" y="2550925"/>
            <a:ext cx="38808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 = Wheel{Circle{Point{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20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	// </a:t>
            </a:r>
            <a:r>
              <a:rPr lang="en" sz="900">
                <a:solidFill>
                  <a:srgbClr val="FFFF00"/>
                </a:solidFill>
                <a:highlight>
                  <a:srgbClr val="2B2B2B"/>
                </a:highlight>
              </a:rPr>
              <a:t>ok</a:t>
            </a:r>
            <a:endParaRPr sz="900">
              <a:solidFill>
                <a:srgbClr val="FFFF00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w = Wheel{				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// </a:t>
            </a:r>
            <a:r>
              <a:rPr lang="en" sz="900">
                <a:solidFill>
                  <a:srgbClr val="FFFF00"/>
                </a:solidFill>
                <a:highlight>
                  <a:srgbClr val="2B2B2B"/>
                </a:highlight>
              </a:rPr>
              <a:t>ok</a:t>
            </a:r>
            <a:endParaRPr sz="900">
              <a:solidFill>
                <a:srgbClr val="FFFF00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Circle: Circle{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   Point: Point{X: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Y: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8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  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Radius: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5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Spokes: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20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	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JSON(1)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349375" y="1206150"/>
            <a:ext cx="43089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type Movie struct 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</a:t>
            </a:r>
            <a:r>
              <a:rPr lang="en" sz="1000">
                <a:solidFill>
                  <a:srgbClr val="38761D"/>
                </a:solidFill>
              </a:rPr>
              <a:t>T</a:t>
            </a:r>
            <a:r>
              <a:rPr lang="en" sz="1000">
                <a:solidFill>
                  <a:srgbClr val="FFFFFF"/>
                </a:solidFill>
              </a:rPr>
              <a:t>itle string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</a:t>
            </a:r>
            <a:r>
              <a:rPr lang="en" sz="1000">
                <a:solidFill>
                  <a:srgbClr val="38761D"/>
                </a:solidFill>
              </a:rPr>
              <a:t>Y</a:t>
            </a:r>
            <a:r>
              <a:rPr lang="en" sz="1000">
                <a:solidFill>
                  <a:srgbClr val="FFFFFF"/>
                </a:solidFill>
              </a:rPr>
              <a:t>ear int 	</a:t>
            </a:r>
            <a:r>
              <a:rPr lang="en" sz="1000">
                <a:solidFill>
                  <a:srgbClr val="38761D"/>
                </a:solidFill>
              </a:rPr>
              <a:t>`json:"released"`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</a:t>
            </a:r>
            <a:r>
              <a:rPr lang="en" sz="1000">
                <a:solidFill>
                  <a:srgbClr val="38761D"/>
                </a:solidFill>
              </a:rPr>
              <a:t>C</a:t>
            </a:r>
            <a:r>
              <a:rPr lang="en" sz="1000">
                <a:solidFill>
                  <a:srgbClr val="FFFFFF"/>
                </a:solidFill>
              </a:rPr>
              <a:t>olor bool 	</a:t>
            </a:r>
            <a:r>
              <a:rPr lang="en" sz="1000">
                <a:solidFill>
                  <a:srgbClr val="38761D"/>
                </a:solidFill>
              </a:rPr>
              <a:t>`json:"color,omitempty"`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</a:t>
            </a:r>
            <a:r>
              <a:rPr lang="en" sz="1000">
                <a:solidFill>
                  <a:srgbClr val="38761D"/>
                </a:solidFill>
              </a:rPr>
              <a:t>A</a:t>
            </a:r>
            <a:r>
              <a:rPr lang="en" sz="1000">
                <a:solidFill>
                  <a:srgbClr val="FFFFFF"/>
                </a:solidFill>
              </a:rPr>
              <a:t>ctors []string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var movies = []Movie{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</a:t>
            </a:r>
            <a:r>
              <a:rPr lang="en" sz="1000">
                <a:solidFill>
                  <a:srgbClr val="FFFFFF"/>
                </a:solidFill>
              </a:rPr>
              <a:t>{Title: "Casablanca", Year: 1942, Color: false,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	Actors: []string{"Humphrey Bogart", "Ingrid Bergman"}},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// ...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49375" y="3530225"/>
            <a:ext cx="37818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data, err := </a:t>
            </a:r>
            <a:r>
              <a:rPr lang="en" sz="1000">
                <a:solidFill>
                  <a:srgbClr val="38761D"/>
                </a:solidFill>
              </a:rPr>
              <a:t>json.Marshal</a:t>
            </a:r>
            <a:r>
              <a:rPr lang="en" sz="1000">
                <a:solidFill>
                  <a:srgbClr val="FFFFFF"/>
                </a:solidFill>
              </a:rPr>
              <a:t>(movies) 혹은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data, err := </a:t>
            </a:r>
            <a:r>
              <a:rPr lang="en" sz="1000">
                <a:solidFill>
                  <a:srgbClr val="38761D"/>
                </a:solidFill>
              </a:rPr>
              <a:t>json.MarshalIndent</a:t>
            </a:r>
            <a:r>
              <a:rPr lang="en" sz="1000">
                <a:solidFill>
                  <a:srgbClr val="FFFFFF"/>
                </a:solidFill>
              </a:rPr>
              <a:t>(movies, "", " ")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if err != nil 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log.Fatalf("JSON marshaling failed: %s", err)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fmt.Printf("%s\n", data)</a:t>
            </a:r>
            <a:br>
              <a:rPr lang="en" sz="1000">
                <a:solidFill>
                  <a:srgbClr val="FFFFFF"/>
                </a:solidFill>
              </a:rPr>
            </a:b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011225" y="1017725"/>
            <a:ext cx="39558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[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[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{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"Title": "Casablanca",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"released": 1942,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"Actors": [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  "Humphrey Bogart",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  "Ingrid Bergman"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]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},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{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"Title": "Cool Hand Luke",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"released": 1967,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</a:t>
            </a:r>
            <a:r>
              <a:rPr lang="en" sz="900">
                <a:solidFill>
                  <a:srgbClr val="FFFF00"/>
                </a:solidFill>
              </a:rPr>
              <a:t>"color": true</a:t>
            </a:r>
            <a:r>
              <a:rPr lang="en" sz="900">
                <a:solidFill>
                  <a:srgbClr val="FFFFFF"/>
                </a:solidFill>
              </a:rPr>
              <a:t>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"Actors": [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  "Paul Newman"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]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},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{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"Title": "Bullitt",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"released": 1968,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</a:t>
            </a:r>
            <a:r>
              <a:rPr lang="en" sz="900">
                <a:solidFill>
                  <a:srgbClr val="FFFF00"/>
                </a:solidFill>
              </a:rPr>
              <a:t>"color": true,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"Actors": [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  "Steve McQueen",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  "Jacqueline Bisset"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  ]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  }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]]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JSON(2)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349375" y="1206150"/>
            <a:ext cx="35190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type </a:t>
            </a:r>
            <a:r>
              <a:rPr lang="en" sz="1000">
                <a:solidFill>
                  <a:srgbClr val="38761D"/>
                </a:solidFill>
              </a:rPr>
              <a:t>IssuesSearchResult</a:t>
            </a:r>
            <a:r>
              <a:rPr lang="en" sz="1000">
                <a:solidFill>
                  <a:srgbClr val="FFFFFF"/>
                </a:solidFill>
              </a:rPr>
              <a:t> struct 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TotalCount int </a:t>
            </a:r>
            <a:r>
              <a:rPr lang="en" sz="1000">
                <a:solidFill>
                  <a:srgbClr val="38761D"/>
                </a:solidFill>
              </a:rPr>
              <a:t>`json:"total_count"`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Items []*Issue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type </a:t>
            </a:r>
            <a:r>
              <a:rPr lang="en" sz="1000">
                <a:solidFill>
                  <a:srgbClr val="38761D"/>
                </a:solidFill>
              </a:rPr>
              <a:t>Issue</a:t>
            </a:r>
            <a:r>
              <a:rPr lang="en" sz="1000">
                <a:solidFill>
                  <a:srgbClr val="FFFFFF"/>
                </a:solidFill>
              </a:rPr>
              <a:t> struct 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Number int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HTMLURL string </a:t>
            </a:r>
            <a:r>
              <a:rPr lang="en" sz="1000">
                <a:solidFill>
                  <a:srgbClr val="38761D"/>
                </a:solidFill>
              </a:rPr>
              <a:t>`json:"html_url"`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Title string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State string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User *User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CreatedAt time.Time </a:t>
            </a:r>
            <a:r>
              <a:rPr lang="en" sz="1000">
                <a:solidFill>
                  <a:srgbClr val="38761D"/>
                </a:solidFill>
              </a:rPr>
              <a:t>`json:"created_at"</a:t>
            </a:r>
            <a:r>
              <a:rPr lang="en" sz="1000">
                <a:solidFill>
                  <a:srgbClr val="FFFFFF"/>
                </a:solidFill>
              </a:rPr>
              <a:t>`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Body string // in Markdown format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type </a:t>
            </a:r>
            <a:r>
              <a:rPr lang="en" sz="1000">
                <a:solidFill>
                  <a:srgbClr val="38761D"/>
                </a:solidFill>
              </a:rPr>
              <a:t>User</a:t>
            </a:r>
            <a:r>
              <a:rPr lang="en" sz="1000">
                <a:solidFill>
                  <a:srgbClr val="FFFFFF"/>
                </a:solidFill>
              </a:rPr>
              <a:t> struct 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Login string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HTMLURL string </a:t>
            </a:r>
            <a:r>
              <a:rPr lang="en" sz="1000">
                <a:solidFill>
                  <a:srgbClr val="38761D"/>
                </a:solidFill>
              </a:rPr>
              <a:t>`json:"html_url"`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4051525" y="1111975"/>
            <a:ext cx="43953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var result IssuesSearchResult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if err := </a:t>
            </a:r>
            <a:r>
              <a:rPr lang="en" sz="1000">
                <a:solidFill>
                  <a:srgbClr val="38761D"/>
                </a:solidFill>
              </a:rPr>
              <a:t>json.NewDecoder</a:t>
            </a:r>
            <a:r>
              <a:rPr lang="en" sz="1000">
                <a:solidFill>
                  <a:srgbClr val="FFFFFF"/>
                </a:solidFill>
              </a:rPr>
              <a:t>(resp.Body).Decode(&amp;result); err != nil 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resp.Body.Close()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return nil, err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…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fmt.Printf("%d issues:\n", </a:t>
            </a:r>
            <a:r>
              <a:rPr lang="en" sz="1000">
                <a:solidFill>
                  <a:srgbClr val="FFFF00"/>
                </a:solidFill>
              </a:rPr>
              <a:t>result.TotalCount</a:t>
            </a:r>
            <a:r>
              <a:rPr lang="en" sz="1000">
                <a:solidFill>
                  <a:srgbClr val="FFFFFF"/>
                </a:solidFill>
              </a:rPr>
              <a:t>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for _, item := range </a:t>
            </a:r>
            <a:r>
              <a:rPr lang="en" sz="1000">
                <a:solidFill>
                  <a:srgbClr val="FFFF00"/>
                </a:solidFill>
              </a:rPr>
              <a:t>result.Items</a:t>
            </a:r>
            <a:r>
              <a:rPr lang="en" sz="1000">
                <a:solidFill>
                  <a:srgbClr val="FFFFFF"/>
                </a:solidFill>
              </a:rPr>
              <a:t> 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fmt.Printf("#%5d%9.9s %.55s\n",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		</a:t>
            </a:r>
            <a:r>
              <a:rPr lang="en" sz="1000">
                <a:solidFill>
                  <a:srgbClr val="FFFF00"/>
                </a:solidFill>
              </a:rPr>
              <a:t>item.Number</a:t>
            </a:r>
            <a:r>
              <a:rPr lang="en" sz="1000">
                <a:solidFill>
                  <a:srgbClr val="FFFFFF"/>
                </a:solidFill>
              </a:rPr>
              <a:t>, </a:t>
            </a:r>
            <a:r>
              <a:rPr lang="en" sz="1000">
                <a:solidFill>
                  <a:srgbClr val="FFFF00"/>
                </a:solidFill>
              </a:rPr>
              <a:t>item.User.Login</a:t>
            </a:r>
            <a:r>
              <a:rPr lang="en" sz="1000">
                <a:solidFill>
                  <a:srgbClr val="FFFFFF"/>
                </a:solidFill>
              </a:rPr>
              <a:t>, </a:t>
            </a:r>
            <a:r>
              <a:rPr lang="en" sz="1000">
                <a:solidFill>
                  <a:srgbClr val="FFFF00"/>
                </a:solidFill>
              </a:rPr>
              <a:t>item.Title</a:t>
            </a:r>
            <a:r>
              <a:rPr lang="en" sz="1000">
                <a:solidFill>
                  <a:srgbClr val="FFFFFF"/>
                </a:solidFill>
              </a:rPr>
              <a:t>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138725" y="3372825"/>
            <a:ext cx="43953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13 issues: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#5680     eaigner encoding/json: set key converter on en/decoder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#6050 gopherbot encoding/json: provide tokenizer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#8658 gopherbot encoding/json: use bufio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#8462 kortschak encoding/json: UnmarshalText confuses json.Unmarshal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#5901            rsc encoding/json: allow override type marshaling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#9812 klauspost encoding/json: string tag not symmetric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#7872 extempora encoding/json: Encoder internally buffers full output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...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- Text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409425" y="1126350"/>
            <a:ext cx="38505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const templ = `{{.TotalCount}} issues: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{{range .Items}}---------------------------------------------------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Number:{{.Number}}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User:     {{.User.Login}}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Title:      {{.Title | </a:t>
            </a:r>
            <a:r>
              <a:rPr lang="en" sz="1200">
                <a:solidFill>
                  <a:srgbClr val="38761D"/>
                </a:solidFill>
              </a:rPr>
              <a:t>printf</a:t>
            </a:r>
            <a:r>
              <a:rPr lang="en" sz="1200">
                <a:solidFill>
                  <a:srgbClr val="FFFFFF"/>
                </a:solidFill>
              </a:rPr>
              <a:t> "%.64s"}}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Age:      {{.CreatedAt | </a:t>
            </a:r>
            <a:r>
              <a:rPr lang="en" sz="1200">
                <a:solidFill>
                  <a:srgbClr val="FFFF00"/>
                </a:solidFill>
              </a:rPr>
              <a:t>daysAgoFunc</a:t>
            </a:r>
            <a:r>
              <a:rPr lang="en" sz="1200">
                <a:solidFill>
                  <a:srgbClr val="FFFFFF"/>
                </a:solidFill>
              </a:rPr>
              <a:t>}} days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{{end}}`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59125" y="2586150"/>
            <a:ext cx="46119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</a:rPr>
              <a:t>daysAgo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(t time.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Time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(time.Since(t).Hours() /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24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report = template.Must(template.New(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"issuelist"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).		// 템플릿 생성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Funcs(template.</a:t>
            </a:r>
            <a:r>
              <a:rPr lang="en" sz="900">
                <a:solidFill>
                  <a:srgbClr val="769AA5"/>
                </a:solidFill>
                <a:highlight>
                  <a:srgbClr val="2B2B2B"/>
                </a:highlight>
              </a:rPr>
              <a:t>FuncMap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"daysAgoFunc"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: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</a:rPr>
              <a:t>daysAgo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}).	// 접근 가능 함수목록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Parse(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</a:rPr>
              <a:t>templ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))						// 파싱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result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err := github.SearchIssues(os.Args[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:])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if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err != nil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   log.Fatal(err)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if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err := report.Execute(os.Stdout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result)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err != nil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   log.Fatal(err)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 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714000" y="1192525"/>
            <a:ext cx="38505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32 issues: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-----------------------------------------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Number: 29688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User  : sheerun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Title : proposal: encoding/json: add InputOffset to json decoder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Age   : 18 days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-----------------------------------------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Number: 29686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User  : sheerun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Title : json: Add InputOffset for stream byte offset access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Age   : 18 days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-----------------------------------------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Number: 29035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User  : jaswdr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Title : proposal: encoding/json: add error var to compare  the returned 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Age   : 60 days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...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- HTML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11700" y="1163775"/>
            <a:ext cx="46119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900">
                <a:solidFill>
                  <a:srgbClr val="FFFF00"/>
                </a:solidFill>
                <a:highlight>
                  <a:srgbClr val="2B2B2B"/>
                </a:highlight>
              </a:rPr>
              <a:t>issueList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 = template.Must(template.New(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"issuelist"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).Parse(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`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&lt;h1&gt;{{.TotalCount}} issues&lt;/h1&gt;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&lt;table&gt;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&lt;tr style='textalign:left'&gt;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&lt;th&gt;#&lt;/th&gt;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&lt;th&gt;State&lt;/th&gt;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&lt;th&gt;User&lt;/th&gt;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&lt;th&gt;Title&lt;/th&gt;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&lt;/tr&gt;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{{range .Items}}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&lt;tr&gt;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&lt;td&gt;&lt;a href='{{.HTMLURL}}'&gt;{{.Number}}&lt;/td&gt;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&lt;td&gt;{{.State}}&lt;/td&gt;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&lt;td&gt;&lt;a href='{{.User.HTMLURL}}'&gt;{{.User.Login}}&lt;/a&gt;&lt;/td&gt;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   &lt;td&gt;&lt;a href='{{.HTMLURL}}'&gt;{{.Title}}&lt;/a&gt;&lt;/td&gt;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  &lt;/tr&gt;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{{end}}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&lt;/table&gt;</a:t>
            </a:r>
            <a:endParaRPr sz="9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`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…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00"/>
                </a:solidFill>
                <a:highlight>
                  <a:srgbClr val="2B2B2B"/>
                </a:highlight>
              </a:rPr>
              <a:t>issueList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</a:rPr>
              <a:t>.Execute()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475" y="1163775"/>
            <a:ext cx="3915601" cy="193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장에서 배울 수 있는 것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and HTML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배열(1)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8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var a [3]int	</a:t>
            </a:r>
            <a:r>
              <a:rPr lang="en" sz="1400">
                <a:solidFill>
                  <a:srgbClr val="38761D"/>
                </a:solidFill>
              </a:rPr>
              <a:t>// int 3개</a:t>
            </a:r>
            <a:r>
              <a:rPr lang="en" sz="1400">
                <a:solidFill>
                  <a:srgbClr val="38761D"/>
                </a:solidFill>
              </a:rPr>
              <a:t>의 배열</a:t>
            </a: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257650" y="1068100"/>
            <a:ext cx="29988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i, v</a:t>
            </a:r>
            <a:r>
              <a:rPr lang="en">
                <a:solidFill>
                  <a:srgbClr val="FFFFFF"/>
                </a:solidFill>
              </a:rPr>
              <a:t> := range a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fmt.Printf("%d %d\n", i, v)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_, v</a:t>
            </a:r>
            <a:r>
              <a:rPr lang="en">
                <a:solidFill>
                  <a:srgbClr val="FFFFFF"/>
                </a:solidFill>
              </a:rPr>
              <a:t> := range a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fmt.Printf("%d\n", v)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43475" y="1669475"/>
            <a:ext cx="2855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 q [3]int = [3]int{1, 2, 3}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var r [3]int = [3]int{1, 2}  </a:t>
            </a:r>
            <a:r>
              <a:rPr lang="en">
                <a:solidFill>
                  <a:srgbClr val="38761D"/>
                </a:solidFill>
              </a:rPr>
              <a:t>// r[2]=0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4500" y="2508325"/>
            <a:ext cx="29988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 := [</a:t>
            </a:r>
            <a:r>
              <a:rPr lang="en">
                <a:solidFill>
                  <a:srgbClr val="FFFF00"/>
                </a:solidFill>
              </a:rPr>
              <a:t>...</a:t>
            </a:r>
            <a:r>
              <a:rPr lang="en">
                <a:solidFill>
                  <a:srgbClr val="FFFFFF"/>
                </a:solidFill>
              </a:rPr>
              <a:t>]int{1, 2, 3}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fmt.Printf("</a:t>
            </a:r>
            <a:r>
              <a:rPr lang="en">
                <a:solidFill>
                  <a:srgbClr val="FFFF00"/>
                </a:solidFill>
              </a:rPr>
              <a:t>%T</a:t>
            </a:r>
            <a:r>
              <a:rPr lang="en">
                <a:solidFill>
                  <a:srgbClr val="FFFFFF"/>
                </a:solidFill>
              </a:rPr>
              <a:t>\n", q) </a:t>
            </a:r>
            <a:r>
              <a:rPr lang="en">
                <a:solidFill>
                  <a:srgbClr val="38761D"/>
                </a:solidFill>
              </a:rPr>
              <a:t>// "[3]int"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84500" y="3347175"/>
            <a:ext cx="40029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 := [3]int{1, 2, 3}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0000"/>
                </a:solidFill>
              </a:rPr>
              <a:t>q = [4]int{1, 2, 3, 4}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// compile error: cannot assign [4]int to [3]int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257650" y="2834100"/>
            <a:ext cx="48441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type Currency int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const (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	USD Currency = </a:t>
            </a:r>
            <a:r>
              <a:rPr lang="en" sz="1300">
                <a:solidFill>
                  <a:srgbClr val="FFFF00"/>
                </a:solidFill>
              </a:rPr>
              <a:t>iota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	EUR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	GBP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	RMB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)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symbol := [...]string{USD: "$", EUR: "€", GBP: "!", RMB: "</a:t>
            </a:r>
            <a:r>
              <a:rPr lang="en" sz="1300">
                <a:solidFill>
                  <a:srgbClr val="F3F3F3"/>
                </a:solidFill>
              </a:rPr>
              <a:t>¥</a:t>
            </a:r>
            <a:r>
              <a:rPr lang="en" sz="1300">
                <a:solidFill>
                  <a:srgbClr val="FFFFFF"/>
                </a:solidFill>
              </a:rPr>
              <a:t>"}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fmt.Println(RMB, symbol[RMB]) </a:t>
            </a:r>
            <a:r>
              <a:rPr lang="en" sz="1300">
                <a:solidFill>
                  <a:srgbClr val="38761D"/>
                </a:solidFill>
              </a:rPr>
              <a:t>// "3 ¥"</a:t>
            </a:r>
            <a:br>
              <a:rPr lang="en" sz="1300">
                <a:solidFill>
                  <a:srgbClr val="FFFFFF"/>
                </a:solidFill>
              </a:rPr>
            </a:br>
            <a:endParaRPr sz="13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500500" y="37231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519125" y="32661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43475" y="4344900"/>
            <a:ext cx="28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 := [...]int{99: -1}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배</a:t>
            </a:r>
            <a:r>
              <a:rPr lang="en"/>
              <a:t>열(2)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3239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 := [2]int{1, 2}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b := [...]int{1, 2}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c := [2]int{1, 3}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fmt.Println(a == b, a == c, b == c) </a:t>
            </a:r>
            <a:r>
              <a:rPr lang="en" sz="1400">
                <a:solidFill>
                  <a:srgbClr val="38761D"/>
                </a:solidFill>
              </a:rPr>
              <a:t>// "true false false"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402500"/>
            <a:ext cx="4679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c1 := sha256.Sum256([]byte("x"))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c2 := sha256.Sum256([]byte("X"))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fmt.Printf("%x\n%x\n%t\n%T\n", c1, c2, c1 == c2, c1)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38761D"/>
                </a:solidFill>
              </a:rPr>
              <a:t>// [32]uint8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100" y="3569800"/>
            <a:ext cx="25620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func zero(ptr *[32]byte) {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	for i := range ptr {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		ptr[i] = 0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	}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}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78200" y="3645700"/>
            <a:ext cx="25965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func zero(ptr *[32]byte) {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	*ptr = [32]byte{}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}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85" name="Google Shape;85;p16"/>
          <p:cNvCxnSpPr>
            <a:stCxn id="83" idx="3"/>
            <a:endCxn id="84" idx="1"/>
          </p:cNvCxnSpPr>
          <p:nvPr/>
        </p:nvCxnSpPr>
        <p:spPr>
          <a:xfrm>
            <a:off x="3026100" y="4209700"/>
            <a:ext cx="1352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023400" y="1816525"/>
            <a:ext cx="25965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D9EEB"/>
                </a:solidFill>
              </a:rPr>
              <a:t>이러한 강타입 체크때문에 유연성이 떨어져서 함수 파라미터로 잘 사용하지 않는다. 대신 슬라이스를 사용한다.</a:t>
            </a:r>
            <a:endParaRPr sz="1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슬라이</a:t>
            </a:r>
            <a:r>
              <a:rPr lang="en"/>
              <a:t>스(1)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[] T 라</a:t>
            </a:r>
            <a:r>
              <a:rPr lang="en"/>
              <a:t>고 선언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배열</a:t>
            </a:r>
            <a:r>
              <a:rPr lang="en"/>
              <a:t>의 원소들 일부(또는 전부)에 접근할 수 있는 </a:t>
            </a:r>
            <a:r>
              <a:rPr lang="en">
                <a:solidFill>
                  <a:srgbClr val="FFFF00"/>
                </a:solidFill>
              </a:rPr>
              <a:t>경량</a:t>
            </a:r>
            <a:r>
              <a:rPr lang="en"/>
              <a:t> 자료 구조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구성요소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슬라이스(2)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31927" cy="35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56900" y="1152475"/>
            <a:ext cx="42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months := [...]string{1: "January", /* ... */, 12: "December"}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59225" y="1812800"/>
            <a:ext cx="42753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Q2 := months[4:7]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summer := months[6:9]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fmt.Println(Q2) </a:t>
            </a:r>
            <a:r>
              <a:rPr lang="en" sz="1200">
                <a:solidFill>
                  <a:srgbClr val="38761D"/>
                </a:solidFill>
              </a:rPr>
              <a:t>// ["April" "May" "June"]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fmt.Println(summer) </a:t>
            </a:r>
            <a:r>
              <a:rPr lang="en" sz="1200">
                <a:solidFill>
                  <a:srgbClr val="38761D"/>
                </a:solidFill>
              </a:rPr>
              <a:t>// ["June" "July" "August"]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59225" y="3353025"/>
            <a:ext cx="42753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fmt.Println(summer[</a:t>
            </a:r>
            <a:r>
              <a:rPr lang="en" sz="1000">
                <a:solidFill>
                  <a:srgbClr val="FFFF00"/>
                </a:solidFill>
              </a:rPr>
              <a:t>:20</a:t>
            </a:r>
            <a:r>
              <a:rPr lang="en" sz="1000">
                <a:solidFill>
                  <a:srgbClr val="FFFFFF"/>
                </a:solidFill>
              </a:rPr>
              <a:t>]) // panic: out of range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endlessSummer := summer[</a:t>
            </a:r>
            <a:r>
              <a:rPr lang="en" sz="1000">
                <a:solidFill>
                  <a:srgbClr val="FFFF00"/>
                </a:solidFill>
              </a:rPr>
              <a:t>:5</a:t>
            </a:r>
            <a:r>
              <a:rPr lang="en" sz="1000">
                <a:solidFill>
                  <a:srgbClr val="FFFFFF"/>
                </a:solidFill>
              </a:rPr>
              <a:t>] // extend a slice (within capacity)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fmt.Println(endlessSummer) </a:t>
            </a:r>
            <a:r>
              <a:rPr lang="en" sz="1000">
                <a:solidFill>
                  <a:srgbClr val="38761D"/>
                </a:solidFill>
              </a:rPr>
              <a:t>// "[June July August September October]"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슬라이스(3)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08950" y="1782225"/>
            <a:ext cx="38259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 reverse(s []int)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for i, j := 0, len(s)-1; i &lt; j; i, j = i+1, j-1 {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	</a:t>
            </a:r>
            <a:r>
              <a:rPr lang="en">
                <a:solidFill>
                  <a:srgbClr val="FFFF00"/>
                </a:solidFill>
              </a:rPr>
              <a:t>s[i], s[j] = s[j], s[i]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	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:= [...]int{0, 1, 2, 3, 4, 5}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reverse(</a:t>
            </a:r>
            <a:r>
              <a:rPr lang="en">
                <a:solidFill>
                  <a:srgbClr val="FFFF00"/>
                </a:solidFill>
              </a:rPr>
              <a:t>a[:]</a:t>
            </a:r>
            <a:r>
              <a:rPr lang="en">
                <a:solidFill>
                  <a:srgbClr val="FFFFFF"/>
                </a:solidFill>
              </a:rPr>
              <a:t>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fmt.Println(a) </a:t>
            </a:r>
            <a:r>
              <a:rPr lang="en">
                <a:solidFill>
                  <a:srgbClr val="38761D"/>
                </a:solidFill>
              </a:rPr>
              <a:t>// "[5 4 3 2 1 0]"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629650" y="2003025"/>
            <a:ext cx="38259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 := []int{0, 1, 2, 3, 4, 5}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// Rotate s left by two positions.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reverse(s[:2])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reverse(s[2:])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reverse(s)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fmt.Println(s) </a:t>
            </a:r>
            <a:r>
              <a:rPr lang="en">
                <a:solidFill>
                  <a:srgbClr val="38761D"/>
                </a:solidFill>
              </a:rPr>
              <a:t>// "[2 3 4 5 0 1]"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슬라이</a:t>
            </a:r>
            <a:r>
              <a:rPr lang="en"/>
              <a:t>스(4)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34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슬라이스</a:t>
            </a:r>
            <a:r>
              <a:rPr lang="en"/>
              <a:t>에 유일하게 허용된 비교</a:t>
            </a:r>
            <a:br>
              <a:rPr lang="en"/>
            </a:br>
            <a:r>
              <a:rPr lang="en" sz="1400">
                <a:solidFill>
                  <a:srgbClr val="FFFFFF"/>
                </a:solidFill>
              </a:rPr>
              <a:t>if summer </a:t>
            </a:r>
            <a:r>
              <a:rPr lang="en" sz="1400">
                <a:solidFill>
                  <a:srgbClr val="FFFF00"/>
                </a:solidFill>
              </a:rPr>
              <a:t>== nil</a:t>
            </a:r>
            <a:r>
              <a:rPr lang="en" sz="1400">
                <a:solidFill>
                  <a:srgbClr val="FFFFFF"/>
                </a:solidFill>
              </a:rPr>
              <a:t> { /* ... */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382125" y="1216200"/>
            <a:ext cx="42453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슬라이스를 생성하는 또 다른 방법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make([]T, len)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make([]T, len, cap) </a:t>
            </a:r>
            <a:r>
              <a:rPr lang="en">
                <a:solidFill>
                  <a:srgbClr val="38761D"/>
                </a:solidFill>
              </a:rPr>
              <a:t>// same as make([]T, cap)[:len]</a:t>
            </a:r>
            <a:br>
              <a:rPr lang="en">
                <a:solidFill>
                  <a:srgbClr val="38761D"/>
                </a:solidFill>
              </a:rPr>
            </a:br>
            <a:br>
              <a:rPr lang="en">
                <a:solidFill>
                  <a:srgbClr val="38761D"/>
                </a:solidFill>
              </a:rPr>
            </a:br>
            <a:r>
              <a:rPr lang="en">
                <a:solidFill>
                  <a:srgbClr val="FFFF00"/>
                </a:solidFill>
              </a:rPr>
              <a:t>어떤 배열을 참조할까?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76000" y="2107088"/>
            <a:ext cx="34755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 s []int    </a:t>
            </a:r>
            <a:r>
              <a:rPr lang="en">
                <a:solidFill>
                  <a:srgbClr val="38761D"/>
                </a:solidFill>
              </a:rPr>
              <a:t>// len(s) == 0, s == nil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s = nil         </a:t>
            </a:r>
            <a:r>
              <a:rPr lang="en">
                <a:solidFill>
                  <a:srgbClr val="38761D"/>
                </a:solidFill>
              </a:rPr>
              <a:t>// len(s) == 0, s == nil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s = []int(nil) </a:t>
            </a:r>
            <a:r>
              <a:rPr lang="en">
                <a:solidFill>
                  <a:srgbClr val="38761D"/>
                </a:solidFill>
              </a:rPr>
              <a:t>// len(s) == 0, s == nil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s = []int{}    </a:t>
            </a:r>
            <a:r>
              <a:rPr lang="en">
                <a:solidFill>
                  <a:srgbClr val="38761D"/>
                </a:solidFill>
              </a:rPr>
              <a:t>// len(s) == 0, </a:t>
            </a:r>
            <a:r>
              <a:rPr lang="en">
                <a:solidFill>
                  <a:srgbClr val="93C47D"/>
                </a:solidFill>
              </a:rPr>
              <a:t>s != nil</a:t>
            </a:r>
            <a:br>
              <a:rPr lang="en">
                <a:solidFill>
                  <a:srgbClr val="38761D"/>
                </a:solidFill>
              </a:rPr>
            </a:br>
            <a:br>
              <a:rPr lang="en">
                <a:solidFill>
                  <a:srgbClr val="38761D"/>
                </a:solidFill>
              </a:rPr>
            </a:br>
            <a:r>
              <a:rPr lang="en">
                <a:solidFill>
                  <a:srgbClr val="FF0000"/>
                </a:solidFill>
              </a:rPr>
              <a:t>슬라이스가 비어있는지 확인하려면??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슬라이</a:t>
            </a:r>
            <a:r>
              <a:rPr lang="en"/>
              <a:t>스(5) - append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75" y="1196875"/>
            <a:ext cx="3745916" cy="18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01" y="3120798"/>
            <a:ext cx="3739674" cy="18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682625" y="1196875"/>
            <a:ext cx="61092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</a:rPr>
              <a:t>func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x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y []</a:t>
            </a: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int</a:t>
            </a:r>
            <a:endParaRPr sz="1000">
              <a:solidFill>
                <a:srgbClr val="769AA5"/>
              </a:solidFill>
              <a:highlight>
                <a:srgbClr val="2B2B2B"/>
              </a:highlight>
            </a:endParaRPr>
          </a:p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69AA5"/>
                </a:solidFill>
                <a:highlight>
                  <a:srgbClr val="2B2B2B"/>
                </a:highlight>
              </a:rPr>
              <a:t> 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i :=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i &lt;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i++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    y = append(x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i)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    fmt.Printf(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</a:rPr>
              <a:t>"%d cap=%d\t%v\n"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i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cap(y)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y)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    x = y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  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187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508000" y="2768475"/>
            <a:ext cx="3825900" cy="2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 cap=1 [0]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1 cap=2 [0 1]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2 cap=4 [0 1 2]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3 cap=4 [0 1 2 3]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4 cap=8 [0 1 2 3 4]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5 cap=8 [0 1 2 3 4 5]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6 cap=8 [0 1 2 3 4 5 6]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7 cap=8 [0 1 2 3 4 5 6 7]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8 cap=16 [0 1 2 3 4 5 6 7 8]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9 cap=16 [0 1 2 3 4 5 6 7 8 9]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